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3" r:id="rId2"/>
    <p:sldId id="311" r:id="rId3"/>
    <p:sldId id="296" r:id="rId4"/>
    <p:sldId id="305" r:id="rId5"/>
    <p:sldId id="314" r:id="rId6"/>
    <p:sldId id="315" r:id="rId7"/>
    <p:sldId id="323" r:id="rId8"/>
    <p:sldId id="320" r:id="rId9"/>
    <p:sldId id="321" r:id="rId10"/>
    <p:sldId id="322" r:id="rId11"/>
    <p:sldId id="317" r:id="rId12"/>
    <p:sldId id="261" r:id="rId13"/>
    <p:sldId id="292" r:id="rId14"/>
    <p:sldId id="31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3149"/>
    <a:srgbClr val="662D49"/>
    <a:srgbClr val="663749"/>
    <a:srgbClr val="66264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182" autoAdjust="0"/>
    <p:restoredTop sz="98887" autoAdjust="0"/>
  </p:normalViewPr>
  <p:slideViewPr>
    <p:cSldViewPr snapToGrid="0" snapToObjects="1">
      <p:cViewPr varScale="1">
        <p:scale>
          <a:sx n="116" d="100"/>
          <a:sy n="116" d="100"/>
        </p:scale>
        <p:origin x="208" y="376"/>
      </p:cViewPr>
      <p:guideLst>
        <p:guide orient="horz" pos="1620"/>
        <p:guide pos="2880"/>
      </p:guideLst>
    </p:cSldViewPr>
  </p:slideViewPr>
  <p:outlineViewPr>
    <p:cViewPr>
      <p:scale>
        <a:sx n="33" d="100"/>
        <a:sy n="33" d="100"/>
      </p:scale>
      <p:origin x="0" y="0"/>
    </p:cViewPr>
  </p:outlin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B5E162-9D79-2943-B0A3-211BF28B7513}" type="datetimeFigureOut">
              <a:rPr lang="en-US" smtClean="0"/>
              <a:t>2/5/19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22E400-0EC4-CD46-9C72-78BD5E94273C}" type="slidenum">
              <a:rPr lang="en-US" smtClean="0"/>
              <a:t>‹#›</a:t>
            </a:fld>
            <a:endParaRPr lang="en-US" dirty="0"/>
          </a:p>
        </p:txBody>
      </p:sp>
    </p:spTree>
    <p:extLst>
      <p:ext uri="{BB962C8B-B14F-4D97-AF65-F5344CB8AC3E}">
        <p14:creationId xmlns:p14="http://schemas.microsoft.com/office/powerpoint/2010/main" val="24572427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CBAB52-94AF-9448-9B1C-7768B1879D49}" type="datetimeFigureOut">
              <a:rPr lang="en-US" smtClean="0"/>
              <a:t>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447283-AD3B-EE49-8B53-C7D74121EF4E}" type="slidenum">
              <a:rPr lang="en-US" smtClean="0"/>
              <a:t>‹#›</a:t>
            </a:fld>
            <a:endParaRPr lang="en-US" dirty="0"/>
          </a:p>
        </p:txBody>
      </p:sp>
    </p:spTree>
    <p:extLst>
      <p:ext uri="{BB962C8B-B14F-4D97-AF65-F5344CB8AC3E}">
        <p14:creationId xmlns:p14="http://schemas.microsoft.com/office/powerpoint/2010/main" val="242351202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15" name="Rectangle 14"/>
          <p:cNvSpPr/>
          <p:nvPr userDrawn="1"/>
        </p:nvSpPr>
        <p:spPr>
          <a:xfrm>
            <a:off x="-56445" y="5"/>
            <a:ext cx="9206200" cy="5151437"/>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4" name="Picture 13" descr="2-line-whit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6585599" y="4296762"/>
            <a:ext cx="1769927" cy="650138"/>
          </a:xfrm>
          <a:prstGeom prst="rect">
            <a:avLst/>
          </a:prstGeom>
        </p:spPr>
      </p:pic>
      <p:pic>
        <p:nvPicPr>
          <p:cNvPr id="13" name="Picture 12"/>
          <p:cNvPicPr>
            <a:picLocks/>
          </p:cNvPicPr>
          <p:nvPr userDrawn="1"/>
        </p:nvPicPr>
        <p:blipFill>
          <a:blip r:embed="rId3">
            <a:alphaModFix amt="9000"/>
            <a:extLst>
              <a:ext uri="{28A0092B-C50C-407E-A947-70E740481C1C}">
                <a14:useLocalDpi xmlns:a14="http://schemas.microsoft.com/office/drawing/2010/main" val="0"/>
              </a:ext>
            </a:extLst>
          </a:blip>
          <a:stretch>
            <a:fillRect/>
          </a:stretch>
        </p:blipFill>
        <p:spPr>
          <a:xfrm>
            <a:off x="199388" y="151675"/>
            <a:ext cx="3080816" cy="3457724"/>
          </a:xfrm>
          <a:prstGeom prst="rect">
            <a:avLst/>
          </a:prstGeom>
        </p:spPr>
      </p:pic>
      <p:sp>
        <p:nvSpPr>
          <p:cNvPr id="25" name="Title 1"/>
          <p:cNvSpPr>
            <a:spLocks noGrp="1"/>
          </p:cNvSpPr>
          <p:nvPr userDrawn="1">
            <p:ph type="ctrTitle"/>
          </p:nvPr>
        </p:nvSpPr>
        <p:spPr>
          <a:xfrm>
            <a:off x="958151" y="1073526"/>
            <a:ext cx="7397039" cy="1747125"/>
          </a:xfrm>
          <a:prstGeom prst="rect">
            <a:avLst/>
          </a:prstGeom>
        </p:spPr>
        <p:txBody>
          <a:bodyPr anchor="b"/>
          <a:lstStyle>
            <a:lvl1pPr>
              <a:defRPr b="1">
                <a:solidFill>
                  <a:schemeClr val="bg1"/>
                </a:solidFill>
              </a:defRPr>
            </a:lvl1pPr>
          </a:lstStyle>
          <a:p>
            <a:r>
              <a:rPr lang="en-US" dirty="0"/>
              <a:t>Click to edit Master title style</a:t>
            </a:r>
          </a:p>
        </p:txBody>
      </p:sp>
      <p:sp>
        <p:nvSpPr>
          <p:cNvPr id="26" name="Subtitle 2"/>
          <p:cNvSpPr>
            <a:spLocks noGrp="1"/>
          </p:cNvSpPr>
          <p:nvPr userDrawn="1">
            <p:ph type="subTitle" idx="1"/>
          </p:nvPr>
        </p:nvSpPr>
        <p:spPr>
          <a:xfrm>
            <a:off x="958151" y="3255792"/>
            <a:ext cx="7397039" cy="731520"/>
          </a:xfrm>
        </p:spPr>
        <p:txBody>
          <a:bodyPr>
            <a:normAutofit/>
          </a:bodyPr>
          <a:lstStyle>
            <a:lvl1pPr marL="0" indent="0" algn="l">
              <a:buNone/>
              <a:defRPr sz="24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34" name="Group 33"/>
          <p:cNvGrpSpPr/>
          <p:nvPr userDrawn="1"/>
        </p:nvGrpSpPr>
        <p:grpSpPr>
          <a:xfrm rot="10800000">
            <a:off x="0" y="3001092"/>
            <a:ext cx="8355526" cy="57487"/>
            <a:chOff x="685800" y="1794746"/>
            <a:chExt cx="7772400" cy="179475"/>
          </a:xfrm>
        </p:grpSpPr>
        <p:sp>
          <p:nvSpPr>
            <p:cNvPr id="35" name="Rectangle 34"/>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6" name="Rectangle 35"/>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37" name="Rectangle 36"/>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05234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sidebar">
    <p:spTree>
      <p:nvGrpSpPr>
        <p:cNvPr id="1" name=""/>
        <p:cNvGrpSpPr/>
        <p:nvPr/>
      </p:nvGrpSpPr>
      <p:grpSpPr>
        <a:xfrm>
          <a:off x="0" y="0"/>
          <a:ext cx="0" cy="0"/>
          <a:chOff x="0" y="0"/>
          <a:chExt cx="0" cy="0"/>
        </a:xfrm>
      </p:grpSpPr>
      <p:sp>
        <p:nvSpPr>
          <p:cNvPr id="5" name="Text Placeholder 4"/>
          <p:cNvSpPr>
            <a:spLocks noGrp="1"/>
          </p:cNvSpPr>
          <p:nvPr>
            <p:ph type="body" sz="quarter" idx="3"/>
          </p:nvPr>
        </p:nvSpPr>
        <p:spPr>
          <a:xfrm>
            <a:off x="6142182" y="1782939"/>
            <a:ext cx="2544621" cy="479822"/>
          </a:xfrm>
        </p:spPr>
        <p:txBody>
          <a:bodyPr anchor="b">
            <a:noAutofit/>
          </a:bodyPr>
          <a:lstStyle>
            <a:lvl1pPr marL="0" indent="0">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42182" y="2310651"/>
            <a:ext cx="2544621" cy="2282515"/>
          </a:xfrm>
        </p:spPr>
        <p:txBody>
          <a:bodyPr>
            <a:normAutofit/>
          </a:bodyPr>
          <a:lstStyle>
            <a:lvl1pPr marL="342900" marR="0" indent="-342900" algn="l" defTabSz="457200" rtl="0" eaLnBrk="1" fontAlgn="auto" latinLnBrk="0" hangingPunct="1">
              <a:lnSpc>
                <a:spcPct val="100000"/>
              </a:lnSpc>
              <a:spcBef>
                <a:spcPct val="20000"/>
              </a:spcBef>
              <a:spcAft>
                <a:spcPts val="0"/>
              </a:spcAft>
              <a:buClr>
                <a:schemeClr val="tx1"/>
              </a:buClr>
              <a:buSzTx/>
              <a:buFont typeface="Arial"/>
              <a:buChar char="•"/>
              <a:tabLst/>
              <a:defRPr sz="16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marL="342900" marR="0" lvl="0" indent="-342900" algn="l" defTabSz="457200" rtl="0" eaLnBrk="1" fontAlgn="auto" latinLnBrk="0" hangingPunct="1">
              <a:lnSpc>
                <a:spcPct val="100000"/>
              </a:lnSpc>
              <a:spcBef>
                <a:spcPct val="20000"/>
              </a:spcBef>
              <a:spcAft>
                <a:spcPts val="0"/>
              </a:spcAft>
              <a:buClr>
                <a:schemeClr val="tx1"/>
              </a:buClr>
              <a:buSzTx/>
              <a:buFont typeface="Arial"/>
              <a:buChar char="•"/>
              <a:tabLst/>
              <a:defRPr/>
            </a:pPr>
            <a:r>
              <a:rPr lang="en-US" dirty="0"/>
              <a:t>Click to edit Master text styles</a:t>
            </a:r>
          </a:p>
          <a:p>
            <a:pPr lvl="0"/>
            <a:endParaRPr lang="en-US" dirty="0"/>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cxnSp>
        <p:nvCxnSpPr>
          <p:cNvPr id="23" name="Straight Connector 22"/>
          <p:cNvCxnSpPr/>
          <p:nvPr userDrawn="1"/>
        </p:nvCxnSpPr>
        <p:spPr>
          <a:xfrm>
            <a:off x="5908842" y="1099992"/>
            <a:ext cx="0" cy="3599013"/>
          </a:xfrm>
          <a:prstGeom prst="line">
            <a:avLst/>
          </a:prstGeom>
          <a:ln w="9525"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4" name="Content Placeholder 5"/>
          <p:cNvSpPr>
            <a:spLocks noGrp="1"/>
          </p:cNvSpPr>
          <p:nvPr>
            <p:ph sz="quarter" idx="14"/>
          </p:nvPr>
        </p:nvSpPr>
        <p:spPr>
          <a:xfrm>
            <a:off x="310162" y="148515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5" name="Content Placeholder 5"/>
          <p:cNvSpPr>
            <a:spLocks noGrp="1"/>
          </p:cNvSpPr>
          <p:nvPr>
            <p:ph sz="quarter" idx="15"/>
          </p:nvPr>
        </p:nvSpPr>
        <p:spPr>
          <a:xfrm>
            <a:off x="310162" y="180834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6" name="Content Placeholder 5"/>
          <p:cNvSpPr>
            <a:spLocks noGrp="1"/>
          </p:cNvSpPr>
          <p:nvPr>
            <p:ph sz="quarter" idx="16"/>
          </p:nvPr>
        </p:nvSpPr>
        <p:spPr>
          <a:xfrm>
            <a:off x="310162" y="2353694"/>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7" name="Content Placeholder 5"/>
          <p:cNvSpPr>
            <a:spLocks noGrp="1"/>
          </p:cNvSpPr>
          <p:nvPr>
            <p:ph sz="quarter" idx="17"/>
          </p:nvPr>
        </p:nvSpPr>
        <p:spPr>
          <a:xfrm>
            <a:off x="310162" y="26768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28" name="Content Placeholder 5"/>
          <p:cNvSpPr>
            <a:spLocks noGrp="1"/>
          </p:cNvSpPr>
          <p:nvPr>
            <p:ph sz="quarter" idx="18"/>
          </p:nvPr>
        </p:nvSpPr>
        <p:spPr>
          <a:xfrm>
            <a:off x="310162" y="3191895"/>
            <a:ext cx="5294781" cy="323189"/>
          </a:xfrm>
        </p:spPr>
        <p:txBody>
          <a:bodyPr anchor="b">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6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p:txBody>
      </p:sp>
      <p:sp>
        <p:nvSpPr>
          <p:cNvPr id="29" name="Content Placeholder 5"/>
          <p:cNvSpPr>
            <a:spLocks noGrp="1"/>
          </p:cNvSpPr>
          <p:nvPr>
            <p:ph sz="quarter" idx="19"/>
          </p:nvPr>
        </p:nvSpPr>
        <p:spPr>
          <a:xfrm>
            <a:off x="310162" y="3515084"/>
            <a:ext cx="5294781" cy="323189"/>
          </a:xfrm>
        </p:spPr>
        <p:txBody>
          <a:bodyPr>
            <a:normAutofit/>
          </a:bodyPr>
          <a:lstStyle>
            <a:lvl1pPr marL="0" marR="0" indent="0" algn="l" defTabSz="457200" rtl="0" eaLnBrk="1" fontAlgn="auto" latinLnBrk="0" hangingPunct="1">
              <a:lnSpc>
                <a:spcPct val="100000"/>
              </a:lnSpc>
              <a:spcBef>
                <a:spcPct val="20000"/>
              </a:spcBef>
              <a:spcAft>
                <a:spcPts val="0"/>
              </a:spcAft>
              <a:buClr>
                <a:schemeClr val="tx1"/>
              </a:buClr>
              <a:buSzTx/>
              <a:buFont typeface="Arial"/>
              <a:buNone/>
              <a:tabLst/>
              <a:defRPr sz="1400" b="0">
                <a:solidFill>
                  <a:schemeClr val="tx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0"/>
            <a:endParaRPr lang="en-US" dirty="0"/>
          </a:p>
          <a:p>
            <a:pPr lvl="0"/>
            <a:endParaRPr lang="en-US" dirty="0"/>
          </a:p>
        </p:txBody>
      </p:sp>
      <p:sp>
        <p:nvSpPr>
          <p:cNvPr id="7" name="Text Placeholder 6"/>
          <p:cNvSpPr>
            <a:spLocks noGrp="1"/>
          </p:cNvSpPr>
          <p:nvPr>
            <p:ph type="body" sz="quarter" idx="20"/>
          </p:nvPr>
        </p:nvSpPr>
        <p:spPr>
          <a:xfrm>
            <a:off x="309033" y="965872"/>
            <a:ext cx="5295900" cy="419100"/>
          </a:xfrm>
        </p:spPr>
        <p:txBody>
          <a:bodyPr>
            <a:normAutofit/>
          </a:bodyPr>
          <a:lstStyle>
            <a:lvl1pPr marL="0" indent="0">
              <a:buNone/>
              <a:defRPr sz="2000" b="1">
                <a:solidFill>
                  <a:srgbClr val="00144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26121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etrics">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9" name="Rectangle 18"/>
          <p:cNvSpPr/>
          <p:nvPr/>
        </p:nvSpPr>
        <p:spPr>
          <a:xfrm>
            <a:off x="457210" y="1110136"/>
            <a:ext cx="2198255" cy="1029799"/>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22" name="Rectangle 21"/>
          <p:cNvSpPr/>
          <p:nvPr userDrawn="1"/>
        </p:nvSpPr>
        <p:spPr>
          <a:xfrm>
            <a:off x="457209" y="1110132"/>
            <a:ext cx="2198255" cy="4750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nvGrpSpPr>
          <p:cNvPr id="30" name="Group 29"/>
          <p:cNvGrpSpPr/>
          <p:nvPr userDrawn="1"/>
        </p:nvGrpSpPr>
        <p:grpSpPr>
          <a:xfrm>
            <a:off x="457198" y="2210973"/>
            <a:ext cx="3035300" cy="1029799"/>
            <a:chOff x="457198" y="2913323"/>
            <a:chExt cx="3035300" cy="1373065"/>
          </a:xfrm>
        </p:grpSpPr>
        <p:sp>
          <p:nvSpPr>
            <p:cNvPr id="31" name="Rectangle 30"/>
            <p:cNvSpPr/>
            <p:nvPr/>
          </p:nvSpPr>
          <p:spPr>
            <a:xfrm>
              <a:off x="457199" y="2913323"/>
              <a:ext cx="3035299"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32" name="Rectangle 31"/>
            <p:cNvSpPr/>
            <p:nvPr userDrawn="1"/>
          </p:nvSpPr>
          <p:spPr>
            <a:xfrm>
              <a:off x="457198" y="2913323"/>
              <a:ext cx="3035300"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grpSp>
        <p:nvGrpSpPr>
          <p:cNvPr id="33" name="Group 32"/>
          <p:cNvGrpSpPr/>
          <p:nvPr userDrawn="1"/>
        </p:nvGrpSpPr>
        <p:grpSpPr>
          <a:xfrm>
            <a:off x="457199" y="3303510"/>
            <a:ext cx="8181976" cy="1029799"/>
            <a:chOff x="457199" y="4370039"/>
            <a:chExt cx="8181976" cy="1373065"/>
          </a:xfrm>
        </p:grpSpPr>
        <p:sp>
          <p:nvSpPr>
            <p:cNvPr id="34" name="Rectangle 33"/>
            <p:cNvSpPr/>
            <p:nvPr/>
          </p:nvSpPr>
          <p:spPr>
            <a:xfrm>
              <a:off x="457199" y="4370039"/>
              <a:ext cx="8181976"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bg2"/>
                </a:solidFill>
                <a:latin typeface="Gill Sans"/>
                <a:cs typeface="Gill Sans"/>
              </a:endParaRPr>
            </a:p>
          </p:txBody>
        </p:sp>
        <p:sp>
          <p:nvSpPr>
            <p:cNvPr id="35" name="Rectangle 34"/>
            <p:cNvSpPr/>
            <p:nvPr userDrawn="1"/>
          </p:nvSpPr>
          <p:spPr>
            <a:xfrm>
              <a:off x="457199" y="4370039"/>
              <a:ext cx="8181975" cy="63343"/>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bg2"/>
                </a:solidFill>
              </a:endParaRPr>
            </a:p>
          </p:txBody>
        </p:sp>
      </p:grpSp>
      <p:grpSp>
        <p:nvGrpSpPr>
          <p:cNvPr id="36" name="Group 35"/>
          <p:cNvGrpSpPr/>
          <p:nvPr userDrawn="1"/>
        </p:nvGrpSpPr>
        <p:grpSpPr>
          <a:xfrm>
            <a:off x="2746375" y="1110136"/>
            <a:ext cx="2762250" cy="1029799"/>
            <a:chOff x="2746375" y="1480176"/>
            <a:chExt cx="2762250" cy="1373065"/>
          </a:xfrm>
        </p:grpSpPr>
        <p:sp>
          <p:nvSpPr>
            <p:cNvPr id="37" name="Rectangle 36"/>
            <p:cNvSpPr/>
            <p:nvPr/>
          </p:nvSpPr>
          <p:spPr>
            <a:xfrm>
              <a:off x="2746375" y="1480176"/>
              <a:ext cx="2762250"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38" name="Rectangle 37"/>
            <p:cNvSpPr/>
            <p:nvPr/>
          </p:nvSpPr>
          <p:spPr>
            <a:xfrm>
              <a:off x="2746375" y="1480176"/>
              <a:ext cx="2762250"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39" name="Group 38"/>
          <p:cNvGrpSpPr/>
          <p:nvPr userDrawn="1"/>
        </p:nvGrpSpPr>
        <p:grpSpPr>
          <a:xfrm>
            <a:off x="5611092" y="1110136"/>
            <a:ext cx="3028082" cy="1029799"/>
            <a:chOff x="5556249" y="1480176"/>
            <a:chExt cx="3082926" cy="1373065"/>
          </a:xfrm>
        </p:grpSpPr>
        <p:sp>
          <p:nvSpPr>
            <p:cNvPr id="40" name="Rectangle 39"/>
            <p:cNvSpPr/>
            <p:nvPr/>
          </p:nvSpPr>
          <p:spPr>
            <a:xfrm>
              <a:off x="5556250" y="1480176"/>
              <a:ext cx="308292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accent1"/>
                </a:solidFill>
                <a:latin typeface="Gill Sans"/>
                <a:cs typeface="Gill Sans"/>
              </a:endParaRPr>
            </a:p>
          </p:txBody>
        </p:sp>
        <p:sp>
          <p:nvSpPr>
            <p:cNvPr id="41" name="Rectangle 40"/>
            <p:cNvSpPr/>
            <p:nvPr/>
          </p:nvSpPr>
          <p:spPr>
            <a:xfrm>
              <a:off x="5556249" y="1480176"/>
              <a:ext cx="3082925" cy="6334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accent1"/>
                </a:solidFill>
              </a:endParaRPr>
            </a:p>
          </p:txBody>
        </p:sp>
      </p:grpSp>
      <p:grpSp>
        <p:nvGrpSpPr>
          <p:cNvPr id="42" name="Group 41"/>
          <p:cNvGrpSpPr/>
          <p:nvPr userDrawn="1"/>
        </p:nvGrpSpPr>
        <p:grpSpPr>
          <a:xfrm>
            <a:off x="3582730" y="2210973"/>
            <a:ext cx="5056446" cy="1029799"/>
            <a:chOff x="3556000" y="2913323"/>
            <a:chExt cx="5083175" cy="1373065"/>
          </a:xfrm>
        </p:grpSpPr>
        <p:sp>
          <p:nvSpPr>
            <p:cNvPr id="43" name="Rectangle 42"/>
            <p:cNvSpPr/>
            <p:nvPr/>
          </p:nvSpPr>
          <p:spPr>
            <a:xfrm>
              <a:off x="3556000" y="2913323"/>
              <a:ext cx="5083175" cy="1373065"/>
            </a:xfrm>
            <a:prstGeom prst="rect">
              <a:avLst/>
            </a:prstGeom>
            <a:solidFill>
              <a:schemeClr val="bg1"/>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chemeClr val="tx2"/>
                </a:solidFill>
                <a:latin typeface="Gill Sans"/>
                <a:cs typeface="Gill Sans"/>
              </a:endParaRPr>
            </a:p>
          </p:txBody>
        </p:sp>
        <p:sp>
          <p:nvSpPr>
            <p:cNvPr id="44" name="Rectangle 43"/>
            <p:cNvSpPr/>
            <p:nvPr/>
          </p:nvSpPr>
          <p:spPr>
            <a:xfrm>
              <a:off x="3556000" y="2913323"/>
              <a:ext cx="5083174" cy="63343"/>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2"/>
                </a:solidFill>
              </a:endParaRPr>
            </a:p>
          </p:txBody>
        </p:sp>
      </p:grpSp>
      <p:sp>
        <p:nvSpPr>
          <p:cNvPr id="24" name="Content Placeholder 5"/>
          <p:cNvSpPr>
            <a:spLocks noGrp="1"/>
          </p:cNvSpPr>
          <p:nvPr>
            <p:ph sz="quarter" idx="14" hasCustomPrompt="1"/>
          </p:nvPr>
        </p:nvSpPr>
        <p:spPr>
          <a:xfrm>
            <a:off x="457201" y="1197944"/>
            <a:ext cx="2198254"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25" name="Content Placeholder 5"/>
          <p:cNvSpPr>
            <a:spLocks noGrp="1"/>
          </p:cNvSpPr>
          <p:nvPr>
            <p:ph sz="quarter" idx="15"/>
          </p:nvPr>
        </p:nvSpPr>
        <p:spPr>
          <a:xfrm>
            <a:off x="457210" y="1775180"/>
            <a:ext cx="2198255"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5" name="Content Placeholder 5"/>
          <p:cNvSpPr>
            <a:spLocks noGrp="1"/>
          </p:cNvSpPr>
          <p:nvPr>
            <p:ph sz="quarter" idx="21" hasCustomPrompt="1"/>
          </p:nvPr>
        </p:nvSpPr>
        <p:spPr>
          <a:xfrm>
            <a:off x="2746376" y="1197944"/>
            <a:ext cx="276225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6" name="Content Placeholder 5"/>
          <p:cNvSpPr>
            <a:spLocks noGrp="1"/>
          </p:cNvSpPr>
          <p:nvPr>
            <p:ph sz="quarter" idx="22"/>
          </p:nvPr>
        </p:nvSpPr>
        <p:spPr>
          <a:xfrm>
            <a:off x="2746378" y="1775180"/>
            <a:ext cx="276225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7" name="Content Placeholder 5"/>
          <p:cNvSpPr>
            <a:spLocks noGrp="1"/>
          </p:cNvSpPr>
          <p:nvPr>
            <p:ph sz="quarter" idx="23" hasCustomPrompt="1"/>
          </p:nvPr>
        </p:nvSpPr>
        <p:spPr>
          <a:xfrm>
            <a:off x="5611093" y="1197944"/>
            <a:ext cx="3028080"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48" name="Content Placeholder 5"/>
          <p:cNvSpPr>
            <a:spLocks noGrp="1"/>
          </p:cNvSpPr>
          <p:nvPr>
            <p:ph sz="quarter" idx="24"/>
          </p:nvPr>
        </p:nvSpPr>
        <p:spPr>
          <a:xfrm>
            <a:off x="5611099" y="1775180"/>
            <a:ext cx="3028081"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accent1"/>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49" name="Content Placeholder 5"/>
          <p:cNvSpPr>
            <a:spLocks noGrp="1"/>
          </p:cNvSpPr>
          <p:nvPr>
            <p:ph sz="quarter" idx="25" hasCustomPrompt="1"/>
          </p:nvPr>
        </p:nvSpPr>
        <p:spPr>
          <a:xfrm>
            <a:off x="3582731" y="2283875"/>
            <a:ext cx="505644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0" name="Content Placeholder 5"/>
          <p:cNvSpPr>
            <a:spLocks noGrp="1"/>
          </p:cNvSpPr>
          <p:nvPr>
            <p:ph sz="quarter" idx="26"/>
          </p:nvPr>
        </p:nvSpPr>
        <p:spPr>
          <a:xfrm>
            <a:off x="3582730" y="2861109"/>
            <a:ext cx="5056446"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1" name="Content Placeholder 5"/>
          <p:cNvSpPr>
            <a:spLocks noGrp="1"/>
          </p:cNvSpPr>
          <p:nvPr>
            <p:ph sz="quarter" idx="27" hasCustomPrompt="1"/>
          </p:nvPr>
        </p:nvSpPr>
        <p:spPr>
          <a:xfrm>
            <a:off x="457200" y="2283875"/>
            <a:ext cx="3035298"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2" name="Content Placeholder 5"/>
          <p:cNvSpPr>
            <a:spLocks noGrp="1"/>
          </p:cNvSpPr>
          <p:nvPr>
            <p:ph sz="quarter" idx="28"/>
          </p:nvPr>
        </p:nvSpPr>
        <p:spPr>
          <a:xfrm>
            <a:off x="457206" y="2861109"/>
            <a:ext cx="3035299"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tx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
        <p:nvSpPr>
          <p:cNvPr id="53" name="Content Placeholder 5"/>
          <p:cNvSpPr>
            <a:spLocks noGrp="1"/>
          </p:cNvSpPr>
          <p:nvPr>
            <p:ph sz="quarter" idx="29" hasCustomPrompt="1"/>
          </p:nvPr>
        </p:nvSpPr>
        <p:spPr>
          <a:xfrm>
            <a:off x="457201" y="3385708"/>
            <a:ext cx="8181972" cy="577231"/>
          </a:xfrm>
        </p:spPr>
        <p:txBody>
          <a:bodyPr anchor="b">
            <a:no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4000" b="1">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Edit</a:t>
            </a:r>
          </a:p>
        </p:txBody>
      </p:sp>
      <p:sp>
        <p:nvSpPr>
          <p:cNvPr id="54" name="Content Placeholder 5"/>
          <p:cNvSpPr>
            <a:spLocks noGrp="1"/>
          </p:cNvSpPr>
          <p:nvPr>
            <p:ph sz="quarter" idx="30"/>
          </p:nvPr>
        </p:nvSpPr>
        <p:spPr>
          <a:xfrm>
            <a:off x="457197" y="3962944"/>
            <a:ext cx="8181980" cy="323189"/>
          </a:xfrm>
        </p:spPr>
        <p:txBody>
          <a:bodyPr>
            <a:normAutofit/>
          </a:bodyPr>
          <a:lstStyle>
            <a:lvl1pPr marL="0" marR="0" indent="0" algn="ctr" defTabSz="457200" rtl="0" eaLnBrk="1" fontAlgn="auto" latinLnBrk="0" hangingPunct="1">
              <a:lnSpc>
                <a:spcPct val="100000"/>
              </a:lnSpc>
              <a:spcBef>
                <a:spcPct val="20000"/>
              </a:spcBef>
              <a:spcAft>
                <a:spcPts val="0"/>
              </a:spcAft>
              <a:buClr>
                <a:schemeClr val="tx1"/>
              </a:buClr>
              <a:buSzTx/>
              <a:buFont typeface="Arial"/>
              <a:buNone/>
              <a:tabLst/>
              <a:defRPr sz="2400" b="0">
                <a:solidFill>
                  <a:schemeClr val="bg2"/>
                </a:solidFill>
              </a:defRPr>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a:t>
            </a:r>
          </a:p>
        </p:txBody>
      </p:sp>
    </p:spTree>
    <p:extLst>
      <p:ext uri="{BB962C8B-B14F-4D97-AF65-F5344CB8AC3E}">
        <p14:creationId xmlns:p14="http://schemas.microsoft.com/office/powerpoint/2010/main" val="209585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8"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9" name="Group 8"/>
          <p:cNvGrpSpPr/>
          <p:nvPr userDrawn="1"/>
        </p:nvGrpSpPr>
        <p:grpSpPr>
          <a:xfrm>
            <a:off x="-5079" y="708812"/>
            <a:ext cx="8691879" cy="47507"/>
            <a:chOff x="685800" y="1794746"/>
            <a:chExt cx="7772400" cy="179475"/>
          </a:xfrm>
        </p:grpSpPr>
        <p:sp>
          <p:nvSpPr>
            <p:cNvPr id="10" name="Rectangle 9"/>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2" name="Rectangle 1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13" name="Content Placeholder 2"/>
          <p:cNvSpPr>
            <a:spLocks noGrp="1"/>
          </p:cNvSpPr>
          <p:nvPr>
            <p:ph sz="half" idx="1"/>
          </p:nvPr>
        </p:nvSpPr>
        <p:spPr>
          <a:xfrm>
            <a:off x="457200" y="1104904"/>
            <a:ext cx="8082552"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602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Tree>
    <p:extLst>
      <p:ext uri="{BB962C8B-B14F-4D97-AF65-F5344CB8AC3E}">
        <p14:creationId xmlns:p14="http://schemas.microsoft.com/office/powerpoint/2010/main" val="2900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enn Diagram">
    <p:spTree>
      <p:nvGrpSpPr>
        <p:cNvPr id="1" name=""/>
        <p:cNvGrpSpPr/>
        <p:nvPr/>
      </p:nvGrpSpPr>
      <p:grpSpPr>
        <a:xfrm>
          <a:off x="0" y="0"/>
          <a:ext cx="0" cy="0"/>
          <a:chOff x="0" y="0"/>
          <a:chExt cx="0" cy="0"/>
        </a:xfrm>
      </p:grpSpPr>
      <p:sp>
        <p:nvSpPr>
          <p:cNvPr id="40" name="Oval 39"/>
          <p:cNvSpPr/>
          <p:nvPr userDrawn="1"/>
        </p:nvSpPr>
        <p:spPr>
          <a:xfrm>
            <a:off x="1602040" y="1009064"/>
            <a:ext cx="3742766" cy="37410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41" name="Oval 40"/>
          <p:cNvSpPr/>
          <p:nvPr userDrawn="1"/>
        </p:nvSpPr>
        <p:spPr>
          <a:xfrm>
            <a:off x="3764025" y="997539"/>
            <a:ext cx="3742766" cy="3742764"/>
          </a:xfrm>
          <a:prstGeom prst="ellipse">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Calibri"/>
              <a:cs typeface="Calibri"/>
            </a:endParaRP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2" name="Title 1"/>
          <p:cNvSpPr>
            <a:spLocks noGrp="1"/>
          </p:cNvSpPr>
          <p:nvPr>
            <p:ph type="title" hasCustomPrompt="1"/>
          </p:nvPr>
        </p:nvSpPr>
        <p:spPr>
          <a:xfrm>
            <a:off x="1622280" y="2589950"/>
            <a:ext cx="1947510" cy="652254"/>
          </a:xfrm>
          <a:prstGeom prst="rect">
            <a:avLst/>
          </a:prstGeom>
        </p:spPr>
        <p:txBody>
          <a:bodyPr anchor="ctr">
            <a:noAutofit/>
          </a:bodyPr>
          <a:lstStyle>
            <a:lvl1pPr algn="ctr">
              <a:defRPr sz="1800" b="0">
                <a:solidFill>
                  <a:schemeClr val="bg1"/>
                </a:solidFill>
              </a:defRPr>
            </a:lvl1pPr>
          </a:lstStyle>
          <a:p>
            <a:r>
              <a:rPr lang="en-US" dirty="0"/>
              <a:t>CLICK TO EDIT MASTER TITLE STYLE</a:t>
            </a:r>
          </a:p>
        </p:txBody>
      </p:sp>
      <p:grpSp>
        <p:nvGrpSpPr>
          <p:cNvPr id="16" name="Group 15"/>
          <p:cNvGrpSpPr/>
          <p:nvPr userDrawn="1"/>
        </p:nvGrpSpPr>
        <p:grpSpPr>
          <a:xfrm>
            <a:off x="-5079" y="708812"/>
            <a:ext cx="8691879" cy="47507"/>
            <a:chOff x="685800" y="1794746"/>
            <a:chExt cx="7772400" cy="179475"/>
          </a:xfrm>
        </p:grpSpPr>
        <p:sp>
          <p:nvSpPr>
            <p:cNvPr id="17" name="Rectangle 1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9" name="Rectangle 1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23" name="Text Placeholder 22"/>
          <p:cNvSpPr>
            <a:spLocks noGrp="1"/>
          </p:cNvSpPr>
          <p:nvPr>
            <p:ph type="body" sz="quarter" idx="13"/>
          </p:nvPr>
        </p:nvSpPr>
        <p:spPr>
          <a:xfrm>
            <a:off x="310162" y="0"/>
            <a:ext cx="7986713" cy="708422"/>
          </a:xfrm>
        </p:spPr>
        <p:txBody>
          <a:bodyPr anchor="ctr">
            <a:normAutofit/>
          </a:bodyPr>
          <a:lstStyle>
            <a:lvl1pPr marL="0" indent="0">
              <a:buNone/>
              <a:defRPr sz="360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6" name="Text Placeholder 25"/>
          <p:cNvSpPr>
            <a:spLocks noGrp="1"/>
          </p:cNvSpPr>
          <p:nvPr>
            <p:ph type="body" sz="quarter" idx="14" hasCustomPrompt="1"/>
          </p:nvPr>
        </p:nvSpPr>
        <p:spPr>
          <a:xfrm>
            <a:off x="3569790" y="2589610"/>
            <a:ext cx="1968500" cy="652462"/>
          </a:xfrm>
        </p:spPr>
        <p:txBody>
          <a:bodyPr anchor="ctr">
            <a:noAutofit/>
          </a:bodyPr>
          <a:lstStyle>
            <a:lvl1pPr marL="0" indent="0" algn="ctr">
              <a:buNone/>
              <a:defRPr sz="1800">
                <a:solidFill>
                  <a:schemeClr val="bg1"/>
                </a:solidFill>
              </a:defRPr>
            </a:lvl1pPr>
          </a:lstStyle>
          <a:p>
            <a:pPr lvl="0"/>
            <a:r>
              <a:rPr lang="en-US" dirty="0"/>
              <a:t>CLICK TO EDIT MASTER TEXT STYLE</a:t>
            </a:r>
          </a:p>
        </p:txBody>
      </p:sp>
      <p:sp>
        <p:nvSpPr>
          <p:cNvPr id="28" name="Text Placeholder 27"/>
          <p:cNvSpPr>
            <a:spLocks noGrp="1"/>
          </p:cNvSpPr>
          <p:nvPr>
            <p:ph type="body" sz="quarter" idx="15" hasCustomPrompt="1"/>
          </p:nvPr>
        </p:nvSpPr>
        <p:spPr>
          <a:xfrm>
            <a:off x="5538290" y="2589610"/>
            <a:ext cx="1968500" cy="652462"/>
          </a:xfrm>
        </p:spPr>
        <p:txBody>
          <a:bodyPr anchor="ctr">
            <a:noAutofit/>
          </a:bodyPr>
          <a:lstStyle>
            <a:lvl1pPr marL="0" indent="0" algn="ctr">
              <a:buNone/>
              <a:defRPr sz="180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a:t>
            </a:r>
          </a:p>
        </p:txBody>
      </p:sp>
    </p:spTree>
    <p:extLst>
      <p:ext uri="{BB962C8B-B14F-4D97-AF65-F5344CB8AC3E}">
        <p14:creationId xmlns:p14="http://schemas.microsoft.com/office/powerpoint/2010/main" val="1135514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p:cNvSpPr/>
          <p:nvPr userDrawn="1"/>
        </p:nvSpPr>
        <p:spPr>
          <a:xfrm>
            <a:off x="239899" y="4582584"/>
            <a:ext cx="2229555" cy="390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5075"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42334" y="4233334"/>
            <a:ext cx="9242778" cy="916571"/>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bg1"/>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42334" y="4185826"/>
            <a:ext cx="9203267"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83962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Rectangle 9"/>
          <p:cNvSpPr/>
          <p:nvPr userDrawn="1"/>
        </p:nvSpPr>
        <p:spPr>
          <a:xfrm>
            <a:off x="312469" y="4593469"/>
            <a:ext cx="2229555" cy="5282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14817" y="0"/>
            <a:ext cx="9186334" cy="4185826"/>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465844" y="4471120"/>
            <a:ext cx="5813600" cy="455768"/>
          </a:xfrm>
        </p:spPr>
        <p:txBody>
          <a:bodyPr anchor="ctr">
            <a:normAutofit/>
          </a:bodyPr>
          <a:lstStyle>
            <a:lvl1pPr marL="0" indent="0">
              <a:buNone/>
              <a:defRPr sz="1800">
                <a:solidFill>
                  <a:schemeClr val="accent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21" name="Group 20"/>
          <p:cNvGrpSpPr/>
          <p:nvPr userDrawn="1"/>
        </p:nvGrpSpPr>
        <p:grpSpPr>
          <a:xfrm>
            <a:off x="-42334" y="4185826"/>
            <a:ext cx="9203267"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920860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10" name="Rectangle 9"/>
          <p:cNvSpPr/>
          <p:nvPr userDrawn="1"/>
        </p:nvSpPr>
        <p:spPr>
          <a:xfrm>
            <a:off x="363798" y="4553643"/>
            <a:ext cx="2229555" cy="5898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Picture Placeholder 2"/>
          <p:cNvSpPr>
            <a:spLocks noGrp="1"/>
          </p:cNvSpPr>
          <p:nvPr>
            <p:ph type="pic" idx="1"/>
          </p:nvPr>
        </p:nvSpPr>
        <p:spPr>
          <a:xfrm>
            <a:off x="-25400" y="1011586"/>
            <a:ext cx="9186334" cy="4138319"/>
          </a:xfrm>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9" name="Rectangle 8"/>
          <p:cNvSpPr/>
          <p:nvPr userDrawn="1"/>
        </p:nvSpPr>
        <p:spPr>
          <a:xfrm>
            <a:off x="-21167" y="-3292"/>
            <a:ext cx="9178768" cy="96737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 Placeholder 3"/>
          <p:cNvSpPr>
            <a:spLocks noGrp="1"/>
          </p:cNvSpPr>
          <p:nvPr>
            <p:ph type="body" sz="half" idx="2"/>
          </p:nvPr>
        </p:nvSpPr>
        <p:spPr>
          <a:xfrm>
            <a:off x="465844" y="231435"/>
            <a:ext cx="8220956" cy="455768"/>
          </a:xfrm>
        </p:spPr>
        <p:txBody>
          <a:bodyPr anchor="ctr">
            <a:normAutofit/>
          </a:bodyPr>
          <a:lstStyle>
            <a:lvl1pPr marL="0" indent="0">
              <a:buNone/>
              <a:defRPr sz="2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2" name="Group 11"/>
          <p:cNvGrpSpPr/>
          <p:nvPr userDrawn="1"/>
        </p:nvGrpSpPr>
        <p:grpSpPr>
          <a:xfrm>
            <a:off x="-21168" y="964078"/>
            <a:ext cx="9175834"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27985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vider Slide">
    <p:spTree>
      <p:nvGrpSpPr>
        <p:cNvPr id="1" name=""/>
        <p:cNvGrpSpPr/>
        <p:nvPr/>
      </p:nvGrpSpPr>
      <p:grpSpPr>
        <a:xfrm>
          <a:off x="0" y="0"/>
          <a:ext cx="0" cy="0"/>
          <a:chOff x="0" y="0"/>
          <a:chExt cx="0" cy="0"/>
        </a:xfrm>
      </p:grpSpPr>
      <p:pic>
        <p:nvPicPr>
          <p:cNvPr id="12" name="Picture 11" descr="2-line-bluetext-colorshield.png"/>
          <p:cNvPicPr>
            <a:picLocks/>
          </p:cNvPicPr>
          <p:nvPr userDrawn="1"/>
        </p:nvPicPr>
        <p:blipFill rotWithShape="1">
          <a:blip r:embed="rId2">
            <a:extLst>
              <a:ext uri="{28A0092B-C50C-407E-A947-70E740481C1C}">
                <a14:useLocalDpi xmlns:a14="http://schemas.microsoft.com/office/drawing/2010/main" val="0"/>
              </a:ext>
            </a:extLst>
          </a:blip>
          <a:srcRect l="-1" r="-157" b="-1906"/>
          <a:stretch/>
        </p:blipFill>
        <p:spPr>
          <a:xfrm>
            <a:off x="6585599" y="4296761"/>
            <a:ext cx="1769927" cy="656963"/>
          </a:xfrm>
          <a:prstGeom prst="rect">
            <a:avLst/>
          </a:prstGeom>
        </p:spPr>
      </p:pic>
      <p:pic>
        <p:nvPicPr>
          <p:cNvPr id="14" name="Picture 13" descr="upennwatermark.pdf"/>
          <p:cNvPicPr>
            <a:picLocks/>
          </p:cNvPicPr>
          <p:nvPr userDrawn="1"/>
        </p:nvPicPr>
        <p:blipFill>
          <a:blip r:embed="rId3">
            <a:alphaModFix amt="6000"/>
            <a:extLst>
              <a:ext uri="{28A0092B-C50C-407E-A947-70E740481C1C}">
                <a14:useLocalDpi xmlns:a14="http://schemas.microsoft.com/office/drawing/2010/main" val="0"/>
              </a:ext>
            </a:extLst>
          </a:blip>
          <a:stretch>
            <a:fillRect/>
          </a:stretch>
        </p:blipFill>
        <p:spPr>
          <a:xfrm>
            <a:off x="199388" y="136510"/>
            <a:ext cx="3080816" cy="3472890"/>
          </a:xfrm>
          <a:prstGeom prst="rect">
            <a:avLst/>
          </a:prstGeom>
        </p:spPr>
      </p:pic>
      <p:sp>
        <p:nvSpPr>
          <p:cNvPr id="2" name="Title 1"/>
          <p:cNvSpPr>
            <a:spLocks noGrp="1"/>
          </p:cNvSpPr>
          <p:nvPr>
            <p:ph type="ctrTitle"/>
          </p:nvPr>
        </p:nvSpPr>
        <p:spPr>
          <a:xfrm>
            <a:off x="958151" y="1073526"/>
            <a:ext cx="7397039" cy="1747125"/>
          </a:xfrm>
          <a:prstGeom prst="rect">
            <a:avLst/>
          </a:prstGeom>
        </p:spPr>
        <p:txBody>
          <a:bodyPr anchor="b"/>
          <a:lstStyle>
            <a:lvl1pPr>
              <a:defRPr b="1"/>
            </a:lvl1pPr>
          </a:lstStyle>
          <a:p>
            <a:r>
              <a:rPr lang="en-US" dirty="0"/>
              <a:t>Click to edit Master title style</a:t>
            </a:r>
          </a:p>
        </p:txBody>
      </p:sp>
      <p:sp>
        <p:nvSpPr>
          <p:cNvPr id="3" name="Subtitle 2"/>
          <p:cNvSpPr>
            <a:spLocks noGrp="1"/>
          </p:cNvSpPr>
          <p:nvPr>
            <p:ph type="subTitle" idx="1"/>
          </p:nvPr>
        </p:nvSpPr>
        <p:spPr>
          <a:xfrm>
            <a:off x="958151" y="3255792"/>
            <a:ext cx="7397039" cy="658114"/>
          </a:xfrm>
        </p:spPr>
        <p:txBody>
          <a:bodyPr>
            <a:normAutofit/>
          </a:bodyPr>
          <a:lstStyle>
            <a:lvl1pPr marL="0" indent="0" algn="l">
              <a:buNone/>
              <a:defRPr sz="240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grpSp>
        <p:nvGrpSpPr>
          <p:cNvPr id="10" name="Group 9"/>
          <p:cNvGrpSpPr/>
          <p:nvPr userDrawn="1"/>
        </p:nvGrpSpPr>
        <p:grpSpPr>
          <a:xfrm rot="10800000">
            <a:off x="0" y="3001092"/>
            <a:ext cx="8355526" cy="57487"/>
            <a:chOff x="685800" y="1794746"/>
            <a:chExt cx="7772400" cy="179475"/>
          </a:xfrm>
        </p:grpSpPr>
        <p:sp>
          <p:nvSpPr>
            <p:cNvPr id="7" name="Rectangle 6"/>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9" name="Rectangle 8"/>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
        <p:nvSpPr>
          <p:cNvPr id="6" name="Rectangle 5"/>
          <p:cNvSpPr/>
          <p:nvPr userDrawn="1"/>
        </p:nvSpPr>
        <p:spPr>
          <a:xfrm>
            <a:off x="254010" y="4572000"/>
            <a:ext cx="2243667" cy="5715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7524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15959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p:cNvSpPr/>
          <p:nvPr userDrawn="1"/>
        </p:nvSpPr>
        <p:spPr>
          <a:xfrm>
            <a:off x="9" y="0"/>
            <a:ext cx="9143999" cy="5143500"/>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9"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20"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1" name="Group 20"/>
          <p:cNvGrpSpPr/>
          <p:nvPr userDrawn="1"/>
        </p:nvGrpSpPr>
        <p:grpSpPr>
          <a:xfrm>
            <a:off x="-5079" y="708812"/>
            <a:ext cx="8691879" cy="47507"/>
            <a:chOff x="685800" y="1794746"/>
            <a:chExt cx="7772400" cy="179475"/>
          </a:xfrm>
        </p:grpSpPr>
        <p:sp>
          <p:nvSpPr>
            <p:cNvPr id="22" name="Rectangle 2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4" name="Rectangle 2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pic>
        <p:nvPicPr>
          <p:cNvPr id="13" name="Picture 12" descr="1-line-bluetext-colorshield.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Tree>
    <p:extLst>
      <p:ext uri="{BB962C8B-B14F-4D97-AF65-F5344CB8AC3E}">
        <p14:creationId xmlns:p14="http://schemas.microsoft.com/office/powerpoint/2010/main" val="2022321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15" name="Picture 14" descr="upennwatermark.pdf"/>
          <p:cNvPicPr>
            <a:picLocks/>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6156" cy="3745963"/>
          </a:xfrm>
          <a:prstGeom prst="rect">
            <a:avLst/>
          </a:prstGeom>
        </p:spPr>
      </p:pic>
      <p:sp>
        <p:nvSpPr>
          <p:cNvPr id="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430464" y="902369"/>
            <a:ext cx="8229600" cy="369079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grpSp>
        <p:nvGrpSpPr>
          <p:cNvPr id="11" name="Group 10"/>
          <p:cNvGrpSpPr/>
          <p:nvPr userDrawn="1"/>
        </p:nvGrpSpPr>
        <p:grpSpPr>
          <a:xfrm>
            <a:off x="-5079" y="708812"/>
            <a:ext cx="8691879" cy="47507"/>
            <a:chOff x="685800" y="1794746"/>
            <a:chExt cx="7772400" cy="179475"/>
          </a:xfrm>
        </p:grpSpPr>
        <p:sp>
          <p:nvSpPr>
            <p:cNvPr id="12" name="Rectangle 11"/>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4" name="Rectangle 13"/>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75485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1"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215261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pic>
        <p:nvPicPr>
          <p:cNvPr id="18" name="Picture 17" descr="upennwatermark.pdf"/>
          <p:cNvPicPr>
            <a:picLocks noChangeAspect="1"/>
          </p:cNvPicPr>
          <p:nvPr userDrawn="1"/>
        </p:nvPicPr>
        <p:blipFill>
          <a:blip r:embed="rId2">
            <a:alphaModFix amt="6000"/>
            <a:extLst>
              <a:ext uri="{28A0092B-C50C-407E-A947-70E740481C1C}">
                <a14:useLocalDpi xmlns:a14="http://schemas.microsoft.com/office/drawing/2010/main" val="0"/>
              </a:ext>
            </a:extLst>
          </a:blip>
          <a:stretch>
            <a:fillRect/>
          </a:stretch>
        </p:blipFill>
        <p:spPr>
          <a:xfrm>
            <a:off x="199388" y="105531"/>
            <a:ext cx="3338896" cy="3749040"/>
          </a:xfrm>
          <a:prstGeom prst="rect">
            <a:avLst/>
          </a:prstGeom>
        </p:spPr>
      </p:pic>
      <p:sp>
        <p:nvSpPr>
          <p:cNvPr id="16" name="Picture Placeholder 2"/>
          <p:cNvSpPr>
            <a:spLocks noGrp="1"/>
          </p:cNvSpPr>
          <p:nvPr>
            <p:ph type="pic" idx="13"/>
          </p:nvPr>
        </p:nvSpPr>
        <p:spPr>
          <a:xfrm>
            <a:off x="4811889" y="1066670"/>
            <a:ext cx="3874912" cy="35279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3" name="Text Placeholder 2"/>
          <p:cNvSpPr>
            <a:spLocks noGrp="1"/>
          </p:cNvSpPr>
          <p:nvPr>
            <p:ph type="body" idx="1"/>
          </p:nvPr>
        </p:nvSpPr>
        <p:spPr>
          <a:xfrm>
            <a:off x="457200" y="1066669"/>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2" name="Rectangle 21"/>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3669391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04904"/>
            <a:ext cx="4038600" cy="3489722"/>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104902"/>
            <a:ext cx="4038600" cy="3489721"/>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0"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1" name="Group 10"/>
          <p:cNvGrpSpPr/>
          <p:nvPr userDrawn="1"/>
        </p:nvGrpSpPr>
        <p:grpSpPr>
          <a:xfrm>
            <a:off x="-5079" y="708812"/>
            <a:ext cx="8691879" cy="47507"/>
            <a:chOff x="685800" y="1794746"/>
            <a:chExt cx="7772400" cy="179475"/>
          </a:xfrm>
        </p:grpSpPr>
        <p:sp>
          <p:nvSpPr>
            <p:cNvPr id="13" name="Rectangle 12"/>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15" name="Rectangle 14"/>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9238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67992"/>
            <a:ext cx="4040188"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546495"/>
            <a:ext cx="4040188"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33" y="1066669"/>
            <a:ext cx="4041775" cy="479822"/>
          </a:xfrm>
        </p:spPr>
        <p:txBody>
          <a:bodyPr anchor="b"/>
          <a:lstStyle>
            <a:lvl1pPr marL="0" indent="0">
              <a:buNone/>
              <a:defRPr sz="24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33" y="1546495"/>
            <a:ext cx="4041775" cy="304813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12"/>
          </p:nvPr>
        </p:nvSpPr>
        <p:spPr>
          <a:xfrm>
            <a:off x="6553200" y="4698999"/>
            <a:ext cx="2133600" cy="273844"/>
          </a:xfrm>
        </p:spPr>
        <p:txBody>
          <a:bodyPr/>
          <a:lstStyle>
            <a:lvl1pPr>
              <a:defRPr>
                <a:solidFill>
                  <a:schemeClr val="accent5"/>
                </a:solidFill>
              </a:defRPr>
            </a:lvl1pPr>
          </a:lstStyle>
          <a:p>
            <a:fld id="{8A758EFE-665F-4341-B5B8-2DAEADA52F6C}" type="slidenum">
              <a:rPr lang="en-US" smtClean="0"/>
              <a:pPr/>
              <a:t>‹#›</a:t>
            </a:fld>
            <a:endParaRPr lang="en-US" dirty="0"/>
          </a:p>
        </p:txBody>
      </p:sp>
      <p:sp>
        <p:nvSpPr>
          <p:cNvPr id="12" name="Title 1"/>
          <p:cNvSpPr>
            <a:spLocks noGrp="1"/>
          </p:cNvSpPr>
          <p:nvPr>
            <p:ph type="title"/>
          </p:nvPr>
        </p:nvSpPr>
        <p:spPr>
          <a:xfrm>
            <a:off x="310152" y="15485"/>
            <a:ext cx="8229600" cy="693605"/>
          </a:xfrm>
          <a:prstGeom prst="rect">
            <a:avLst/>
          </a:prstGeom>
        </p:spPr>
        <p:txBody>
          <a:bodyPr>
            <a:normAutofit/>
          </a:bodyPr>
          <a:lstStyle>
            <a:lvl1pPr>
              <a:defRPr sz="3600"/>
            </a:lvl1pPr>
          </a:lstStyle>
          <a:p>
            <a:r>
              <a:rPr lang="en-US" dirty="0"/>
              <a:t>Click to edit Master title style</a:t>
            </a:r>
          </a:p>
        </p:txBody>
      </p:sp>
      <p:grpSp>
        <p:nvGrpSpPr>
          <p:cNvPr id="13" name="Group 12"/>
          <p:cNvGrpSpPr/>
          <p:nvPr userDrawn="1"/>
        </p:nvGrpSpPr>
        <p:grpSpPr>
          <a:xfrm>
            <a:off x="-5079" y="708812"/>
            <a:ext cx="8691879" cy="47507"/>
            <a:chOff x="685800" y="1794746"/>
            <a:chExt cx="7772400" cy="179475"/>
          </a:xfrm>
        </p:grpSpPr>
        <p:sp>
          <p:nvSpPr>
            <p:cNvPr id="14" name="Rectangle 13"/>
            <p:cNvSpPr/>
            <p:nvPr userDrawn="1"/>
          </p:nvSpPr>
          <p:spPr>
            <a:xfrm>
              <a:off x="685800" y="1794746"/>
              <a:ext cx="1170819" cy="1794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userDrawn="1"/>
          </p:nvSpPr>
          <p:spPr>
            <a:xfrm>
              <a:off x="1856619" y="1794746"/>
              <a:ext cx="2206599" cy="17947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sp>
          <p:nvSpPr>
            <p:cNvPr id="21" name="Rectangle 20"/>
            <p:cNvSpPr/>
            <p:nvPr userDrawn="1"/>
          </p:nvSpPr>
          <p:spPr>
            <a:xfrm>
              <a:off x="4063218" y="1794746"/>
              <a:ext cx="4394982" cy="179475"/>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p>
          </p:txBody>
        </p:sp>
      </p:grpSp>
    </p:spTree>
    <p:extLst>
      <p:ext uri="{BB962C8B-B14F-4D97-AF65-F5344CB8AC3E}">
        <p14:creationId xmlns:p14="http://schemas.microsoft.com/office/powerpoint/2010/main" val="151427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1-line-bluetext-colorshield.png"/>
          <p:cNvPicPr>
            <a:picLocks/>
          </p:cNvPicPr>
          <p:nvPr userDrawn="1"/>
        </p:nvPicPr>
        <p:blipFill>
          <a:blip r:embed="rId19">
            <a:extLst>
              <a:ext uri="{28A0092B-C50C-407E-A947-70E740481C1C}">
                <a14:useLocalDpi xmlns:a14="http://schemas.microsoft.com/office/drawing/2010/main" val="0"/>
              </a:ext>
            </a:extLst>
          </a:blip>
          <a:stretch>
            <a:fillRect/>
          </a:stretch>
        </p:blipFill>
        <p:spPr>
          <a:xfrm>
            <a:off x="457200" y="4699003"/>
            <a:ext cx="1809092" cy="347472"/>
          </a:xfrm>
          <a:prstGeom prst="rect">
            <a:avLst/>
          </a:prstGeom>
        </p:spPr>
      </p:pic>
      <p:sp>
        <p:nvSpPr>
          <p:cNvPr id="3" name="Text Placeholder 2"/>
          <p:cNvSpPr>
            <a:spLocks noGrp="1"/>
          </p:cNvSpPr>
          <p:nvPr>
            <p:ph type="body" idx="1"/>
          </p:nvPr>
        </p:nvSpPr>
        <p:spPr>
          <a:xfrm>
            <a:off x="430464" y="1029708"/>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latin typeface="Gill Sans"/>
                <a:cs typeface="Gill Sans"/>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latin typeface="Gill Sans"/>
                <a:cs typeface="Gill Sans"/>
              </a:defRPr>
            </a:lvl1pPr>
          </a:lstStyle>
          <a:p>
            <a:fld id="{8A758EFE-665F-4341-B5B8-2DAEADA52F6C}" type="slidenum">
              <a:rPr lang="en-US" smtClean="0"/>
              <a:pPr/>
              <a:t>‹#›</a:t>
            </a:fld>
            <a:endParaRPr lang="en-US" dirty="0"/>
          </a:p>
        </p:txBody>
      </p:sp>
      <p:sp>
        <p:nvSpPr>
          <p:cNvPr id="20" name="Title Placeholder 1"/>
          <p:cNvSpPr>
            <a:spLocks noGrp="1"/>
          </p:cNvSpPr>
          <p:nvPr>
            <p:ph type="title"/>
          </p:nvPr>
        </p:nvSpPr>
        <p:spPr>
          <a:xfrm>
            <a:off x="323520" y="-19089"/>
            <a:ext cx="8229600" cy="72790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1807833175"/>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70" r:id="rId4"/>
    <p:sldLayoutId id="2147483668" r:id="rId5"/>
    <p:sldLayoutId id="2147483658" r:id="rId6"/>
    <p:sldLayoutId id="2147483667" r:id="rId7"/>
    <p:sldLayoutId id="2147483652" r:id="rId8"/>
    <p:sldLayoutId id="2147483653" r:id="rId9"/>
    <p:sldLayoutId id="2147483671" r:id="rId10"/>
    <p:sldLayoutId id="2147483672" r:id="rId11"/>
    <p:sldLayoutId id="2147483654" r:id="rId12"/>
    <p:sldLayoutId id="2147483655" r:id="rId13"/>
    <p:sldLayoutId id="2147483656" r:id="rId14"/>
    <p:sldLayoutId id="2147483657" r:id="rId15"/>
    <p:sldLayoutId id="2147483666" r:id="rId16"/>
    <p:sldLayoutId id="2147483669" r:id="rId17"/>
  </p:sldLayoutIdLst>
  <p:hf hdr="0" ftr="0" dt="0"/>
  <p:txStyles>
    <p:titleStyle>
      <a:lvl1pPr algn="l" defTabSz="457200" rtl="0" eaLnBrk="1" latinLnBrk="0" hangingPunct="1">
        <a:spcBef>
          <a:spcPct val="0"/>
        </a:spcBef>
        <a:buNone/>
        <a:defRPr sz="3600" kern="1200">
          <a:solidFill>
            <a:srgbClr val="95001A"/>
          </a:solidFill>
          <a:latin typeface="Gill Sans"/>
          <a:ea typeface="+mj-ea"/>
          <a:cs typeface="Gill Sans"/>
        </a:defRPr>
      </a:lvl1pPr>
    </p:titleStyle>
    <p:body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151" y="159026"/>
            <a:ext cx="7397039" cy="2661626"/>
          </a:xfrm>
        </p:spPr>
        <p:txBody>
          <a:bodyPr>
            <a:normAutofit fontScale="90000"/>
          </a:bodyPr>
          <a:lstStyle/>
          <a:p>
            <a:r>
              <a:rPr lang="en-US" b="0" dirty="0"/>
              <a:t>​</a:t>
            </a:r>
            <a:br>
              <a:rPr lang="en-US" b="0" dirty="0"/>
            </a:br>
            <a:r>
              <a:rPr lang="en-US" dirty="0"/>
              <a:t>A Linear Programming Formulation for Global Inference in Natural Language Tasks</a:t>
            </a:r>
            <a:r>
              <a:rPr lang="en-US" b="0" dirty="0"/>
              <a:t>​</a:t>
            </a:r>
            <a:r>
              <a:rPr lang="en-US" dirty="0"/>
              <a:t>	</a:t>
            </a:r>
            <a:br>
              <a:rPr lang="en-US" dirty="0"/>
            </a:br>
            <a:br>
              <a:rPr lang="en-US" dirty="0"/>
            </a:br>
            <a:r>
              <a:rPr lang="en-US" sz="2600" dirty="0"/>
              <a:t>Dan Roth	Wen-tau </a:t>
            </a:r>
            <a:r>
              <a:rPr lang="en-US" sz="2600" dirty="0" err="1"/>
              <a:t>Yih</a:t>
            </a:r>
            <a:r>
              <a:rPr lang="en-US" sz="2600" dirty="0"/>
              <a:t> </a:t>
            </a:r>
            <a:br>
              <a:rPr lang="en-US" sz="2800" dirty="0"/>
            </a:br>
            <a:r>
              <a:rPr lang="en-US" sz="2600" dirty="0" err="1"/>
              <a:t>CoNLL</a:t>
            </a:r>
            <a:r>
              <a:rPr lang="en-US" sz="2600" dirty="0"/>
              <a:t>, 04</a:t>
            </a:r>
          </a:p>
        </p:txBody>
      </p:sp>
      <p:sp>
        <p:nvSpPr>
          <p:cNvPr id="3" name="Subtitle 2"/>
          <p:cNvSpPr>
            <a:spLocks noGrp="1"/>
          </p:cNvSpPr>
          <p:nvPr>
            <p:ph type="subTitle" idx="1"/>
          </p:nvPr>
        </p:nvSpPr>
        <p:spPr/>
        <p:txBody>
          <a:bodyPr>
            <a:normAutofit fontScale="92500" lnSpcReduction="20000"/>
          </a:bodyPr>
          <a:lstStyle/>
          <a:p>
            <a:r>
              <a:rPr lang="en-US" dirty="0"/>
              <a:t>Soham Dan (</a:t>
            </a:r>
            <a:r>
              <a:rPr lang="en-US" dirty="0" err="1"/>
              <a:t>sohamdan@seas.upenn.edu</a:t>
            </a:r>
            <a:r>
              <a:rPr lang="en-US" dirty="0"/>
              <a:t>)</a:t>
            </a:r>
          </a:p>
          <a:p>
            <a:r>
              <a:rPr lang="en-US" dirty="0"/>
              <a:t>2/6/2019</a:t>
            </a:r>
          </a:p>
        </p:txBody>
      </p:sp>
    </p:spTree>
    <p:extLst>
      <p:ext uri="{BB962C8B-B14F-4D97-AF65-F5344CB8AC3E}">
        <p14:creationId xmlns:p14="http://schemas.microsoft.com/office/powerpoint/2010/main" val="3947575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10</a:t>
            </a:fld>
            <a:endParaRPr lang="en-US" dirty="0"/>
          </a:p>
        </p:txBody>
      </p:sp>
      <p:sp>
        <p:nvSpPr>
          <p:cNvPr id="3" name="Title 2"/>
          <p:cNvSpPr>
            <a:spLocks noGrp="1"/>
          </p:cNvSpPr>
          <p:nvPr>
            <p:ph type="title"/>
          </p:nvPr>
        </p:nvSpPr>
        <p:spPr/>
        <p:txBody>
          <a:bodyPr>
            <a:normAutofit/>
          </a:bodyPr>
          <a:lstStyle/>
          <a:p>
            <a:r>
              <a:rPr lang="en-US" dirty="0"/>
              <a:t>Details of the contributions</a:t>
            </a:r>
          </a:p>
        </p:txBody>
      </p:sp>
      <p:sp>
        <p:nvSpPr>
          <p:cNvPr id="5" name="Content Placeholder 3"/>
          <p:cNvSpPr txBox="1">
            <a:spLocks/>
          </p:cNvSpPr>
          <p:nvPr/>
        </p:nvSpPr>
        <p:spPr>
          <a:xfrm>
            <a:off x="457199" y="1016001"/>
            <a:ext cx="7890933" cy="3578622"/>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b="0" dirty="0"/>
          </a:p>
        </p:txBody>
      </p:sp>
      <p:sp>
        <p:nvSpPr>
          <p:cNvPr id="6" name="TextBox 5">
            <a:extLst>
              <a:ext uri="{FF2B5EF4-FFF2-40B4-BE49-F238E27FC236}">
                <a16:creationId xmlns:a16="http://schemas.microsoft.com/office/drawing/2014/main" id="{D4BF7238-4562-3249-B42D-4DA47B0D9752}"/>
              </a:ext>
            </a:extLst>
          </p:cNvPr>
          <p:cNvSpPr txBox="1"/>
          <p:nvPr/>
        </p:nvSpPr>
        <p:spPr>
          <a:xfrm>
            <a:off x="795130" y="1016001"/>
            <a:ext cx="7553002"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lumMod val="50000"/>
                  </a:schemeClr>
                </a:solidFill>
              </a:rPr>
              <a:t>Unimodularity :</a:t>
            </a:r>
          </a:p>
          <a:p>
            <a:pPr marL="914400" lvl="1" indent="-457200">
              <a:buFont typeface="Arial" panose="020B0604020202020204" pitchFamily="34" charset="0"/>
              <a:buChar char="•"/>
            </a:pPr>
            <a:r>
              <a:rPr lang="en-US" dirty="0">
                <a:solidFill>
                  <a:schemeClr val="accent6">
                    <a:lumMod val="50000"/>
                  </a:schemeClr>
                </a:solidFill>
              </a:rPr>
              <a:t>A matrix A of rank m is called unimodular if all the entries of A are integers, and the determinant of every square submatrix of A of order m is in 0,+1,-1. </a:t>
            </a:r>
          </a:p>
          <a:p>
            <a:pPr marL="914400" lvl="1" indent="-457200">
              <a:buFont typeface="Arial" panose="020B0604020202020204" pitchFamily="34" charset="0"/>
              <a:buChar char="•"/>
            </a:pPr>
            <a:r>
              <a:rPr lang="en-US" b="1" dirty="0">
                <a:solidFill>
                  <a:schemeClr val="accent6">
                    <a:lumMod val="50000"/>
                  </a:schemeClr>
                </a:solidFill>
              </a:rPr>
              <a:t>Theorem (</a:t>
            </a:r>
            <a:r>
              <a:rPr lang="en-US" b="1" dirty="0" err="1">
                <a:solidFill>
                  <a:schemeClr val="accent6">
                    <a:lumMod val="50000"/>
                  </a:schemeClr>
                </a:solidFill>
              </a:rPr>
              <a:t>Veinott</a:t>
            </a:r>
            <a:r>
              <a:rPr lang="en-US" b="1" dirty="0">
                <a:solidFill>
                  <a:schemeClr val="accent6">
                    <a:lumMod val="50000"/>
                  </a:schemeClr>
                </a:solidFill>
              </a:rPr>
              <a:t> &amp; Dantzig) </a:t>
            </a:r>
            <a:r>
              <a:rPr lang="en-US" dirty="0">
                <a:solidFill>
                  <a:schemeClr val="accent6">
                    <a:lumMod val="50000"/>
                  </a:schemeClr>
                </a:solidFill>
              </a:rPr>
              <a:t>Let A be an (m, n)- integral matrix with full row rank m. Then the polyhedron {x | x ≥ 0;  Ax = b} is integral for each integral vector b, if and only if A is unimodular. </a:t>
            </a:r>
          </a:p>
          <a:p>
            <a:pPr marL="914400" lvl="1" indent="-457200">
              <a:buFont typeface="Arial" panose="020B0604020202020204" pitchFamily="34" charset="0"/>
              <a:buChar char="•"/>
            </a:pPr>
            <a:r>
              <a:rPr lang="en-US" dirty="0">
                <a:solidFill>
                  <a:schemeClr val="accent6">
                    <a:lumMod val="50000"/>
                  </a:schemeClr>
                </a:solidFill>
              </a:rPr>
              <a:t>Although the coefficient matrix in the problem is not unimodular here,  LPR still produces integer solutions</a:t>
            </a:r>
          </a:p>
          <a:p>
            <a:pPr marL="914400" lvl="1" indent="-457200">
              <a:buFont typeface="Arial" panose="020B0604020202020204" pitchFamily="34" charset="0"/>
              <a:buChar char="•"/>
            </a:pPr>
            <a:r>
              <a:rPr lang="en-US" dirty="0">
                <a:solidFill>
                  <a:schemeClr val="accent6">
                    <a:lumMod val="50000"/>
                  </a:schemeClr>
                </a:solidFill>
              </a:rPr>
              <a:t>Coefficient matrix shares many properties of a unimodular matrix. </a:t>
            </a:r>
          </a:p>
          <a:p>
            <a:pPr marL="914400" lvl="1" indent="-457200">
              <a:buFont typeface="Arial" panose="020B0604020202020204" pitchFamily="34" charset="0"/>
              <a:buChar char="•"/>
            </a:pPr>
            <a:r>
              <a:rPr lang="en-US" dirty="0">
                <a:solidFill>
                  <a:schemeClr val="accent6">
                    <a:lumMod val="50000"/>
                  </a:schemeClr>
                </a:solidFill>
              </a:rPr>
              <a:t>The particular cost function makes the solution integral</a:t>
            </a:r>
          </a:p>
          <a:p>
            <a:pPr marL="914400" lvl="1" indent="-457200">
              <a:buFont typeface="Arial" panose="020B0604020202020204" pitchFamily="34" charset="0"/>
              <a:buChar char="•"/>
            </a:pPr>
            <a:endParaRPr lang="en-US" i="1" dirty="0">
              <a:solidFill>
                <a:schemeClr val="accent6">
                  <a:lumMod val="50000"/>
                </a:schemeClr>
              </a:solidFill>
            </a:endParaRPr>
          </a:p>
          <a:p>
            <a:endParaRPr lang="en-US" dirty="0">
              <a:solidFill>
                <a:schemeClr val="accent6">
                  <a:lumMod val="50000"/>
                </a:schemeClr>
              </a:solidFill>
            </a:endParaRPr>
          </a:p>
        </p:txBody>
      </p:sp>
    </p:spTree>
    <p:extLst>
      <p:ext uri="{BB962C8B-B14F-4D97-AF65-F5344CB8AC3E}">
        <p14:creationId xmlns:p14="http://schemas.microsoft.com/office/powerpoint/2010/main" val="37268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11</a:t>
            </a:fld>
            <a:endParaRPr lang="en-US" dirty="0"/>
          </a:p>
        </p:txBody>
      </p:sp>
      <p:sp>
        <p:nvSpPr>
          <p:cNvPr id="3" name="Title 2"/>
          <p:cNvSpPr>
            <a:spLocks noGrp="1"/>
          </p:cNvSpPr>
          <p:nvPr>
            <p:ph type="title"/>
          </p:nvPr>
        </p:nvSpPr>
        <p:spPr/>
        <p:txBody>
          <a:bodyPr>
            <a:normAutofit/>
          </a:bodyPr>
          <a:lstStyle/>
          <a:p>
            <a:r>
              <a:rPr lang="en-US" dirty="0"/>
              <a:t>Results and Analysis</a:t>
            </a:r>
          </a:p>
        </p:txBody>
      </p:sp>
      <p:sp>
        <p:nvSpPr>
          <p:cNvPr id="5" name="Content Placeholder 3"/>
          <p:cNvSpPr txBox="1">
            <a:spLocks/>
          </p:cNvSpPr>
          <p:nvPr/>
        </p:nvSpPr>
        <p:spPr>
          <a:xfrm>
            <a:off x="139148" y="709091"/>
            <a:ext cx="9004852" cy="1862660"/>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chemeClr val="accent6">
                    <a:lumMod val="50000"/>
                  </a:schemeClr>
                </a:solidFill>
              </a:rPr>
              <a:t>Input : entity boundaries in the sentence with at least one active relation</a:t>
            </a:r>
          </a:p>
          <a:p>
            <a:r>
              <a:rPr lang="en-US" sz="1800" dirty="0">
                <a:solidFill>
                  <a:schemeClr val="accent6">
                    <a:lumMod val="50000"/>
                  </a:schemeClr>
                </a:solidFill>
              </a:rPr>
              <a:t>Entity Classifier :  words, part-of-speech tags, and conjunctions of them, bigrams and trigrams of the mixture of words and tags. </a:t>
            </a:r>
          </a:p>
          <a:p>
            <a:r>
              <a:rPr lang="en-US" sz="1800" dirty="0">
                <a:solidFill>
                  <a:schemeClr val="accent6">
                    <a:lumMod val="50000"/>
                  </a:schemeClr>
                </a:solidFill>
              </a:rPr>
              <a:t>Relation Classifier : features similar to those used in the entity classification are extracted from the two argument entities of the relation, conjunctions of the features from the two arguments, some patterns extracted from the sentence or between the two arguments. </a:t>
            </a:r>
          </a:p>
        </p:txBody>
      </p:sp>
      <p:sp>
        <p:nvSpPr>
          <p:cNvPr id="4" name="TextBox 3">
            <a:extLst>
              <a:ext uri="{FF2B5EF4-FFF2-40B4-BE49-F238E27FC236}">
                <a16:creationId xmlns:a16="http://schemas.microsoft.com/office/drawing/2014/main" id="{C708FFF3-FEA2-1740-8DC3-60DDBBABA997}"/>
              </a:ext>
            </a:extLst>
          </p:cNvPr>
          <p:cNvSpPr txBox="1"/>
          <p:nvPr/>
        </p:nvSpPr>
        <p:spPr>
          <a:xfrm>
            <a:off x="149086" y="2653748"/>
            <a:ext cx="9004851"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accent6">
                    <a:lumMod val="50000"/>
                  </a:schemeClr>
                </a:solidFill>
              </a:rPr>
              <a:t>Basic</a:t>
            </a:r>
            <a:r>
              <a:rPr lang="en-US" dirty="0">
                <a:solidFill>
                  <a:schemeClr val="accent6">
                    <a:lumMod val="50000"/>
                  </a:schemeClr>
                </a:solidFill>
              </a:rPr>
              <a:t> – only tests the above classifiers which are trained independently using only local features</a:t>
            </a:r>
          </a:p>
          <a:p>
            <a:pPr marL="285750" indent="-285750">
              <a:buFont typeface="Arial" panose="020B0604020202020204" pitchFamily="34" charset="0"/>
              <a:buChar char="•"/>
            </a:pPr>
            <a:r>
              <a:rPr lang="en-US" b="1" dirty="0">
                <a:solidFill>
                  <a:schemeClr val="accent6">
                    <a:lumMod val="50000"/>
                  </a:schemeClr>
                </a:solidFill>
              </a:rPr>
              <a:t>Pipeline</a:t>
            </a:r>
            <a:r>
              <a:rPr lang="en-US" dirty="0">
                <a:solidFill>
                  <a:schemeClr val="accent6">
                    <a:lumMod val="50000"/>
                  </a:schemeClr>
                </a:solidFill>
              </a:rPr>
              <a:t> – entity classifier remains same but now, the relation classifier uses the predicted entity labels </a:t>
            </a:r>
          </a:p>
          <a:p>
            <a:pPr marL="285750" indent="-285750">
              <a:buFont typeface="Arial" panose="020B0604020202020204" pitchFamily="34" charset="0"/>
              <a:buChar char="•"/>
            </a:pPr>
            <a:r>
              <a:rPr lang="en-US" b="1" dirty="0">
                <a:solidFill>
                  <a:schemeClr val="accent6">
                    <a:lumMod val="50000"/>
                  </a:schemeClr>
                </a:solidFill>
              </a:rPr>
              <a:t>LP</a:t>
            </a:r>
            <a:r>
              <a:rPr lang="en-US" dirty="0">
                <a:solidFill>
                  <a:schemeClr val="accent6">
                    <a:lumMod val="50000"/>
                  </a:schemeClr>
                </a:solidFill>
              </a:rPr>
              <a:t>- global inference procedure which can enhance the performance of the entity classifier</a:t>
            </a:r>
          </a:p>
          <a:p>
            <a:pPr marL="285750" indent="-285750">
              <a:buFont typeface="Arial" panose="020B0604020202020204" pitchFamily="34" charset="0"/>
              <a:buChar char="•"/>
            </a:pPr>
            <a:r>
              <a:rPr lang="en-US" b="1" dirty="0">
                <a:solidFill>
                  <a:schemeClr val="accent6">
                    <a:lumMod val="50000"/>
                  </a:schemeClr>
                </a:solidFill>
              </a:rPr>
              <a:t>Omniscience</a:t>
            </a:r>
            <a:r>
              <a:rPr lang="en-US" dirty="0">
                <a:solidFill>
                  <a:schemeClr val="accent6">
                    <a:lumMod val="50000"/>
                  </a:schemeClr>
                </a:solidFill>
              </a:rPr>
              <a:t> – tests upper bound of this problem where the Entity classifier knows correct Relation label and the Relation classifier knows the correct Entity label</a:t>
            </a:r>
          </a:p>
          <a:p>
            <a:pPr marL="285750" indent="-285750">
              <a:buFont typeface="Arial" panose="020B0604020202020204" pitchFamily="34" charset="0"/>
              <a:buChar char="•"/>
            </a:pPr>
            <a:endParaRPr lang="en-US" dirty="0">
              <a:solidFill>
                <a:schemeClr val="accent6">
                  <a:lumMod val="50000"/>
                </a:schemeClr>
              </a:solidFill>
            </a:endParaRPr>
          </a:p>
        </p:txBody>
      </p:sp>
    </p:spTree>
    <p:extLst>
      <p:ext uri="{BB962C8B-B14F-4D97-AF65-F5344CB8AC3E}">
        <p14:creationId xmlns:p14="http://schemas.microsoft.com/office/powerpoint/2010/main" val="36182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A758EFE-665F-4341-B5B8-2DAEADA52F6C}" type="slidenum">
              <a:rPr lang="en-US" smtClean="0"/>
              <a:pPr/>
              <a:t>12</a:t>
            </a:fld>
            <a:endParaRPr lang="en-US" dirty="0"/>
          </a:p>
        </p:txBody>
      </p:sp>
      <p:sp>
        <p:nvSpPr>
          <p:cNvPr id="2" name="Title 1"/>
          <p:cNvSpPr>
            <a:spLocks noGrp="1"/>
          </p:cNvSpPr>
          <p:nvPr>
            <p:ph type="title"/>
          </p:nvPr>
        </p:nvSpPr>
        <p:spPr/>
        <p:txBody>
          <a:bodyPr/>
          <a:lstStyle/>
          <a:p>
            <a:r>
              <a:rPr lang="en-US" dirty="0"/>
              <a:t>Results and Analysis</a:t>
            </a:r>
          </a:p>
        </p:txBody>
      </p:sp>
      <p:graphicFrame>
        <p:nvGraphicFramePr>
          <p:cNvPr id="6" name="Content Placeholder 6"/>
          <p:cNvGraphicFramePr>
            <a:graphicFrameLocks noGrp="1"/>
          </p:cNvGraphicFramePr>
          <p:nvPr>
            <p:ph idx="1"/>
            <p:extLst>
              <p:ext uri="{D42A27DB-BD31-4B8C-83A1-F6EECF244321}">
                <p14:modId xmlns:p14="http://schemas.microsoft.com/office/powerpoint/2010/main" val="2208125763"/>
              </p:ext>
            </p:extLst>
          </p:nvPr>
        </p:nvGraphicFramePr>
        <p:xfrm>
          <a:off x="1262270" y="828360"/>
          <a:ext cx="6689033" cy="1668780"/>
        </p:xfrm>
        <a:graphic>
          <a:graphicData uri="http://schemas.openxmlformats.org/drawingml/2006/table">
            <a:tbl>
              <a:tblPr firstRow="1" bandRow="1">
                <a:tableStyleId>{8EC20E35-A176-4012-BC5E-935CFFF8708E}</a:tableStyleId>
              </a:tblPr>
              <a:tblGrid>
                <a:gridCol w="1082151">
                  <a:extLst>
                    <a:ext uri="{9D8B030D-6E8A-4147-A177-3AD203B41FA5}">
                      <a16:colId xmlns:a16="http://schemas.microsoft.com/office/drawing/2014/main" val="20000"/>
                    </a:ext>
                  </a:extLst>
                </a:gridCol>
                <a:gridCol w="710175">
                  <a:extLst>
                    <a:ext uri="{9D8B030D-6E8A-4147-A177-3AD203B41FA5}">
                      <a16:colId xmlns:a16="http://schemas.microsoft.com/office/drawing/2014/main" val="20001"/>
                    </a:ext>
                  </a:extLst>
                </a:gridCol>
                <a:gridCol w="710175">
                  <a:extLst>
                    <a:ext uri="{9D8B030D-6E8A-4147-A177-3AD203B41FA5}">
                      <a16:colId xmlns:a16="http://schemas.microsoft.com/office/drawing/2014/main" val="3791603492"/>
                    </a:ext>
                  </a:extLst>
                </a:gridCol>
                <a:gridCol w="710175">
                  <a:extLst>
                    <a:ext uri="{9D8B030D-6E8A-4147-A177-3AD203B41FA5}">
                      <a16:colId xmlns:a16="http://schemas.microsoft.com/office/drawing/2014/main" val="3732273139"/>
                    </a:ext>
                  </a:extLst>
                </a:gridCol>
                <a:gridCol w="616919">
                  <a:extLst>
                    <a:ext uri="{9D8B030D-6E8A-4147-A177-3AD203B41FA5}">
                      <a16:colId xmlns:a16="http://schemas.microsoft.com/office/drawing/2014/main" val="20002"/>
                    </a:ext>
                  </a:extLst>
                </a:gridCol>
                <a:gridCol w="616920">
                  <a:extLst>
                    <a:ext uri="{9D8B030D-6E8A-4147-A177-3AD203B41FA5}">
                      <a16:colId xmlns:a16="http://schemas.microsoft.com/office/drawing/2014/main" val="851782973"/>
                    </a:ext>
                  </a:extLst>
                </a:gridCol>
                <a:gridCol w="616919">
                  <a:extLst>
                    <a:ext uri="{9D8B030D-6E8A-4147-A177-3AD203B41FA5}">
                      <a16:colId xmlns:a16="http://schemas.microsoft.com/office/drawing/2014/main" val="1967903286"/>
                    </a:ext>
                  </a:extLst>
                </a:gridCol>
                <a:gridCol w="541866">
                  <a:extLst>
                    <a:ext uri="{9D8B030D-6E8A-4147-A177-3AD203B41FA5}">
                      <a16:colId xmlns:a16="http://schemas.microsoft.com/office/drawing/2014/main" val="20003"/>
                    </a:ext>
                  </a:extLst>
                </a:gridCol>
                <a:gridCol w="541867">
                  <a:extLst>
                    <a:ext uri="{9D8B030D-6E8A-4147-A177-3AD203B41FA5}">
                      <a16:colId xmlns:a16="http://schemas.microsoft.com/office/drawing/2014/main" val="2712067811"/>
                    </a:ext>
                  </a:extLst>
                </a:gridCol>
                <a:gridCol w="541866">
                  <a:extLst>
                    <a:ext uri="{9D8B030D-6E8A-4147-A177-3AD203B41FA5}">
                      <a16:colId xmlns:a16="http://schemas.microsoft.com/office/drawing/2014/main" val="4074434078"/>
                    </a:ext>
                  </a:extLst>
                </a:gridCol>
              </a:tblGrid>
              <a:tr h="278130">
                <a:tc>
                  <a:txBody>
                    <a:bodyPr/>
                    <a:lstStyle/>
                    <a:p>
                      <a:r>
                        <a:rPr lang="en-US" sz="1100" dirty="0">
                          <a:latin typeface="Gill Sans"/>
                          <a:cs typeface="Gill Sans"/>
                        </a:rPr>
                        <a:t>Approach</a:t>
                      </a:r>
                    </a:p>
                  </a:txBody>
                  <a:tcPr marT="34290" marB="34290"/>
                </a:tc>
                <a:tc gridSpan="3">
                  <a:txBody>
                    <a:bodyPr/>
                    <a:lstStyle/>
                    <a:p>
                      <a:pPr algn="ctr"/>
                      <a:r>
                        <a:rPr lang="en-US" sz="1100" dirty="0">
                          <a:latin typeface="Gill Sans"/>
                          <a:cs typeface="Gill Sans"/>
                        </a:rPr>
                        <a:t>Person</a:t>
                      </a: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a:latin typeface="Gill Sans"/>
                          <a:cs typeface="Gill Sans"/>
                        </a:rPr>
                        <a:t>Organization</a:t>
                      </a: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a:latin typeface="Gill Sans"/>
                          <a:cs typeface="Gill Sans"/>
                        </a:rPr>
                        <a:t>Location</a:t>
                      </a:r>
                    </a:p>
                  </a:txBody>
                  <a:tcPr marT="34290" marB="3429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130">
                <a:tc>
                  <a:txBody>
                    <a:bodyPr/>
                    <a:lstStyle/>
                    <a:p>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Rec</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err="1">
                          <a:solidFill>
                            <a:schemeClr val="accent6">
                              <a:lumMod val="50000"/>
                            </a:schemeClr>
                          </a:solidFill>
                          <a:effectLst/>
                          <a:latin typeface="Gill Sans"/>
                          <a:cs typeface="Gill Sans"/>
                        </a:rPr>
                        <a:t>Prec</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F1</a:t>
                      </a:r>
                    </a:p>
                  </a:txBody>
                  <a:tcPr marL="8859" marR="8859" marT="6541" marB="0" anchor="ctr"/>
                </a:tc>
                <a:tc>
                  <a:txBody>
                    <a:bodyPr/>
                    <a:lstStyle/>
                    <a:p>
                      <a:pPr algn="ctr"/>
                      <a:r>
                        <a:rPr lang="en-US" sz="1100" dirty="0">
                          <a:solidFill>
                            <a:schemeClr val="accent6">
                              <a:lumMod val="50000"/>
                            </a:schemeClr>
                          </a:solidFill>
                          <a:latin typeface="Gill Sans"/>
                          <a:cs typeface="Gill Sans"/>
                        </a:rPr>
                        <a:t>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err="1">
                          <a:solidFill>
                            <a:schemeClr val="accent6">
                              <a:lumMod val="50000"/>
                            </a:schemeClr>
                          </a:solidFill>
                          <a:latin typeface="Gill Sans"/>
                          <a:cs typeface="Gill Sans"/>
                        </a:rPr>
                        <a:t>Prec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F1</a:t>
                      </a:r>
                    </a:p>
                  </a:txBody>
                  <a:tcPr marT="34290" marB="34290"/>
                </a:tc>
                <a:tc>
                  <a:txBody>
                    <a:bodyPr/>
                    <a:lstStyle/>
                    <a:p>
                      <a:pPr algn="ctr"/>
                      <a:r>
                        <a:rPr lang="en-US" sz="1100" dirty="0">
                          <a:solidFill>
                            <a:schemeClr val="accent6">
                              <a:lumMod val="50000"/>
                            </a:schemeClr>
                          </a:solidFill>
                          <a:latin typeface="Gill Sans"/>
                          <a:cs typeface="Gill Sans"/>
                        </a:rPr>
                        <a:t>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err="1">
                          <a:solidFill>
                            <a:schemeClr val="accent6">
                              <a:lumMod val="50000"/>
                            </a:schemeClr>
                          </a:solidFill>
                          <a:latin typeface="Gill Sans"/>
                          <a:cs typeface="Gill Sans"/>
                        </a:rPr>
                        <a:t>Prec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F1</a:t>
                      </a:r>
                    </a:p>
                  </a:txBody>
                  <a:tcPr marT="34290" marB="34290"/>
                </a:tc>
                <a:extLst>
                  <a:ext uri="{0D108BD9-81ED-4DB2-BD59-A6C34878D82A}">
                    <a16:rowId xmlns:a16="http://schemas.microsoft.com/office/drawing/2014/main" val="10001"/>
                  </a:ext>
                </a:extLst>
              </a:tr>
              <a:tr h="278130">
                <a:tc>
                  <a:txBody>
                    <a:bodyPr/>
                    <a:lstStyle/>
                    <a:p>
                      <a:r>
                        <a:rPr lang="en-US" sz="1200" dirty="0">
                          <a:solidFill>
                            <a:schemeClr val="accent6">
                              <a:lumMod val="50000"/>
                            </a:schemeClr>
                          </a:solidFill>
                          <a:latin typeface="Gill Sans"/>
                          <a:cs typeface="Gill Sans"/>
                        </a:rPr>
                        <a:t>Basic</a:t>
                      </a:r>
                    </a:p>
                  </a:txBody>
                  <a:tcPr marT="34290" marB="34290"/>
                </a:tc>
                <a:tc>
                  <a:txBody>
                    <a:bodyPr/>
                    <a:lstStyle/>
                    <a:p>
                      <a:pPr algn="ctr" fontAlgn="ctr"/>
                      <a:r>
                        <a:rPr lang="en-US" sz="1100" dirty="0">
                          <a:solidFill>
                            <a:schemeClr val="accent6">
                              <a:lumMod val="50000"/>
                            </a:schemeClr>
                          </a:solidFill>
                          <a:latin typeface="Gill Sans"/>
                          <a:cs typeface="Gill Sans"/>
                        </a:rPr>
                        <a:t>89.4</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89.2</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89.3</a:t>
                      </a:r>
                    </a:p>
                  </a:txBody>
                  <a:tcPr marL="8859" marR="8859" marT="6541" marB="0" anchor="ctr"/>
                </a:tc>
                <a:tc>
                  <a:txBody>
                    <a:bodyPr/>
                    <a:lstStyle/>
                    <a:p>
                      <a:pPr algn="ctr"/>
                      <a:r>
                        <a:rPr lang="en-US" sz="1100" dirty="0">
                          <a:solidFill>
                            <a:schemeClr val="accent6">
                              <a:lumMod val="50000"/>
                            </a:schemeClr>
                          </a:solidFill>
                          <a:latin typeface="Gill Sans"/>
                          <a:cs typeface="Gill Sans"/>
                        </a:rPr>
                        <a:t>86.9</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91.4</a:t>
                      </a:r>
                    </a:p>
                  </a:txBody>
                  <a:tcPr marT="34290" marB="34290"/>
                </a:tc>
                <a:tc>
                  <a:txBody>
                    <a:bodyPr/>
                    <a:lstStyle/>
                    <a:p>
                      <a:pPr algn="ctr"/>
                      <a:r>
                        <a:rPr lang="en-US" sz="1200" dirty="0">
                          <a:solidFill>
                            <a:schemeClr val="accent6">
                              <a:lumMod val="50000"/>
                            </a:schemeClr>
                          </a:solidFill>
                          <a:latin typeface="Gill Sans"/>
                          <a:cs typeface="Gill Sans"/>
                        </a:rPr>
                        <a:t>89.1</a:t>
                      </a:r>
                    </a:p>
                  </a:txBody>
                  <a:tcPr marT="34290" marB="34290"/>
                </a:tc>
                <a:tc>
                  <a:txBody>
                    <a:bodyPr/>
                    <a:lstStyle/>
                    <a:p>
                      <a:pPr algn="ctr"/>
                      <a:r>
                        <a:rPr lang="en-US" sz="1100" dirty="0">
                          <a:solidFill>
                            <a:schemeClr val="accent6">
                              <a:lumMod val="50000"/>
                            </a:schemeClr>
                          </a:solidFill>
                          <a:latin typeface="Gill Sans"/>
                          <a:cs typeface="Gill Sans"/>
                        </a:rPr>
                        <a:t>68.2</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90.9</a:t>
                      </a:r>
                    </a:p>
                  </a:txBody>
                  <a:tcPr marT="34290" marB="34290"/>
                </a:tc>
                <a:tc>
                  <a:txBody>
                    <a:bodyPr/>
                    <a:lstStyle/>
                    <a:p>
                      <a:pPr algn="ctr"/>
                      <a:r>
                        <a:rPr lang="en-US" sz="1200" dirty="0">
                          <a:solidFill>
                            <a:schemeClr val="accent6">
                              <a:lumMod val="50000"/>
                            </a:schemeClr>
                          </a:solidFill>
                          <a:latin typeface="Gill Sans"/>
                          <a:cs typeface="Gill Sans"/>
                        </a:rPr>
                        <a:t>77.9</a:t>
                      </a:r>
                    </a:p>
                  </a:txBody>
                  <a:tcPr marT="34290" marB="34290"/>
                </a:tc>
                <a:extLst>
                  <a:ext uri="{0D108BD9-81ED-4DB2-BD59-A6C34878D82A}">
                    <a16:rowId xmlns:a16="http://schemas.microsoft.com/office/drawing/2014/main" val="10002"/>
                  </a:ext>
                </a:extLst>
              </a:tr>
              <a:tr h="278130">
                <a:tc>
                  <a:txBody>
                    <a:bodyPr/>
                    <a:lstStyle/>
                    <a:p>
                      <a:r>
                        <a:rPr lang="en-US" sz="1100" dirty="0">
                          <a:solidFill>
                            <a:schemeClr val="accent6">
                              <a:lumMod val="50000"/>
                            </a:schemeClr>
                          </a:solidFill>
                          <a:latin typeface="Gill Sans"/>
                          <a:cs typeface="Gill Sans"/>
                        </a:rPr>
                        <a:t>Pipeline</a:t>
                      </a:r>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89.4</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89.2</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89.3</a:t>
                      </a:r>
                    </a:p>
                  </a:txBody>
                  <a:tcPr marL="8859" marR="8859" marT="6541" marB="0" anchor="ctr"/>
                </a:tc>
                <a:tc>
                  <a:txBody>
                    <a:bodyPr/>
                    <a:lstStyle/>
                    <a:p>
                      <a:pPr algn="ctr"/>
                      <a:r>
                        <a:rPr lang="en-US" sz="1100" dirty="0">
                          <a:solidFill>
                            <a:schemeClr val="accent6">
                              <a:lumMod val="50000"/>
                            </a:schemeClr>
                          </a:solidFill>
                          <a:latin typeface="Gill Sans"/>
                          <a:cs typeface="Gill Sans"/>
                        </a:rPr>
                        <a:t>86.9</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91.4</a:t>
                      </a:r>
                    </a:p>
                  </a:txBody>
                  <a:tcPr marT="34290" marB="34290"/>
                </a:tc>
                <a:tc>
                  <a:txBody>
                    <a:bodyPr/>
                    <a:lstStyle/>
                    <a:p>
                      <a:pPr algn="ctr"/>
                      <a:r>
                        <a:rPr lang="en-US" sz="1200" dirty="0">
                          <a:solidFill>
                            <a:schemeClr val="accent6">
                              <a:lumMod val="50000"/>
                            </a:schemeClr>
                          </a:solidFill>
                          <a:latin typeface="Gill Sans"/>
                          <a:cs typeface="Gill Sans"/>
                        </a:rPr>
                        <a:t>89.1</a:t>
                      </a:r>
                    </a:p>
                  </a:txBody>
                  <a:tcPr marT="34290" marB="34290"/>
                </a:tc>
                <a:tc>
                  <a:txBody>
                    <a:bodyPr/>
                    <a:lstStyle/>
                    <a:p>
                      <a:pPr algn="ctr"/>
                      <a:r>
                        <a:rPr lang="en-US" sz="1100" dirty="0">
                          <a:solidFill>
                            <a:schemeClr val="accent6">
                              <a:lumMod val="50000"/>
                            </a:schemeClr>
                          </a:solidFill>
                          <a:latin typeface="Gill Sans"/>
                          <a:cs typeface="Gill Sans"/>
                        </a:rPr>
                        <a:t>68.2</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90.9</a:t>
                      </a:r>
                    </a:p>
                  </a:txBody>
                  <a:tcPr marT="34290" marB="34290"/>
                </a:tc>
                <a:tc>
                  <a:txBody>
                    <a:bodyPr/>
                    <a:lstStyle/>
                    <a:p>
                      <a:pPr algn="ctr"/>
                      <a:r>
                        <a:rPr lang="en-US" sz="1200" dirty="0">
                          <a:solidFill>
                            <a:schemeClr val="accent6">
                              <a:lumMod val="50000"/>
                            </a:schemeClr>
                          </a:solidFill>
                          <a:latin typeface="Gill Sans"/>
                          <a:cs typeface="Gill Sans"/>
                        </a:rPr>
                        <a:t>77.9</a:t>
                      </a:r>
                    </a:p>
                  </a:txBody>
                  <a:tcPr marT="34290" marB="34290"/>
                </a:tc>
                <a:extLst>
                  <a:ext uri="{0D108BD9-81ED-4DB2-BD59-A6C34878D82A}">
                    <a16:rowId xmlns:a16="http://schemas.microsoft.com/office/drawing/2014/main" val="10003"/>
                  </a:ext>
                </a:extLst>
              </a:tr>
              <a:tr h="278130">
                <a:tc>
                  <a:txBody>
                    <a:bodyPr/>
                    <a:lstStyle/>
                    <a:p>
                      <a:r>
                        <a:rPr lang="en-US" sz="1200" dirty="0">
                          <a:solidFill>
                            <a:schemeClr val="accent6">
                              <a:lumMod val="50000"/>
                            </a:schemeClr>
                          </a:solidFill>
                          <a:latin typeface="Gill Sans"/>
                          <a:cs typeface="Gill Sans"/>
                        </a:rPr>
                        <a:t>LP</a:t>
                      </a:r>
                    </a:p>
                  </a:txBody>
                  <a:tcPr marT="34290" marB="34290"/>
                </a:tc>
                <a:tc>
                  <a:txBody>
                    <a:bodyPr/>
                    <a:lstStyle/>
                    <a:p>
                      <a:pPr algn="ctr" fontAlgn="ctr"/>
                      <a:r>
                        <a:rPr lang="en-US" sz="1100" b="1" dirty="0">
                          <a:solidFill>
                            <a:schemeClr val="accent6">
                              <a:lumMod val="50000"/>
                            </a:schemeClr>
                          </a:solidFill>
                          <a:latin typeface="Gill Sans"/>
                          <a:cs typeface="Gill Sans"/>
                        </a:rPr>
                        <a:t>90.4</a:t>
                      </a:r>
                      <a:endParaRPr lang="en-US" sz="1200" b="1"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1" i="0" u="none" strike="noStrike" dirty="0">
                          <a:solidFill>
                            <a:schemeClr val="accent6">
                              <a:lumMod val="50000"/>
                            </a:schemeClr>
                          </a:solidFill>
                          <a:effectLst/>
                          <a:latin typeface="Gill Sans"/>
                          <a:cs typeface="Gill Sans"/>
                        </a:rPr>
                        <a:t>90.0</a:t>
                      </a:r>
                    </a:p>
                  </a:txBody>
                  <a:tcPr marL="8859" marR="8859" marT="6541" marB="0" anchor="ctr"/>
                </a:tc>
                <a:tc>
                  <a:txBody>
                    <a:bodyPr/>
                    <a:lstStyle/>
                    <a:p>
                      <a:pPr algn="ctr" fontAlgn="ctr"/>
                      <a:r>
                        <a:rPr lang="en-US" sz="1200" b="1" i="0" u="none" strike="noStrike" dirty="0">
                          <a:solidFill>
                            <a:schemeClr val="accent6">
                              <a:lumMod val="50000"/>
                            </a:schemeClr>
                          </a:solidFill>
                          <a:effectLst/>
                          <a:latin typeface="Gill Sans"/>
                          <a:cs typeface="Gill Sans"/>
                        </a:rPr>
                        <a:t>90.2</a:t>
                      </a:r>
                    </a:p>
                  </a:txBody>
                  <a:tcPr marL="8859" marR="8859" marT="6541" marB="0" anchor="ctr"/>
                </a:tc>
                <a:tc>
                  <a:txBody>
                    <a:bodyPr/>
                    <a:lstStyle/>
                    <a:p>
                      <a:pPr algn="ctr"/>
                      <a:r>
                        <a:rPr lang="en-US" sz="1100" b="1" dirty="0">
                          <a:solidFill>
                            <a:schemeClr val="accent6">
                              <a:lumMod val="50000"/>
                            </a:schemeClr>
                          </a:solidFill>
                          <a:latin typeface="Gill Sans"/>
                          <a:cs typeface="Gill Sans"/>
                        </a:rPr>
                        <a:t>88.5</a:t>
                      </a:r>
                      <a:endParaRPr lang="en-US" sz="1200" b="1" dirty="0">
                        <a:solidFill>
                          <a:schemeClr val="accent6">
                            <a:lumMod val="50000"/>
                          </a:schemeClr>
                        </a:solidFill>
                        <a:latin typeface="Gill Sans"/>
                        <a:cs typeface="Gill Sans"/>
                      </a:endParaRPr>
                    </a:p>
                  </a:txBody>
                  <a:tcPr marT="34290" marB="34290"/>
                </a:tc>
                <a:tc>
                  <a:txBody>
                    <a:bodyPr/>
                    <a:lstStyle/>
                    <a:p>
                      <a:pPr algn="ctr"/>
                      <a:r>
                        <a:rPr lang="en-US" sz="1200" b="1" dirty="0">
                          <a:solidFill>
                            <a:schemeClr val="accent6">
                              <a:lumMod val="50000"/>
                            </a:schemeClr>
                          </a:solidFill>
                          <a:latin typeface="Gill Sans"/>
                          <a:cs typeface="Gill Sans"/>
                        </a:rPr>
                        <a:t>91.7</a:t>
                      </a:r>
                    </a:p>
                  </a:txBody>
                  <a:tcPr marT="34290" marB="34290"/>
                </a:tc>
                <a:tc>
                  <a:txBody>
                    <a:bodyPr/>
                    <a:lstStyle/>
                    <a:p>
                      <a:pPr algn="ctr"/>
                      <a:r>
                        <a:rPr lang="en-US" sz="1200" b="1" dirty="0">
                          <a:solidFill>
                            <a:schemeClr val="accent6">
                              <a:lumMod val="50000"/>
                            </a:schemeClr>
                          </a:solidFill>
                          <a:latin typeface="Gill Sans"/>
                          <a:cs typeface="Gill Sans"/>
                        </a:rPr>
                        <a:t>90.1</a:t>
                      </a:r>
                    </a:p>
                  </a:txBody>
                  <a:tcPr marT="34290" marB="34290"/>
                </a:tc>
                <a:tc>
                  <a:txBody>
                    <a:bodyPr/>
                    <a:lstStyle/>
                    <a:p>
                      <a:pPr algn="ctr"/>
                      <a:r>
                        <a:rPr lang="en-US" sz="1100" b="1" dirty="0">
                          <a:solidFill>
                            <a:schemeClr val="accent6">
                              <a:lumMod val="50000"/>
                            </a:schemeClr>
                          </a:solidFill>
                          <a:latin typeface="Gill Sans"/>
                          <a:cs typeface="Gill Sans"/>
                        </a:rPr>
                        <a:t>71.5</a:t>
                      </a:r>
                      <a:endParaRPr lang="en-US" sz="1200" b="1" dirty="0">
                        <a:solidFill>
                          <a:schemeClr val="accent6">
                            <a:lumMod val="50000"/>
                          </a:schemeClr>
                        </a:solidFill>
                        <a:latin typeface="Gill Sans"/>
                        <a:cs typeface="Gill Sans"/>
                      </a:endParaRPr>
                    </a:p>
                  </a:txBody>
                  <a:tcPr marT="34290" marB="34290"/>
                </a:tc>
                <a:tc>
                  <a:txBody>
                    <a:bodyPr/>
                    <a:lstStyle/>
                    <a:p>
                      <a:pPr algn="ctr"/>
                      <a:r>
                        <a:rPr lang="en-US" sz="1200" b="1" dirty="0">
                          <a:solidFill>
                            <a:schemeClr val="accent6">
                              <a:lumMod val="50000"/>
                            </a:schemeClr>
                          </a:solidFill>
                          <a:latin typeface="Gill Sans"/>
                          <a:cs typeface="Gill Sans"/>
                        </a:rPr>
                        <a:t>91.0</a:t>
                      </a:r>
                    </a:p>
                  </a:txBody>
                  <a:tcPr marT="34290" marB="34290"/>
                </a:tc>
                <a:tc>
                  <a:txBody>
                    <a:bodyPr/>
                    <a:lstStyle/>
                    <a:p>
                      <a:pPr algn="ctr"/>
                      <a:r>
                        <a:rPr lang="en-US" sz="1200" b="1" dirty="0">
                          <a:solidFill>
                            <a:schemeClr val="accent6">
                              <a:lumMod val="50000"/>
                            </a:schemeClr>
                          </a:solidFill>
                          <a:latin typeface="Gill Sans"/>
                          <a:cs typeface="Gill Sans"/>
                        </a:rPr>
                        <a:t>80.1</a:t>
                      </a:r>
                    </a:p>
                  </a:txBody>
                  <a:tcPr marT="34290" marB="34290"/>
                </a:tc>
                <a:extLst>
                  <a:ext uri="{0D108BD9-81ED-4DB2-BD59-A6C34878D82A}">
                    <a16:rowId xmlns:a16="http://schemas.microsoft.com/office/drawing/2014/main" val="10004"/>
                  </a:ext>
                </a:extLst>
              </a:tr>
              <a:tr h="278130">
                <a:tc>
                  <a:txBody>
                    <a:bodyPr/>
                    <a:lstStyle/>
                    <a:p>
                      <a:r>
                        <a:rPr lang="en-US" sz="1100" dirty="0">
                          <a:solidFill>
                            <a:schemeClr val="accent6">
                              <a:lumMod val="50000"/>
                            </a:schemeClr>
                          </a:solidFill>
                          <a:latin typeface="Gill Sans"/>
                          <a:cs typeface="Gill Sans"/>
                        </a:rPr>
                        <a:t>Omniscience</a:t>
                      </a:r>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94.9</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93.5</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94.2</a:t>
                      </a:r>
                    </a:p>
                  </a:txBody>
                  <a:tcPr marL="8859" marR="8859" marT="6541" marB="0" anchor="ctr"/>
                </a:tc>
                <a:tc>
                  <a:txBody>
                    <a:bodyPr/>
                    <a:lstStyle/>
                    <a:p>
                      <a:pPr algn="ctr"/>
                      <a:r>
                        <a:rPr lang="en-US" sz="1100" dirty="0">
                          <a:solidFill>
                            <a:schemeClr val="accent6">
                              <a:lumMod val="50000"/>
                            </a:schemeClr>
                          </a:solidFill>
                          <a:latin typeface="Gill Sans"/>
                          <a:cs typeface="Gill Sans"/>
                        </a:rPr>
                        <a:t>92.3</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96.5</a:t>
                      </a:r>
                    </a:p>
                  </a:txBody>
                  <a:tcPr marT="34290" marB="34290"/>
                </a:tc>
                <a:tc>
                  <a:txBody>
                    <a:bodyPr/>
                    <a:lstStyle/>
                    <a:p>
                      <a:pPr algn="ctr"/>
                      <a:r>
                        <a:rPr lang="en-US" sz="1200" dirty="0">
                          <a:solidFill>
                            <a:schemeClr val="accent6">
                              <a:lumMod val="50000"/>
                            </a:schemeClr>
                          </a:solidFill>
                          <a:latin typeface="Gill Sans"/>
                          <a:cs typeface="Gill Sans"/>
                        </a:rPr>
                        <a:t>94.4</a:t>
                      </a:r>
                    </a:p>
                  </a:txBody>
                  <a:tcPr marT="34290" marB="34290"/>
                </a:tc>
                <a:tc>
                  <a:txBody>
                    <a:bodyPr/>
                    <a:lstStyle/>
                    <a:p>
                      <a:pPr algn="ctr"/>
                      <a:r>
                        <a:rPr lang="en-US" sz="1100" dirty="0">
                          <a:solidFill>
                            <a:schemeClr val="accent6">
                              <a:lumMod val="50000"/>
                            </a:schemeClr>
                          </a:solidFill>
                          <a:latin typeface="Gill Sans"/>
                          <a:cs typeface="Gill Sans"/>
                        </a:rPr>
                        <a:t>88.3</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93.4</a:t>
                      </a:r>
                    </a:p>
                  </a:txBody>
                  <a:tcPr marT="34290" marB="34290"/>
                </a:tc>
                <a:tc>
                  <a:txBody>
                    <a:bodyPr/>
                    <a:lstStyle/>
                    <a:p>
                      <a:pPr algn="ctr"/>
                      <a:r>
                        <a:rPr lang="en-US" sz="1200" dirty="0">
                          <a:solidFill>
                            <a:schemeClr val="accent6">
                              <a:lumMod val="50000"/>
                            </a:schemeClr>
                          </a:solidFill>
                          <a:latin typeface="Gill Sans"/>
                          <a:cs typeface="Gill Sans"/>
                        </a:rPr>
                        <a:t>90.8</a:t>
                      </a:r>
                    </a:p>
                  </a:txBody>
                  <a:tcPr marT="34290" marB="34290"/>
                </a:tc>
                <a:extLst>
                  <a:ext uri="{0D108BD9-81ED-4DB2-BD59-A6C34878D82A}">
                    <a16:rowId xmlns:a16="http://schemas.microsoft.com/office/drawing/2014/main" val="10005"/>
                  </a:ext>
                </a:extLst>
              </a:tr>
            </a:tbl>
          </a:graphicData>
        </a:graphic>
      </p:graphicFrame>
      <p:graphicFrame>
        <p:nvGraphicFramePr>
          <p:cNvPr id="8" name="Content Placeholder 6">
            <a:extLst>
              <a:ext uri="{FF2B5EF4-FFF2-40B4-BE49-F238E27FC236}">
                <a16:creationId xmlns:a16="http://schemas.microsoft.com/office/drawing/2014/main" id="{3C245174-CD1B-5047-8E8C-5DE12CFD129B}"/>
              </a:ext>
            </a:extLst>
          </p:cNvPr>
          <p:cNvGraphicFramePr>
            <a:graphicFrameLocks/>
          </p:cNvGraphicFramePr>
          <p:nvPr>
            <p:extLst>
              <p:ext uri="{D42A27DB-BD31-4B8C-83A1-F6EECF244321}">
                <p14:modId xmlns:p14="http://schemas.microsoft.com/office/powerpoint/2010/main" val="540850329"/>
              </p:ext>
            </p:extLst>
          </p:nvPr>
        </p:nvGraphicFramePr>
        <p:xfrm>
          <a:off x="0" y="2910949"/>
          <a:ext cx="9144002" cy="1668780"/>
        </p:xfrm>
        <a:graphic>
          <a:graphicData uri="http://schemas.openxmlformats.org/drawingml/2006/table">
            <a:tbl>
              <a:tblPr firstRow="1" bandRow="1">
                <a:tableStyleId>{8EC20E35-A176-4012-BC5E-935CFFF8708E}</a:tableStyleId>
              </a:tblPr>
              <a:tblGrid>
                <a:gridCol w="1037521">
                  <a:extLst>
                    <a:ext uri="{9D8B030D-6E8A-4147-A177-3AD203B41FA5}">
                      <a16:colId xmlns:a16="http://schemas.microsoft.com/office/drawing/2014/main" val="20000"/>
                    </a:ext>
                  </a:extLst>
                </a:gridCol>
                <a:gridCol w="611237">
                  <a:extLst>
                    <a:ext uri="{9D8B030D-6E8A-4147-A177-3AD203B41FA5}">
                      <a16:colId xmlns:a16="http://schemas.microsoft.com/office/drawing/2014/main" val="20001"/>
                    </a:ext>
                  </a:extLst>
                </a:gridCol>
                <a:gridCol w="653288">
                  <a:extLst>
                    <a:ext uri="{9D8B030D-6E8A-4147-A177-3AD203B41FA5}">
                      <a16:colId xmlns:a16="http://schemas.microsoft.com/office/drawing/2014/main" val="3791603492"/>
                    </a:ext>
                  </a:extLst>
                </a:gridCol>
                <a:gridCol w="653288">
                  <a:extLst>
                    <a:ext uri="{9D8B030D-6E8A-4147-A177-3AD203B41FA5}">
                      <a16:colId xmlns:a16="http://schemas.microsoft.com/office/drawing/2014/main" val="3732273139"/>
                    </a:ext>
                  </a:extLst>
                </a:gridCol>
                <a:gridCol w="567503">
                  <a:extLst>
                    <a:ext uri="{9D8B030D-6E8A-4147-A177-3AD203B41FA5}">
                      <a16:colId xmlns:a16="http://schemas.microsoft.com/office/drawing/2014/main" val="20002"/>
                    </a:ext>
                  </a:extLst>
                </a:gridCol>
                <a:gridCol w="567503">
                  <a:extLst>
                    <a:ext uri="{9D8B030D-6E8A-4147-A177-3AD203B41FA5}">
                      <a16:colId xmlns:a16="http://schemas.microsoft.com/office/drawing/2014/main" val="851782973"/>
                    </a:ext>
                  </a:extLst>
                </a:gridCol>
                <a:gridCol w="567503">
                  <a:extLst>
                    <a:ext uri="{9D8B030D-6E8A-4147-A177-3AD203B41FA5}">
                      <a16:colId xmlns:a16="http://schemas.microsoft.com/office/drawing/2014/main" val="1967903286"/>
                    </a:ext>
                  </a:extLst>
                </a:gridCol>
                <a:gridCol w="498462">
                  <a:extLst>
                    <a:ext uri="{9D8B030D-6E8A-4147-A177-3AD203B41FA5}">
                      <a16:colId xmlns:a16="http://schemas.microsoft.com/office/drawing/2014/main" val="20003"/>
                    </a:ext>
                  </a:extLst>
                </a:gridCol>
                <a:gridCol w="498463">
                  <a:extLst>
                    <a:ext uri="{9D8B030D-6E8A-4147-A177-3AD203B41FA5}">
                      <a16:colId xmlns:a16="http://schemas.microsoft.com/office/drawing/2014/main" val="2712067811"/>
                    </a:ext>
                  </a:extLst>
                </a:gridCol>
                <a:gridCol w="498462">
                  <a:extLst>
                    <a:ext uri="{9D8B030D-6E8A-4147-A177-3AD203B41FA5}">
                      <a16:colId xmlns:a16="http://schemas.microsoft.com/office/drawing/2014/main" val="4074434078"/>
                    </a:ext>
                  </a:extLst>
                </a:gridCol>
                <a:gridCol w="498462">
                  <a:extLst>
                    <a:ext uri="{9D8B030D-6E8A-4147-A177-3AD203B41FA5}">
                      <a16:colId xmlns:a16="http://schemas.microsoft.com/office/drawing/2014/main" val="550379988"/>
                    </a:ext>
                  </a:extLst>
                </a:gridCol>
                <a:gridCol w="498462">
                  <a:extLst>
                    <a:ext uri="{9D8B030D-6E8A-4147-A177-3AD203B41FA5}">
                      <a16:colId xmlns:a16="http://schemas.microsoft.com/office/drawing/2014/main" val="3955647559"/>
                    </a:ext>
                  </a:extLst>
                </a:gridCol>
                <a:gridCol w="498462">
                  <a:extLst>
                    <a:ext uri="{9D8B030D-6E8A-4147-A177-3AD203B41FA5}">
                      <a16:colId xmlns:a16="http://schemas.microsoft.com/office/drawing/2014/main" val="3026399557"/>
                    </a:ext>
                  </a:extLst>
                </a:gridCol>
                <a:gridCol w="498462">
                  <a:extLst>
                    <a:ext uri="{9D8B030D-6E8A-4147-A177-3AD203B41FA5}">
                      <a16:colId xmlns:a16="http://schemas.microsoft.com/office/drawing/2014/main" val="20004"/>
                    </a:ext>
                  </a:extLst>
                </a:gridCol>
                <a:gridCol w="498462">
                  <a:extLst>
                    <a:ext uri="{9D8B030D-6E8A-4147-A177-3AD203B41FA5}">
                      <a16:colId xmlns:a16="http://schemas.microsoft.com/office/drawing/2014/main" val="1015059374"/>
                    </a:ext>
                  </a:extLst>
                </a:gridCol>
                <a:gridCol w="498462">
                  <a:extLst>
                    <a:ext uri="{9D8B030D-6E8A-4147-A177-3AD203B41FA5}">
                      <a16:colId xmlns:a16="http://schemas.microsoft.com/office/drawing/2014/main" val="2132996188"/>
                    </a:ext>
                  </a:extLst>
                </a:gridCol>
              </a:tblGrid>
              <a:tr h="278130">
                <a:tc>
                  <a:txBody>
                    <a:bodyPr/>
                    <a:lstStyle/>
                    <a:p>
                      <a:pPr algn="ctr"/>
                      <a:r>
                        <a:rPr lang="en-US" sz="1100" dirty="0">
                          <a:latin typeface="Gill Sans"/>
                          <a:cs typeface="Gill Sans"/>
                        </a:rPr>
                        <a:t>Approach</a:t>
                      </a:r>
                    </a:p>
                  </a:txBody>
                  <a:tcPr marT="34290" marB="34290"/>
                </a:tc>
                <a:tc gridSpan="3">
                  <a:txBody>
                    <a:bodyPr/>
                    <a:lstStyle/>
                    <a:p>
                      <a:pPr algn="ctr"/>
                      <a:r>
                        <a:rPr lang="en-US" sz="1100" dirty="0" err="1">
                          <a:latin typeface="Gill Sans"/>
                          <a:cs typeface="Gill Sans"/>
                        </a:rPr>
                        <a:t>located_in</a:t>
                      </a:r>
                      <a:endParaRPr lang="en-US" sz="1100" dirty="0">
                        <a:latin typeface="Gill Sans"/>
                        <a:cs typeface="Gill Sans"/>
                      </a:endParaRP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err="1">
                          <a:latin typeface="Gill Sans"/>
                          <a:cs typeface="Gill Sans"/>
                        </a:rPr>
                        <a:t>work_for</a:t>
                      </a:r>
                      <a:endParaRPr lang="en-US" sz="1100" dirty="0">
                        <a:latin typeface="Gill Sans"/>
                        <a:cs typeface="Gill Sans"/>
                      </a:endParaRP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err="1">
                          <a:latin typeface="Gill Sans"/>
                          <a:cs typeface="Gill Sans"/>
                        </a:rPr>
                        <a:t>orgbased_in</a:t>
                      </a:r>
                      <a:endParaRPr lang="en-US" sz="1100" dirty="0">
                        <a:latin typeface="Gill Sans"/>
                        <a:cs typeface="Gill Sans"/>
                      </a:endParaRP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err="1">
                          <a:latin typeface="Gill Sans"/>
                          <a:cs typeface="Gill Sans"/>
                        </a:rPr>
                        <a:t>live_in</a:t>
                      </a:r>
                      <a:endParaRPr lang="en-US" sz="1100" dirty="0">
                        <a:latin typeface="Gill Sans"/>
                        <a:cs typeface="Gill Sans"/>
                      </a:endParaRPr>
                    </a:p>
                  </a:txBody>
                  <a:tcPr marT="34290" marB="34290"/>
                </a:tc>
                <a:tc hMerge="1">
                  <a:txBody>
                    <a:bodyPr/>
                    <a:lstStyle/>
                    <a:p>
                      <a:endParaRPr lang="en-US"/>
                    </a:p>
                  </a:txBody>
                  <a:tcPr/>
                </a:tc>
                <a:tc hMerge="1">
                  <a:txBody>
                    <a:bodyPr/>
                    <a:lstStyle/>
                    <a:p>
                      <a:endParaRPr lang="en-US"/>
                    </a:p>
                  </a:txBody>
                  <a:tcPr/>
                </a:tc>
                <a:tc gridSpan="3">
                  <a:txBody>
                    <a:bodyPr/>
                    <a:lstStyle/>
                    <a:p>
                      <a:pPr algn="ctr"/>
                      <a:r>
                        <a:rPr lang="en-US" sz="1100" dirty="0">
                          <a:latin typeface="Gill Sans"/>
                          <a:cs typeface="Gill Sans"/>
                        </a:rPr>
                        <a:t>kill</a:t>
                      </a:r>
                    </a:p>
                  </a:txBody>
                  <a:tcPr marT="34290" marB="3429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8130">
                <a:tc>
                  <a:txBody>
                    <a:bodyPr/>
                    <a:lstStyle/>
                    <a:p>
                      <a:pPr algn="ctr"/>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Rec</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err="1">
                          <a:solidFill>
                            <a:schemeClr val="accent6">
                              <a:lumMod val="50000"/>
                            </a:schemeClr>
                          </a:solidFill>
                          <a:effectLst/>
                          <a:latin typeface="Gill Sans"/>
                          <a:cs typeface="Gill Sans"/>
                        </a:rPr>
                        <a:t>Prec</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F1</a:t>
                      </a:r>
                    </a:p>
                  </a:txBody>
                  <a:tcPr marL="8859" marR="8859" marT="6541" marB="0" anchor="ctr"/>
                </a:tc>
                <a:tc>
                  <a:txBody>
                    <a:bodyPr/>
                    <a:lstStyle/>
                    <a:p>
                      <a:pPr algn="ctr"/>
                      <a:r>
                        <a:rPr lang="en-US" sz="1100" dirty="0">
                          <a:solidFill>
                            <a:schemeClr val="accent6">
                              <a:lumMod val="50000"/>
                            </a:schemeClr>
                          </a:solidFill>
                          <a:latin typeface="Gill Sans"/>
                          <a:cs typeface="Gill Sans"/>
                        </a:rPr>
                        <a:t>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err="1">
                          <a:solidFill>
                            <a:schemeClr val="accent6">
                              <a:lumMod val="50000"/>
                            </a:schemeClr>
                          </a:solidFill>
                          <a:latin typeface="Gill Sans"/>
                          <a:cs typeface="Gill Sans"/>
                        </a:rPr>
                        <a:t>Prec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F1</a:t>
                      </a:r>
                    </a:p>
                  </a:txBody>
                  <a:tcPr marT="34290" marB="34290"/>
                </a:tc>
                <a:tc>
                  <a:txBody>
                    <a:bodyPr/>
                    <a:lstStyle/>
                    <a:p>
                      <a:pPr algn="ctr"/>
                      <a:r>
                        <a:rPr lang="en-US" sz="1100" dirty="0">
                          <a:solidFill>
                            <a:schemeClr val="accent6">
                              <a:lumMod val="50000"/>
                            </a:schemeClr>
                          </a:solidFill>
                          <a:latin typeface="Gill Sans"/>
                          <a:cs typeface="Gill Sans"/>
                        </a:rPr>
                        <a:t>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err="1">
                          <a:solidFill>
                            <a:schemeClr val="accent6">
                              <a:lumMod val="50000"/>
                            </a:schemeClr>
                          </a:solidFill>
                          <a:latin typeface="Gill Sans"/>
                          <a:cs typeface="Gill Sans"/>
                        </a:rPr>
                        <a:t>Prec</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F1</a:t>
                      </a:r>
                    </a:p>
                  </a:txBody>
                  <a:tcPr marT="34290" marB="34290"/>
                </a:tc>
                <a:tc>
                  <a:txBody>
                    <a:bodyPr/>
                    <a:lstStyle/>
                    <a:p>
                      <a:pPr algn="ctr"/>
                      <a:r>
                        <a:rPr lang="en-US" sz="1100" dirty="0">
                          <a:solidFill>
                            <a:schemeClr val="accent6">
                              <a:lumMod val="50000"/>
                            </a:schemeClr>
                          </a:solidFill>
                          <a:latin typeface="Gill Sans"/>
                          <a:cs typeface="Gill Sans"/>
                        </a:rPr>
                        <a:t>Rec</a:t>
                      </a:r>
                    </a:p>
                  </a:txBody>
                  <a:tcPr marT="34290" marB="34290"/>
                </a:tc>
                <a:tc>
                  <a:txBody>
                    <a:bodyPr/>
                    <a:lstStyle/>
                    <a:p>
                      <a:pPr algn="ctr"/>
                      <a:r>
                        <a:rPr lang="en-US" sz="1100" dirty="0" err="1">
                          <a:solidFill>
                            <a:schemeClr val="accent6">
                              <a:lumMod val="50000"/>
                            </a:schemeClr>
                          </a:solidFill>
                          <a:latin typeface="Gill Sans"/>
                          <a:cs typeface="Gill Sans"/>
                        </a:rPr>
                        <a:t>Prec</a:t>
                      </a:r>
                      <a:endParaRPr lang="en-US" sz="1100" dirty="0">
                        <a:solidFill>
                          <a:schemeClr val="accent6">
                            <a:lumMod val="50000"/>
                          </a:schemeClr>
                        </a:solidFill>
                        <a:latin typeface="Gill Sans"/>
                        <a:cs typeface="Gill Sans"/>
                      </a:endParaRPr>
                    </a:p>
                  </a:txBody>
                  <a:tcPr marT="34290" marB="34290"/>
                </a:tc>
                <a:tc>
                  <a:txBody>
                    <a:bodyPr/>
                    <a:lstStyle/>
                    <a:p>
                      <a:pPr algn="ctr"/>
                      <a:r>
                        <a:rPr lang="en-US" sz="1100" dirty="0">
                          <a:solidFill>
                            <a:schemeClr val="accent6">
                              <a:lumMod val="50000"/>
                            </a:schemeClr>
                          </a:solidFill>
                          <a:latin typeface="Gill Sans"/>
                          <a:cs typeface="Gill Sans"/>
                        </a:rPr>
                        <a:t>F1</a:t>
                      </a:r>
                    </a:p>
                  </a:txBody>
                  <a:tcPr marT="34290" marB="34290"/>
                </a:tc>
                <a:tc>
                  <a:txBody>
                    <a:bodyPr/>
                    <a:lstStyle/>
                    <a:p>
                      <a:pPr algn="ctr"/>
                      <a:r>
                        <a:rPr lang="en-US" sz="1100" dirty="0">
                          <a:solidFill>
                            <a:schemeClr val="accent6">
                              <a:lumMod val="50000"/>
                            </a:schemeClr>
                          </a:solidFill>
                          <a:latin typeface="Gill Sans"/>
                          <a:cs typeface="Gill Sans"/>
                        </a:rPr>
                        <a:t>Rec</a:t>
                      </a:r>
                    </a:p>
                  </a:txBody>
                  <a:tcPr marT="34290" marB="34290"/>
                </a:tc>
                <a:tc>
                  <a:txBody>
                    <a:bodyPr/>
                    <a:lstStyle/>
                    <a:p>
                      <a:pPr algn="ctr"/>
                      <a:r>
                        <a:rPr lang="en-US" sz="1100" dirty="0" err="1">
                          <a:solidFill>
                            <a:schemeClr val="accent6">
                              <a:lumMod val="50000"/>
                            </a:schemeClr>
                          </a:solidFill>
                          <a:latin typeface="Gill Sans"/>
                          <a:cs typeface="Gill Sans"/>
                        </a:rPr>
                        <a:t>Prec</a:t>
                      </a:r>
                      <a:endParaRPr lang="en-US" sz="1100" dirty="0">
                        <a:solidFill>
                          <a:schemeClr val="accent6">
                            <a:lumMod val="50000"/>
                          </a:schemeClr>
                        </a:solidFill>
                        <a:latin typeface="Gill Sans"/>
                        <a:cs typeface="Gill Sans"/>
                      </a:endParaRPr>
                    </a:p>
                  </a:txBody>
                  <a:tcPr marT="34290" marB="34290"/>
                </a:tc>
                <a:tc>
                  <a:txBody>
                    <a:bodyPr/>
                    <a:lstStyle/>
                    <a:p>
                      <a:pPr algn="ctr"/>
                      <a:r>
                        <a:rPr lang="en-US" sz="1100" dirty="0">
                          <a:solidFill>
                            <a:schemeClr val="accent6">
                              <a:lumMod val="50000"/>
                            </a:schemeClr>
                          </a:solidFill>
                          <a:latin typeface="Gill Sans"/>
                          <a:cs typeface="Gill Sans"/>
                        </a:rPr>
                        <a:t>F1</a:t>
                      </a:r>
                    </a:p>
                  </a:txBody>
                  <a:tcPr marT="34290" marB="34290"/>
                </a:tc>
                <a:extLst>
                  <a:ext uri="{0D108BD9-81ED-4DB2-BD59-A6C34878D82A}">
                    <a16:rowId xmlns:a16="http://schemas.microsoft.com/office/drawing/2014/main" val="10001"/>
                  </a:ext>
                </a:extLst>
              </a:tr>
              <a:tr h="278130">
                <a:tc>
                  <a:txBody>
                    <a:bodyPr/>
                    <a:lstStyle/>
                    <a:p>
                      <a:pPr algn="ctr"/>
                      <a:r>
                        <a:rPr lang="en-US" sz="1200" dirty="0">
                          <a:solidFill>
                            <a:schemeClr val="accent6">
                              <a:lumMod val="50000"/>
                            </a:schemeClr>
                          </a:solidFill>
                          <a:latin typeface="Gill Sans"/>
                          <a:cs typeface="Gill Sans"/>
                        </a:rPr>
                        <a:t>Basic</a:t>
                      </a:r>
                    </a:p>
                  </a:txBody>
                  <a:tcPr marT="34290" marB="34290"/>
                </a:tc>
                <a:tc>
                  <a:txBody>
                    <a:bodyPr/>
                    <a:lstStyle/>
                    <a:p>
                      <a:pPr algn="ctr" fontAlgn="ctr"/>
                      <a:r>
                        <a:rPr lang="en-US" sz="1100" dirty="0">
                          <a:solidFill>
                            <a:schemeClr val="accent6">
                              <a:lumMod val="50000"/>
                            </a:schemeClr>
                          </a:solidFill>
                          <a:latin typeface="Gill Sans"/>
                          <a:cs typeface="Gill Sans"/>
                        </a:rPr>
                        <a:t>54.7</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43.0</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48.2</a:t>
                      </a:r>
                    </a:p>
                  </a:txBody>
                  <a:tcPr marL="8859" marR="8859" marT="6541" marB="0" anchor="ctr"/>
                </a:tc>
                <a:tc>
                  <a:txBody>
                    <a:bodyPr/>
                    <a:lstStyle/>
                    <a:p>
                      <a:pPr algn="ctr"/>
                      <a:r>
                        <a:rPr lang="en-US" sz="1100" dirty="0">
                          <a:solidFill>
                            <a:schemeClr val="accent6">
                              <a:lumMod val="50000"/>
                            </a:schemeClr>
                          </a:solidFill>
                          <a:latin typeface="Gill Sans"/>
                          <a:cs typeface="Gill Sans"/>
                        </a:rPr>
                        <a:t>42.1</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51,6</a:t>
                      </a:r>
                    </a:p>
                  </a:txBody>
                  <a:tcPr marT="34290" marB="34290"/>
                </a:tc>
                <a:tc>
                  <a:txBody>
                    <a:bodyPr/>
                    <a:lstStyle/>
                    <a:p>
                      <a:pPr algn="ctr"/>
                      <a:r>
                        <a:rPr lang="en-US" sz="1200" dirty="0">
                          <a:solidFill>
                            <a:schemeClr val="accent6">
                              <a:lumMod val="50000"/>
                            </a:schemeClr>
                          </a:solidFill>
                          <a:latin typeface="Gill Sans"/>
                          <a:cs typeface="Gill Sans"/>
                        </a:rPr>
                        <a:t>46.4</a:t>
                      </a:r>
                    </a:p>
                  </a:txBody>
                  <a:tcPr marT="34290" marB="34290"/>
                </a:tc>
                <a:tc>
                  <a:txBody>
                    <a:bodyPr/>
                    <a:lstStyle/>
                    <a:p>
                      <a:pPr algn="ctr"/>
                      <a:r>
                        <a:rPr lang="en-US" sz="1100" dirty="0">
                          <a:solidFill>
                            <a:schemeClr val="accent6">
                              <a:lumMod val="50000"/>
                            </a:schemeClr>
                          </a:solidFill>
                          <a:latin typeface="Gill Sans"/>
                          <a:cs typeface="Gill Sans"/>
                        </a:rPr>
                        <a:t>36.1</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84.9</a:t>
                      </a:r>
                    </a:p>
                  </a:txBody>
                  <a:tcPr marT="34290" marB="34290"/>
                </a:tc>
                <a:tc>
                  <a:txBody>
                    <a:bodyPr/>
                    <a:lstStyle/>
                    <a:p>
                      <a:pPr algn="ctr"/>
                      <a:r>
                        <a:rPr lang="en-US" sz="1200" dirty="0">
                          <a:solidFill>
                            <a:schemeClr val="accent6">
                              <a:lumMod val="50000"/>
                            </a:schemeClr>
                          </a:solidFill>
                          <a:latin typeface="Gill Sans"/>
                          <a:cs typeface="Gill Sans"/>
                        </a:rPr>
                        <a:t>50.6</a:t>
                      </a:r>
                    </a:p>
                  </a:txBody>
                  <a:tcPr marT="34290" marB="34290"/>
                </a:tc>
                <a:tc>
                  <a:txBody>
                    <a:bodyPr/>
                    <a:lstStyle/>
                    <a:p>
                      <a:pPr algn="ctr"/>
                      <a:r>
                        <a:rPr lang="en-US" sz="1100" dirty="0">
                          <a:solidFill>
                            <a:schemeClr val="accent6">
                              <a:lumMod val="50000"/>
                            </a:schemeClr>
                          </a:solidFill>
                          <a:latin typeface="Gill Sans"/>
                          <a:cs typeface="Gill Sans"/>
                        </a:rPr>
                        <a:t>39.7</a:t>
                      </a:r>
                    </a:p>
                  </a:txBody>
                  <a:tcPr marT="34290" marB="34290"/>
                </a:tc>
                <a:tc>
                  <a:txBody>
                    <a:bodyPr/>
                    <a:lstStyle/>
                    <a:p>
                      <a:pPr algn="ctr"/>
                      <a:r>
                        <a:rPr lang="en-US" sz="1100" dirty="0">
                          <a:solidFill>
                            <a:schemeClr val="accent6">
                              <a:lumMod val="50000"/>
                            </a:schemeClr>
                          </a:solidFill>
                          <a:latin typeface="Gill Sans"/>
                          <a:cs typeface="Gill Sans"/>
                        </a:rPr>
                        <a:t>61.6</a:t>
                      </a:r>
                    </a:p>
                  </a:txBody>
                  <a:tcPr marT="34290" marB="34290"/>
                </a:tc>
                <a:tc>
                  <a:txBody>
                    <a:bodyPr/>
                    <a:lstStyle/>
                    <a:p>
                      <a:pPr algn="ctr"/>
                      <a:r>
                        <a:rPr lang="en-US" sz="1100" dirty="0">
                          <a:solidFill>
                            <a:schemeClr val="accent6">
                              <a:lumMod val="50000"/>
                            </a:schemeClr>
                          </a:solidFill>
                          <a:latin typeface="Gill Sans"/>
                          <a:cs typeface="Gill Sans"/>
                        </a:rPr>
                        <a:t>48.3</a:t>
                      </a:r>
                    </a:p>
                  </a:txBody>
                  <a:tcPr marT="34290" marB="34290"/>
                </a:tc>
                <a:tc>
                  <a:txBody>
                    <a:bodyPr/>
                    <a:lstStyle/>
                    <a:p>
                      <a:pPr algn="ctr"/>
                      <a:r>
                        <a:rPr lang="en-US" sz="1100" dirty="0">
                          <a:solidFill>
                            <a:schemeClr val="accent6">
                              <a:lumMod val="50000"/>
                            </a:schemeClr>
                          </a:solidFill>
                          <a:latin typeface="Gill Sans"/>
                          <a:cs typeface="Gill Sans"/>
                        </a:rPr>
                        <a:t>82.1</a:t>
                      </a:r>
                    </a:p>
                  </a:txBody>
                  <a:tcPr marT="34290" marB="34290"/>
                </a:tc>
                <a:tc>
                  <a:txBody>
                    <a:bodyPr/>
                    <a:lstStyle/>
                    <a:p>
                      <a:pPr algn="ctr"/>
                      <a:r>
                        <a:rPr lang="en-US" sz="1100" dirty="0">
                          <a:solidFill>
                            <a:schemeClr val="accent6">
                              <a:lumMod val="50000"/>
                            </a:schemeClr>
                          </a:solidFill>
                          <a:latin typeface="Gill Sans"/>
                          <a:cs typeface="Gill Sans"/>
                        </a:rPr>
                        <a:t>73.6</a:t>
                      </a:r>
                    </a:p>
                  </a:txBody>
                  <a:tcPr marT="34290" marB="34290"/>
                </a:tc>
                <a:tc>
                  <a:txBody>
                    <a:bodyPr/>
                    <a:lstStyle/>
                    <a:p>
                      <a:pPr algn="ctr"/>
                      <a:r>
                        <a:rPr lang="en-US" sz="1100" dirty="0">
                          <a:solidFill>
                            <a:schemeClr val="accent6">
                              <a:lumMod val="50000"/>
                            </a:schemeClr>
                          </a:solidFill>
                          <a:latin typeface="Gill Sans"/>
                          <a:cs typeface="Gill Sans"/>
                        </a:rPr>
                        <a:t>77.6</a:t>
                      </a:r>
                    </a:p>
                  </a:txBody>
                  <a:tcPr marT="34290" marB="34290"/>
                </a:tc>
                <a:extLst>
                  <a:ext uri="{0D108BD9-81ED-4DB2-BD59-A6C34878D82A}">
                    <a16:rowId xmlns:a16="http://schemas.microsoft.com/office/drawing/2014/main" val="10002"/>
                  </a:ext>
                </a:extLst>
              </a:tr>
              <a:tr h="278130">
                <a:tc>
                  <a:txBody>
                    <a:bodyPr/>
                    <a:lstStyle/>
                    <a:p>
                      <a:pPr algn="ctr"/>
                      <a:r>
                        <a:rPr lang="en-US" sz="1100" dirty="0">
                          <a:solidFill>
                            <a:schemeClr val="accent6">
                              <a:lumMod val="50000"/>
                            </a:schemeClr>
                          </a:solidFill>
                          <a:latin typeface="Gill Sans"/>
                          <a:cs typeface="Gill Sans"/>
                        </a:rPr>
                        <a:t>Pipeline</a:t>
                      </a:r>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51.2</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51.6</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51.4</a:t>
                      </a:r>
                    </a:p>
                  </a:txBody>
                  <a:tcPr marL="8859" marR="8859" marT="6541" marB="0" anchor="ctr"/>
                </a:tc>
                <a:tc>
                  <a:txBody>
                    <a:bodyPr/>
                    <a:lstStyle/>
                    <a:p>
                      <a:pPr algn="ctr"/>
                      <a:r>
                        <a:rPr lang="en-US" sz="1100" dirty="0">
                          <a:solidFill>
                            <a:schemeClr val="accent6">
                              <a:lumMod val="50000"/>
                            </a:schemeClr>
                          </a:solidFill>
                          <a:latin typeface="Gill Sans"/>
                          <a:cs typeface="Gill Sans"/>
                        </a:rPr>
                        <a:t>41,4</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55.6</a:t>
                      </a:r>
                    </a:p>
                  </a:txBody>
                  <a:tcPr marT="34290" marB="34290"/>
                </a:tc>
                <a:tc>
                  <a:txBody>
                    <a:bodyPr/>
                    <a:lstStyle/>
                    <a:p>
                      <a:pPr algn="ctr"/>
                      <a:r>
                        <a:rPr lang="en-US" sz="1200" dirty="0">
                          <a:solidFill>
                            <a:schemeClr val="accent6">
                              <a:lumMod val="50000"/>
                            </a:schemeClr>
                          </a:solidFill>
                          <a:latin typeface="Gill Sans"/>
                          <a:cs typeface="Gill Sans"/>
                        </a:rPr>
                        <a:t>47.5</a:t>
                      </a:r>
                    </a:p>
                  </a:txBody>
                  <a:tcPr marT="34290" marB="34290"/>
                </a:tc>
                <a:tc>
                  <a:txBody>
                    <a:bodyPr/>
                    <a:lstStyle/>
                    <a:p>
                      <a:pPr algn="ctr"/>
                      <a:r>
                        <a:rPr lang="en-US" sz="1100" dirty="0">
                          <a:solidFill>
                            <a:schemeClr val="accent6">
                              <a:lumMod val="50000"/>
                            </a:schemeClr>
                          </a:solidFill>
                          <a:latin typeface="Gill Sans"/>
                          <a:cs typeface="Gill Sans"/>
                        </a:rPr>
                        <a:t>36.9</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76.6</a:t>
                      </a:r>
                    </a:p>
                  </a:txBody>
                  <a:tcPr marT="34290" marB="34290"/>
                </a:tc>
                <a:tc>
                  <a:txBody>
                    <a:bodyPr/>
                    <a:lstStyle/>
                    <a:p>
                      <a:pPr algn="ctr"/>
                      <a:r>
                        <a:rPr lang="en-US" sz="1200" dirty="0">
                          <a:solidFill>
                            <a:schemeClr val="accent6">
                              <a:lumMod val="50000"/>
                            </a:schemeClr>
                          </a:solidFill>
                          <a:latin typeface="Gill Sans"/>
                          <a:cs typeface="Gill Sans"/>
                        </a:rPr>
                        <a:t>49.9</a:t>
                      </a:r>
                    </a:p>
                  </a:txBody>
                  <a:tcPr marT="34290" marB="34290"/>
                </a:tc>
                <a:tc>
                  <a:txBody>
                    <a:bodyPr/>
                    <a:lstStyle/>
                    <a:p>
                      <a:pPr algn="ctr"/>
                      <a:r>
                        <a:rPr lang="en-US" sz="1100" dirty="0">
                          <a:solidFill>
                            <a:schemeClr val="accent6">
                              <a:lumMod val="50000"/>
                            </a:schemeClr>
                          </a:solidFill>
                          <a:latin typeface="Gill Sans"/>
                          <a:cs typeface="Gill Sans"/>
                        </a:rPr>
                        <a:t>42.6</a:t>
                      </a:r>
                    </a:p>
                  </a:txBody>
                  <a:tcPr marT="34290" marB="34290"/>
                </a:tc>
                <a:tc>
                  <a:txBody>
                    <a:bodyPr/>
                    <a:lstStyle/>
                    <a:p>
                      <a:pPr algn="ctr"/>
                      <a:r>
                        <a:rPr lang="en-US" sz="1100" dirty="0">
                          <a:solidFill>
                            <a:schemeClr val="accent6">
                              <a:lumMod val="50000"/>
                            </a:schemeClr>
                          </a:solidFill>
                          <a:latin typeface="Gill Sans"/>
                          <a:cs typeface="Gill Sans"/>
                        </a:rPr>
                        <a:t>62.2</a:t>
                      </a:r>
                    </a:p>
                  </a:txBody>
                  <a:tcPr marT="34290" marB="34290"/>
                </a:tc>
                <a:tc>
                  <a:txBody>
                    <a:bodyPr/>
                    <a:lstStyle/>
                    <a:p>
                      <a:pPr algn="ctr"/>
                      <a:r>
                        <a:rPr lang="en-US" sz="1100" dirty="0">
                          <a:solidFill>
                            <a:schemeClr val="accent6">
                              <a:lumMod val="50000"/>
                            </a:schemeClr>
                          </a:solidFill>
                          <a:latin typeface="Gill Sans"/>
                          <a:cs typeface="Gill Sans"/>
                        </a:rPr>
                        <a:t>50.6</a:t>
                      </a:r>
                    </a:p>
                  </a:txBody>
                  <a:tcPr marT="34290" marB="34290"/>
                </a:tc>
                <a:tc>
                  <a:txBody>
                    <a:bodyPr/>
                    <a:lstStyle/>
                    <a:p>
                      <a:pPr algn="ctr"/>
                      <a:r>
                        <a:rPr lang="en-US" sz="1100" dirty="0">
                          <a:solidFill>
                            <a:schemeClr val="accent6">
                              <a:lumMod val="50000"/>
                            </a:schemeClr>
                          </a:solidFill>
                          <a:latin typeface="Gill Sans"/>
                          <a:cs typeface="Gill Sans"/>
                        </a:rPr>
                        <a:t>83.2</a:t>
                      </a:r>
                    </a:p>
                  </a:txBody>
                  <a:tcPr marT="34290" marB="34290"/>
                </a:tc>
                <a:tc>
                  <a:txBody>
                    <a:bodyPr/>
                    <a:lstStyle/>
                    <a:p>
                      <a:pPr algn="ctr"/>
                      <a:r>
                        <a:rPr lang="en-US" sz="1100" dirty="0">
                          <a:solidFill>
                            <a:schemeClr val="accent6">
                              <a:lumMod val="50000"/>
                            </a:schemeClr>
                          </a:solidFill>
                          <a:latin typeface="Gill Sans"/>
                          <a:cs typeface="Gill Sans"/>
                        </a:rPr>
                        <a:t>76.4</a:t>
                      </a:r>
                    </a:p>
                  </a:txBody>
                  <a:tcPr marT="34290" marB="34290"/>
                </a:tc>
                <a:tc>
                  <a:txBody>
                    <a:bodyPr/>
                    <a:lstStyle/>
                    <a:p>
                      <a:pPr algn="ctr"/>
                      <a:r>
                        <a:rPr lang="en-US" sz="1100" dirty="0">
                          <a:solidFill>
                            <a:schemeClr val="accent6">
                              <a:lumMod val="50000"/>
                            </a:schemeClr>
                          </a:solidFill>
                          <a:latin typeface="Gill Sans"/>
                          <a:cs typeface="Gill Sans"/>
                        </a:rPr>
                        <a:t>79.6</a:t>
                      </a:r>
                    </a:p>
                  </a:txBody>
                  <a:tcPr marT="34290" marB="34290"/>
                </a:tc>
                <a:extLst>
                  <a:ext uri="{0D108BD9-81ED-4DB2-BD59-A6C34878D82A}">
                    <a16:rowId xmlns:a16="http://schemas.microsoft.com/office/drawing/2014/main" val="10003"/>
                  </a:ext>
                </a:extLst>
              </a:tr>
              <a:tr h="278130">
                <a:tc>
                  <a:txBody>
                    <a:bodyPr/>
                    <a:lstStyle/>
                    <a:p>
                      <a:pPr algn="ctr"/>
                      <a:r>
                        <a:rPr lang="en-US" sz="1200" dirty="0">
                          <a:solidFill>
                            <a:schemeClr val="accent6">
                              <a:lumMod val="50000"/>
                            </a:schemeClr>
                          </a:solidFill>
                          <a:latin typeface="Gill Sans"/>
                          <a:cs typeface="Gill Sans"/>
                        </a:rPr>
                        <a:t>LP</a:t>
                      </a:r>
                    </a:p>
                  </a:txBody>
                  <a:tcPr marT="34290" marB="34290"/>
                </a:tc>
                <a:tc>
                  <a:txBody>
                    <a:bodyPr/>
                    <a:lstStyle/>
                    <a:p>
                      <a:pPr algn="ctr" fontAlgn="ctr"/>
                      <a:r>
                        <a:rPr lang="en-US" sz="1100" b="1" dirty="0">
                          <a:solidFill>
                            <a:schemeClr val="accent6">
                              <a:lumMod val="50000"/>
                            </a:schemeClr>
                          </a:solidFill>
                          <a:latin typeface="Gill Sans"/>
                          <a:cs typeface="Gill Sans"/>
                        </a:rPr>
                        <a:t>53.2</a:t>
                      </a:r>
                      <a:endParaRPr lang="en-US" sz="1200" b="1"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1" i="0" u="none" strike="noStrike" dirty="0">
                          <a:solidFill>
                            <a:schemeClr val="accent6">
                              <a:lumMod val="50000"/>
                            </a:schemeClr>
                          </a:solidFill>
                          <a:effectLst/>
                          <a:latin typeface="Gill Sans"/>
                          <a:cs typeface="Gill Sans"/>
                        </a:rPr>
                        <a:t>59.5</a:t>
                      </a:r>
                    </a:p>
                  </a:txBody>
                  <a:tcPr marL="8859" marR="8859" marT="6541" marB="0" anchor="ctr"/>
                </a:tc>
                <a:tc>
                  <a:txBody>
                    <a:bodyPr/>
                    <a:lstStyle/>
                    <a:p>
                      <a:pPr algn="ctr" fontAlgn="ctr"/>
                      <a:r>
                        <a:rPr lang="en-US" sz="1200" b="1" i="0" u="none" strike="noStrike" dirty="0">
                          <a:solidFill>
                            <a:schemeClr val="accent6">
                              <a:lumMod val="50000"/>
                            </a:schemeClr>
                          </a:solidFill>
                          <a:effectLst/>
                          <a:latin typeface="Gill Sans"/>
                          <a:cs typeface="Gill Sans"/>
                        </a:rPr>
                        <a:t>56.2</a:t>
                      </a:r>
                    </a:p>
                  </a:txBody>
                  <a:tcPr marL="8859" marR="8859" marT="6541" marB="0" anchor="ctr"/>
                </a:tc>
                <a:tc>
                  <a:txBody>
                    <a:bodyPr/>
                    <a:lstStyle/>
                    <a:p>
                      <a:pPr algn="ctr"/>
                      <a:r>
                        <a:rPr lang="en-US" sz="1100" b="1" dirty="0">
                          <a:solidFill>
                            <a:schemeClr val="accent6">
                              <a:lumMod val="50000"/>
                            </a:schemeClr>
                          </a:solidFill>
                          <a:latin typeface="Gill Sans"/>
                          <a:cs typeface="Gill Sans"/>
                        </a:rPr>
                        <a:t>40.4</a:t>
                      </a:r>
                      <a:endParaRPr lang="en-US" sz="1200" b="1" dirty="0">
                        <a:solidFill>
                          <a:schemeClr val="accent6">
                            <a:lumMod val="50000"/>
                          </a:schemeClr>
                        </a:solidFill>
                        <a:latin typeface="Gill Sans"/>
                        <a:cs typeface="Gill Sans"/>
                      </a:endParaRPr>
                    </a:p>
                  </a:txBody>
                  <a:tcPr marT="34290" marB="34290"/>
                </a:tc>
                <a:tc>
                  <a:txBody>
                    <a:bodyPr/>
                    <a:lstStyle/>
                    <a:p>
                      <a:pPr algn="ctr"/>
                      <a:r>
                        <a:rPr lang="en-US" sz="1200" b="1" dirty="0">
                          <a:solidFill>
                            <a:schemeClr val="accent6">
                              <a:lumMod val="50000"/>
                            </a:schemeClr>
                          </a:solidFill>
                          <a:latin typeface="Gill Sans"/>
                          <a:cs typeface="Gill Sans"/>
                        </a:rPr>
                        <a:t>72.9</a:t>
                      </a:r>
                    </a:p>
                  </a:txBody>
                  <a:tcPr marT="34290" marB="34290"/>
                </a:tc>
                <a:tc>
                  <a:txBody>
                    <a:bodyPr/>
                    <a:lstStyle/>
                    <a:p>
                      <a:pPr algn="ctr"/>
                      <a:r>
                        <a:rPr lang="en-US" sz="1200" b="1" dirty="0">
                          <a:solidFill>
                            <a:schemeClr val="accent6">
                              <a:lumMod val="50000"/>
                            </a:schemeClr>
                          </a:solidFill>
                          <a:latin typeface="Gill Sans"/>
                          <a:cs typeface="Gill Sans"/>
                        </a:rPr>
                        <a:t>52.0</a:t>
                      </a:r>
                    </a:p>
                  </a:txBody>
                  <a:tcPr marT="34290" marB="34290"/>
                </a:tc>
                <a:tc>
                  <a:txBody>
                    <a:bodyPr/>
                    <a:lstStyle/>
                    <a:p>
                      <a:pPr algn="ctr"/>
                      <a:r>
                        <a:rPr lang="en-US" sz="1100" b="1" dirty="0">
                          <a:solidFill>
                            <a:schemeClr val="accent6">
                              <a:lumMod val="50000"/>
                            </a:schemeClr>
                          </a:solidFill>
                          <a:latin typeface="Gill Sans"/>
                          <a:cs typeface="Gill Sans"/>
                        </a:rPr>
                        <a:t>36.3</a:t>
                      </a:r>
                      <a:endParaRPr lang="en-US" sz="1200" b="1" dirty="0">
                        <a:solidFill>
                          <a:schemeClr val="accent6">
                            <a:lumMod val="50000"/>
                          </a:schemeClr>
                        </a:solidFill>
                        <a:latin typeface="Gill Sans"/>
                        <a:cs typeface="Gill Sans"/>
                      </a:endParaRPr>
                    </a:p>
                  </a:txBody>
                  <a:tcPr marT="34290" marB="34290"/>
                </a:tc>
                <a:tc>
                  <a:txBody>
                    <a:bodyPr/>
                    <a:lstStyle/>
                    <a:p>
                      <a:pPr algn="ctr"/>
                      <a:r>
                        <a:rPr lang="en-US" sz="1200" b="1" dirty="0">
                          <a:solidFill>
                            <a:schemeClr val="accent6">
                              <a:lumMod val="50000"/>
                            </a:schemeClr>
                          </a:solidFill>
                          <a:latin typeface="Gill Sans"/>
                          <a:cs typeface="Gill Sans"/>
                        </a:rPr>
                        <a:t>90.1</a:t>
                      </a:r>
                    </a:p>
                  </a:txBody>
                  <a:tcPr marT="34290" marB="34290"/>
                </a:tc>
                <a:tc>
                  <a:txBody>
                    <a:bodyPr/>
                    <a:lstStyle/>
                    <a:p>
                      <a:pPr algn="ctr"/>
                      <a:r>
                        <a:rPr lang="en-US" sz="1200" b="1" dirty="0">
                          <a:solidFill>
                            <a:schemeClr val="accent6">
                              <a:lumMod val="50000"/>
                            </a:schemeClr>
                          </a:solidFill>
                          <a:latin typeface="Gill Sans"/>
                          <a:cs typeface="Gill Sans"/>
                        </a:rPr>
                        <a:t>51.7</a:t>
                      </a:r>
                    </a:p>
                  </a:txBody>
                  <a:tcPr marT="34290" marB="34290"/>
                </a:tc>
                <a:tc>
                  <a:txBody>
                    <a:bodyPr/>
                    <a:lstStyle/>
                    <a:p>
                      <a:pPr algn="ctr"/>
                      <a:r>
                        <a:rPr lang="en-US" sz="1100" b="1" dirty="0">
                          <a:solidFill>
                            <a:schemeClr val="accent6">
                              <a:lumMod val="50000"/>
                            </a:schemeClr>
                          </a:solidFill>
                          <a:latin typeface="Gill Sans"/>
                          <a:cs typeface="Gill Sans"/>
                        </a:rPr>
                        <a:t>41.5</a:t>
                      </a:r>
                    </a:p>
                  </a:txBody>
                  <a:tcPr marT="34290" marB="34290"/>
                </a:tc>
                <a:tc>
                  <a:txBody>
                    <a:bodyPr/>
                    <a:lstStyle/>
                    <a:p>
                      <a:pPr algn="ctr"/>
                      <a:r>
                        <a:rPr lang="en-US" sz="1100" b="1" dirty="0">
                          <a:solidFill>
                            <a:schemeClr val="accent6">
                              <a:lumMod val="50000"/>
                            </a:schemeClr>
                          </a:solidFill>
                          <a:latin typeface="Gill Sans"/>
                          <a:cs typeface="Gill Sans"/>
                        </a:rPr>
                        <a:t>68.1</a:t>
                      </a:r>
                    </a:p>
                  </a:txBody>
                  <a:tcPr marT="34290" marB="34290"/>
                </a:tc>
                <a:tc>
                  <a:txBody>
                    <a:bodyPr/>
                    <a:lstStyle/>
                    <a:p>
                      <a:pPr algn="ctr"/>
                      <a:r>
                        <a:rPr lang="en-US" sz="1100" b="1" dirty="0">
                          <a:solidFill>
                            <a:schemeClr val="accent6">
                              <a:lumMod val="50000"/>
                            </a:schemeClr>
                          </a:solidFill>
                          <a:latin typeface="Gill Sans"/>
                          <a:cs typeface="Gill Sans"/>
                        </a:rPr>
                        <a:t>51.6</a:t>
                      </a:r>
                    </a:p>
                  </a:txBody>
                  <a:tcPr marT="34290" marB="34290"/>
                </a:tc>
                <a:tc>
                  <a:txBody>
                    <a:bodyPr/>
                    <a:lstStyle/>
                    <a:p>
                      <a:pPr algn="ctr"/>
                      <a:r>
                        <a:rPr lang="en-US" sz="1100" b="1" dirty="0">
                          <a:solidFill>
                            <a:schemeClr val="accent6">
                              <a:lumMod val="50000"/>
                            </a:schemeClr>
                          </a:solidFill>
                          <a:latin typeface="Gill Sans"/>
                          <a:cs typeface="Gill Sans"/>
                        </a:rPr>
                        <a:t>81.3</a:t>
                      </a:r>
                    </a:p>
                  </a:txBody>
                  <a:tcPr marT="34290" marB="34290"/>
                </a:tc>
                <a:tc>
                  <a:txBody>
                    <a:bodyPr/>
                    <a:lstStyle/>
                    <a:p>
                      <a:pPr algn="ctr"/>
                      <a:r>
                        <a:rPr lang="en-US" sz="1100" b="1" dirty="0">
                          <a:solidFill>
                            <a:schemeClr val="accent6">
                              <a:lumMod val="50000"/>
                            </a:schemeClr>
                          </a:solidFill>
                          <a:latin typeface="Gill Sans"/>
                          <a:cs typeface="Gill Sans"/>
                        </a:rPr>
                        <a:t>82.2</a:t>
                      </a:r>
                    </a:p>
                  </a:txBody>
                  <a:tcPr marT="34290" marB="34290"/>
                </a:tc>
                <a:tc>
                  <a:txBody>
                    <a:bodyPr/>
                    <a:lstStyle/>
                    <a:p>
                      <a:pPr algn="ctr"/>
                      <a:r>
                        <a:rPr lang="en-US" sz="1100" b="1" dirty="0">
                          <a:solidFill>
                            <a:schemeClr val="accent6">
                              <a:lumMod val="50000"/>
                            </a:schemeClr>
                          </a:solidFill>
                          <a:latin typeface="Gill Sans"/>
                          <a:cs typeface="Gill Sans"/>
                        </a:rPr>
                        <a:t>81.7</a:t>
                      </a:r>
                    </a:p>
                  </a:txBody>
                  <a:tcPr marT="34290" marB="34290"/>
                </a:tc>
                <a:extLst>
                  <a:ext uri="{0D108BD9-81ED-4DB2-BD59-A6C34878D82A}">
                    <a16:rowId xmlns:a16="http://schemas.microsoft.com/office/drawing/2014/main" val="10004"/>
                  </a:ext>
                </a:extLst>
              </a:tr>
              <a:tr h="278130">
                <a:tc>
                  <a:txBody>
                    <a:bodyPr/>
                    <a:lstStyle/>
                    <a:p>
                      <a:pPr algn="ctr"/>
                      <a:r>
                        <a:rPr lang="en-US" sz="1100" dirty="0">
                          <a:solidFill>
                            <a:schemeClr val="accent6">
                              <a:lumMod val="50000"/>
                            </a:schemeClr>
                          </a:solidFill>
                          <a:latin typeface="Gill Sans"/>
                          <a:cs typeface="Gill Sans"/>
                        </a:rPr>
                        <a:t>Omniscience</a:t>
                      </a:r>
                      <a:endParaRPr lang="en-US" sz="1200" dirty="0">
                        <a:solidFill>
                          <a:schemeClr val="accent6">
                            <a:lumMod val="50000"/>
                          </a:schemeClr>
                        </a:solidFill>
                        <a:latin typeface="Gill Sans"/>
                        <a:cs typeface="Gill Sans"/>
                      </a:endParaRPr>
                    </a:p>
                  </a:txBody>
                  <a:tcPr marT="34290" marB="34290"/>
                </a:tc>
                <a:tc>
                  <a:txBody>
                    <a:bodyPr/>
                    <a:lstStyle/>
                    <a:p>
                      <a:pPr algn="ctr" fontAlgn="ctr"/>
                      <a:r>
                        <a:rPr lang="en-US" sz="1100" dirty="0">
                          <a:solidFill>
                            <a:schemeClr val="accent6">
                              <a:lumMod val="50000"/>
                            </a:schemeClr>
                          </a:solidFill>
                          <a:latin typeface="Gill Sans"/>
                          <a:cs typeface="Gill Sans"/>
                        </a:rPr>
                        <a:t>64.0</a:t>
                      </a:r>
                      <a:endParaRPr lang="en-US" sz="1200" b="0" i="0" u="none" strike="noStrike" dirty="0">
                        <a:solidFill>
                          <a:schemeClr val="accent6">
                            <a:lumMod val="50000"/>
                          </a:schemeClr>
                        </a:solidFill>
                        <a:effectLst/>
                        <a:latin typeface="Gill Sans"/>
                        <a:cs typeface="Gill Sans"/>
                      </a:endParaRP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54.5</a:t>
                      </a:r>
                    </a:p>
                  </a:txBody>
                  <a:tcPr marL="8859" marR="8859" marT="6541" marB="0" anchor="ctr"/>
                </a:tc>
                <a:tc>
                  <a:txBody>
                    <a:bodyPr/>
                    <a:lstStyle/>
                    <a:p>
                      <a:pPr algn="ctr" fontAlgn="ctr"/>
                      <a:r>
                        <a:rPr lang="en-US" sz="1200" b="0" i="0" u="none" strike="noStrike" dirty="0">
                          <a:solidFill>
                            <a:schemeClr val="accent6">
                              <a:lumMod val="50000"/>
                            </a:schemeClr>
                          </a:solidFill>
                          <a:effectLst/>
                          <a:latin typeface="Gill Sans"/>
                          <a:cs typeface="Gill Sans"/>
                        </a:rPr>
                        <a:t>58.9</a:t>
                      </a:r>
                    </a:p>
                  </a:txBody>
                  <a:tcPr marL="8859" marR="8859" marT="6541" marB="0" anchor="ctr"/>
                </a:tc>
                <a:tc>
                  <a:txBody>
                    <a:bodyPr/>
                    <a:lstStyle/>
                    <a:p>
                      <a:pPr algn="ctr"/>
                      <a:r>
                        <a:rPr lang="en-US" sz="1100" dirty="0">
                          <a:solidFill>
                            <a:schemeClr val="accent6">
                              <a:lumMod val="50000"/>
                            </a:schemeClr>
                          </a:solidFill>
                          <a:latin typeface="Gill Sans"/>
                          <a:cs typeface="Gill Sans"/>
                        </a:rPr>
                        <a:t>50.5</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69.1</a:t>
                      </a:r>
                    </a:p>
                  </a:txBody>
                  <a:tcPr marT="34290" marB="34290"/>
                </a:tc>
                <a:tc>
                  <a:txBody>
                    <a:bodyPr/>
                    <a:lstStyle/>
                    <a:p>
                      <a:pPr algn="ctr"/>
                      <a:r>
                        <a:rPr lang="en-US" sz="1200" dirty="0">
                          <a:solidFill>
                            <a:schemeClr val="accent6">
                              <a:lumMod val="50000"/>
                            </a:schemeClr>
                          </a:solidFill>
                          <a:latin typeface="Gill Sans"/>
                          <a:cs typeface="Gill Sans"/>
                        </a:rPr>
                        <a:t>58.4</a:t>
                      </a:r>
                    </a:p>
                  </a:txBody>
                  <a:tcPr marT="34290" marB="34290"/>
                </a:tc>
                <a:tc>
                  <a:txBody>
                    <a:bodyPr/>
                    <a:lstStyle/>
                    <a:p>
                      <a:pPr algn="ctr"/>
                      <a:r>
                        <a:rPr lang="en-US" sz="1100" dirty="0">
                          <a:solidFill>
                            <a:schemeClr val="accent6">
                              <a:lumMod val="50000"/>
                            </a:schemeClr>
                          </a:solidFill>
                          <a:latin typeface="Gill Sans"/>
                          <a:cs typeface="Gill Sans"/>
                        </a:rPr>
                        <a:t>50.2</a:t>
                      </a:r>
                      <a:endParaRPr lang="en-US" sz="1200" dirty="0">
                        <a:solidFill>
                          <a:schemeClr val="accent6">
                            <a:lumMod val="50000"/>
                          </a:schemeClr>
                        </a:solidFill>
                        <a:latin typeface="Gill Sans"/>
                        <a:cs typeface="Gill Sans"/>
                      </a:endParaRPr>
                    </a:p>
                  </a:txBody>
                  <a:tcPr marT="34290" marB="34290"/>
                </a:tc>
                <a:tc>
                  <a:txBody>
                    <a:bodyPr/>
                    <a:lstStyle/>
                    <a:p>
                      <a:pPr algn="ctr"/>
                      <a:r>
                        <a:rPr lang="en-US" sz="1200" dirty="0">
                          <a:solidFill>
                            <a:schemeClr val="accent6">
                              <a:lumMod val="50000"/>
                            </a:schemeClr>
                          </a:solidFill>
                          <a:latin typeface="Gill Sans"/>
                          <a:cs typeface="Gill Sans"/>
                        </a:rPr>
                        <a:t>76.7</a:t>
                      </a:r>
                    </a:p>
                  </a:txBody>
                  <a:tcPr marT="34290" marB="34290"/>
                </a:tc>
                <a:tc>
                  <a:txBody>
                    <a:bodyPr/>
                    <a:lstStyle/>
                    <a:p>
                      <a:pPr algn="ctr"/>
                      <a:r>
                        <a:rPr lang="en-US" sz="1200" dirty="0">
                          <a:solidFill>
                            <a:schemeClr val="accent6">
                              <a:lumMod val="50000"/>
                            </a:schemeClr>
                          </a:solidFill>
                          <a:latin typeface="Gill Sans"/>
                          <a:cs typeface="Gill Sans"/>
                        </a:rPr>
                        <a:t>60.7</a:t>
                      </a:r>
                    </a:p>
                  </a:txBody>
                  <a:tcPr marT="34290" marB="34290"/>
                </a:tc>
                <a:tc>
                  <a:txBody>
                    <a:bodyPr/>
                    <a:lstStyle/>
                    <a:p>
                      <a:pPr algn="ctr"/>
                      <a:r>
                        <a:rPr lang="en-US" sz="1100" dirty="0">
                          <a:solidFill>
                            <a:schemeClr val="accent6">
                              <a:lumMod val="50000"/>
                            </a:schemeClr>
                          </a:solidFill>
                          <a:latin typeface="Gill Sans"/>
                          <a:cs typeface="Gill Sans"/>
                        </a:rPr>
                        <a:t>57.0</a:t>
                      </a:r>
                    </a:p>
                  </a:txBody>
                  <a:tcPr marT="34290" marB="34290"/>
                </a:tc>
                <a:tc>
                  <a:txBody>
                    <a:bodyPr/>
                    <a:lstStyle/>
                    <a:p>
                      <a:pPr algn="ctr"/>
                      <a:r>
                        <a:rPr lang="en-US" sz="1100" dirty="0">
                          <a:solidFill>
                            <a:schemeClr val="accent6">
                              <a:lumMod val="50000"/>
                            </a:schemeClr>
                          </a:solidFill>
                          <a:latin typeface="Gill Sans"/>
                          <a:cs typeface="Gill Sans"/>
                        </a:rPr>
                        <a:t>60.7</a:t>
                      </a:r>
                    </a:p>
                  </a:txBody>
                  <a:tcPr marT="34290" marB="34290"/>
                </a:tc>
                <a:tc>
                  <a:txBody>
                    <a:bodyPr/>
                    <a:lstStyle/>
                    <a:p>
                      <a:pPr algn="ctr"/>
                      <a:r>
                        <a:rPr lang="en-US" sz="1100" dirty="0">
                          <a:solidFill>
                            <a:schemeClr val="accent6">
                              <a:lumMod val="50000"/>
                            </a:schemeClr>
                          </a:solidFill>
                          <a:latin typeface="Gill Sans"/>
                          <a:cs typeface="Gill Sans"/>
                        </a:rPr>
                        <a:t>58.8</a:t>
                      </a:r>
                    </a:p>
                  </a:txBody>
                  <a:tcPr marT="34290" marB="34290"/>
                </a:tc>
                <a:tc>
                  <a:txBody>
                    <a:bodyPr/>
                    <a:lstStyle/>
                    <a:p>
                      <a:pPr algn="ctr"/>
                      <a:r>
                        <a:rPr lang="en-US" sz="1100" dirty="0">
                          <a:solidFill>
                            <a:schemeClr val="accent6">
                              <a:lumMod val="50000"/>
                            </a:schemeClr>
                          </a:solidFill>
                          <a:latin typeface="Gill Sans"/>
                          <a:cs typeface="Gill Sans"/>
                        </a:rPr>
                        <a:t>82.1</a:t>
                      </a:r>
                    </a:p>
                  </a:txBody>
                  <a:tcPr marT="34290" marB="34290"/>
                </a:tc>
                <a:tc>
                  <a:txBody>
                    <a:bodyPr/>
                    <a:lstStyle/>
                    <a:p>
                      <a:pPr algn="ctr"/>
                      <a:r>
                        <a:rPr lang="en-US" sz="1100" dirty="0">
                          <a:solidFill>
                            <a:schemeClr val="accent6">
                              <a:lumMod val="50000"/>
                            </a:schemeClr>
                          </a:solidFill>
                          <a:latin typeface="Gill Sans"/>
                          <a:cs typeface="Gill Sans"/>
                        </a:rPr>
                        <a:t>74.6</a:t>
                      </a:r>
                    </a:p>
                  </a:txBody>
                  <a:tcPr marT="34290" marB="34290"/>
                </a:tc>
                <a:tc>
                  <a:txBody>
                    <a:bodyPr/>
                    <a:lstStyle/>
                    <a:p>
                      <a:pPr algn="ctr"/>
                      <a:r>
                        <a:rPr lang="en-US" sz="1100" dirty="0">
                          <a:solidFill>
                            <a:schemeClr val="accent6">
                              <a:lumMod val="50000"/>
                            </a:schemeClr>
                          </a:solidFill>
                          <a:latin typeface="Gill Sans"/>
                          <a:cs typeface="Gill Sans"/>
                        </a:rPr>
                        <a:t>78.2</a:t>
                      </a:r>
                    </a:p>
                  </a:txBody>
                  <a:tcPr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7729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8A758EFE-665F-4341-B5B8-2DAEADA52F6C}" type="slidenum">
              <a:rPr lang="en-US" smtClean="0"/>
              <a:pPr/>
              <a:t>13</a:t>
            </a:fld>
            <a:endParaRPr lang="en-US" dirty="0"/>
          </a:p>
        </p:txBody>
      </p:sp>
      <p:sp>
        <p:nvSpPr>
          <p:cNvPr id="2" name="Title 1"/>
          <p:cNvSpPr>
            <a:spLocks noGrp="1"/>
          </p:cNvSpPr>
          <p:nvPr>
            <p:ph type="title"/>
          </p:nvPr>
        </p:nvSpPr>
        <p:spPr/>
        <p:txBody>
          <a:bodyPr/>
          <a:lstStyle/>
          <a:p>
            <a:r>
              <a:rPr lang="en-US" dirty="0"/>
              <a:t>Results and Analysis</a:t>
            </a:r>
          </a:p>
        </p:txBody>
      </p:sp>
      <p:sp>
        <p:nvSpPr>
          <p:cNvPr id="3" name="Content Placeholder 2">
            <a:extLst>
              <a:ext uri="{FF2B5EF4-FFF2-40B4-BE49-F238E27FC236}">
                <a16:creationId xmlns:a16="http://schemas.microsoft.com/office/drawing/2014/main" id="{904F68F7-EC0F-F242-A9A3-05BF2B85567C}"/>
              </a:ext>
            </a:extLst>
          </p:cNvPr>
          <p:cNvSpPr>
            <a:spLocks noGrp="1"/>
          </p:cNvSpPr>
          <p:nvPr>
            <p:ph idx="1"/>
          </p:nvPr>
        </p:nvSpPr>
        <p:spPr>
          <a:xfrm>
            <a:off x="430464" y="902369"/>
            <a:ext cx="8229600" cy="3690798"/>
          </a:xfrm>
        </p:spPr>
        <p:txBody>
          <a:bodyPr>
            <a:normAutofit fontScale="92500" lnSpcReduction="20000"/>
          </a:bodyPr>
          <a:lstStyle/>
          <a:p>
            <a:r>
              <a:rPr lang="en-US" dirty="0">
                <a:solidFill>
                  <a:schemeClr val="accent6">
                    <a:lumMod val="50000"/>
                  </a:schemeClr>
                </a:solidFill>
              </a:rPr>
              <a:t>Coherent Prediction : If the relation label and argument entities are predicted correctly</a:t>
            </a:r>
          </a:p>
          <a:p>
            <a:r>
              <a:rPr lang="en-US" dirty="0">
                <a:solidFill>
                  <a:schemeClr val="accent6">
                    <a:lumMod val="50000"/>
                  </a:schemeClr>
                </a:solidFill>
              </a:rPr>
              <a:t>Quality is ratio between coherent predictions and the sum of coherent and incoherent predictions </a:t>
            </a:r>
          </a:p>
          <a:p>
            <a:r>
              <a:rPr lang="en-US" dirty="0">
                <a:solidFill>
                  <a:schemeClr val="accent6">
                    <a:lumMod val="50000"/>
                  </a:schemeClr>
                </a:solidFill>
              </a:rPr>
              <a:t>Basic and Pipeline generates incoherent predictions 5-25% of the time</a:t>
            </a:r>
          </a:p>
          <a:p>
            <a:r>
              <a:rPr lang="en-US" dirty="0">
                <a:solidFill>
                  <a:schemeClr val="accent6">
                    <a:lumMod val="50000"/>
                  </a:schemeClr>
                </a:solidFill>
              </a:rPr>
              <a:t>LP and omniscience never produces incoherent predictions</a:t>
            </a:r>
          </a:p>
          <a:p>
            <a:r>
              <a:rPr lang="en-US" dirty="0">
                <a:solidFill>
                  <a:schemeClr val="accent6">
                    <a:lumMod val="50000"/>
                  </a:schemeClr>
                </a:solidFill>
              </a:rPr>
              <a:t>Forced decision test adds a linear equality and beats omniscience.</a:t>
            </a:r>
          </a:p>
        </p:txBody>
      </p:sp>
    </p:spTree>
    <p:extLst>
      <p:ext uri="{BB962C8B-B14F-4D97-AF65-F5344CB8AC3E}">
        <p14:creationId xmlns:p14="http://schemas.microsoft.com/office/powerpoint/2010/main" val="385351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14</a:t>
            </a:fld>
            <a:endParaRPr lang="en-US" dirty="0"/>
          </a:p>
        </p:txBody>
      </p:sp>
      <p:sp>
        <p:nvSpPr>
          <p:cNvPr id="3" name="Title 2"/>
          <p:cNvSpPr>
            <a:spLocks noGrp="1"/>
          </p:cNvSpPr>
          <p:nvPr>
            <p:ph type="title"/>
          </p:nvPr>
        </p:nvSpPr>
        <p:spPr>
          <a:xfrm>
            <a:off x="310152" y="0"/>
            <a:ext cx="8229600" cy="693605"/>
          </a:xfrm>
        </p:spPr>
        <p:txBody>
          <a:bodyPr>
            <a:normAutofit/>
          </a:bodyPr>
          <a:lstStyle/>
          <a:p>
            <a:r>
              <a:rPr lang="en-US" sz="2800" dirty="0"/>
              <a:t>Conclusions, Shortcomings and Future Work</a:t>
            </a:r>
          </a:p>
        </p:txBody>
      </p:sp>
      <p:sp>
        <p:nvSpPr>
          <p:cNvPr id="5" name="Content Placeholder 3"/>
          <p:cNvSpPr txBox="1">
            <a:spLocks/>
          </p:cNvSpPr>
          <p:nvPr/>
        </p:nvSpPr>
        <p:spPr>
          <a:xfrm>
            <a:off x="168964" y="1016001"/>
            <a:ext cx="8975035" cy="3578622"/>
          </a:xfrm>
          <a:prstGeom prst="rect">
            <a:avLst/>
          </a:prstGeom>
        </p:spPr>
        <p:txBody>
          <a:bodyPr>
            <a:normAutofit fontScale="92500" lnSpcReduction="20000"/>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6">
                    <a:lumMod val="50000"/>
                  </a:schemeClr>
                </a:solidFill>
              </a:rPr>
              <a:t>Constraints area an effective way of knowledge representation</a:t>
            </a:r>
          </a:p>
          <a:p>
            <a:r>
              <a:rPr lang="en-US" dirty="0">
                <a:solidFill>
                  <a:schemeClr val="accent6">
                    <a:lumMod val="50000"/>
                  </a:schemeClr>
                </a:solidFill>
              </a:rPr>
              <a:t>Constraints help a lot for inference (esp. in limited data regimes)</a:t>
            </a:r>
          </a:p>
          <a:p>
            <a:r>
              <a:rPr lang="en-US" dirty="0">
                <a:solidFill>
                  <a:schemeClr val="accent6">
                    <a:lumMod val="50000"/>
                  </a:schemeClr>
                </a:solidFill>
              </a:rPr>
              <a:t>Shortcomings of the paper</a:t>
            </a:r>
          </a:p>
          <a:p>
            <a:pPr lvl="1"/>
            <a:r>
              <a:rPr lang="en-US" dirty="0">
                <a:solidFill>
                  <a:schemeClr val="accent6">
                    <a:lumMod val="50000"/>
                  </a:schemeClr>
                </a:solidFill>
              </a:rPr>
              <a:t>Allowing soft constraints</a:t>
            </a:r>
          </a:p>
          <a:p>
            <a:pPr lvl="1"/>
            <a:r>
              <a:rPr lang="en-US" dirty="0">
                <a:solidFill>
                  <a:schemeClr val="accent6">
                    <a:lumMod val="50000"/>
                  </a:schemeClr>
                </a:solidFill>
              </a:rPr>
              <a:t>Needs stronger theory of why LP relaxation works so well</a:t>
            </a:r>
          </a:p>
          <a:p>
            <a:r>
              <a:rPr lang="en-US" dirty="0">
                <a:solidFill>
                  <a:schemeClr val="accent6">
                    <a:lumMod val="50000"/>
                  </a:schemeClr>
                </a:solidFill>
              </a:rPr>
              <a:t>Possible improvements/extensions</a:t>
            </a:r>
          </a:p>
          <a:p>
            <a:pPr lvl="1"/>
            <a:r>
              <a:rPr lang="en-US" dirty="0">
                <a:solidFill>
                  <a:schemeClr val="accent6">
                    <a:lumMod val="50000"/>
                  </a:schemeClr>
                </a:solidFill>
              </a:rPr>
              <a:t>Exploring other ways to inject knowledge into the system</a:t>
            </a:r>
          </a:p>
          <a:p>
            <a:pPr lvl="1"/>
            <a:r>
              <a:rPr lang="en-US" dirty="0">
                <a:solidFill>
                  <a:schemeClr val="accent6">
                    <a:lumMod val="50000"/>
                  </a:schemeClr>
                </a:solidFill>
              </a:rPr>
              <a:t>Developing guarantees of when the relaxation works</a:t>
            </a:r>
          </a:p>
        </p:txBody>
      </p:sp>
    </p:spTree>
    <p:extLst>
      <p:ext uri="{BB962C8B-B14F-4D97-AF65-F5344CB8AC3E}">
        <p14:creationId xmlns:p14="http://schemas.microsoft.com/office/powerpoint/2010/main" val="49235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2</a:t>
            </a:fld>
            <a:endParaRPr lang="en-US" dirty="0"/>
          </a:p>
        </p:txBody>
      </p:sp>
      <p:sp>
        <p:nvSpPr>
          <p:cNvPr id="3" name="Title 2"/>
          <p:cNvSpPr>
            <a:spLocks noGrp="1"/>
          </p:cNvSpPr>
          <p:nvPr>
            <p:ph type="title"/>
          </p:nvPr>
        </p:nvSpPr>
        <p:spPr/>
        <p:txBody>
          <a:bodyPr>
            <a:normAutofit/>
          </a:bodyPr>
          <a:lstStyle/>
          <a:p>
            <a:r>
              <a:rPr lang="en-US" dirty="0"/>
              <a:t>Problem &amp; Motivation</a:t>
            </a:r>
          </a:p>
        </p:txBody>
      </p:sp>
      <p:sp>
        <p:nvSpPr>
          <p:cNvPr id="5" name="Content Placeholder 3"/>
          <p:cNvSpPr txBox="1">
            <a:spLocks/>
          </p:cNvSpPr>
          <p:nvPr/>
        </p:nvSpPr>
        <p:spPr>
          <a:xfrm>
            <a:off x="457199" y="1016001"/>
            <a:ext cx="8229600" cy="3578622"/>
          </a:xfrm>
          <a:prstGeom prst="rect">
            <a:avLst/>
          </a:prstGeom>
        </p:spPr>
        <p:txBody>
          <a:bodyPr>
            <a:normAutofit fontScale="92500" lnSpcReduction="10000"/>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chemeClr val="accent6">
                    <a:lumMod val="50000"/>
                  </a:schemeClr>
                </a:solidFill>
              </a:rPr>
              <a:t>Problem : Entity and Relation Recognition</a:t>
            </a:r>
          </a:p>
          <a:p>
            <a:endParaRPr lang="en-US" b="1" dirty="0">
              <a:solidFill>
                <a:srgbClr val="0070C0"/>
              </a:solidFill>
            </a:endParaRPr>
          </a:p>
          <a:p>
            <a:r>
              <a:rPr lang="en-US" b="1" dirty="0">
                <a:solidFill>
                  <a:srgbClr val="0070C0"/>
                </a:solidFill>
              </a:rPr>
              <a:t>Oswald </a:t>
            </a:r>
            <a:r>
              <a:rPr lang="en-US" dirty="0"/>
              <a:t>was murdered at </a:t>
            </a:r>
            <a:r>
              <a:rPr lang="en-US" b="1" dirty="0">
                <a:solidFill>
                  <a:srgbClr val="C00000"/>
                </a:solidFill>
              </a:rPr>
              <a:t>JFK</a:t>
            </a:r>
            <a:r>
              <a:rPr lang="en-US" dirty="0"/>
              <a:t> after his assassin, </a:t>
            </a:r>
            <a:r>
              <a:rPr lang="en-US" b="1" dirty="0">
                <a:solidFill>
                  <a:srgbClr val="00B0F0"/>
                </a:solidFill>
              </a:rPr>
              <a:t>KFJ</a:t>
            </a:r>
            <a:r>
              <a:rPr lang="en-US" dirty="0"/>
              <a:t>…</a:t>
            </a:r>
          </a:p>
          <a:p>
            <a:pPr marL="0" indent="0">
              <a:buNone/>
            </a:pPr>
            <a:r>
              <a:rPr lang="en-US" i="1" dirty="0">
                <a:solidFill>
                  <a:srgbClr val="C00000"/>
                </a:solidFill>
              </a:rPr>
              <a:t>	kill</a:t>
            </a:r>
            <a:r>
              <a:rPr lang="en-US" i="1" dirty="0"/>
              <a:t> (</a:t>
            </a:r>
            <a:r>
              <a:rPr lang="en-US" i="1" dirty="0">
                <a:solidFill>
                  <a:srgbClr val="00B0F0"/>
                </a:solidFill>
              </a:rPr>
              <a:t>KFJ</a:t>
            </a:r>
            <a:r>
              <a:rPr lang="en-US" i="1" dirty="0"/>
              <a:t>, </a:t>
            </a:r>
            <a:r>
              <a:rPr lang="en-US" i="1" dirty="0">
                <a:solidFill>
                  <a:srgbClr val="0070C0"/>
                </a:solidFill>
              </a:rPr>
              <a:t>Oswald</a:t>
            </a:r>
            <a:r>
              <a:rPr lang="en-US" i="1" dirty="0"/>
              <a:t>) </a:t>
            </a:r>
          </a:p>
          <a:p>
            <a:pPr marL="0" indent="0">
              <a:buNone/>
            </a:pPr>
            <a:endParaRPr lang="en-US" i="1" dirty="0"/>
          </a:p>
          <a:p>
            <a:r>
              <a:rPr lang="en-US" dirty="0">
                <a:solidFill>
                  <a:schemeClr val="accent6">
                    <a:lumMod val="50000"/>
                  </a:schemeClr>
                </a:solidFill>
              </a:rPr>
              <a:t>Inference with Classifiers</a:t>
            </a:r>
          </a:p>
          <a:p>
            <a:pPr lvl="1"/>
            <a:r>
              <a:rPr lang="en-US" dirty="0">
                <a:solidFill>
                  <a:schemeClr val="accent6">
                    <a:lumMod val="50000"/>
                  </a:schemeClr>
                </a:solidFill>
              </a:rPr>
              <a:t>Models inference as an optimization problem</a:t>
            </a:r>
          </a:p>
          <a:p>
            <a:pPr lvl="1"/>
            <a:r>
              <a:rPr lang="en-US" dirty="0">
                <a:solidFill>
                  <a:schemeClr val="accent6">
                    <a:lumMod val="50000"/>
                  </a:schemeClr>
                </a:solidFill>
              </a:rPr>
              <a:t>Cast as a linear program which can be solved by LP packages</a:t>
            </a:r>
          </a:p>
          <a:p>
            <a:pPr marL="0" indent="0">
              <a:buNone/>
            </a:pPr>
            <a:endParaRPr lang="en-US" dirty="0"/>
          </a:p>
        </p:txBody>
      </p:sp>
    </p:spTree>
    <p:extLst>
      <p:ext uri="{BB962C8B-B14F-4D97-AF65-F5344CB8AC3E}">
        <p14:creationId xmlns:p14="http://schemas.microsoft.com/office/powerpoint/2010/main" val="42180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A758EFE-665F-4341-B5B8-2DAEADA52F6C}" type="slidenum">
              <a:rPr lang="en-US" smtClean="0"/>
              <a:pPr/>
              <a:t>3</a:t>
            </a:fld>
            <a:endParaRPr lang="en-US" dirty="0"/>
          </a:p>
        </p:txBody>
      </p:sp>
      <p:sp>
        <p:nvSpPr>
          <p:cNvPr id="2" name="Title 1"/>
          <p:cNvSpPr>
            <a:spLocks noGrp="1"/>
          </p:cNvSpPr>
          <p:nvPr>
            <p:ph type="title"/>
          </p:nvPr>
        </p:nvSpPr>
        <p:spPr/>
        <p:txBody>
          <a:bodyPr>
            <a:normAutofit/>
          </a:bodyPr>
          <a:lstStyle/>
          <a:p>
            <a:r>
              <a:rPr lang="en-US" dirty="0"/>
              <a:t>Contents:</a:t>
            </a:r>
          </a:p>
        </p:txBody>
      </p:sp>
      <p:sp>
        <p:nvSpPr>
          <p:cNvPr id="3" name="Content Placeholder 2"/>
          <p:cNvSpPr>
            <a:spLocks noGrp="1"/>
          </p:cNvSpPr>
          <p:nvPr>
            <p:ph idx="1"/>
          </p:nvPr>
        </p:nvSpPr>
        <p:spPr/>
        <p:txBody>
          <a:bodyPr/>
          <a:lstStyle/>
          <a:p>
            <a:r>
              <a:rPr lang="en-US" dirty="0" err="1">
                <a:solidFill>
                  <a:schemeClr val="accent6">
                    <a:lumMod val="50000"/>
                  </a:schemeClr>
                </a:solidFill>
              </a:rPr>
              <a:t>SoTA</a:t>
            </a:r>
            <a:endParaRPr lang="en-US" dirty="0">
              <a:solidFill>
                <a:schemeClr val="accent6">
                  <a:lumMod val="50000"/>
                </a:schemeClr>
              </a:solidFill>
            </a:endParaRPr>
          </a:p>
          <a:p>
            <a:r>
              <a:rPr lang="en-US" dirty="0">
                <a:solidFill>
                  <a:schemeClr val="accent6">
                    <a:lumMod val="50000"/>
                  </a:schemeClr>
                </a:solidFill>
              </a:rPr>
              <a:t>High level contributions</a:t>
            </a:r>
          </a:p>
          <a:p>
            <a:r>
              <a:rPr lang="en-US" dirty="0">
                <a:solidFill>
                  <a:schemeClr val="accent6">
                    <a:lumMod val="50000"/>
                  </a:schemeClr>
                </a:solidFill>
              </a:rPr>
              <a:t>Details of the contributions</a:t>
            </a:r>
          </a:p>
          <a:p>
            <a:r>
              <a:rPr lang="en-US" dirty="0">
                <a:solidFill>
                  <a:schemeClr val="accent6">
                    <a:lumMod val="50000"/>
                  </a:schemeClr>
                </a:solidFill>
              </a:rPr>
              <a:t>Results and Analysis</a:t>
            </a:r>
          </a:p>
          <a:p>
            <a:r>
              <a:rPr lang="en-US" dirty="0">
                <a:solidFill>
                  <a:schemeClr val="accent6">
                    <a:lumMod val="50000"/>
                  </a:schemeClr>
                </a:solidFill>
              </a:rPr>
              <a:t>Conclusions</a:t>
            </a:r>
          </a:p>
        </p:txBody>
      </p:sp>
    </p:spTree>
    <p:extLst>
      <p:ext uri="{BB962C8B-B14F-4D97-AF65-F5344CB8AC3E}">
        <p14:creationId xmlns:p14="http://schemas.microsoft.com/office/powerpoint/2010/main" val="3544514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4</a:t>
            </a:fld>
            <a:endParaRPr lang="en-US" dirty="0"/>
          </a:p>
        </p:txBody>
      </p:sp>
      <p:sp>
        <p:nvSpPr>
          <p:cNvPr id="3" name="Title 2"/>
          <p:cNvSpPr>
            <a:spLocks noGrp="1"/>
          </p:cNvSpPr>
          <p:nvPr>
            <p:ph type="title"/>
          </p:nvPr>
        </p:nvSpPr>
        <p:spPr/>
        <p:txBody>
          <a:bodyPr>
            <a:normAutofit/>
          </a:bodyPr>
          <a:lstStyle/>
          <a:p>
            <a:r>
              <a:rPr lang="en-US" dirty="0"/>
              <a:t>Previous approaches</a:t>
            </a:r>
          </a:p>
        </p:txBody>
      </p:sp>
      <p:sp>
        <p:nvSpPr>
          <p:cNvPr id="5" name="Content Placeholder 3"/>
          <p:cNvSpPr txBox="1">
            <a:spLocks/>
          </p:cNvSpPr>
          <p:nvPr/>
        </p:nvSpPr>
        <p:spPr>
          <a:xfrm>
            <a:off x="457199" y="1016001"/>
            <a:ext cx="7890933" cy="3578622"/>
          </a:xfrm>
          <a:prstGeom prst="rect">
            <a:avLst/>
          </a:prstGeom>
        </p:spPr>
        <p:txBody>
          <a:bodyPr>
            <a:norm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accent6">
                    <a:lumMod val="50000"/>
                  </a:schemeClr>
                </a:solidFill>
              </a:rPr>
              <a:t>Previous approaches were only able to handle sequential constraints (</a:t>
            </a:r>
            <a:r>
              <a:rPr lang="en-US" dirty="0" err="1">
                <a:solidFill>
                  <a:schemeClr val="accent6">
                    <a:lumMod val="50000"/>
                  </a:schemeClr>
                </a:solidFill>
              </a:rPr>
              <a:t>Dietterich</a:t>
            </a:r>
            <a:r>
              <a:rPr lang="en-US" dirty="0">
                <a:solidFill>
                  <a:schemeClr val="accent6">
                    <a:lumMod val="50000"/>
                  </a:schemeClr>
                </a:solidFill>
              </a:rPr>
              <a:t>, 2002) </a:t>
            </a:r>
          </a:p>
          <a:p>
            <a:pPr lvl="1"/>
            <a:r>
              <a:rPr lang="en-US" dirty="0">
                <a:solidFill>
                  <a:schemeClr val="accent6">
                    <a:lumMod val="50000"/>
                  </a:schemeClr>
                </a:solidFill>
              </a:rPr>
              <a:t>Learning global models : HMMs, MRFs</a:t>
            </a:r>
          </a:p>
          <a:p>
            <a:pPr marL="457200" lvl="1" indent="0">
              <a:buNone/>
            </a:pPr>
            <a:endParaRPr lang="en-US" dirty="0">
              <a:solidFill>
                <a:schemeClr val="accent6">
                  <a:lumMod val="50000"/>
                </a:schemeClr>
              </a:solidFill>
            </a:endParaRPr>
          </a:p>
          <a:p>
            <a:r>
              <a:rPr lang="en-US" dirty="0">
                <a:solidFill>
                  <a:schemeClr val="accent6">
                    <a:lumMod val="50000"/>
                  </a:schemeClr>
                </a:solidFill>
              </a:rPr>
              <a:t>Training is efficient via dynamic programming only if the nature of the constraints is sequential. Otherwise the inference is intractable.</a:t>
            </a:r>
          </a:p>
        </p:txBody>
      </p:sp>
    </p:spTree>
    <p:extLst>
      <p:ext uri="{BB962C8B-B14F-4D97-AF65-F5344CB8AC3E}">
        <p14:creationId xmlns:p14="http://schemas.microsoft.com/office/powerpoint/2010/main" val="93780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5</a:t>
            </a:fld>
            <a:endParaRPr lang="en-US" dirty="0"/>
          </a:p>
        </p:txBody>
      </p:sp>
      <p:sp>
        <p:nvSpPr>
          <p:cNvPr id="3" name="Title 2"/>
          <p:cNvSpPr>
            <a:spLocks noGrp="1"/>
          </p:cNvSpPr>
          <p:nvPr>
            <p:ph type="title"/>
          </p:nvPr>
        </p:nvSpPr>
        <p:spPr/>
        <p:txBody>
          <a:bodyPr>
            <a:normAutofit/>
          </a:bodyPr>
          <a:lstStyle/>
          <a:p>
            <a:r>
              <a:rPr lang="en-US" dirty="0"/>
              <a:t>Contributions of this work</a:t>
            </a:r>
          </a:p>
        </p:txBody>
      </p:sp>
      <p:sp>
        <p:nvSpPr>
          <p:cNvPr id="5" name="Content Placeholder 3"/>
          <p:cNvSpPr txBox="1">
            <a:spLocks/>
          </p:cNvSpPr>
          <p:nvPr/>
        </p:nvSpPr>
        <p:spPr>
          <a:xfrm>
            <a:off x="655983" y="1016001"/>
            <a:ext cx="7692149" cy="3578622"/>
          </a:xfrm>
          <a:prstGeom prst="rect">
            <a:avLst/>
          </a:prstGeom>
        </p:spPr>
        <p:txBody>
          <a:bodyPr>
            <a:norm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Font typeface="Arial" panose="020B0604020202020204" pitchFamily="34" charset="0"/>
              <a:buChar char="•"/>
            </a:pPr>
            <a:r>
              <a:rPr lang="en-US" dirty="0">
                <a:solidFill>
                  <a:schemeClr val="accent6">
                    <a:lumMod val="50000"/>
                  </a:schemeClr>
                </a:solidFill>
              </a:rPr>
              <a:t>New way to represent knowledge</a:t>
            </a:r>
          </a:p>
          <a:p>
            <a:pPr lvl="1">
              <a:buFont typeface="Arial" panose="020B0604020202020204" pitchFamily="34" charset="0"/>
              <a:buChar char="•"/>
            </a:pPr>
            <a:endParaRPr lang="en-US" dirty="0">
              <a:solidFill>
                <a:schemeClr val="accent6">
                  <a:lumMod val="50000"/>
                </a:schemeClr>
              </a:solidFill>
            </a:endParaRPr>
          </a:p>
          <a:p>
            <a:pPr lvl="1">
              <a:buFont typeface="Arial" panose="020B0604020202020204" pitchFamily="34" charset="0"/>
              <a:buChar char="•"/>
            </a:pPr>
            <a:r>
              <a:rPr lang="en-US" dirty="0">
                <a:solidFill>
                  <a:schemeClr val="accent6">
                    <a:lumMod val="50000"/>
                  </a:schemeClr>
                </a:solidFill>
              </a:rPr>
              <a:t>Formulates the inference problem as an ILP that works even when the constraint structure is fairly general.</a:t>
            </a:r>
          </a:p>
          <a:p>
            <a:pPr marL="457200" lvl="1" indent="0">
              <a:buNone/>
            </a:pPr>
            <a:endParaRPr lang="en-US" dirty="0">
              <a:solidFill>
                <a:schemeClr val="accent6">
                  <a:lumMod val="50000"/>
                </a:schemeClr>
              </a:solidFill>
            </a:endParaRPr>
          </a:p>
          <a:p>
            <a:pPr lvl="1">
              <a:buFont typeface="Arial" panose="020B0604020202020204" pitchFamily="34" charset="0"/>
              <a:buChar char="•"/>
            </a:pPr>
            <a:r>
              <a:rPr lang="en-US" dirty="0">
                <a:solidFill>
                  <a:schemeClr val="accent6">
                    <a:lumMod val="50000"/>
                  </a:schemeClr>
                </a:solidFill>
              </a:rPr>
              <a:t>This framework is very flexible and it is possible to incorporate classifiers learnt from other contexts.</a:t>
            </a:r>
          </a:p>
        </p:txBody>
      </p:sp>
    </p:spTree>
    <p:extLst>
      <p:ext uri="{BB962C8B-B14F-4D97-AF65-F5344CB8AC3E}">
        <p14:creationId xmlns:p14="http://schemas.microsoft.com/office/powerpoint/2010/main" val="18469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6</a:t>
            </a:fld>
            <a:endParaRPr lang="en-US" dirty="0"/>
          </a:p>
        </p:txBody>
      </p:sp>
      <p:sp>
        <p:nvSpPr>
          <p:cNvPr id="3" name="Title 2"/>
          <p:cNvSpPr>
            <a:spLocks noGrp="1"/>
          </p:cNvSpPr>
          <p:nvPr>
            <p:ph type="title"/>
          </p:nvPr>
        </p:nvSpPr>
        <p:spPr/>
        <p:txBody>
          <a:bodyPr>
            <a:normAutofit/>
          </a:bodyPr>
          <a:lstStyle/>
          <a:p>
            <a:r>
              <a:rPr lang="en-US" dirty="0"/>
              <a:t>Details of the contributions</a:t>
            </a:r>
          </a:p>
        </p:txBody>
      </p:sp>
      <mc:AlternateContent xmlns:mc="http://schemas.openxmlformats.org/markup-compatibility/2006">
        <mc:Choice xmlns:a14="http://schemas.microsoft.com/office/drawing/2010/main" Requires="a14">
          <p:sp>
            <p:nvSpPr>
              <p:cNvPr id="5" name="Content Placeholder 3"/>
              <p:cNvSpPr txBox="1">
                <a:spLocks/>
              </p:cNvSpPr>
              <p:nvPr/>
            </p:nvSpPr>
            <p:spPr>
              <a:xfrm>
                <a:off x="457199" y="1016001"/>
                <a:ext cx="8451991" cy="3578622"/>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solidFill>
                      <a:schemeClr val="accent6">
                        <a:lumMod val="50000"/>
                      </a:schemeClr>
                    </a:solidFill>
                  </a:rPr>
                  <a:t>Reasoning with Classifiers : Relational Inference</a:t>
                </a:r>
              </a:p>
              <a:p>
                <a14:m>
                  <m:oMath xmlns:m="http://schemas.openxmlformats.org/officeDocument/2006/math">
                    <m:r>
                      <a:rPr lang="en-US" sz="1800" b="0" i="1" smtClean="0">
                        <a:solidFill>
                          <a:schemeClr val="accent6">
                            <a:lumMod val="50000"/>
                          </a:schemeClr>
                        </a:solidFill>
                        <a:latin typeface="Cambria Math" panose="02040503050406030204" pitchFamily="18" charset="0"/>
                      </a:rPr>
                      <m:t>𝐸</m:t>
                    </m:r>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rPr>
                          <m:t>1</m:t>
                        </m:r>
                      </m:sub>
                    </m:sSub>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rPr>
                          <m:t>2</m:t>
                        </m:r>
                      </m:sub>
                    </m:sSub>
                    <m:r>
                      <a:rPr lang="en-US" sz="1800" b="0" i="1" smtClean="0">
                        <a:solidFill>
                          <a:schemeClr val="accent6">
                            <a:lumMod val="50000"/>
                          </a:schemeClr>
                        </a:solidFill>
                        <a:latin typeface="Cambria Math" panose="02040503050406030204" pitchFamily="18" charset="0"/>
                      </a:rPr>
                      <m:t>,…, </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rPr>
                          <m:t>𝑛</m:t>
                        </m:r>
                      </m:sub>
                    </m:sSub>
                    <m:r>
                      <a:rPr lang="en-US" sz="1800" b="0" i="1" smtClean="0">
                        <a:solidFill>
                          <a:schemeClr val="accent6">
                            <a:lumMod val="50000"/>
                          </a:schemeClr>
                        </a:solidFill>
                        <a:latin typeface="Cambria Math" panose="02040503050406030204" pitchFamily="18" charset="0"/>
                      </a:rPr>
                      <m:t>}</m:t>
                    </m:r>
                  </m:oMath>
                </a14:m>
                <a:r>
                  <a:rPr lang="en-US" sz="1800" dirty="0">
                    <a:solidFill>
                      <a:schemeClr val="accent6">
                        <a:lumMod val="50000"/>
                      </a:schemeClr>
                    </a:solidFill>
                  </a:rPr>
                  <a:t> and </a:t>
                </a:r>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rPr>
                              <m:t>𝑖</m:t>
                            </m:r>
                          </m:sub>
                        </m:sSub>
                      </m:sub>
                    </m:sSub>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rPr>
                          <m:t>𝐸</m:t>
                        </m:r>
                      </m:sub>
                    </m:sSub>
                  </m:oMath>
                </a14:m>
                <a:endParaRPr lang="en-US" sz="1800" b="0" dirty="0">
                  <a:solidFill>
                    <a:schemeClr val="accent6">
                      <a:lumMod val="50000"/>
                    </a:schemeClr>
                  </a:solidFill>
                </a:endParaRPr>
              </a:p>
              <a:p>
                <a14:m>
                  <m:oMath xmlns:m="http://schemas.openxmlformats.org/officeDocument/2006/math">
                    <m:r>
                      <a:rPr lang="en-US" sz="1800" b="0" i="1" smtClean="0">
                        <a:solidFill>
                          <a:schemeClr val="accent6">
                            <a:lumMod val="50000"/>
                          </a:schemeClr>
                        </a:solidFill>
                        <a:latin typeface="Cambria Math" panose="02040503050406030204" pitchFamily="18" charset="0"/>
                      </a:rPr>
                      <m:t>𝑅</m:t>
                    </m:r>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d>
                          <m:dPr>
                            <m:begChr m:val="{"/>
                            <m:endChr m:val="}"/>
                            <m:ctrlPr>
                              <a:rPr lang="en-US" sz="1800" b="0" i="1" smtClean="0">
                                <a:solidFill>
                                  <a:schemeClr val="accent6">
                                    <a:lumMod val="50000"/>
                                  </a:schemeClr>
                                </a:solidFill>
                                <a:latin typeface="Cambria Math" panose="02040503050406030204" pitchFamily="18" charset="0"/>
                              </a:rPr>
                            </m:ctrlPr>
                          </m:dPr>
                          <m:e>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rPr>
                                  <m:t>𝑖𝑗</m:t>
                                </m:r>
                              </m:sub>
                            </m:sSub>
                          </m:e>
                        </m:d>
                      </m:e>
                      <m:sub>
                        <m:d>
                          <m:dPr>
                            <m:begChr m:val="{"/>
                            <m:endChr m:val="}"/>
                            <m:ctrlPr>
                              <a:rPr lang="en-US" sz="1800" b="0" i="1" smtClean="0">
                                <a:solidFill>
                                  <a:schemeClr val="accent6">
                                    <a:lumMod val="50000"/>
                                  </a:schemeClr>
                                </a:solidFill>
                                <a:latin typeface="Cambria Math" panose="02040503050406030204" pitchFamily="18" charset="0"/>
                              </a:rPr>
                            </m:ctrlPr>
                          </m:dPr>
                          <m:e>
                            <m:r>
                              <a:rPr lang="en-US" sz="1800" b="0" i="1" smtClean="0">
                                <a:solidFill>
                                  <a:schemeClr val="accent6">
                                    <a:lumMod val="50000"/>
                                  </a:schemeClr>
                                </a:solidFill>
                                <a:latin typeface="Cambria Math" panose="02040503050406030204" pitchFamily="18" charset="0"/>
                              </a:rPr>
                              <m:t>1≤</m:t>
                            </m:r>
                            <m:r>
                              <a:rPr lang="en-US" sz="1800" b="0" i="1" smtClean="0">
                                <a:solidFill>
                                  <a:schemeClr val="accent6">
                                    <a:lumMod val="50000"/>
                                  </a:schemeClr>
                                </a:solidFill>
                                <a:latin typeface="Cambria Math" panose="02040503050406030204" pitchFamily="18" charset="0"/>
                              </a:rPr>
                              <m:t>𝑖</m:t>
                            </m:r>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𝑗</m:t>
                            </m:r>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𝑛</m:t>
                            </m:r>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𝑖</m:t>
                            </m:r>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𝑗</m:t>
                            </m:r>
                          </m:e>
                        </m:d>
                      </m:sub>
                    </m:sSub>
                  </m:oMath>
                </a14:m>
                <a:r>
                  <a:rPr lang="en-US" sz="1800" b="0" dirty="0">
                    <a:solidFill>
                      <a:schemeClr val="accent6">
                        <a:lumMod val="50000"/>
                      </a:schemeClr>
                    </a:solidFill>
                  </a:rPr>
                  <a:t> and </a:t>
                </a:r>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rPr>
                              <m:t>𝑖𝑗</m:t>
                            </m:r>
                          </m:sub>
                        </m:sSub>
                      </m:sub>
                    </m:sSub>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rPr>
                          <m:t>𝑅</m:t>
                        </m:r>
                      </m:sub>
                    </m:sSub>
                  </m:oMath>
                </a14:m>
                <a:endParaRPr lang="en-US" sz="1800" b="0" dirty="0">
                  <a:solidFill>
                    <a:schemeClr val="accent6">
                      <a:lumMod val="50000"/>
                    </a:schemeClr>
                  </a:solidFill>
                </a:endParaRPr>
              </a:p>
              <a:p>
                <a:r>
                  <a:rPr lang="en-US" sz="1800" b="0" dirty="0">
                    <a:solidFill>
                      <a:schemeClr val="accent6">
                        <a:lumMod val="50000"/>
                      </a:schemeClr>
                    </a:solidFill>
                  </a:rPr>
                  <a:t>If </a:t>
                </a:r>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rPr>
                              <m:t>23</m:t>
                            </m:r>
                          </m:sub>
                        </m:sSub>
                      </m:sub>
                    </m:sSub>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𝑙𝑖𝑣</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𝑒</m:t>
                        </m:r>
                        <m:r>
                          <a:rPr lang="en-US" sz="1800" b="0" i="1" smtClean="0">
                            <a:solidFill>
                              <a:schemeClr val="accent6">
                                <a:lumMod val="50000"/>
                              </a:schemeClr>
                            </a:solidFill>
                            <a:latin typeface="Cambria Math" panose="02040503050406030204" pitchFamily="18" charset="0"/>
                          </a:rPr>
                          <m:t>_</m:t>
                        </m:r>
                        <m:r>
                          <a:rPr lang="en-US" sz="1800" b="0" i="1" smtClean="0">
                            <a:solidFill>
                              <a:schemeClr val="accent6">
                                <a:lumMod val="50000"/>
                              </a:schemeClr>
                            </a:solidFill>
                            <a:latin typeface="Cambria Math" panose="02040503050406030204" pitchFamily="18" charset="0"/>
                          </a:rPr>
                          <m:t>𝑖𝑛</m:t>
                        </m:r>
                      </m:e>
                      <m:sub/>
                    </m:sSub>
                    <m:r>
                      <a:rPr lang="en-US" sz="1800" b="0" i="1" smtClean="0">
                        <a:solidFill>
                          <a:schemeClr val="accent6">
                            <a:lumMod val="50000"/>
                          </a:schemeClr>
                        </a:solidFill>
                        <a:latin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rPr>
                              <m:t>2</m:t>
                            </m:r>
                          </m:sub>
                        </m:sSub>
                      </m:sub>
                    </m:sSub>
                    <m:r>
                      <a:rPr lang="en-US" sz="1800" b="0" i="1" smtClean="0">
                        <a:solidFill>
                          <a:schemeClr val="accent6">
                            <a:lumMod val="50000"/>
                          </a:schemeClr>
                        </a:solidFill>
                        <a:latin typeface="Cambria Math" panose="02040503050406030204" pitchFamily="18" charset="0"/>
                      </a:rPr>
                      <m:t>=</m:t>
                    </m:r>
                    <m:r>
                      <a:rPr lang="en-US" sz="1800" b="0" i="1" smtClean="0">
                        <a:solidFill>
                          <a:schemeClr val="accent6">
                            <a:lumMod val="50000"/>
                          </a:schemeClr>
                        </a:solidFill>
                        <a:latin typeface="Cambria Math" panose="02040503050406030204" pitchFamily="18" charset="0"/>
                      </a:rPr>
                      <m:t>𝑝𝑒𝑟𝑠𝑜𝑛</m:t>
                    </m:r>
                    <m:r>
                      <a:rPr lang="en-US" sz="1800" b="0" i="1" smtClean="0">
                        <a:solidFill>
                          <a:schemeClr val="accent6">
                            <a:lumMod val="50000"/>
                          </a:schemeClr>
                        </a:solidFill>
                        <a:latin typeface="Cambria Math" panose="02040503050406030204" pitchFamily="18" charset="0"/>
                      </a:rPr>
                      <m:t>) </m:t>
                    </m:r>
                    <m:r>
                      <m:rPr>
                        <m:sty m:val="p"/>
                      </m:rPr>
                      <a:rPr lang="el-GR" sz="1800" b="0" i="1" smtClean="0">
                        <a:solidFill>
                          <a:schemeClr val="accent6">
                            <a:lumMod val="50000"/>
                          </a:schemeClr>
                        </a:solidFill>
                        <a:latin typeface="Cambria Math" panose="02040503050406030204" pitchFamily="18" charset="0"/>
                        <a:ea typeface="Cambria Math" panose="02040503050406030204" pitchFamily="18" charset="0"/>
                      </a:rPr>
                      <m:t>Λ</m:t>
                    </m:r>
                    <m:r>
                      <a:rPr lang="en-US" sz="1800" b="0" i="1" smtClean="0">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3</m:t>
                            </m:r>
                          </m:sub>
                        </m:sSub>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𝑙𝑜𝑐𝑎𝑡𝑖𝑜𝑛</m:t>
                    </m:r>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oMath>
                </a14:m>
                <a:endParaRPr lang="en-US" sz="1800" b="0" dirty="0">
                  <a:solidFill>
                    <a:schemeClr val="accent6">
                      <a:lumMod val="50000"/>
                    </a:schemeClr>
                  </a:solidFill>
                  <a:ea typeface="Cambria Math" panose="02040503050406030204" pitchFamily="18" charset="0"/>
                </a:endParaRPr>
              </a:p>
              <a:p>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𝑖</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𝑁</m:t>
                        </m:r>
                      </m:e>
                      <m:sup>
                        <m:r>
                          <a:rPr lang="en-US" sz="1800" b="0" i="1" smtClean="0">
                            <a:solidFill>
                              <a:schemeClr val="accent6">
                                <a:lumMod val="50000"/>
                              </a:schemeClr>
                            </a:solidFill>
                            <a:latin typeface="Cambria Math" panose="02040503050406030204" pitchFamily="18" charset="0"/>
                            <a:ea typeface="Cambria Math" panose="02040503050406030204" pitchFamily="18" charset="0"/>
                          </a:rPr>
                          <m:t>1</m:t>
                        </m:r>
                      </m:sup>
                    </m:sSup>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𝑖𝑗</m:t>
                            </m:r>
                          </m:sub>
                        </m:sSub>
                      </m:e>
                    </m:d>
                  </m:oMath>
                </a14:m>
                <a:r>
                  <a:rPr lang="en-US" sz="1800" b="0" i="1" dirty="0">
                    <a:solidFill>
                      <a:schemeClr val="accent6">
                        <a:lumMod val="50000"/>
                      </a:schemeClr>
                    </a:solidFill>
                    <a:latin typeface="Cambria Math" panose="02040503050406030204" pitchFamily="18" charset="0"/>
                    <a:ea typeface="Cambria Math" panose="02040503050406030204" pitchFamily="18" charset="0"/>
                  </a:rPr>
                  <a:t> </a:t>
                </a:r>
                <a14:m>
                  <m:oMath xmlns:m="http://schemas.openxmlformats.org/officeDocument/2006/math">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𝑎𝑛𝑑</m:t>
                    </m:r>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b="0" i="1" dirty="0" err="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dirty="0" err="1" smtClean="0">
                            <a:solidFill>
                              <a:schemeClr val="accent6">
                                <a:lumMod val="50000"/>
                              </a:schemeClr>
                            </a:solidFill>
                            <a:latin typeface="Cambria Math" panose="02040503050406030204" pitchFamily="18" charset="0"/>
                            <a:ea typeface="Cambria Math" panose="02040503050406030204" pitchFamily="18" charset="0"/>
                          </a:rPr>
                          <m:t>𝐸</m:t>
                        </m:r>
                      </m:e>
                      <m:sub>
                        <m:r>
                          <a:rPr lang="en-US" sz="1800" b="0" i="1" dirty="0" err="1" smtClean="0">
                            <a:solidFill>
                              <a:schemeClr val="accent6">
                                <a:lumMod val="50000"/>
                              </a:schemeClr>
                            </a:solidFill>
                            <a:latin typeface="Cambria Math" panose="02040503050406030204" pitchFamily="18" charset="0"/>
                            <a:ea typeface="Cambria Math" panose="02040503050406030204" pitchFamily="18" charset="0"/>
                          </a:rPr>
                          <m:t>𝑗</m:t>
                        </m:r>
                      </m:sub>
                    </m:sSub>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US" sz="1800" b="0" i="1" dirty="0"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𝑁</m:t>
                        </m:r>
                      </m:e>
                      <m:sup>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2</m:t>
                        </m:r>
                      </m:sup>
                    </m:sSup>
                    <m:d>
                      <m:dPr>
                        <m:ctrlPr>
                          <a:rPr lang="en-US" sz="1800" b="0" i="1" dirty="0" smtClean="0">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b="0" i="1" dirty="0"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𝑅</m:t>
                            </m:r>
                          </m:e>
                          <m:sub>
                            <m:r>
                              <a:rPr lang="en-US" sz="1800" b="0" i="1" dirty="0" smtClean="0">
                                <a:solidFill>
                                  <a:schemeClr val="accent6">
                                    <a:lumMod val="50000"/>
                                  </a:schemeClr>
                                </a:solidFill>
                                <a:latin typeface="Cambria Math" panose="02040503050406030204" pitchFamily="18" charset="0"/>
                                <a:ea typeface="Cambria Math" panose="02040503050406030204" pitchFamily="18" charset="0"/>
                              </a:rPr>
                              <m:t>𝑖𝑗</m:t>
                            </m:r>
                          </m:sub>
                        </m:sSub>
                      </m:e>
                    </m:d>
                  </m:oMath>
                </a14:m>
                <a:endParaRPr lang="en-US" sz="1800" b="0" i="1" dirty="0">
                  <a:solidFill>
                    <a:schemeClr val="accent6">
                      <a:lumMod val="50000"/>
                    </a:schemeClr>
                  </a:solidFill>
                  <a:latin typeface="Cambria Math" panose="02040503050406030204" pitchFamily="18" charset="0"/>
                  <a:ea typeface="Cambria Math" panose="02040503050406030204" pitchFamily="18" charset="0"/>
                </a:endParaRPr>
              </a:p>
              <a:p>
                <a:r>
                  <a:rPr lang="en-US" sz="1800" b="0" i="1" dirty="0">
                    <a:solidFill>
                      <a:schemeClr val="accent6">
                        <a:lumMod val="50000"/>
                      </a:schemeClr>
                    </a:solidFill>
                    <a:latin typeface="Cambria Math" panose="02040503050406030204" pitchFamily="18" charset="0"/>
                    <a:ea typeface="Cambria Math" panose="02040503050406030204" pitchFamily="18" charset="0"/>
                  </a:rPr>
                  <a:t> </a:t>
                </a:r>
                <a14:m>
                  <m:oMath xmlns:m="http://schemas.openxmlformats.org/officeDocument/2006/math">
                    <m:sSup>
                      <m:sSup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𝐶</m:t>
                        </m:r>
                      </m:e>
                      <m:sup>
                        <m:r>
                          <a:rPr lang="en-US" sz="1800" b="0" i="1" smtClean="0">
                            <a:solidFill>
                              <a:schemeClr val="accent6">
                                <a:lumMod val="50000"/>
                              </a:schemeClr>
                            </a:solidFill>
                            <a:latin typeface="Cambria Math" panose="02040503050406030204" pitchFamily="18" charset="0"/>
                            <a:ea typeface="Cambria Math" panose="02040503050406030204" pitchFamily="18" charset="0"/>
                          </a:rPr>
                          <m:t>1</m:t>
                        </m:r>
                      </m:sup>
                    </m:sSup>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𝐶</m:t>
                        </m:r>
                      </m:e>
                      <m:sup>
                        <m:r>
                          <a:rPr lang="en-US" sz="1800" b="0" i="1" smtClean="0">
                            <a:solidFill>
                              <a:schemeClr val="accent6">
                                <a:lumMod val="50000"/>
                              </a:schemeClr>
                            </a:solidFill>
                            <a:latin typeface="Cambria Math" panose="02040503050406030204" pitchFamily="18" charset="0"/>
                            <a:ea typeface="Cambria Math" panose="02040503050406030204" pitchFamily="18" charset="0"/>
                          </a:rPr>
                          <m:t>2</m:t>
                        </m:r>
                      </m:sup>
                    </m:sSup>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𝐸</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 × </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 </m:t>
                    </m:r>
                    <m:d>
                      <m:dPr>
                        <m:begChr m:val="{"/>
                        <m:endChr m:val="}"/>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r>
                          <a:rPr lang="en-US" sz="1800" b="0" i="1" smtClean="0">
                            <a:solidFill>
                              <a:schemeClr val="accent6">
                                <a:lumMod val="50000"/>
                              </a:schemeClr>
                            </a:solidFill>
                            <a:latin typeface="Cambria Math" panose="02040503050406030204" pitchFamily="18" charset="0"/>
                            <a:ea typeface="Cambria Math" panose="02040503050406030204" pitchFamily="18" charset="0"/>
                          </a:rPr>
                          <m:t>0,1</m:t>
                        </m:r>
                      </m:e>
                    </m:d>
                  </m:oMath>
                </a14:m>
                <a:r>
                  <a:rPr lang="en-US" sz="1800" b="0" i="1" dirty="0">
                    <a:solidFill>
                      <a:schemeClr val="accent6">
                        <a:lumMod val="50000"/>
                      </a:schemeClr>
                    </a:solidFill>
                    <a:latin typeface="Cambria Math" panose="02040503050406030204" pitchFamily="18" charset="0"/>
                    <a:ea typeface="Cambria Math" panose="02040503050406030204" pitchFamily="18" charset="0"/>
                  </a:rPr>
                  <a:t> and </a:t>
                </a:r>
                <a14:m>
                  <m:oMath xmlns:m="http://schemas.openxmlformats.org/officeDocument/2006/math">
                    <m:sSup>
                      <m:sSup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𝐶</m:t>
                        </m:r>
                      </m:e>
                      <m:sup>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p>
                    </m:sSup>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𝐿</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→{0,1}</m:t>
                    </m:r>
                  </m:oMath>
                </a14:m>
                <a:endParaRPr lang="en-US" sz="1800" b="0" i="1" dirty="0">
                  <a:solidFill>
                    <a:schemeClr val="accent6">
                      <a:lumMod val="50000"/>
                    </a:schemeClr>
                  </a:solidFill>
                  <a:latin typeface="Cambria Math" panose="02040503050406030204" pitchFamily="18" charset="0"/>
                  <a:ea typeface="Cambria Math" panose="02040503050406030204" pitchFamily="18" charset="0"/>
                </a:endParaRPr>
              </a:p>
              <a:p>
                <a:r>
                  <a:rPr lang="en-US" sz="1800" dirty="0">
                    <a:solidFill>
                      <a:schemeClr val="accent6">
                        <a:lumMod val="50000"/>
                      </a:schemeClr>
                    </a:solidFill>
                    <a:latin typeface="Cambria Math" panose="02040503050406030204" pitchFamily="18" charset="0"/>
                    <a:ea typeface="Cambria Math" panose="02040503050406030204" pitchFamily="18" charset="0"/>
                  </a:rPr>
                  <a:t>Assignment Cost : </a:t>
                </a:r>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𝑐</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𝑢</m:t>
                        </m:r>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𝑙</m:t>
                            </m:r>
                          </m:e>
                        </m:d>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func>
                      <m:func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funcPr>
                      <m:fName>
                        <m:r>
                          <m:rPr>
                            <m:lit/>
                          </m:rPr>
                          <a:rPr lang="en-US" sz="1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US" sz="1800" b="0" i="0" smtClean="0">
                            <a:solidFill>
                              <a:schemeClr val="accent6">
                                <a:lumMod val="50000"/>
                              </a:schemeClr>
                            </a:solidFill>
                            <a:latin typeface="Cambria Math" panose="02040503050406030204" pitchFamily="18" charset="0"/>
                            <a:ea typeface="Cambria Math" panose="02040503050406030204" pitchFamily="18" charset="0"/>
                          </a:rPr>
                          <m:t>log</m:t>
                        </m:r>
                      </m:fName>
                      <m:e>
                        <m:r>
                          <a:rPr lang="en-US" sz="1800" b="0" i="1" smtClean="0">
                            <a:solidFill>
                              <a:schemeClr val="accent6">
                                <a:lumMod val="50000"/>
                              </a:schemeClr>
                            </a:solidFill>
                            <a:latin typeface="Cambria Math" panose="02040503050406030204" pitchFamily="18" charset="0"/>
                            <a:ea typeface="Cambria Math" panose="02040503050406030204" pitchFamily="18" charset="0"/>
                          </a:rPr>
                          <m:t>𝑃</m:t>
                        </m:r>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𝑢</m:t>
                                </m:r>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𝑙</m:t>
                            </m:r>
                          </m:e>
                        </m:d>
                      </m:e>
                    </m:func>
                  </m:oMath>
                </a14:m>
                <a:endParaRPr lang="en-US" sz="1800" dirty="0">
                  <a:solidFill>
                    <a:schemeClr val="accent6">
                      <a:lumMod val="50000"/>
                    </a:schemeClr>
                  </a:solidFill>
                  <a:latin typeface="Cambria Math" panose="02040503050406030204" pitchFamily="18" charset="0"/>
                  <a:ea typeface="Cambria Math" panose="02040503050406030204" pitchFamily="18" charset="0"/>
                </a:endParaRPr>
              </a:p>
              <a:p>
                <a:r>
                  <a:rPr lang="en-US" sz="1800" b="0" dirty="0">
                    <a:solidFill>
                      <a:schemeClr val="accent6">
                        <a:lumMod val="50000"/>
                      </a:schemeClr>
                    </a:solidFill>
                    <a:latin typeface="Cambria Math" panose="02040503050406030204" pitchFamily="18" charset="0"/>
                    <a:ea typeface="Cambria Math" panose="02040503050406030204" pitchFamily="18" charset="0"/>
                  </a:rPr>
                  <a:t>Constraint Cost  : </a:t>
                </a:r>
                <a14:m>
                  <m:oMath xmlns:m="http://schemas.openxmlformats.org/officeDocument/2006/math">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𝑑</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1</m:t>
                        </m:r>
                      </m:sub>
                    </m:sSub>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𝑖</m:t>
                                </m:r>
                              </m:sub>
                            </m:sSub>
                          </m:sub>
                        </m:sSub>
                        <m:r>
                          <a:rPr lang="en-US" sz="1800" b="0" i="1" smtClean="0">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𝑖𝑗</m:t>
                                </m:r>
                              </m:sub>
                            </m:sSub>
                          </m:sub>
                        </m:sSub>
                      </m:e>
                    </m:d>
                    <m:r>
                      <a:rPr lang="en-US" sz="1800" b="0" i="1" smtClean="0">
                        <a:solidFill>
                          <a:schemeClr val="accent6">
                            <a:lumMod val="50000"/>
                          </a:schemeClr>
                        </a:solidFill>
                        <a:latin typeface="Cambria Math" panose="02040503050406030204" pitchFamily="18" charset="0"/>
                        <a:ea typeface="Cambria Math" panose="02040503050406030204" pitchFamily="18" charset="0"/>
                      </a:rPr>
                      <m:t>=0 </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𝑖𝑓</m:t>
                    </m:r>
                    <m:d>
                      <m:dPr>
                        <m:ctrlPr>
                          <a:rPr lang="en-US" sz="1800" i="1">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𝐸</m:t>
                                </m:r>
                              </m:e>
                              <m:sub>
                                <m:r>
                                  <a:rPr lang="en-US" sz="1800" i="1">
                                    <a:solidFill>
                                      <a:schemeClr val="accent6">
                                        <a:lumMod val="50000"/>
                                      </a:schemeClr>
                                    </a:solidFill>
                                    <a:latin typeface="Cambria Math" panose="02040503050406030204" pitchFamily="18" charset="0"/>
                                    <a:ea typeface="Cambria Math" panose="02040503050406030204" pitchFamily="18" charset="0"/>
                                  </a:rPr>
                                  <m:t>𝑖</m:t>
                                </m:r>
                              </m:sub>
                            </m:sSub>
                          </m:sub>
                        </m:sSub>
                        <m:r>
                          <a:rPr lang="en-US" sz="1800" i="1">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𝑅</m:t>
                                </m:r>
                              </m:e>
                              <m:sub>
                                <m:r>
                                  <a:rPr lang="en-US" sz="1800" i="1">
                                    <a:solidFill>
                                      <a:schemeClr val="accent6">
                                        <a:lumMod val="50000"/>
                                      </a:schemeClr>
                                    </a:solidFill>
                                    <a:latin typeface="Cambria Math" panose="02040503050406030204" pitchFamily="18" charset="0"/>
                                    <a:ea typeface="Cambria Math" panose="02040503050406030204" pitchFamily="18" charset="0"/>
                                  </a:rPr>
                                  <m:t>𝑖𝑗</m:t>
                                </m:r>
                              </m:sub>
                            </m:sSub>
                          </m:sub>
                        </m:sSub>
                      </m:e>
                    </m:d>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𝐶</m:t>
                        </m:r>
                      </m:e>
                      <m:sup>
                        <m:r>
                          <a:rPr lang="en-US" sz="1800" b="0" i="1" smtClean="0">
                            <a:solidFill>
                              <a:schemeClr val="accent6">
                                <a:lumMod val="50000"/>
                              </a:schemeClr>
                            </a:solidFill>
                            <a:latin typeface="Cambria Math" panose="02040503050406030204" pitchFamily="18" charset="0"/>
                            <a:ea typeface="Cambria Math" panose="02040503050406030204" pitchFamily="18" charset="0"/>
                          </a:rPr>
                          <m:t>1</m:t>
                        </m:r>
                      </m:sup>
                    </m:sSup>
                    <m:r>
                      <a:rPr lang="en-US" sz="1800" b="0" i="1" smtClean="0">
                        <a:solidFill>
                          <a:schemeClr val="accent6">
                            <a:lumMod val="50000"/>
                          </a:schemeClr>
                        </a:solidFill>
                        <a:latin typeface="Cambria Math" panose="02040503050406030204" pitchFamily="18" charset="0"/>
                        <a:ea typeface="Cambria Math" panose="02040503050406030204" pitchFamily="18" charset="0"/>
                      </a:rPr>
                      <m:t> </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𝑜𝑡h𝑒𝑟𝑤𝑖𝑠𝑒</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 </m:t>
                        </m:r>
                        <m:r>
                          <a:rPr lang="en-US" sz="1800" i="1">
                            <a:solidFill>
                              <a:schemeClr val="accent6">
                                <a:lumMod val="50000"/>
                              </a:schemeClr>
                            </a:solidFill>
                            <a:latin typeface="Cambria Math" panose="02040503050406030204" pitchFamily="18" charset="0"/>
                            <a:ea typeface="Cambria Math" panose="02040503050406030204" pitchFamily="18" charset="0"/>
                          </a:rPr>
                          <m:t>𝑑</m:t>
                        </m:r>
                      </m:e>
                      <m:sub>
                        <m:r>
                          <a:rPr lang="en-US" sz="1800" i="1">
                            <a:solidFill>
                              <a:schemeClr val="accent6">
                                <a:lumMod val="50000"/>
                              </a:schemeClr>
                            </a:solidFill>
                            <a:latin typeface="Cambria Math" panose="02040503050406030204" pitchFamily="18" charset="0"/>
                            <a:ea typeface="Cambria Math" panose="02040503050406030204" pitchFamily="18" charset="0"/>
                          </a:rPr>
                          <m:t>1</m:t>
                        </m:r>
                      </m:sub>
                    </m:sSub>
                    <m:d>
                      <m:dPr>
                        <m:ctrlPr>
                          <a:rPr lang="en-US" sz="1800" i="1">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𝐸</m:t>
                                </m:r>
                              </m:e>
                              <m:sub>
                                <m:r>
                                  <a:rPr lang="en-US" sz="1800" i="1">
                                    <a:solidFill>
                                      <a:schemeClr val="accent6">
                                        <a:lumMod val="50000"/>
                                      </a:schemeClr>
                                    </a:solidFill>
                                    <a:latin typeface="Cambria Math" panose="02040503050406030204" pitchFamily="18" charset="0"/>
                                    <a:ea typeface="Cambria Math" panose="02040503050406030204" pitchFamily="18" charset="0"/>
                                  </a:rPr>
                                  <m:t>𝑖</m:t>
                                </m:r>
                              </m:sub>
                            </m:sSub>
                          </m:sub>
                        </m:sSub>
                        <m:r>
                          <a:rPr lang="en-US" sz="1800" i="1">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𝑅</m:t>
                                </m:r>
                              </m:e>
                              <m:sub>
                                <m:r>
                                  <a:rPr lang="en-US" sz="1800" i="1">
                                    <a:solidFill>
                                      <a:schemeClr val="accent6">
                                        <a:lumMod val="50000"/>
                                      </a:schemeClr>
                                    </a:solidFill>
                                    <a:latin typeface="Cambria Math" panose="02040503050406030204" pitchFamily="18" charset="0"/>
                                    <a:ea typeface="Cambria Math" panose="02040503050406030204" pitchFamily="18" charset="0"/>
                                  </a:rPr>
                                  <m:t>𝑖𝑗</m:t>
                                </m:r>
                              </m:sub>
                            </m:sSub>
                          </m:sub>
                        </m:sSub>
                      </m:e>
                    </m:d>
                    <m:r>
                      <a:rPr lang="en-US" sz="1800" i="1">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oMath>
                </a14:m>
                <a:endParaRPr lang="en-US" sz="1800" b="0" dirty="0">
                  <a:solidFill>
                    <a:schemeClr val="accent6">
                      <a:lumMod val="50000"/>
                    </a:schemeClr>
                  </a:solidFill>
                  <a:latin typeface="Cambria Math" panose="02040503050406030204" pitchFamily="18" charset="0"/>
                  <a:ea typeface="Cambria Math" panose="02040503050406030204" pitchFamily="18" charset="0"/>
                </a:endParaRPr>
              </a:p>
              <a:p>
                <a14:m>
                  <m:oMath xmlns:m="http://schemas.openxmlformats.org/officeDocument/2006/math">
                    <m:r>
                      <a:rPr lang="en-US" sz="1800" b="0" i="1" smtClean="0">
                        <a:solidFill>
                          <a:schemeClr val="accent6">
                            <a:lumMod val="50000"/>
                          </a:schemeClr>
                        </a:solidFill>
                        <a:latin typeface="Cambria Math" panose="02040503050406030204" pitchFamily="18" charset="0"/>
                        <a:ea typeface="Cambria Math" panose="02040503050406030204" pitchFamily="18" charset="0"/>
                      </a:rPr>
                      <m:t>𝐶</m:t>
                    </m:r>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d>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nary>
                      <m:naryPr>
                        <m:chr m:val="∑"/>
                        <m:supHide m:val="on"/>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naryPr>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𝑢</m:t>
                        </m:r>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𝐸</m:t>
                        </m:r>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b>
                      <m:sup/>
                      <m:e>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𝑐</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𝑢</m:t>
                            </m:r>
                          </m:sub>
                        </m:sSub>
                        <m:d>
                          <m:d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𝑓</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𝑢</m:t>
                                </m:r>
                              </m:sub>
                            </m:sSub>
                          </m:e>
                        </m:d>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nary>
                          <m:naryPr>
                            <m:chr m:val="∑"/>
                            <m:supHide m:val="on"/>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naryPr>
                          <m:sub>
                            <m:sSub>
                              <m:sSubPr>
                                <m:ctrlPr>
                                  <a:rPr lang="en-US" sz="1800" b="0" i="1" smtClean="0">
                                    <a:solidFill>
                                      <a:schemeClr val="accent6">
                                        <a:lumMod val="50000"/>
                                      </a:schemeClr>
                                    </a:solidFill>
                                    <a:latin typeface="Cambria Math" panose="02040503050406030204" pitchFamily="18" charset="0"/>
                                    <a:ea typeface="Cambria Math" panose="02040503050406030204" pitchFamily="18" charset="0"/>
                                  </a:rPr>
                                </m:ctrlPr>
                              </m:sSubPr>
                              <m:e>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𝑖𝑗</m:t>
                                </m:r>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r>
                                  <a:rPr lang="en-US" sz="1800" b="0" i="1" smtClean="0">
                                    <a:solidFill>
                                      <a:schemeClr val="accent6">
                                        <a:lumMod val="50000"/>
                                      </a:schemeClr>
                                    </a:solidFill>
                                    <a:latin typeface="Cambria Math" panose="02040503050406030204" pitchFamily="18" charset="0"/>
                                    <a:ea typeface="Cambria Math" panose="02040503050406030204" pitchFamily="18" charset="0"/>
                                  </a:rPr>
                                  <m:t>𝑅</m:t>
                                </m:r>
                              </m:sub>
                            </m:sSub>
                          </m:sub>
                          <m:sup/>
                          <m:e>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𝑑</m:t>
                                </m:r>
                              </m:e>
                              <m:sub>
                                <m:r>
                                  <a:rPr lang="en-US" sz="1800" i="1">
                                    <a:solidFill>
                                      <a:schemeClr val="accent6">
                                        <a:lumMod val="50000"/>
                                      </a:schemeClr>
                                    </a:solidFill>
                                    <a:latin typeface="Cambria Math" panose="02040503050406030204" pitchFamily="18" charset="0"/>
                                    <a:ea typeface="Cambria Math" panose="02040503050406030204" pitchFamily="18" charset="0"/>
                                  </a:rPr>
                                  <m:t>1</m:t>
                                </m:r>
                              </m:sub>
                            </m:sSub>
                            <m:d>
                              <m:dPr>
                                <m:ctrlPr>
                                  <a:rPr lang="en-US" sz="1800" i="1">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𝐸</m:t>
                                        </m:r>
                                      </m:e>
                                      <m:sub>
                                        <m:r>
                                          <a:rPr lang="en-US" sz="1800" i="1">
                                            <a:solidFill>
                                              <a:schemeClr val="accent6">
                                                <a:lumMod val="50000"/>
                                              </a:schemeClr>
                                            </a:solidFill>
                                            <a:latin typeface="Cambria Math" panose="02040503050406030204" pitchFamily="18" charset="0"/>
                                            <a:ea typeface="Cambria Math" panose="02040503050406030204" pitchFamily="18" charset="0"/>
                                          </a:rPr>
                                          <m:t>𝑖</m:t>
                                        </m:r>
                                      </m:sub>
                                    </m:sSub>
                                  </m:sub>
                                </m:sSub>
                                <m:r>
                                  <a:rPr lang="en-US" sz="1800" i="1">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𝑅</m:t>
                                        </m:r>
                                      </m:e>
                                      <m:sub>
                                        <m:r>
                                          <a:rPr lang="en-US" sz="1800" i="1">
                                            <a:solidFill>
                                              <a:schemeClr val="accent6">
                                                <a:lumMod val="50000"/>
                                              </a:schemeClr>
                                            </a:solidFill>
                                            <a:latin typeface="Cambria Math" panose="02040503050406030204" pitchFamily="18" charset="0"/>
                                            <a:ea typeface="Cambria Math" panose="02040503050406030204" pitchFamily="18" charset="0"/>
                                          </a:rPr>
                                          <m:t>𝑖𝑗</m:t>
                                        </m:r>
                                      </m:sub>
                                    </m:sSub>
                                  </m:sub>
                                </m:sSub>
                              </m:e>
                            </m:d>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𝑑</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2</m:t>
                                </m:r>
                              </m:sub>
                            </m:sSub>
                            <m:d>
                              <m:dPr>
                                <m:ctrlPr>
                                  <a:rPr lang="en-US" sz="1800" i="1">
                                    <a:solidFill>
                                      <a:schemeClr val="accent6">
                                        <a:lumMod val="50000"/>
                                      </a:schemeClr>
                                    </a:solidFill>
                                    <a:latin typeface="Cambria Math" panose="02040503050406030204" pitchFamily="18" charset="0"/>
                                    <a:ea typeface="Cambria Math" panose="02040503050406030204" pitchFamily="18" charset="0"/>
                                  </a:rPr>
                                </m:ctrlPr>
                              </m:dPr>
                              <m:e>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𝐸</m:t>
                                        </m:r>
                                      </m:e>
                                      <m:sub>
                                        <m:r>
                                          <a:rPr lang="en-US" sz="1800" b="0" i="1" smtClean="0">
                                            <a:solidFill>
                                              <a:schemeClr val="accent6">
                                                <a:lumMod val="50000"/>
                                              </a:schemeClr>
                                            </a:solidFill>
                                            <a:latin typeface="Cambria Math" panose="02040503050406030204" pitchFamily="18" charset="0"/>
                                            <a:ea typeface="Cambria Math" panose="02040503050406030204" pitchFamily="18" charset="0"/>
                                          </a:rPr>
                                          <m:t>𝑗</m:t>
                                        </m:r>
                                      </m:sub>
                                    </m:sSub>
                                  </m:sub>
                                </m:sSub>
                                <m:r>
                                  <a:rPr lang="en-US" sz="1800" i="1">
                                    <a:solidFill>
                                      <a:schemeClr val="accent6">
                                        <a:lumMod val="50000"/>
                                      </a:schemeClr>
                                    </a:solidFill>
                                    <a:latin typeface="Cambria Math" panose="02040503050406030204" pitchFamily="18" charset="0"/>
                                    <a:ea typeface="Cambria Math" panose="02040503050406030204" pitchFamily="18" charset="0"/>
                                  </a:rPr>
                                  <m:t>, </m:t>
                                </m:r>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𝑓</m:t>
                                    </m:r>
                                  </m:e>
                                  <m:sub>
                                    <m:sSub>
                                      <m:sSubPr>
                                        <m:ctrlPr>
                                          <a:rPr lang="en-US" sz="1800" i="1">
                                            <a:solidFill>
                                              <a:schemeClr val="accent6">
                                                <a:lumMod val="50000"/>
                                              </a:schemeClr>
                                            </a:solidFill>
                                            <a:latin typeface="Cambria Math" panose="02040503050406030204" pitchFamily="18" charset="0"/>
                                            <a:ea typeface="Cambria Math" panose="02040503050406030204" pitchFamily="18" charset="0"/>
                                          </a:rPr>
                                        </m:ctrlPr>
                                      </m:sSubPr>
                                      <m:e>
                                        <m:r>
                                          <a:rPr lang="en-US" sz="1800" i="1">
                                            <a:solidFill>
                                              <a:schemeClr val="accent6">
                                                <a:lumMod val="50000"/>
                                              </a:schemeClr>
                                            </a:solidFill>
                                            <a:latin typeface="Cambria Math" panose="02040503050406030204" pitchFamily="18" charset="0"/>
                                            <a:ea typeface="Cambria Math" panose="02040503050406030204" pitchFamily="18" charset="0"/>
                                          </a:rPr>
                                          <m:t>𝑅</m:t>
                                        </m:r>
                                      </m:e>
                                      <m:sub>
                                        <m:r>
                                          <a:rPr lang="en-US" sz="1800" i="1">
                                            <a:solidFill>
                                              <a:schemeClr val="accent6">
                                                <a:lumMod val="50000"/>
                                              </a:schemeClr>
                                            </a:solidFill>
                                            <a:latin typeface="Cambria Math" panose="02040503050406030204" pitchFamily="18" charset="0"/>
                                            <a:ea typeface="Cambria Math" panose="02040503050406030204" pitchFamily="18" charset="0"/>
                                          </a:rPr>
                                          <m:t>𝑖𝑗</m:t>
                                        </m:r>
                                      </m:sub>
                                    </m:sSub>
                                  </m:sub>
                                </m:sSub>
                              </m:e>
                            </m:d>
                            <m:r>
                              <a:rPr lang="en-US" sz="1800" b="0" i="1" smtClean="0">
                                <a:solidFill>
                                  <a:schemeClr val="accent6">
                                    <a:lumMod val="50000"/>
                                  </a:schemeClr>
                                </a:solidFill>
                                <a:latin typeface="Cambria Math" panose="02040503050406030204" pitchFamily="18" charset="0"/>
                                <a:ea typeface="Cambria Math" panose="02040503050406030204" pitchFamily="18" charset="0"/>
                              </a:rPr>
                              <m:t>]</m:t>
                            </m:r>
                          </m:e>
                        </m:nary>
                      </m:e>
                    </m:nary>
                  </m:oMath>
                </a14:m>
                <a:endParaRPr lang="en-US" sz="1800" b="0" dirty="0">
                  <a:solidFill>
                    <a:schemeClr val="accent6">
                      <a:lumMod val="50000"/>
                    </a:schemeClr>
                  </a:solidFill>
                  <a:latin typeface="Cambria Math" panose="02040503050406030204" pitchFamily="18" charset="0"/>
                  <a:ea typeface="Cambria Math" panose="02040503050406030204" pitchFamily="18" charset="0"/>
                </a:endParaRPr>
              </a:p>
              <a:p>
                <a:pPr marL="0" indent="0">
                  <a:buNone/>
                </a:pPr>
                <a:endParaRPr lang="en-US" sz="1800" b="0" i="1" dirty="0">
                  <a:solidFill>
                    <a:schemeClr val="accent6">
                      <a:lumMod val="50000"/>
                    </a:schemeClr>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solidFill>
                            <a:schemeClr val="accent6">
                              <a:lumMod val="50000"/>
                            </a:schemeClr>
                          </a:solidFill>
                          <a:latin typeface="Cambria Math" panose="02040503050406030204" pitchFamily="18" charset="0"/>
                        </a:rPr>
                        <m:t> </m:t>
                      </m:r>
                    </m:oMath>
                  </m:oMathPara>
                </a14:m>
                <a:endParaRPr lang="en-US" sz="1800" b="0" dirty="0">
                  <a:solidFill>
                    <a:schemeClr val="accent6">
                      <a:lumMod val="50000"/>
                    </a:schemeClr>
                  </a:solidFill>
                </a:endParaRPr>
              </a:p>
              <a:p>
                <a:pPr marL="0" indent="0">
                  <a:buNone/>
                </a:pPr>
                <a:endParaRPr lang="en-US" sz="1800" b="0" dirty="0">
                  <a:solidFill>
                    <a:schemeClr val="accent6">
                      <a:lumMod val="50000"/>
                    </a:schemeClr>
                  </a:solidFill>
                </a:endParaRPr>
              </a:p>
            </p:txBody>
          </p:sp>
        </mc:Choice>
        <mc:Fallback>
          <p:sp>
            <p:nvSpPr>
              <p:cNvPr id="5" name="Content Placeholder 3"/>
              <p:cNvSpPr txBox="1">
                <a:spLocks noRot="1" noChangeAspect="1" noMove="1" noResize="1" noEditPoints="1" noAdjustHandles="1" noChangeArrowheads="1" noChangeShapeType="1" noTextEdit="1"/>
              </p:cNvSpPr>
              <p:nvPr/>
            </p:nvSpPr>
            <p:spPr>
              <a:xfrm>
                <a:off x="457199" y="1016001"/>
                <a:ext cx="8451991" cy="3578622"/>
              </a:xfrm>
              <a:prstGeom prst="rect">
                <a:avLst/>
              </a:prstGeom>
              <a:blipFill>
                <a:blip r:embed="rId2"/>
                <a:stretch>
                  <a:fillRect l="-450" t="-707" b="-1872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DA51E61-FC34-CB4E-BBF6-B92ACDA2E492}"/>
              </a:ext>
            </a:extLst>
          </p:cNvPr>
          <p:cNvPicPr>
            <a:picLocks noChangeAspect="1"/>
          </p:cNvPicPr>
          <p:nvPr/>
        </p:nvPicPr>
        <p:blipFill>
          <a:blip r:embed="rId3"/>
          <a:stretch>
            <a:fillRect/>
          </a:stretch>
        </p:blipFill>
        <p:spPr>
          <a:xfrm>
            <a:off x="2201273" y="911625"/>
            <a:ext cx="4447358" cy="3205563"/>
          </a:xfrm>
          <a:prstGeom prst="rect">
            <a:avLst/>
          </a:prstGeom>
        </p:spPr>
      </p:pic>
      <p:pic>
        <p:nvPicPr>
          <p:cNvPr id="7" name="Picture 6">
            <a:extLst>
              <a:ext uri="{FF2B5EF4-FFF2-40B4-BE49-F238E27FC236}">
                <a16:creationId xmlns:a16="http://schemas.microsoft.com/office/drawing/2014/main" id="{3C268B7E-0117-0344-8BBC-4575136BD5BE}"/>
              </a:ext>
            </a:extLst>
          </p:cNvPr>
          <p:cNvPicPr>
            <a:picLocks noChangeAspect="1"/>
          </p:cNvPicPr>
          <p:nvPr/>
        </p:nvPicPr>
        <p:blipFill>
          <a:blip r:embed="rId3"/>
          <a:stretch>
            <a:fillRect/>
          </a:stretch>
        </p:blipFill>
        <p:spPr>
          <a:xfrm>
            <a:off x="5985916" y="170657"/>
            <a:ext cx="2923274" cy="2107035"/>
          </a:xfrm>
          <a:prstGeom prst="rect">
            <a:avLst/>
          </a:prstGeom>
        </p:spPr>
      </p:pic>
    </p:spTree>
    <p:extLst>
      <p:ext uri="{BB962C8B-B14F-4D97-AF65-F5344CB8AC3E}">
        <p14:creationId xmlns:p14="http://schemas.microsoft.com/office/powerpoint/2010/main" val="58455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subTnLst>
                                    <p:set>
                                      <p:cBhvr override="childStyle">
                                        <p:cTn dur="1" fill="hold" display="0" masterRel="sameClick" afterEffect="1">
                                          <p:stCondLst>
                                            <p:cond evt="end" delay="0">
                                              <p:tn val="5"/>
                                            </p:cond>
                                          </p:stCondLst>
                                        </p:cTn>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7</a:t>
            </a:fld>
            <a:endParaRPr lang="en-US" dirty="0"/>
          </a:p>
        </p:txBody>
      </p:sp>
      <p:sp>
        <p:nvSpPr>
          <p:cNvPr id="3" name="Title 2"/>
          <p:cNvSpPr>
            <a:spLocks noGrp="1"/>
          </p:cNvSpPr>
          <p:nvPr>
            <p:ph type="title"/>
          </p:nvPr>
        </p:nvSpPr>
        <p:spPr/>
        <p:txBody>
          <a:bodyPr>
            <a:normAutofit/>
          </a:bodyPr>
          <a:lstStyle/>
          <a:p>
            <a:r>
              <a:rPr lang="en-US" dirty="0"/>
              <a:t>Details of the contributions (Constraints)</a:t>
            </a:r>
          </a:p>
        </p:txBody>
      </p:sp>
      <p:sp>
        <p:nvSpPr>
          <p:cNvPr id="5" name="Content Placeholder 3"/>
          <p:cNvSpPr txBox="1">
            <a:spLocks/>
          </p:cNvSpPr>
          <p:nvPr/>
        </p:nvSpPr>
        <p:spPr>
          <a:xfrm>
            <a:off x="457199" y="1016001"/>
            <a:ext cx="7890933" cy="3578622"/>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b="0" dirty="0"/>
          </a:p>
        </p:txBody>
      </p:sp>
      <p:pic>
        <p:nvPicPr>
          <p:cNvPr id="7" name="Picture 6">
            <a:extLst>
              <a:ext uri="{FF2B5EF4-FFF2-40B4-BE49-F238E27FC236}">
                <a16:creationId xmlns:a16="http://schemas.microsoft.com/office/drawing/2014/main" id="{2A7FD5BE-D046-B541-AEC4-A47DFC068C41}"/>
              </a:ext>
            </a:extLst>
          </p:cNvPr>
          <p:cNvPicPr>
            <a:picLocks noChangeAspect="1"/>
          </p:cNvPicPr>
          <p:nvPr/>
        </p:nvPicPr>
        <p:blipFill>
          <a:blip r:embed="rId2"/>
          <a:stretch>
            <a:fillRect/>
          </a:stretch>
        </p:blipFill>
        <p:spPr>
          <a:xfrm>
            <a:off x="595610" y="772621"/>
            <a:ext cx="7752522" cy="3862847"/>
          </a:xfrm>
          <a:prstGeom prst="rect">
            <a:avLst/>
          </a:prstGeom>
        </p:spPr>
      </p:pic>
      <p:sp>
        <p:nvSpPr>
          <p:cNvPr id="8" name="TextBox 7">
            <a:extLst>
              <a:ext uri="{FF2B5EF4-FFF2-40B4-BE49-F238E27FC236}">
                <a16:creationId xmlns:a16="http://schemas.microsoft.com/office/drawing/2014/main" id="{77C0A41D-998B-B240-A25B-4D0941721A59}"/>
              </a:ext>
            </a:extLst>
          </p:cNvPr>
          <p:cNvSpPr txBox="1"/>
          <p:nvPr/>
        </p:nvSpPr>
        <p:spPr>
          <a:xfrm>
            <a:off x="2590801" y="4649677"/>
            <a:ext cx="5813654" cy="646331"/>
          </a:xfrm>
          <a:prstGeom prst="rect">
            <a:avLst/>
          </a:prstGeom>
          <a:noFill/>
        </p:spPr>
        <p:txBody>
          <a:bodyPr wrap="square" rtlCol="0">
            <a:spAutoFit/>
          </a:bodyPr>
          <a:lstStyle/>
          <a:p>
            <a:r>
              <a:rPr lang="en-US" dirty="0"/>
              <a:t>Global Inference Using Integer Linear Programming , </a:t>
            </a:r>
            <a:r>
              <a:rPr lang="en-US" dirty="0" err="1"/>
              <a:t>Yih</a:t>
            </a:r>
            <a:r>
              <a:rPr lang="en-US" dirty="0"/>
              <a:t>, 04</a:t>
            </a:r>
          </a:p>
          <a:p>
            <a:endParaRPr lang="en-US" dirty="0"/>
          </a:p>
        </p:txBody>
      </p:sp>
      <p:sp>
        <p:nvSpPr>
          <p:cNvPr id="9" name="Right Arrow 8">
            <a:extLst>
              <a:ext uri="{FF2B5EF4-FFF2-40B4-BE49-F238E27FC236}">
                <a16:creationId xmlns:a16="http://schemas.microsoft.com/office/drawing/2014/main" id="{11F639CB-B63C-114D-B57E-AE2EFECB2CA1}"/>
              </a:ext>
            </a:extLst>
          </p:cNvPr>
          <p:cNvSpPr/>
          <p:nvPr/>
        </p:nvSpPr>
        <p:spPr>
          <a:xfrm>
            <a:off x="1" y="1134737"/>
            <a:ext cx="683046" cy="385591"/>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E1823D20-0220-E44E-80D0-96D7412B0101}"/>
              </a:ext>
            </a:extLst>
          </p:cNvPr>
          <p:cNvSpPr/>
          <p:nvPr/>
        </p:nvSpPr>
        <p:spPr>
          <a:xfrm>
            <a:off x="1" y="3237582"/>
            <a:ext cx="683046" cy="385591"/>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901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8</a:t>
            </a:fld>
            <a:endParaRPr lang="en-US" dirty="0"/>
          </a:p>
        </p:txBody>
      </p:sp>
      <p:sp>
        <p:nvSpPr>
          <p:cNvPr id="3" name="Title 2"/>
          <p:cNvSpPr>
            <a:spLocks noGrp="1"/>
          </p:cNvSpPr>
          <p:nvPr>
            <p:ph type="title"/>
          </p:nvPr>
        </p:nvSpPr>
        <p:spPr/>
        <p:txBody>
          <a:bodyPr>
            <a:normAutofit/>
          </a:bodyPr>
          <a:lstStyle/>
          <a:p>
            <a:r>
              <a:rPr lang="en-US" dirty="0"/>
              <a:t>Details of the contributions (ILP)</a:t>
            </a:r>
          </a:p>
        </p:txBody>
      </p:sp>
      <p:sp>
        <p:nvSpPr>
          <p:cNvPr id="5" name="Content Placeholder 3"/>
          <p:cNvSpPr txBox="1">
            <a:spLocks/>
          </p:cNvSpPr>
          <p:nvPr/>
        </p:nvSpPr>
        <p:spPr>
          <a:xfrm>
            <a:off x="457199" y="1016001"/>
            <a:ext cx="7890933" cy="3578622"/>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b="0" dirty="0"/>
          </a:p>
        </p:txBody>
      </p:sp>
      <p:pic>
        <p:nvPicPr>
          <p:cNvPr id="6" name="Picture 5">
            <a:extLst>
              <a:ext uri="{FF2B5EF4-FFF2-40B4-BE49-F238E27FC236}">
                <a16:creationId xmlns:a16="http://schemas.microsoft.com/office/drawing/2014/main" id="{4F6018C2-EACB-E84C-A8B1-6E0D1E19E6A3}"/>
              </a:ext>
            </a:extLst>
          </p:cNvPr>
          <p:cNvPicPr>
            <a:picLocks noChangeAspect="1"/>
          </p:cNvPicPr>
          <p:nvPr/>
        </p:nvPicPr>
        <p:blipFill>
          <a:blip r:embed="rId2"/>
          <a:stretch>
            <a:fillRect/>
          </a:stretch>
        </p:blipFill>
        <p:spPr>
          <a:xfrm>
            <a:off x="532903" y="811633"/>
            <a:ext cx="7229558" cy="4316382"/>
          </a:xfrm>
          <a:prstGeom prst="rect">
            <a:avLst/>
          </a:prstGeom>
        </p:spPr>
      </p:pic>
      <p:sp>
        <p:nvSpPr>
          <p:cNvPr id="4" name="Right Arrow 3">
            <a:extLst>
              <a:ext uri="{FF2B5EF4-FFF2-40B4-BE49-F238E27FC236}">
                <a16:creationId xmlns:a16="http://schemas.microsoft.com/office/drawing/2014/main" id="{F6D0B63E-4C04-474C-8EDD-BC5EA2F1624C}"/>
              </a:ext>
            </a:extLst>
          </p:cNvPr>
          <p:cNvSpPr/>
          <p:nvPr/>
        </p:nvSpPr>
        <p:spPr>
          <a:xfrm>
            <a:off x="154135" y="2725530"/>
            <a:ext cx="1283466" cy="418641"/>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5A9BC3A6-C0C8-014B-9857-5D92DBF25191}"/>
              </a:ext>
            </a:extLst>
          </p:cNvPr>
          <p:cNvSpPr/>
          <p:nvPr/>
        </p:nvSpPr>
        <p:spPr>
          <a:xfrm>
            <a:off x="133777" y="3617974"/>
            <a:ext cx="1283466" cy="418641"/>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738BC61-FEC4-314E-954A-E589E240FAF6}"/>
              </a:ext>
            </a:extLst>
          </p:cNvPr>
          <p:cNvSpPr/>
          <p:nvPr/>
        </p:nvSpPr>
        <p:spPr>
          <a:xfrm>
            <a:off x="154135" y="4423496"/>
            <a:ext cx="1283466" cy="418641"/>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34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758EFE-665F-4341-B5B8-2DAEADA52F6C}" type="slidenum">
              <a:rPr lang="en-US" smtClean="0"/>
              <a:pPr/>
              <a:t>9</a:t>
            </a:fld>
            <a:endParaRPr lang="en-US" dirty="0"/>
          </a:p>
        </p:txBody>
      </p:sp>
      <p:sp>
        <p:nvSpPr>
          <p:cNvPr id="3" name="Title 2"/>
          <p:cNvSpPr>
            <a:spLocks noGrp="1"/>
          </p:cNvSpPr>
          <p:nvPr>
            <p:ph type="title"/>
          </p:nvPr>
        </p:nvSpPr>
        <p:spPr/>
        <p:txBody>
          <a:bodyPr>
            <a:normAutofit/>
          </a:bodyPr>
          <a:lstStyle/>
          <a:p>
            <a:r>
              <a:rPr lang="en-US" dirty="0"/>
              <a:t>Details of the contributions</a:t>
            </a:r>
          </a:p>
        </p:txBody>
      </p:sp>
      <p:sp>
        <p:nvSpPr>
          <p:cNvPr id="5" name="Content Placeholder 3"/>
          <p:cNvSpPr txBox="1">
            <a:spLocks/>
          </p:cNvSpPr>
          <p:nvPr/>
        </p:nvSpPr>
        <p:spPr>
          <a:xfrm>
            <a:off x="457199" y="1016001"/>
            <a:ext cx="7890933" cy="3578622"/>
          </a:xfrm>
          <a:prstGeom prst="rect">
            <a:avLst/>
          </a:prstGeom>
        </p:spPr>
        <p:txBody>
          <a:bodyPr>
            <a:noAutofit/>
          </a:bodyPr>
          <a:lstStyle>
            <a:lvl1pPr marL="342900" indent="-342900" algn="l" defTabSz="457200" rtl="0" eaLnBrk="1" latinLnBrk="0" hangingPunct="1">
              <a:spcBef>
                <a:spcPct val="20000"/>
              </a:spcBef>
              <a:buClr>
                <a:schemeClr val="tx1"/>
              </a:buClr>
              <a:buFont typeface="Arial"/>
              <a:buChar char="•"/>
              <a:defRPr sz="2800" kern="1200">
                <a:solidFill>
                  <a:schemeClr val="accent6"/>
                </a:solidFill>
                <a:latin typeface="Gill Sans"/>
                <a:ea typeface="+mn-ea"/>
                <a:cs typeface="Gill Sans"/>
              </a:defRPr>
            </a:lvl1pPr>
            <a:lvl2pPr marL="742950" indent="-285750" algn="l" defTabSz="457200" rtl="0" eaLnBrk="1" latinLnBrk="0" hangingPunct="1">
              <a:spcBef>
                <a:spcPct val="20000"/>
              </a:spcBef>
              <a:buClr>
                <a:schemeClr val="tx1"/>
              </a:buClr>
              <a:buFont typeface="Arial"/>
              <a:buChar char="–"/>
              <a:defRPr sz="2400" kern="1200">
                <a:solidFill>
                  <a:schemeClr val="accent6"/>
                </a:solidFill>
                <a:latin typeface="Gill Sans"/>
                <a:ea typeface="+mn-ea"/>
                <a:cs typeface="Gill Sans"/>
              </a:defRPr>
            </a:lvl2pPr>
            <a:lvl3pPr marL="1143000" indent="-228600" algn="l" defTabSz="457200" rtl="0" eaLnBrk="1" latinLnBrk="0" hangingPunct="1">
              <a:spcBef>
                <a:spcPct val="20000"/>
              </a:spcBef>
              <a:buClr>
                <a:schemeClr val="tx1"/>
              </a:buClr>
              <a:buFont typeface="Arial"/>
              <a:buChar char="•"/>
              <a:defRPr sz="2000" kern="1200">
                <a:solidFill>
                  <a:schemeClr val="accent6"/>
                </a:solidFill>
                <a:latin typeface="Gill Sans"/>
                <a:ea typeface="+mn-ea"/>
                <a:cs typeface="Gill Sans"/>
              </a:defRPr>
            </a:lvl3pPr>
            <a:lvl4pPr marL="16002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4pPr>
            <a:lvl5pPr marL="2057400" indent="-228600" algn="l" defTabSz="457200" rtl="0" eaLnBrk="1" latinLnBrk="0" hangingPunct="1">
              <a:spcBef>
                <a:spcPct val="20000"/>
              </a:spcBef>
              <a:buClr>
                <a:schemeClr val="tx1"/>
              </a:buClr>
              <a:buFont typeface="Arial"/>
              <a:buChar char="»"/>
              <a:defRPr sz="1800" kern="1200">
                <a:solidFill>
                  <a:schemeClr val="accent6"/>
                </a:solidFill>
                <a:latin typeface="Gill Sans"/>
                <a:ea typeface="+mn-ea"/>
                <a:cs typeface="Gill San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600" b="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C547603-C823-2D4A-A0F2-DE218943B83C}"/>
                  </a:ext>
                </a:extLst>
              </p:cNvPr>
              <p:cNvSpPr txBox="1"/>
              <p:nvPr/>
            </p:nvSpPr>
            <p:spPr>
              <a:xfrm>
                <a:off x="238539" y="914400"/>
                <a:ext cx="8776252" cy="3785652"/>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6">
                        <a:lumMod val="50000"/>
                      </a:schemeClr>
                    </a:solidFill>
                  </a:rPr>
                  <a:t>Linear Programming Relaxation</a:t>
                </a:r>
              </a:p>
              <a:p>
                <a:pPr marL="914400" lvl="1" indent="-457200">
                  <a:buFont typeface="Arial" panose="020B0604020202020204" pitchFamily="34" charset="0"/>
                  <a:buChar char="•"/>
                </a:pPr>
                <a:r>
                  <a:rPr lang="en-US" sz="2000" dirty="0">
                    <a:solidFill>
                      <a:schemeClr val="accent6">
                        <a:lumMod val="50000"/>
                      </a:schemeClr>
                    </a:solidFill>
                  </a:rPr>
                  <a:t>Relax the integral constraints</a:t>
                </a:r>
              </a:p>
              <a:p>
                <a:pPr marL="914400" lvl="1" indent="-457200">
                  <a:buFont typeface="Arial" panose="020B0604020202020204" pitchFamily="34" charset="0"/>
                  <a:buChar char="•"/>
                </a:pPr>
                <a:r>
                  <a:rPr lang="en-US" sz="2000" dirty="0">
                    <a:solidFill>
                      <a:schemeClr val="accent6">
                        <a:lumMod val="50000"/>
                      </a:schemeClr>
                    </a:solidFill>
                  </a:rPr>
                  <a:t>Rounding : good approximations</a:t>
                </a:r>
              </a:p>
              <a:p>
                <a:pPr lvl="1"/>
                <a:r>
                  <a:rPr lang="en-US" sz="2000" dirty="0">
                    <a:solidFill>
                      <a:schemeClr val="accent6">
                        <a:lumMod val="50000"/>
                      </a:schemeClr>
                    </a:solidFill>
                  </a:rPr>
                  <a:t>	</a:t>
                </a:r>
                <a:r>
                  <a:rPr lang="en-US" sz="2400" dirty="0">
                    <a:solidFill>
                      <a:schemeClr val="accent6">
                        <a:lumMod val="50000"/>
                      </a:schemeClr>
                    </a:solidFill>
                  </a:rPr>
                  <a:t>			</a:t>
                </a:r>
              </a:p>
              <a:p>
                <a:pPr marL="457200" indent="-457200">
                  <a:buFont typeface="Arial" panose="020B0604020202020204" pitchFamily="34" charset="0"/>
                  <a:buChar char="•"/>
                </a:pPr>
                <a:r>
                  <a:rPr lang="en-US" sz="2400" dirty="0">
                    <a:solidFill>
                      <a:schemeClr val="accent6">
                        <a:lumMod val="50000"/>
                      </a:schemeClr>
                    </a:solidFill>
                  </a:rPr>
                  <a:t>Branch and Bound and Cutting Plane</a:t>
                </a:r>
              </a:p>
              <a:p>
                <a:pPr marL="914400" lvl="1" indent="-457200">
                  <a:buFont typeface="Arial" panose="020B0604020202020204" pitchFamily="34" charset="0"/>
                  <a:buChar char="•"/>
                </a:pPr>
                <a:r>
                  <a:rPr lang="en-US" sz="2000" b="0" dirty="0">
                    <a:solidFill>
                      <a:schemeClr val="accent6">
                        <a:lumMod val="50000"/>
                      </a:schemeClr>
                    </a:solidFill>
                  </a:rPr>
                  <a:t>BB :</a:t>
                </a:r>
                <a14:m>
                  <m:oMath xmlns:m="http://schemas.openxmlformats.org/officeDocument/2006/math">
                    <m:func>
                      <m:funcPr>
                        <m:ctrlPr>
                          <a:rPr lang="en-US" sz="2000" b="0" i="1" smtClean="0">
                            <a:solidFill>
                              <a:schemeClr val="accent6">
                                <a:lumMod val="50000"/>
                              </a:schemeClr>
                            </a:solidFill>
                            <a:latin typeface="Cambria Math" panose="02040503050406030204" pitchFamily="18" charset="0"/>
                          </a:rPr>
                        </m:ctrlPr>
                      </m:funcPr>
                      <m:fName>
                        <m:r>
                          <m:rPr>
                            <m:sty m:val="p"/>
                          </m:rPr>
                          <a:rPr lang="en-US" sz="2000" b="0" i="0" smtClean="0">
                            <a:solidFill>
                              <a:schemeClr val="accent6">
                                <a:lumMod val="50000"/>
                              </a:schemeClr>
                            </a:solidFill>
                            <a:latin typeface="Cambria Math" panose="02040503050406030204" pitchFamily="18" charset="0"/>
                          </a:rPr>
                          <m:t>min</m:t>
                        </m:r>
                      </m:fName>
                      <m:e>
                        <m:d>
                          <m:dPr>
                            <m:begChr m:val="{"/>
                            <m:endChr m:val="}"/>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𝑐𝑥</m:t>
                            </m:r>
                            <m:r>
                              <a:rPr lang="en-US" sz="2000" b="0" i="1" smtClean="0">
                                <a:solidFill>
                                  <a:schemeClr val="accent6">
                                    <a:lumMod val="50000"/>
                                  </a:schemeClr>
                                </a:solidFill>
                                <a:latin typeface="Cambria Math" panose="02040503050406030204" pitchFamily="18" charset="0"/>
                              </a:rPr>
                              <m:t> :</m:t>
                            </m:r>
                            <m:r>
                              <a:rPr lang="en-US" sz="2000" b="0" i="1" smtClean="0">
                                <a:solidFill>
                                  <a:schemeClr val="accent6">
                                    <a:lumMod val="50000"/>
                                  </a:schemeClr>
                                </a:solidFill>
                                <a:latin typeface="Cambria Math" panose="02040503050406030204" pitchFamily="18" charset="0"/>
                              </a:rPr>
                              <m:t>𝑥</m:t>
                            </m:r>
                            <m:r>
                              <a:rPr lang="en-US" sz="2000" b="0" i="1" smtClean="0">
                                <a:solidFill>
                                  <a:schemeClr val="accent6">
                                    <a:lumMod val="50000"/>
                                  </a:schemeClr>
                                </a:solidFill>
                                <a:latin typeface="Cambria Math" panose="02040503050406030204" pitchFamily="18" charset="0"/>
                              </a:rPr>
                              <m:t>∈</m:t>
                            </m:r>
                            <m:r>
                              <a:rPr lang="en-US" sz="2000" b="0" i="1" smtClean="0">
                                <a:solidFill>
                                  <a:schemeClr val="accent6">
                                    <a:lumMod val="50000"/>
                                  </a:schemeClr>
                                </a:solidFill>
                                <a:latin typeface="Cambria Math" panose="02040503050406030204" pitchFamily="18" charset="0"/>
                              </a:rPr>
                              <m:t>𝑆</m:t>
                            </m:r>
                            <m:r>
                              <a:rPr lang="en-US" sz="2000" b="0" i="1" smtClean="0">
                                <a:solidFill>
                                  <a:schemeClr val="accent6">
                                    <a:lumMod val="50000"/>
                                  </a:schemeClr>
                                </a:solidFill>
                                <a:latin typeface="Cambria Math" panose="02040503050406030204" pitchFamily="18" charset="0"/>
                              </a:rPr>
                              <m:t>, </m:t>
                            </m:r>
                            <m:r>
                              <a:rPr lang="en-US" sz="2000" b="0" i="1" smtClean="0">
                                <a:solidFill>
                                  <a:schemeClr val="accent6">
                                    <a:lumMod val="50000"/>
                                  </a:schemeClr>
                                </a:solidFill>
                                <a:latin typeface="Cambria Math" panose="02040503050406030204" pitchFamily="18" charset="0"/>
                              </a:rPr>
                              <m:t>𝑥</m:t>
                            </m:r>
                            <m:r>
                              <a:rPr lang="en-US" sz="2000" b="0" i="1" smtClean="0">
                                <a:solidFill>
                                  <a:schemeClr val="accent6">
                                    <a:lumMod val="50000"/>
                                  </a:schemeClr>
                                </a:solidFill>
                                <a:latin typeface="Cambria Math" panose="02040503050406030204" pitchFamily="18" charset="0"/>
                              </a:rPr>
                              <m:t>∈</m:t>
                            </m:r>
                            <m:sSup>
                              <m:sSupPr>
                                <m:ctrlPr>
                                  <a:rPr lang="en-US" sz="2000" b="0" i="1" smtClean="0">
                                    <a:solidFill>
                                      <a:schemeClr val="accent6">
                                        <a:lumMod val="50000"/>
                                      </a:schemeClr>
                                    </a:solidFill>
                                    <a:latin typeface="Cambria Math" panose="02040503050406030204" pitchFamily="18" charset="0"/>
                                  </a:rPr>
                                </m:ctrlPr>
                              </m:sSupPr>
                              <m:e>
                                <m:d>
                                  <m:dPr>
                                    <m:begChr m:val="{"/>
                                    <m:endChr m:val="}"/>
                                    <m:ctrlPr>
                                      <a:rPr lang="en-US" sz="2000" b="0" i="1" smtClean="0">
                                        <a:solidFill>
                                          <a:schemeClr val="accent6">
                                            <a:lumMod val="50000"/>
                                          </a:schemeClr>
                                        </a:solidFill>
                                        <a:latin typeface="Cambria Math" panose="02040503050406030204" pitchFamily="18" charset="0"/>
                                      </a:rPr>
                                    </m:ctrlPr>
                                  </m:dPr>
                                  <m:e>
                                    <m:r>
                                      <a:rPr lang="en-US" sz="2000" b="0" i="1" smtClean="0">
                                        <a:solidFill>
                                          <a:schemeClr val="accent6">
                                            <a:lumMod val="50000"/>
                                          </a:schemeClr>
                                        </a:solidFill>
                                        <a:latin typeface="Cambria Math" panose="02040503050406030204" pitchFamily="18" charset="0"/>
                                      </a:rPr>
                                      <m:t>0,1</m:t>
                                    </m:r>
                                  </m:e>
                                </m:d>
                              </m:e>
                              <m:sup>
                                <m:r>
                                  <a:rPr lang="en-US" sz="2000" b="0" i="1" smtClean="0">
                                    <a:solidFill>
                                      <a:schemeClr val="accent6">
                                        <a:lumMod val="50000"/>
                                      </a:schemeClr>
                                    </a:solidFill>
                                    <a:latin typeface="Cambria Math" panose="02040503050406030204" pitchFamily="18" charset="0"/>
                                  </a:rPr>
                                  <m:t>𝑛</m:t>
                                </m:r>
                              </m:sup>
                            </m:sSup>
                          </m:e>
                        </m:d>
                      </m:e>
                    </m:func>
                    <m:r>
                      <a:rPr lang="en-US" sz="2000" b="0" i="1" smtClean="0">
                        <a:solidFill>
                          <a:schemeClr val="accent6">
                            <a:lumMod val="50000"/>
                          </a:schemeClr>
                        </a:solidFill>
                        <a:latin typeface="Cambria Math" panose="02040503050406030204" pitchFamily="18" charset="0"/>
                      </a:rPr>
                      <m:t>|→</m:t>
                    </m:r>
                    <m:func>
                      <m:funcPr>
                        <m:ctrlPr>
                          <a:rPr lang="en-US" sz="2000" i="1">
                            <a:solidFill>
                              <a:schemeClr val="accent6">
                                <a:lumMod val="50000"/>
                              </a:schemeClr>
                            </a:solidFill>
                            <a:latin typeface="Cambria Math" panose="02040503050406030204" pitchFamily="18" charset="0"/>
                          </a:rPr>
                        </m:ctrlPr>
                      </m:funcPr>
                      <m:fName>
                        <m:r>
                          <m:rPr>
                            <m:sty m:val="p"/>
                          </m:rPr>
                          <a:rPr lang="en-US" sz="2000">
                            <a:solidFill>
                              <a:schemeClr val="accent6">
                                <a:lumMod val="50000"/>
                              </a:schemeClr>
                            </a:solidFill>
                            <a:latin typeface="Cambria Math" panose="02040503050406030204" pitchFamily="18" charset="0"/>
                          </a:rPr>
                          <m:t>min</m:t>
                        </m:r>
                      </m:fName>
                      <m:e>
                        <m:d>
                          <m:dPr>
                            <m:begChr m:val="{"/>
                            <m:endChr m:val="}"/>
                            <m:ctrlPr>
                              <a:rPr lang="en-US" sz="2000" i="1">
                                <a:solidFill>
                                  <a:schemeClr val="accent6">
                                    <a:lumMod val="50000"/>
                                  </a:schemeClr>
                                </a:solidFill>
                                <a:latin typeface="Cambria Math" panose="02040503050406030204" pitchFamily="18" charset="0"/>
                              </a:rPr>
                            </m:ctrlPr>
                          </m:dPr>
                          <m:e>
                            <m:r>
                              <a:rPr lang="en-US" sz="2000" i="1">
                                <a:solidFill>
                                  <a:schemeClr val="accent6">
                                    <a:lumMod val="50000"/>
                                  </a:schemeClr>
                                </a:solidFill>
                                <a:latin typeface="Cambria Math" panose="02040503050406030204" pitchFamily="18" charset="0"/>
                              </a:rPr>
                              <m:t>𝑐𝑥</m:t>
                            </m:r>
                            <m:r>
                              <a:rPr lang="en-US" sz="2000" i="1">
                                <a:solidFill>
                                  <a:schemeClr val="accent6">
                                    <a:lumMod val="50000"/>
                                  </a:schemeClr>
                                </a:solidFill>
                                <a:latin typeface="Cambria Math" panose="02040503050406030204" pitchFamily="18" charset="0"/>
                              </a:rPr>
                              <m:t> :</m:t>
                            </m:r>
                            <m:r>
                              <a:rPr lang="en-US" sz="2000" i="1">
                                <a:solidFill>
                                  <a:schemeClr val="accent6">
                                    <a:lumMod val="50000"/>
                                  </a:schemeClr>
                                </a:solidFill>
                                <a:latin typeface="Cambria Math" panose="02040503050406030204" pitchFamily="18" charset="0"/>
                              </a:rPr>
                              <m:t>𝑥</m:t>
                            </m:r>
                            <m:r>
                              <a:rPr lang="en-US" sz="2000" i="1">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𝑆</m:t>
                            </m:r>
                            <m:r>
                              <a:rPr lang="en-US" sz="2000" i="1">
                                <a:solidFill>
                                  <a:schemeClr val="accent6">
                                    <a:lumMod val="50000"/>
                                  </a:schemeClr>
                                </a:solidFill>
                                <a:latin typeface="Cambria Math" panose="02040503050406030204" pitchFamily="18" charset="0"/>
                              </a:rPr>
                              <m:t>, </m:t>
                            </m:r>
                            <m:sSub>
                              <m:sSubPr>
                                <m:ctrlPr>
                                  <a:rPr lang="en-US" sz="2000" b="0" i="1" smtClean="0">
                                    <a:solidFill>
                                      <a:schemeClr val="accent6">
                                        <a:lumMod val="50000"/>
                                      </a:schemeClr>
                                    </a:solidFill>
                                    <a:latin typeface="Cambria Math" panose="02040503050406030204" pitchFamily="18" charset="0"/>
                                  </a:rPr>
                                </m:ctrlPr>
                              </m:sSubPr>
                              <m:e>
                                <m:r>
                                  <a:rPr lang="en-US" sz="2000" i="1">
                                    <a:solidFill>
                                      <a:schemeClr val="accent6">
                                        <a:lumMod val="50000"/>
                                      </a:schemeClr>
                                    </a:solidFill>
                                    <a:latin typeface="Cambria Math" panose="02040503050406030204" pitchFamily="18" charset="0"/>
                                  </a:rPr>
                                  <m:t>𝑥</m:t>
                                </m:r>
                              </m:e>
                              <m:sub>
                                <m:r>
                                  <a:rPr lang="en-US" sz="2000" b="0" i="1" smtClean="0">
                                    <a:solidFill>
                                      <a:schemeClr val="accent6">
                                        <a:lumMod val="50000"/>
                                      </a:schemeClr>
                                    </a:solidFill>
                                    <a:latin typeface="Cambria Math" panose="02040503050406030204" pitchFamily="18" charset="0"/>
                                  </a:rPr>
                                  <m:t>𝑖</m:t>
                                </m:r>
                              </m:sub>
                            </m:sSub>
                            <m:r>
                              <a:rPr lang="en-US" sz="2000" b="0" i="1" smtClean="0">
                                <a:solidFill>
                                  <a:schemeClr val="accent6">
                                    <a:lumMod val="50000"/>
                                  </a:schemeClr>
                                </a:solidFill>
                                <a:latin typeface="Cambria Math" panose="02040503050406030204" pitchFamily="18" charset="0"/>
                              </a:rPr>
                              <m:t>=0</m:t>
                            </m:r>
                          </m:e>
                        </m:d>
                      </m:e>
                    </m:func>
                  </m:oMath>
                </a14:m>
                <a:r>
                  <a:rPr lang="en-US" sz="2000" dirty="0">
                    <a:solidFill>
                      <a:schemeClr val="accent6">
                        <a:lumMod val="50000"/>
                      </a:schemeClr>
                    </a:solidFill>
                  </a:rPr>
                  <a:t> and </a:t>
                </a:r>
                <a14:m>
                  <m:oMath xmlns:m="http://schemas.openxmlformats.org/officeDocument/2006/math">
                    <m:func>
                      <m:funcPr>
                        <m:ctrlPr>
                          <a:rPr lang="en-US" sz="2000" i="1">
                            <a:solidFill>
                              <a:schemeClr val="accent6">
                                <a:lumMod val="50000"/>
                              </a:schemeClr>
                            </a:solidFill>
                            <a:latin typeface="Cambria Math" panose="02040503050406030204" pitchFamily="18" charset="0"/>
                          </a:rPr>
                        </m:ctrlPr>
                      </m:funcPr>
                      <m:fName>
                        <m:r>
                          <m:rPr>
                            <m:sty m:val="p"/>
                          </m:rPr>
                          <a:rPr lang="en-US" sz="2000">
                            <a:solidFill>
                              <a:schemeClr val="accent6">
                                <a:lumMod val="50000"/>
                              </a:schemeClr>
                            </a:solidFill>
                            <a:latin typeface="Cambria Math" panose="02040503050406030204" pitchFamily="18" charset="0"/>
                          </a:rPr>
                          <m:t>min</m:t>
                        </m:r>
                      </m:fName>
                      <m:e>
                        <m:d>
                          <m:dPr>
                            <m:begChr m:val="{"/>
                            <m:endChr m:val="}"/>
                            <m:ctrlPr>
                              <a:rPr lang="en-US" sz="2000" i="1">
                                <a:solidFill>
                                  <a:schemeClr val="accent6">
                                    <a:lumMod val="50000"/>
                                  </a:schemeClr>
                                </a:solidFill>
                                <a:latin typeface="Cambria Math" panose="02040503050406030204" pitchFamily="18" charset="0"/>
                              </a:rPr>
                            </m:ctrlPr>
                          </m:dPr>
                          <m:e>
                            <m:r>
                              <a:rPr lang="en-US" sz="2000" i="1">
                                <a:solidFill>
                                  <a:schemeClr val="accent6">
                                    <a:lumMod val="50000"/>
                                  </a:schemeClr>
                                </a:solidFill>
                                <a:latin typeface="Cambria Math" panose="02040503050406030204" pitchFamily="18" charset="0"/>
                              </a:rPr>
                              <m:t>𝑐𝑥</m:t>
                            </m:r>
                            <m:r>
                              <a:rPr lang="en-US" sz="2000" i="1">
                                <a:solidFill>
                                  <a:schemeClr val="accent6">
                                    <a:lumMod val="50000"/>
                                  </a:schemeClr>
                                </a:solidFill>
                                <a:latin typeface="Cambria Math" panose="02040503050406030204" pitchFamily="18" charset="0"/>
                              </a:rPr>
                              <m:t> :</m:t>
                            </m:r>
                            <m:r>
                              <a:rPr lang="en-US" sz="2000" i="1">
                                <a:solidFill>
                                  <a:schemeClr val="accent6">
                                    <a:lumMod val="50000"/>
                                  </a:schemeClr>
                                </a:solidFill>
                                <a:latin typeface="Cambria Math" panose="02040503050406030204" pitchFamily="18" charset="0"/>
                              </a:rPr>
                              <m:t>𝑥</m:t>
                            </m:r>
                            <m:r>
                              <a:rPr lang="en-US" sz="2000" i="1">
                                <a:solidFill>
                                  <a:schemeClr val="accent6">
                                    <a:lumMod val="50000"/>
                                  </a:schemeClr>
                                </a:solidFill>
                                <a:latin typeface="Cambria Math" panose="02040503050406030204" pitchFamily="18" charset="0"/>
                              </a:rPr>
                              <m:t>∈</m:t>
                            </m:r>
                            <m:r>
                              <a:rPr lang="en-US" sz="2000" i="1">
                                <a:solidFill>
                                  <a:schemeClr val="accent6">
                                    <a:lumMod val="50000"/>
                                  </a:schemeClr>
                                </a:solidFill>
                                <a:latin typeface="Cambria Math" panose="02040503050406030204" pitchFamily="18" charset="0"/>
                              </a:rPr>
                              <m:t>𝑆</m:t>
                            </m:r>
                            <m:r>
                              <a:rPr lang="en-US" sz="2000" i="1">
                                <a:solidFill>
                                  <a:schemeClr val="accent6">
                                    <a:lumMod val="50000"/>
                                  </a:schemeClr>
                                </a:solidFill>
                                <a:latin typeface="Cambria Math" panose="02040503050406030204" pitchFamily="18" charset="0"/>
                              </a:rPr>
                              <m:t>, </m:t>
                            </m:r>
                            <m:sSub>
                              <m:sSubPr>
                                <m:ctrlPr>
                                  <a:rPr lang="en-US" sz="2000" b="0" i="1" smtClean="0">
                                    <a:solidFill>
                                      <a:schemeClr val="accent6">
                                        <a:lumMod val="50000"/>
                                      </a:schemeClr>
                                    </a:solidFill>
                                    <a:latin typeface="Cambria Math" panose="02040503050406030204" pitchFamily="18" charset="0"/>
                                  </a:rPr>
                                </m:ctrlPr>
                              </m:sSubPr>
                              <m:e>
                                <m:r>
                                  <a:rPr lang="en-US" sz="2000" i="1">
                                    <a:solidFill>
                                      <a:schemeClr val="accent6">
                                        <a:lumMod val="50000"/>
                                      </a:schemeClr>
                                    </a:solidFill>
                                    <a:latin typeface="Cambria Math" panose="02040503050406030204" pitchFamily="18" charset="0"/>
                                  </a:rPr>
                                  <m:t>𝑥</m:t>
                                </m:r>
                              </m:e>
                              <m:sub>
                                <m:r>
                                  <a:rPr lang="en-US" sz="2000" b="0" i="1" smtClean="0">
                                    <a:solidFill>
                                      <a:schemeClr val="accent6">
                                        <a:lumMod val="50000"/>
                                      </a:schemeClr>
                                    </a:solidFill>
                                    <a:latin typeface="Cambria Math" panose="02040503050406030204" pitchFamily="18" charset="0"/>
                                  </a:rPr>
                                  <m:t>𝑖</m:t>
                                </m:r>
                              </m:sub>
                            </m:sSub>
                            <m:r>
                              <a:rPr lang="en-US" sz="2000" b="0" i="1" smtClean="0">
                                <a:solidFill>
                                  <a:schemeClr val="accent6">
                                    <a:lumMod val="50000"/>
                                  </a:schemeClr>
                                </a:solidFill>
                                <a:latin typeface="Cambria Math" panose="02040503050406030204" pitchFamily="18" charset="0"/>
                              </a:rPr>
                              <m:t>=1</m:t>
                            </m:r>
                          </m:e>
                        </m:d>
                      </m:e>
                    </m:func>
                  </m:oMath>
                </a14:m>
                <a:endParaRPr lang="en-US" sz="2000" dirty="0">
                  <a:solidFill>
                    <a:schemeClr val="accent6">
                      <a:lumMod val="50000"/>
                    </a:schemeClr>
                  </a:solidFill>
                </a:endParaRPr>
              </a:p>
              <a:p>
                <a:pPr marL="914400" lvl="1" indent="-457200">
                  <a:buFont typeface="Arial" panose="020B0604020202020204" pitchFamily="34" charset="0"/>
                  <a:buChar char="•"/>
                </a:pPr>
                <a:r>
                  <a:rPr lang="en-US" sz="2000" dirty="0" err="1">
                    <a:solidFill>
                      <a:schemeClr val="accent6">
                        <a:lumMod val="50000"/>
                      </a:schemeClr>
                    </a:solidFill>
                  </a:rPr>
                  <a:t>Gomory’s</a:t>
                </a:r>
                <a:r>
                  <a:rPr lang="en-US" sz="2000" dirty="0">
                    <a:solidFill>
                      <a:schemeClr val="accent6">
                        <a:lumMod val="50000"/>
                      </a:schemeClr>
                    </a:solidFill>
                  </a:rPr>
                  <a:t> fractional cutting plane method : only finite number of additional constraints are needed </a:t>
                </a:r>
                <a:endParaRPr lang="en-US" sz="2400" dirty="0">
                  <a:solidFill>
                    <a:schemeClr val="accent6">
                      <a:lumMod val="50000"/>
                    </a:schemeClr>
                  </a:solidFill>
                </a:endParaRPr>
              </a:p>
              <a:p>
                <a:pPr lvl="1"/>
                <a:endParaRPr lang="en-US" sz="2400" i="1" dirty="0">
                  <a:solidFill>
                    <a:schemeClr val="accent6">
                      <a:lumMod val="50000"/>
                    </a:schemeClr>
                  </a:solidFill>
                </a:endParaRPr>
              </a:p>
              <a:p>
                <a:pPr marL="914400" lvl="1" indent="-457200">
                  <a:buFont typeface="Arial" panose="020B0604020202020204" pitchFamily="34" charset="0"/>
                  <a:buChar char="•"/>
                </a:pPr>
                <a:endParaRPr lang="en-US" sz="2400" dirty="0">
                  <a:solidFill>
                    <a:schemeClr val="accent6">
                      <a:lumMod val="50000"/>
                    </a:schemeClr>
                  </a:solidFill>
                </a:endParaRPr>
              </a:p>
            </p:txBody>
          </p:sp>
        </mc:Choice>
        <mc:Fallback>
          <p:sp>
            <p:nvSpPr>
              <p:cNvPr id="4" name="TextBox 3">
                <a:extLst>
                  <a:ext uri="{FF2B5EF4-FFF2-40B4-BE49-F238E27FC236}">
                    <a16:creationId xmlns:a16="http://schemas.microsoft.com/office/drawing/2014/main" id="{7C547603-C823-2D4A-A0F2-DE218943B83C}"/>
                  </a:ext>
                </a:extLst>
              </p:cNvPr>
              <p:cNvSpPr txBox="1">
                <a:spLocks noRot="1" noChangeAspect="1" noMove="1" noResize="1" noEditPoints="1" noAdjustHandles="1" noChangeArrowheads="1" noChangeShapeType="1" noTextEdit="1"/>
              </p:cNvSpPr>
              <p:nvPr/>
            </p:nvSpPr>
            <p:spPr>
              <a:xfrm>
                <a:off x="238539" y="914400"/>
                <a:ext cx="8776252" cy="3785652"/>
              </a:xfrm>
              <a:prstGeom prst="rect">
                <a:avLst/>
              </a:prstGeom>
              <a:blipFill>
                <a:blip r:embed="rId2"/>
                <a:stretch>
                  <a:fillRect l="-867" t="-1342" r="-1301"/>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4D9EA524-A74B-A242-9D03-36E50CD9D657}"/>
              </a:ext>
            </a:extLst>
          </p:cNvPr>
          <p:cNvPicPr>
            <a:picLocks noChangeAspect="1"/>
          </p:cNvPicPr>
          <p:nvPr/>
        </p:nvPicPr>
        <p:blipFill>
          <a:blip r:embed="rId3"/>
          <a:stretch>
            <a:fillRect/>
          </a:stretch>
        </p:blipFill>
        <p:spPr>
          <a:xfrm>
            <a:off x="5700473" y="1141963"/>
            <a:ext cx="2782957" cy="1075420"/>
          </a:xfrm>
          <a:prstGeom prst="rect">
            <a:avLst/>
          </a:prstGeom>
        </p:spPr>
      </p:pic>
    </p:spTree>
    <p:extLst>
      <p:ext uri="{BB962C8B-B14F-4D97-AF65-F5344CB8AC3E}">
        <p14:creationId xmlns:p14="http://schemas.microsoft.com/office/powerpoint/2010/main" val="390995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23">
      <a:dk1>
        <a:srgbClr val="00144D"/>
      </a:dk1>
      <a:lt1>
        <a:sysClr val="window" lastClr="FFFFFF"/>
      </a:lt1>
      <a:dk2>
        <a:srgbClr val="57000A"/>
      </a:dk2>
      <a:lt2>
        <a:srgbClr val="82AFD3"/>
      </a:lt2>
      <a:accent1>
        <a:srgbClr val="95001A"/>
      </a:accent1>
      <a:accent2>
        <a:srgbClr val="C0504D"/>
      </a:accent2>
      <a:accent3>
        <a:srgbClr val="045EA7"/>
      </a:accent3>
      <a:accent4>
        <a:srgbClr val="F2C100"/>
      </a:accent4>
      <a:accent5>
        <a:srgbClr val="00144D"/>
      </a:accent5>
      <a:accent6>
        <a:srgbClr val="44464B"/>
      </a:accent6>
      <a:hlink>
        <a:srgbClr val="00144D"/>
      </a:hlink>
      <a:folHlink>
        <a:srgbClr val="82AFD3"/>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12169</TotalTime>
  <Words>850</Words>
  <Application>Microsoft Macintosh PowerPoint</Application>
  <PresentationFormat>On-screen Show (16:9)</PresentationFormat>
  <Paragraphs>234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Gill Sans</vt:lpstr>
      <vt:lpstr>Gill Sans MT</vt:lpstr>
      <vt:lpstr>Office Theme</vt:lpstr>
      <vt:lpstr>​ A Linear Programming Formulation for Global Inference in Natural Language Tasks​   Dan Roth Wen-tau Yih  CoNLL, 04</vt:lpstr>
      <vt:lpstr>Problem &amp; Motivation</vt:lpstr>
      <vt:lpstr>Contents:</vt:lpstr>
      <vt:lpstr>Previous approaches</vt:lpstr>
      <vt:lpstr>Contributions of this work</vt:lpstr>
      <vt:lpstr>Details of the contributions</vt:lpstr>
      <vt:lpstr>Details of the contributions (Constraints)</vt:lpstr>
      <vt:lpstr>Details of the contributions (ILP)</vt:lpstr>
      <vt:lpstr>Details of the contributions</vt:lpstr>
      <vt:lpstr>Details of the contributions</vt:lpstr>
      <vt:lpstr>Results and Analysis</vt:lpstr>
      <vt:lpstr>Results and Analysis</vt:lpstr>
      <vt:lpstr>Results and Analysis</vt:lpstr>
      <vt:lpstr>Conclusions, Shortcomings and Future Work</vt:lpstr>
    </vt:vector>
  </TitlesOfParts>
  <Company>Zder0to5ive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Lindsey Tabor</dc:creator>
  <cp:lastModifiedBy>Dan, Soham</cp:lastModifiedBy>
  <cp:revision>209</cp:revision>
  <dcterms:created xsi:type="dcterms:W3CDTF">2017-09-22T15:37:04Z</dcterms:created>
  <dcterms:modified xsi:type="dcterms:W3CDTF">2019-02-06T18:29:10Z</dcterms:modified>
</cp:coreProperties>
</file>