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3" r:id="rId2"/>
    <p:sldId id="311" r:id="rId3"/>
    <p:sldId id="321" r:id="rId4"/>
    <p:sldId id="305" r:id="rId5"/>
    <p:sldId id="334" r:id="rId6"/>
    <p:sldId id="315" r:id="rId7"/>
    <p:sldId id="322" r:id="rId8"/>
    <p:sldId id="323" r:id="rId9"/>
    <p:sldId id="324" r:id="rId10"/>
    <p:sldId id="332" r:id="rId11"/>
    <p:sldId id="326" r:id="rId12"/>
    <p:sldId id="333" r:id="rId13"/>
    <p:sldId id="325" r:id="rId14"/>
    <p:sldId id="328" r:id="rId15"/>
    <p:sldId id="329" r:id="rId16"/>
    <p:sldId id="327" r:id="rId17"/>
    <p:sldId id="331" r:id="rId18"/>
    <p:sldId id="33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989B"/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8" autoAdjust="0"/>
    <p:restoredTop sz="98887" autoAdjust="0"/>
  </p:normalViewPr>
  <p:slideViewPr>
    <p:cSldViewPr snapToGrid="0" snapToObjects="1">
      <p:cViewPr varScale="1">
        <p:scale>
          <a:sx n="90" d="100"/>
          <a:sy n="90" d="100"/>
        </p:scale>
        <p:origin x="92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gcomp.org/page/publication_view/762" TargetMode="External"/><Relationship Id="rId2" Type="http://schemas.openxmlformats.org/officeDocument/2006/relationships/hyperlink" Target="http://www.hlt.utdallas.edu/~vince/papers/emnlp12.pdf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s.utexas.edu/~vl/papers/wsc_SS7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clweb.org/anthology/W18-4105" TargetMode="External"/><Relationship Id="rId2" Type="http://schemas.openxmlformats.org/officeDocument/2006/relationships/hyperlink" Target="https://www.aaai.org/ocs/index.php/SSS/SSS17/paper/viewFile/15392/14552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lf.cnrs.fr/winograd-fr" TargetMode="External"/><Relationship Id="rId2" Type="http://schemas.openxmlformats.org/officeDocument/2006/relationships/hyperlink" Target="https://cs.nyu.edu/davise/papers/WinogradSchemas/WSChinese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arakilab.media.eng.hokudai.ac.jp/~kabura/collection_ja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Winograd Schema Challenge</a:t>
            </a:r>
            <a:br>
              <a:rPr lang="en-US" dirty="0"/>
            </a:br>
            <a:r>
              <a:rPr lang="en-US" sz="2600" dirty="0"/>
              <a:t>Hector J. Levesque</a:t>
            </a:r>
            <a:br>
              <a:rPr lang="en-US" sz="2600" dirty="0"/>
            </a:br>
            <a:r>
              <a:rPr lang="en-US" sz="2600" dirty="0"/>
              <a:t>AAAI, 2011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Oshin Agarwal</a:t>
            </a:r>
          </a:p>
          <a:p>
            <a:r>
              <a:rPr lang="en-US" dirty="0"/>
              <a:t>4 Feb `19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CEEEF-0C41-49D4-B538-F5ADBD78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083280-02AC-433A-A12C-22BD0F3D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solve WS?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1E35B-2E88-4B60-8248-E2CF0D0694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Lexical knowledge – Language models? Distributional representations?</a:t>
            </a:r>
          </a:p>
          <a:p>
            <a:r>
              <a:rPr lang="en-US" dirty="0"/>
              <a:t>Structural understanding – Syntax? Parsing?</a:t>
            </a:r>
          </a:p>
          <a:p>
            <a:r>
              <a:rPr lang="en-US" dirty="0"/>
              <a:t>Background knowledge – Knowledge bases?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John</a:t>
            </a:r>
            <a:r>
              <a:rPr lang="en-US" dirty="0"/>
              <a:t> asked </a:t>
            </a:r>
            <a:r>
              <a:rPr lang="en-US" b="1" dirty="0">
                <a:solidFill>
                  <a:srgbClr val="00B050"/>
                </a:solidFill>
              </a:rPr>
              <a:t>George</a:t>
            </a:r>
            <a:r>
              <a:rPr lang="en-US" dirty="0"/>
              <a:t> a question, but he was reluctant to  [</a:t>
            </a:r>
            <a:r>
              <a:rPr lang="en-US" b="1" dirty="0">
                <a:solidFill>
                  <a:srgbClr val="00B050"/>
                </a:solidFill>
              </a:rPr>
              <a:t>answer</a:t>
            </a:r>
            <a:r>
              <a:rPr lang="en-US" dirty="0"/>
              <a:t>/</a:t>
            </a:r>
            <a:r>
              <a:rPr lang="en-US" b="1" dirty="0">
                <a:solidFill>
                  <a:srgbClr val="FF0000"/>
                </a:solidFill>
              </a:rPr>
              <a:t>repeat</a:t>
            </a:r>
            <a:r>
              <a:rPr lang="en-US" dirty="0"/>
              <a:t>] it. Who was reluctant to [</a:t>
            </a:r>
            <a:r>
              <a:rPr lang="en-US" b="1" dirty="0">
                <a:solidFill>
                  <a:srgbClr val="00B050"/>
                </a:solidFill>
              </a:rPr>
              <a:t>answer</a:t>
            </a:r>
            <a:r>
              <a:rPr lang="en-US" dirty="0"/>
              <a:t>/</a:t>
            </a:r>
            <a:r>
              <a:rPr lang="en-US" b="1" dirty="0">
                <a:solidFill>
                  <a:srgbClr val="FF0000"/>
                </a:solidFill>
              </a:rPr>
              <a:t>repeat</a:t>
            </a:r>
            <a:r>
              <a:rPr lang="en-US" dirty="0"/>
              <a:t>] it? 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George</a:t>
            </a:r>
            <a:r>
              <a:rPr lang="en-US" dirty="0"/>
              <a:t> asked </a:t>
            </a:r>
            <a:r>
              <a:rPr lang="en-US" b="1" dirty="0">
                <a:solidFill>
                  <a:srgbClr val="00B050"/>
                </a:solidFill>
              </a:rPr>
              <a:t>John</a:t>
            </a:r>
            <a:r>
              <a:rPr lang="en-US" dirty="0"/>
              <a:t> a question, but he was reluctant to  [</a:t>
            </a:r>
            <a:r>
              <a:rPr lang="en-US" b="1" dirty="0">
                <a:solidFill>
                  <a:srgbClr val="00B050"/>
                </a:solidFill>
              </a:rPr>
              <a:t>answer</a:t>
            </a:r>
            <a:r>
              <a:rPr lang="en-US" dirty="0"/>
              <a:t>/</a:t>
            </a:r>
            <a:r>
              <a:rPr lang="en-US" b="1" dirty="0">
                <a:solidFill>
                  <a:srgbClr val="FF0000"/>
                </a:solidFill>
              </a:rPr>
              <a:t>repeat</a:t>
            </a:r>
            <a:r>
              <a:rPr lang="en-US" dirty="0"/>
              <a:t>] it. Who was reluctant to [</a:t>
            </a:r>
            <a:r>
              <a:rPr lang="en-US" b="1" dirty="0">
                <a:solidFill>
                  <a:srgbClr val="00B050"/>
                </a:solidFill>
              </a:rPr>
              <a:t>answer</a:t>
            </a:r>
            <a:r>
              <a:rPr lang="en-US" dirty="0"/>
              <a:t>/</a:t>
            </a:r>
            <a:r>
              <a:rPr lang="en-US" b="1" dirty="0">
                <a:solidFill>
                  <a:srgbClr val="FF0000"/>
                </a:solidFill>
              </a:rPr>
              <a:t>repeat</a:t>
            </a:r>
            <a:r>
              <a:rPr lang="en-US" dirty="0"/>
              <a:t>] it?  	</a:t>
            </a:r>
          </a:p>
          <a:p>
            <a:pPr marL="0" indent="0">
              <a:buNone/>
            </a:pPr>
            <a:r>
              <a:rPr lang="en-US" dirty="0"/>
              <a:t>	- Meaning of the words or the sentence</a:t>
            </a:r>
          </a:p>
          <a:p>
            <a:pPr marL="0" indent="0">
              <a:buNone/>
            </a:pPr>
            <a:r>
              <a:rPr lang="en-US" dirty="0"/>
              <a:t>	- Knowledge that a question needs to be answered </a:t>
            </a:r>
          </a:p>
          <a:p>
            <a:pPr marL="0" indent="0">
              <a:buNone/>
            </a:pPr>
            <a:r>
              <a:rPr lang="en-US" dirty="0"/>
              <a:t>	- Sentence structure to decide who asked the question and who should answer 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9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CEF39-336B-44D6-9961-ABCEE5F2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B4CE09-5B3C-4E14-BEBF-3DDB60E8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WS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689B0-EAF6-41CF-B4A7-501C90B395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“Resolving Complex Cases of Definite Pronouns” (Rahman &amp; Ng;  2012) </a:t>
            </a:r>
          </a:p>
          <a:p>
            <a:pPr lvl="1"/>
            <a:r>
              <a:rPr lang="en-US" dirty="0"/>
              <a:t>Rank the two candidate antecedents for the target pronoun</a:t>
            </a:r>
          </a:p>
          <a:p>
            <a:pPr lvl="1"/>
            <a:r>
              <a:rPr lang="en-US" dirty="0"/>
              <a:t>Features based on complex linguistic rules are used </a:t>
            </a:r>
          </a:p>
          <a:p>
            <a:pPr lvl="1"/>
            <a:r>
              <a:rPr lang="en-US" dirty="0">
                <a:hlinkClick r:id="rId2"/>
              </a:rPr>
              <a:t>http://www.hlt.utdallas.edu/~vince/papers/emnlp12.pdf</a:t>
            </a:r>
            <a:endParaRPr lang="en-US" dirty="0"/>
          </a:p>
          <a:p>
            <a:r>
              <a:rPr lang="en-US" dirty="0"/>
              <a:t>“Solving hard coreference problems” (Peng &amp; </a:t>
            </a:r>
            <a:r>
              <a:rPr lang="en-US" dirty="0" err="1"/>
              <a:t>Kashabi</a:t>
            </a:r>
            <a:r>
              <a:rPr lang="en-US" dirty="0"/>
              <a:t> &amp; Roth; 2015)</a:t>
            </a:r>
          </a:p>
          <a:p>
            <a:pPr lvl="1"/>
            <a:r>
              <a:rPr lang="en-US" dirty="0"/>
              <a:t>WS as coreference resolution or clustering</a:t>
            </a:r>
          </a:p>
          <a:p>
            <a:pPr lvl="1"/>
            <a:r>
              <a:rPr lang="en-US" dirty="0">
                <a:hlinkClick r:id="rId3"/>
              </a:rPr>
              <a:t>http://cogcomp.org/page/publication_view/762</a:t>
            </a:r>
            <a:endParaRPr lang="en-US" dirty="0"/>
          </a:p>
          <a:p>
            <a:r>
              <a:rPr lang="en-US" dirty="0"/>
              <a:t>“The Winograd Schema Challenge and Reasoning about Correlation” (Bailey et al; 2015) </a:t>
            </a:r>
          </a:p>
          <a:p>
            <a:pPr lvl="1"/>
            <a:r>
              <a:rPr lang="en-US" dirty="0"/>
              <a:t>Determine correlation between different phrases in the sentences after substituting the correct answer</a:t>
            </a:r>
          </a:p>
          <a:p>
            <a:pPr lvl="1"/>
            <a:r>
              <a:rPr lang="en-US" dirty="0">
                <a:hlinkClick r:id="rId4"/>
              </a:rPr>
              <a:t>https://www.cs.utexas.edu/~vl/papers/wsc_SS7.pdf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5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CEF39-336B-44D6-9961-ABCEE5F2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B4CE09-5B3C-4E14-BEBF-3DDB60E8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WS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689B0-EAF6-41CF-B4A7-501C90B395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“Combing Context and Commonsense Knowledge Through Neural Networks for Solving Winograd Schema Problems” (Liu et al; 2017)</a:t>
            </a:r>
          </a:p>
          <a:p>
            <a:pPr lvl="1"/>
            <a:r>
              <a:rPr lang="en-US" dirty="0"/>
              <a:t>Learn word representations based on current context and knowledge base</a:t>
            </a:r>
          </a:p>
          <a:p>
            <a:pPr lvl="1"/>
            <a:r>
              <a:rPr lang="en-US" dirty="0"/>
              <a:t>Predict the correct antecedent for the pronoun either based on semantic similarity or using a neural network</a:t>
            </a:r>
          </a:p>
          <a:p>
            <a:pPr lvl="1"/>
            <a:r>
              <a:rPr lang="en-US" dirty="0">
                <a:hlinkClick r:id="rId2"/>
              </a:rPr>
              <a:t>https://www.aaai.org/ocs/index.php/SSS/SSS17/paper/viewFile/15392/14552</a:t>
            </a:r>
            <a:endParaRPr lang="en-US" dirty="0"/>
          </a:p>
          <a:p>
            <a:r>
              <a:rPr lang="en-US" dirty="0"/>
              <a:t>“Addressing the Winograd Schema Challenge as a Sequence Ranking Task” (Opitz &amp; Frank; 2018)</a:t>
            </a:r>
          </a:p>
          <a:p>
            <a:pPr lvl="1"/>
            <a:r>
              <a:rPr lang="en-US" dirty="0"/>
              <a:t>Replace pronoun by antecedent and generate a plausibility score for each sentence using a neural network</a:t>
            </a:r>
          </a:p>
          <a:p>
            <a:pPr lvl="1"/>
            <a:r>
              <a:rPr lang="en-US" dirty="0">
                <a:hlinkClick r:id="rId3"/>
              </a:rPr>
              <a:t>http://aclweb.org/anthology/W18-4105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3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0F4B0-BE1F-4122-93C3-8B652E63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7D1649-A913-4BD5-BA48-48F51051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Winograd schema in other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2C1BF-0B8F-4C35-83FB-AACEF931EC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Chinese - </a:t>
            </a:r>
            <a:r>
              <a:rPr lang="en-US" dirty="0">
                <a:hlinkClick r:id="rId2"/>
              </a:rPr>
              <a:t>https://cs.nyu.edu/davise/papers/WinogradSchemas/WSChinese.html</a:t>
            </a:r>
            <a:endParaRPr lang="en-US" dirty="0"/>
          </a:p>
          <a:p>
            <a:r>
              <a:rPr lang="en-US" dirty="0"/>
              <a:t>French - </a:t>
            </a:r>
            <a:r>
              <a:rPr lang="en-US" dirty="0">
                <a:hlinkClick r:id="rId3"/>
              </a:rPr>
              <a:t>http://www.llf.cnrs.fr/winograd-fr</a:t>
            </a:r>
            <a:endParaRPr lang="en-US" dirty="0"/>
          </a:p>
          <a:p>
            <a:r>
              <a:rPr lang="en-US" dirty="0"/>
              <a:t>Japanese - </a:t>
            </a:r>
            <a:r>
              <a:rPr lang="en-US" dirty="0">
                <a:hlinkClick r:id="rId4"/>
              </a:rPr>
              <a:t>http://arakilab.media.eng.hokudai.ac.jp/~kabura/collection_ja.html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60B89-6DBB-4381-8C1F-9D97E5CA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4F095C-9474-4869-BAD3-EE9CCC33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0BFCF-B54E-4FDC-BA4B-3B0D6CF54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Coming up with questions!!!!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Answers can be too obvious because of properties of the two parties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women stopped taking the pills because they were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pregnant/carcinogenic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]. Which individuals were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pregnant/carcinogenic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] ?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Women can’t be carcinogenic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Pills can’t be pregnant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Such information can be learnt through a large corpus of text via co-occurrence statistics easily and are excluded form WS datasets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7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60B89-6DBB-4381-8C1F-9D97E5CA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4F095C-9474-4869-BAD3-EE9CCC33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0BFCF-B54E-4FDC-BA4B-3B0D6CF54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Coming up with questions!!!!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Phrases need not be Google-proof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Many astronomers are engaged in the search for distant galaxies. They are spread all over the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earth/universe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]. What are spread all over the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earth/universe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] ? 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‘’Galaxies are spread all over the universe’’ may be found on the web</a:t>
            </a:r>
          </a:p>
          <a:p>
            <a:pPr lvl="3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Direct fact but the system would have to find it and use it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‘’There are many galaxies found throughout the universe” may be found</a:t>
            </a:r>
          </a:p>
          <a:p>
            <a:pPr lvl="3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System would have to understand that it means the same as the question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Even though they could still be difficult, such questions are excluded in WS datasets</a:t>
            </a:r>
          </a:p>
        </p:txBody>
      </p:sp>
    </p:spTree>
    <p:extLst>
      <p:ext uri="{BB962C8B-B14F-4D97-AF65-F5344CB8AC3E}">
        <p14:creationId xmlns:p14="http://schemas.microsoft.com/office/powerpoint/2010/main" val="903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60B89-6DBB-4381-8C1F-9D97E5CA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4F095C-9474-4869-BAD3-EE9CCC33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0BFCF-B54E-4FDC-BA4B-3B0D6CF549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Coming up with questions!!!!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Lack of knowledge in human subjects on whom questions are tested 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large ball crashed through the table because it is made up of [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steel/Styrofoam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]. What is made of [steel/Styrofoam]?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Some person might not know what is Styrofoam so such questions are excluded</a:t>
            </a:r>
          </a:p>
          <a:p>
            <a:pPr lvl="2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Though a system might understand these if they appeared in some large corpus it used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1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738A57-352E-44B4-A1E4-E600425E0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A5001-33C6-4C47-904B-CBE8C3F5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1FB96-125D-4A4D-A4EB-C7FB0CBD77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Turing test might not be sufficient to say machines are intelligent</a:t>
            </a:r>
          </a:p>
          <a:p>
            <a:pPr lvl="1"/>
            <a:r>
              <a:rPr lang="en-US" dirty="0"/>
              <a:t>Involves deception</a:t>
            </a:r>
          </a:p>
          <a:p>
            <a:pPr lvl="1"/>
            <a:r>
              <a:rPr lang="en-US" dirty="0"/>
              <a:t>Evaluation is subjective</a:t>
            </a:r>
          </a:p>
          <a:p>
            <a:r>
              <a:rPr lang="en-US" dirty="0"/>
              <a:t>Winograd Schema as an alternative test</a:t>
            </a:r>
          </a:p>
          <a:p>
            <a:pPr lvl="1"/>
            <a:r>
              <a:rPr lang="en-US" dirty="0"/>
              <a:t>Binary questions involving pronoun disambiguation</a:t>
            </a:r>
          </a:p>
          <a:p>
            <a:pPr lvl="1"/>
            <a:r>
              <a:rPr lang="en-US" dirty="0"/>
              <a:t>No deception</a:t>
            </a:r>
          </a:p>
          <a:p>
            <a:pPr lvl="1"/>
            <a:r>
              <a:rPr lang="en-US" dirty="0"/>
              <a:t>Easy to evaluate</a:t>
            </a:r>
          </a:p>
          <a:p>
            <a:pPr lvl="1"/>
            <a:r>
              <a:rPr lang="en-US" dirty="0"/>
              <a:t>Difficult to come up with questions</a:t>
            </a:r>
          </a:p>
        </p:txBody>
      </p:sp>
    </p:spTree>
    <p:extLst>
      <p:ext uri="{BB962C8B-B14F-4D97-AF65-F5344CB8AC3E}">
        <p14:creationId xmlns:p14="http://schemas.microsoft.com/office/powerpoint/2010/main" val="12643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11E39-B124-4E37-9910-3A683ECC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255184-22BC-4B3C-A9EB-8764C988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work/questions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7349C-BEFF-4592-AE08-1A8CE23BC1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does it mean if a system can solve WS problems? Can we say machines are intelligent now?</a:t>
            </a:r>
          </a:p>
          <a:p>
            <a:r>
              <a:rPr lang="en-US" dirty="0"/>
              <a:t>Is solving WS type problems enough? </a:t>
            </a:r>
          </a:p>
          <a:p>
            <a:r>
              <a:rPr lang="en-US" dirty="0"/>
              <a:t>We saw that different works formulate this problem differently.</a:t>
            </a:r>
          </a:p>
          <a:p>
            <a:pPr lvl="1"/>
            <a:r>
              <a:rPr lang="en-US" dirty="0"/>
              <a:t>Is the system doing well only because it was modelled a certain way and does not have the intelligence or knowledge for other tasks?</a:t>
            </a:r>
          </a:p>
          <a:p>
            <a:pPr lvl="1"/>
            <a:r>
              <a:rPr lang="en-US" dirty="0"/>
              <a:t>How to compare evaluations of different systems? Classification task might use just accuracy vs coreference would use MUC/B</a:t>
            </a:r>
            <a:r>
              <a:rPr lang="en-US" baseline="30000" dirty="0"/>
              <a:t>3</a:t>
            </a:r>
            <a:r>
              <a:rPr lang="en-US" dirty="0"/>
              <a:t>/CEAF</a:t>
            </a:r>
          </a:p>
          <a:p>
            <a:r>
              <a:rPr lang="en-US" dirty="0"/>
              <a:t>Is evaluating observable behavior enough?</a:t>
            </a:r>
          </a:p>
          <a:p>
            <a:r>
              <a:rPr lang="en-US" dirty="0"/>
              <a:t>Do we need to know how the machine is reasoning internally?</a:t>
            </a:r>
          </a:p>
        </p:txBody>
      </p:sp>
    </p:spTree>
    <p:extLst>
      <p:ext uri="{BB962C8B-B14F-4D97-AF65-F5344CB8AC3E}">
        <p14:creationId xmlns:p14="http://schemas.microsoft.com/office/powerpoint/2010/main" val="211383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- Can machines think?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Turing test</a:t>
            </a:r>
          </a:p>
          <a:p>
            <a:pPr lvl="1"/>
            <a:r>
              <a:rPr lang="en-US" dirty="0"/>
              <a:t>System needs to assume a person’s identity</a:t>
            </a:r>
          </a:p>
          <a:p>
            <a:pPr lvl="1"/>
            <a:r>
              <a:rPr lang="en-US" dirty="0"/>
              <a:t>What is acceptable conversation ?</a:t>
            </a:r>
          </a:p>
          <a:p>
            <a:pPr lvl="2"/>
            <a:r>
              <a:rPr lang="en-US" dirty="0"/>
              <a:t>Evasive indirect answers</a:t>
            </a:r>
          </a:p>
          <a:p>
            <a:pPr lvl="2"/>
            <a:r>
              <a:rPr lang="en-US" dirty="0"/>
              <a:t>Short minimal replies</a:t>
            </a:r>
          </a:p>
          <a:p>
            <a:pPr lvl="1"/>
            <a:r>
              <a:rPr lang="en-US" dirty="0"/>
              <a:t>Subjective evaluation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613C2A-7E8E-48DA-A909-BF93772D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9F3C5-1264-4069-A8B2-E2A5E700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- Can machines think?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E8AA6-B64C-48AC-A7E1-FCB8E0C53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78" t="50063" r="41033" b="18794"/>
          <a:stretch/>
        </p:blipFill>
        <p:spPr>
          <a:xfrm>
            <a:off x="457200" y="1053271"/>
            <a:ext cx="5241852" cy="2285528"/>
          </a:xfrm>
          <a:prstGeom prst="rect">
            <a:avLst/>
          </a:prstGeom>
        </p:spPr>
      </p:pic>
      <p:pic>
        <p:nvPicPr>
          <p:cNvPr id="7" name="Picture 2" descr="https://cdn-images-1.medium.com/max/1600/0*_XPCprQ2pyXI6irV.">
            <a:extLst>
              <a:ext uri="{FF2B5EF4-FFF2-40B4-BE49-F238E27FC236}">
                <a16:creationId xmlns:a16="http://schemas.microsoft.com/office/drawing/2014/main" id="{CA867DE2-A7BE-4A90-B1F5-948B1D1C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14" y="2030403"/>
            <a:ext cx="76200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- Can machines think?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Textual entailment</a:t>
            </a:r>
          </a:p>
          <a:p>
            <a:pPr lvl="1"/>
            <a:r>
              <a:rPr lang="en-US" dirty="0"/>
              <a:t>PROS</a:t>
            </a:r>
          </a:p>
          <a:p>
            <a:pPr lvl="3"/>
            <a:r>
              <a:rPr lang="en-US" dirty="0"/>
              <a:t>No evasiveness. </a:t>
            </a:r>
          </a:p>
          <a:p>
            <a:pPr lvl="3"/>
            <a:r>
              <a:rPr lang="en-US" dirty="0"/>
              <a:t>Easy evaluation</a:t>
            </a:r>
          </a:p>
          <a:p>
            <a:pPr lvl="1"/>
            <a:r>
              <a:rPr lang="en-US" dirty="0"/>
              <a:t>CONS</a:t>
            </a:r>
          </a:p>
          <a:p>
            <a:pPr lvl="3"/>
            <a:r>
              <a:rPr lang="en-US" dirty="0"/>
              <a:t>Will have to explain to people what is entailment </a:t>
            </a:r>
          </a:p>
          <a:p>
            <a:pPr lvl="1"/>
            <a:r>
              <a:rPr lang="en-US" dirty="0"/>
              <a:t>Can we have something that everyone would understand naturally?</a:t>
            </a:r>
          </a:p>
          <a:p>
            <a:endParaRPr lang="en-US" dirty="0"/>
          </a:p>
          <a:p>
            <a:r>
              <a:rPr lang="en-US" dirty="0"/>
              <a:t>Winograd schema</a:t>
            </a:r>
          </a:p>
        </p:txBody>
      </p:sp>
    </p:spTree>
    <p:extLst>
      <p:ext uri="{BB962C8B-B14F-4D97-AF65-F5344CB8AC3E}">
        <p14:creationId xmlns:p14="http://schemas.microsoft.com/office/powerpoint/2010/main" val="9378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E075AD-B3E5-4AA8-AAE5-DBE42301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B74706-A7D9-463B-9AF9-3B1F4934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BF879-511E-48F1-BC4B-91900E3E9E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WS Contributions</a:t>
            </a:r>
          </a:p>
          <a:p>
            <a:r>
              <a:rPr lang="en-US" dirty="0"/>
              <a:t>WS Examples</a:t>
            </a:r>
          </a:p>
          <a:p>
            <a:r>
              <a:rPr lang="en-US" dirty="0"/>
              <a:t>WS Properties</a:t>
            </a:r>
          </a:p>
          <a:p>
            <a:r>
              <a:rPr lang="en-US" dirty="0"/>
              <a:t>WS Challenges</a:t>
            </a:r>
          </a:p>
          <a:p>
            <a:r>
              <a:rPr lang="en-US" dirty="0"/>
              <a:t>Future work/questions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07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Winograd Schema - Contributions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 binary questions that any English speaking individual should be able to answer</a:t>
            </a:r>
          </a:p>
          <a:p>
            <a:r>
              <a:rPr lang="en-US" dirty="0"/>
              <a:t>Questions involve thinking and cannot be answered even with access to a large corpus</a:t>
            </a:r>
          </a:p>
          <a:p>
            <a:r>
              <a:rPr lang="en-US" dirty="0"/>
              <a:t>Need to disambiguate pronouns based on commonsense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Easy to understand questions for humans</a:t>
            </a:r>
          </a:p>
          <a:p>
            <a:pPr lvl="1"/>
            <a:r>
              <a:rPr lang="en-US" dirty="0"/>
              <a:t>No trickery or evasiveness can work</a:t>
            </a:r>
          </a:p>
          <a:p>
            <a:pPr lvl="1"/>
            <a:r>
              <a:rPr lang="en-US" dirty="0"/>
              <a:t>Can be evaluated quickly and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5845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8802E-2DB3-43E0-95DB-52FB669B9C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poured water from the bottle into the cup until </a:t>
            </a:r>
            <a:r>
              <a:rPr lang="en-US" b="1" dirty="0">
                <a:solidFill>
                  <a:srgbClr val="FF0000"/>
                </a:solidFill>
              </a:rPr>
              <a:t>it</a:t>
            </a:r>
            <a:r>
              <a:rPr lang="en-US" dirty="0"/>
              <a:t> was </a:t>
            </a:r>
            <a:r>
              <a:rPr lang="en-US" b="1" dirty="0">
                <a:solidFill>
                  <a:srgbClr val="00B050"/>
                </a:solidFill>
              </a:rPr>
              <a:t>full</a:t>
            </a:r>
            <a:r>
              <a:rPr lang="en-US" dirty="0"/>
              <a:t>. What was </a:t>
            </a:r>
            <a:r>
              <a:rPr lang="en-US" b="1" dirty="0">
                <a:solidFill>
                  <a:srgbClr val="00B050"/>
                </a:solidFill>
              </a:rPr>
              <a:t>full</a:t>
            </a:r>
            <a:r>
              <a:rPr lang="en-US" dirty="0"/>
              <a:t>?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poured water from the bottle into the cup until </a:t>
            </a:r>
            <a:r>
              <a:rPr lang="en-US" b="1" dirty="0">
                <a:solidFill>
                  <a:srgbClr val="FF0000"/>
                </a:solidFill>
              </a:rPr>
              <a:t>it</a:t>
            </a:r>
            <a:r>
              <a:rPr lang="en-US" dirty="0"/>
              <a:t> was </a:t>
            </a:r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. What was </a:t>
            </a:r>
            <a:r>
              <a:rPr lang="en-US" b="1" dirty="0">
                <a:solidFill>
                  <a:srgbClr val="00B050"/>
                </a:solidFill>
              </a:rPr>
              <a:t>empty</a:t>
            </a:r>
            <a:r>
              <a:rPr lang="en-US" dirty="0"/>
              <a:t>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F21F7-6045-4740-835B-3C26C3F6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32767-C765-48BA-89C8-3FFADD96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</p:spPr>
        <p:txBody>
          <a:bodyPr/>
          <a:lstStyle/>
          <a:p>
            <a:r>
              <a:rPr lang="en-US" dirty="0"/>
              <a:t>Winograd Schema – Example 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64342-6B3D-48F0-88F6-8C788E237273}"/>
              </a:ext>
            </a:extLst>
          </p:cNvPr>
          <p:cNvSpPr txBox="1"/>
          <p:nvPr/>
        </p:nvSpPr>
        <p:spPr>
          <a:xfrm>
            <a:off x="2540764" y="1474002"/>
            <a:ext cx="103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</a:rPr>
              <a:t>Cup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044C-F21A-43F9-BB0E-7EAFE5D7EE1F}"/>
              </a:ext>
            </a:extLst>
          </p:cNvPr>
          <p:cNvSpPr txBox="1"/>
          <p:nvPr/>
        </p:nvSpPr>
        <p:spPr>
          <a:xfrm>
            <a:off x="2910680" y="2695668"/>
            <a:ext cx="132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</a:rPr>
              <a:t>Bottle</a:t>
            </a:r>
          </a:p>
        </p:txBody>
      </p:sp>
    </p:spTree>
    <p:extLst>
      <p:ext uri="{BB962C8B-B14F-4D97-AF65-F5344CB8AC3E}">
        <p14:creationId xmlns:p14="http://schemas.microsoft.com/office/powerpoint/2010/main" val="41524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8802E-2DB3-43E0-95DB-52FB669B9C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Paul tried to call George on the phone but </a:t>
            </a:r>
            <a:r>
              <a:rPr lang="en-US" b="1" dirty="0">
                <a:solidFill>
                  <a:srgbClr val="FF0000"/>
                </a:solidFill>
              </a:rPr>
              <a:t>he</a:t>
            </a:r>
            <a:r>
              <a:rPr lang="en-US" dirty="0"/>
              <a:t> wasn’t </a:t>
            </a:r>
            <a:r>
              <a:rPr lang="en-US" b="1" dirty="0">
                <a:solidFill>
                  <a:srgbClr val="00B050"/>
                </a:solidFill>
              </a:rPr>
              <a:t>successful</a:t>
            </a:r>
            <a:r>
              <a:rPr lang="en-US" dirty="0"/>
              <a:t>. Who was not </a:t>
            </a:r>
            <a:r>
              <a:rPr lang="en-US" b="1" dirty="0">
                <a:solidFill>
                  <a:srgbClr val="00B050"/>
                </a:solidFill>
              </a:rPr>
              <a:t>successful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Paul tried to call George on the phone but </a:t>
            </a:r>
            <a:r>
              <a:rPr lang="en-US" b="1" dirty="0">
                <a:solidFill>
                  <a:srgbClr val="FF0000"/>
                </a:solidFill>
              </a:rPr>
              <a:t>he</a:t>
            </a:r>
            <a:r>
              <a:rPr lang="en-US" dirty="0"/>
              <a:t> wasn’t </a:t>
            </a:r>
            <a:r>
              <a:rPr lang="en-US" b="1" dirty="0">
                <a:solidFill>
                  <a:srgbClr val="00B050"/>
                </a:solidFill>
              </a:rPr>
              <a:t>available</a:t>
            </a:r>
            <a:r>
              <a:rPr lang="en-US" dirty="0"/>
              <a:t>. Who was not </a:t>
            </a:r>
            <a:r>
              <a:rPr lang="en-US" b="1" dirty="0">
                <a:solidFill>
                  <a:srgbClr val="00B050"/>
                </a:solidFill>
              </a:rPr>
              <a:t>available</a:t>
            </a:r>
            <a:r>
              <a:rPr lang="en-US" dirty="0"/>
              <a:t>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DF21F7-6045-4740-835B-3C26C3F6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32767-C765-48BA-89C8-3FFADD96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Winograd Schema – Example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64342-6B3D-48F0-88F6-8C788E237273}"/>
              </a:ext>
            </a:extLst>
          </p:cNvPr>
          <p:cNvSpPr txBox="1"/>
          <p:nvPr/>
        </p:nvSpPr>
        <p:spPr>
          <a:xfrm>
            <a:off x="3803815" y="1446764"/>
            <a:ext cx="103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</a:rPr>
              <a:t>Paul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9044C-F21A-43F9-BB0E-7EAFE5D7EE1F}"/>
              </a:ext>
            </a:extLst>
          </p:cNvPr>
          <p:cNvSpPr txBox="1"/>
          <p:nvPr/>
        </p:nvSpPr>
        <p:spPr>
          <a:xfrm>
            <a:off x="3658503" y="2689009"/>
            <a:ext cx="1321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</a:rPr>
              <a:t>George</a:t>
            </a:r>
          </a:p>
        </p:txBody>
      </p:sp>
    </p:spTree>
    <p:extLst>
      <p:ext uri="{BB962C8B-B14F-4D97-AF65-F5344CB8AC3E}">
        <p14:creationId xmlns:p14="http://schemas.microsoft.com/office/powerpoint/2010/main" val="11265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7C29BF-B368-4818-866E-B8DF2995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D2B4C3-FD6F-491E-8AAE-65341A2A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Winograd Schema - Properties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ECDCC-3257-45D9-985F-18372445A4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Two similar parties (Male/Female/Object)</a:t>
            </a:r>
          </a:p>
          <a:p>
            <a:r>
              <a:rPr lang="en-US" dirty="0"/>
              <a:t>Pronoun used that could refer to either</a:t>
            </a:r>
          </a:p>
          <a:p>
            <a:r>
              <a:rPr lang="en-US" dirty="0"/>
              <a:t>Question asked that involves disambiguation of the pronoun</a:t>
            </a:r>
          </a:p>
          <a:p>
            <a:r>
              <a:rPr lang="en-US" dirty="0"/>
              <a:t>Sentence has a special word which when replaced by an alternate word changes the answer to the question</a:t>
            </a:r>
          </a:p>
          <a:p>
            <a:r>
              <a:rPr lang="en-US" dirty="0"/>
              <a:t>Special and alternate word need not be opposites</a:t>
            </a:r>
          </a:p>
        </p:txBody>
      </p:sp>
    </p:spTree>
    <p:extLst>
      <p:ext uri="{BB962C8B-B14F-4D97-AF65-F5344CB8AC3E}">
        <p14:creationId xmlns:p14="http://schemas.microsoft.com/office/powerpoint/2010/main" val="237959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9388</TotalTime>
  <Words>1014</Words>
  <Application>Microsoft Office PowerPoint</Application>
  <PresentationFormat>On-screen Show (16:9)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</vt:lpstr>
      <vt:lpstr>Gill Sans MT</vt:lpstr>
      <vt:lpstr>Office Theme</vt:lpstr>
      <vt:lpstr>The Winograd Schema Challenge Hector J. Levesque AAAI, 2011</vt:lpstr>
      <vt:lpstr>Problem - Can machines think?</vt:lpstr>
      <vt:lpstr>Problem - Can machines think?</vt:lpstr>
      <vt:lpstr>Problem - Can machines think?</vt:lpstr>
      <vt:lpstr>List of Content</vt:lpstr>
      <vt:lpstr>Winograd Schema - Contributions</vt:lpstr>
      <vt:lpstr>Winograd Schema – Example I</vt:lpstr>
      <vt:lpstr>Winograd Schema – Example II</vt:lpstr>
      <vt:lpstr>Winograd Schema - Properties</vt:lpstr>
      <vt:lpstr>What do we need to solve WS?</vt:lpstr>
      <vt:lpstr>Solving the WS Problems</vt:lpstr>
      <vt:lpstr>Solving the WS Problems</vt:lpstr>
      <vt:lpstr>Winograd schema in other languages</vt:lpstr>
      <vt:lpstr>Challenges with WS</vt:lpstr>
      <vt:lpstr>Challenges with WS</vt:lpstr>
      <vt:lpstr>Challenges with WS</vt:lpstr>
      <vt:lpstr>Summary</vt:lpstr>
      <vt:lpstr>Future work/questions 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Oshin Agarwal</cp:lastModifiedBy>
  <cp:revision>289</cp:revision>
  <dcterms:created xsi:type="dcterms:W3CDTF">2017-09-22T15:37:04Z</dcterms:created>
  <dcterms:modified xsi:type="dcterms:W3CDTF">2019-02-04T18:49:56Z</dcterms:modified>
</cp:coreProperties>
</file>