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6"/>
  </p:notesMasterIdLst>
  <p:sldIdLst>
    <p:sldId id="392" r:id="rId2"/>
    <p:sldId id="551" r:id="rId3"/>
    <p:sldId id="550" r:id="rId4"/>
    <p:sldId id="465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66" r:id="rId13"/>
    <p:sldId id="480" r:id="rId14"/>
    <p:sldId id="481" r:id="rId15"/>
  </p:sldIdLst>
  <p:sldSz cx="9144000" cy="6858000" type="screen4x3"/>
  <p:notesSz cx="6858000" cy="9144000"/>
  <p:embeddedFontLst>
    <p:embeddedFont>
      <p:font typeface="Arial Rounded MT Bold" panose="020F0704030504030204" pitchFamily="34" charset="0"/>
      <p:regular r:id="rId17"/>
    </p:embeddedFont>
    <p:embeddedFont>
      <p:font typeface="Arial Unicode M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mmi10" panose="020B0604020202020204"/>
      <p:regular r:id="rId28"/>
    </p:embeddedFont>
    <p:embeddedFont>
      <p:font typeface="cmsy10" panose="020B0604020202020204"/>
      <p:regular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SimSun" panose="02010600030101010101" pitchFamily="2" charset="-122"/>
      <p:regular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AE413F7-FCE9-4DF7-A811-15A837271141}">
          <p14:sldIdLst>
            <p14:sldId id="392"/>
            <p14:sldId id="551"/>
            <p14:sldId id="550"/>
            <p14:sldId id="465"/>
            <p14:sldId id="473"/>
            <p14:sldId id="474"/>
            <p14:sldId id="475"/>
            <p14:sldId id="476"/>
            <p14:sldId id="477"/>
            <p14:sldId id="478"/>
            <p14:sldId id="479"/>
            <p14:sldId id="466"/>
            <p14:sldId id="480"/>
            <p14:sldId id="481"/>
          </p14:sldIdLst>
        </p14:section>
        <p14:section name="CODL++" id="{7D159BDE-93A0-4BB9-A026-AA9B86AB9939}">
          <p14:sldIdLst/>
        </p14:section>
        <p14:section name="Learning (10)" id="{1F27CCDF-CF30-4700-B078-76F80EB0D690}">
          <p14:sldIdLst/>
        </p14:section>
        <p14:section name="Scaling" id="{2D406435-218D-4729-A5D7-D7170A2F67BA}">
          <p14:sldIdLst/>
        </p14:section>
        <p14:section name="Summary" id="{9DA3CD11-97D9-420D-A6F2-12051D499D0C}">
          <p14:sldIdLst/>
        </p14:section>
        <p14:section name="backup" id="{6DB17FD8-EE1F-4F20-A7C7-385243E6106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01B"/>
    <a:srgbClr val="000080"/>
    <a:srgbClr val="FAC896"/>
    <a:srgbClr val="FAE1AF"/>
    <a:srgbClr val="FFFFFF"/>
    <a:srgbClr val="400080"/>
    <a:srgbClr val="CC3300"/>
    <a:srgbClr val="006600"/>
    <a:srgbClr val="FBA31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7639" autoAdjust="0"/>
  </p:normalViewPr>
  <p:slideViewPr>
    <p:cSldViewPr>
      <p:cViewPr varScale="1">
        <p:scale>
          <a:sx n="125" d="100"/>
          <a:sy n="125" d="100"/>
        </p:scale>
        <p:origin x="271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7D9C7A-1E92-449D-A064-B8AFA531E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753E5-623F-4C67-8206-272E28AD2ED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Title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02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4D8801C-E3BD-4789-9664-7D5EBA8D6A7A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0" tIns="45714" rIns="91430" bIns="457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learn it jointly?</a:t>
            </a:r>
          </a:p>
          <a:p>
            <a:r>
              <a:rPr lang="en-US" dirty="0"/>
              <a:t>Because you can’t always learn things jointly</a:t>
            </a:r>
            <a:r>
              <a:rPr lang="en-US" baseline="0" dirty="0"/>
              <a:t> – some constraining information may come up at decision time. Some models may already be there, given to you. </a:t>
            </a:r>
          </a:p>
          <a:p>
            <a:endParaRPr lang="en-US" baseline="0" dirty="0"/>
          </a:p>
          <a:p>
            <a:r>
              <a:rPr lang="en-US" baseline="0" dirty="0"/>
              <a:t>And, not all learning is done from many examples  -- most of the learning you do outside perceptual things you did not learn from many examples…but rather by being told or observing single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D9C7A-1E92-449D-A064-B8AFA531E95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75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C70B07D-D95B-4432-A511-0E6F0C0F0C76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38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95FB135-A066-425C-B583-A004A1D2BAFC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38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745313-2901-4A32-842E-6D7B719A3133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context of SRL, the goal is to predict for each possible phrase in a given sentence if it is an argument or not and what type it is.</a:t>
            </a:r>
          </a:p>
        </p:txBody>
      </p:sp>
    </p:spTree>
    <p:extLst>
      <p:ext uri="{BB962C8B-B14F-4D97-AF65-F5344CB8AC3E}">
        <p14:creationId xmlns:p14="http://schemas.microsoft.com/office/powerpoint/2010/main" val="195153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penn-1-A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1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48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2133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2484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93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811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3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6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556022" y="6627472"/>
            <a:ext cx="1360821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76274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86800" y="6627472"/>
            <a:ext cx="30136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39EF4-A850-451A-A568-A8D7B10EE4DC}" type="slidenum">
              <a:rPr lang="zh-CN" altLang="en-US" sz="800">
                <a:solidFill>
                  <a:srgbClr val="A700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endParaRPr lang="en-US" altLang="zh-CN" sz="800" dirty="0">
              <a:solidFill>
                <a:srgbClr val="A700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6681055" y="6627472"/>
            <a:ext cx="556017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0"/>
            <a:endParaRPr lang="en-US" dirty="0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1905000" y="6627472"/>
            <a:ext cx="1447800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275362" y="6627472"/>
            <a:ext cx="1324838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5" name="Picture 14" descr="penn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6400800"/>
            <a:ext cx="51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9"/>
          <p:cNvGrpSpPr>
            <a:grpSpLocks/>
          </p:cNvGrpSpPr>
          <p:nvPr userDrawn="1"/>
        </p:nvGrpSpPr>
        <p:grpSpPr bwMode="auto">
          <a:xfrm>
            <a:off x="2680087" y="6206622"/>
            <a:ext cx="3911600" cy="569913"/>
            <a:chOff x="114" y="226"/>
            <a:chExt cx="2464" cy="50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2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26"/>
              <a:ext cx="37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27"/>
              <a:ext cx="331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11" y="559"/>
              <a:ext cx="96" cy="116"/>
            </a:xfrm>
            <a:custGeom>
              <a:avLst/>
              <a:gdLst>
                <a:gd name="T0" fmla="*/ 21 w 74"/>
                <a:gd name="T1" fmla="*/ 74 h 79"/>
                <a:gd name="T2" fmla="*/ 6 w 74"/>
                <a:gd name="T3" fmla="*/ 60 h 79"/>
                <a:gd name="T4" fmla="*/ 0 w 74"/>
                <a:gd name="T5" fmla="*/ 39 h 79"/>
                <a:gd name="T6" fmla="*/ 13 w 74"/>
                <a:gd name="T7" fmla="*/ 11 h 79"/>
                <a:gd name="T8" fmla="*/ 46 w 74"/>
                <a:gd name="T9" fmla="*/ 0 h 79"/>
                <a:gd name="T10" fmla="*/ 60 w 74"/>
                <a:gd name="T11" fmla="*/ 1 h 79"/>
                <a:gd name="T12" fmla="*/ 74 w 74"/>
                <a:gd name="T13" fmla="*/ 5 h 79"/>
                <a:gd name="T14" fmla="*/ 74 w 74"/>
                <a:gd name="T15" fmla="*/ 6 h 79"/>
                <a:gd name="T16" fmla="*/ 73 w 74"/>
                <a:gd name="T17" fmla="*/ 12 h 79"/>
                <a:gd name="T18" fmla="*/ 72 w 74"/>
                <a:gd name="T19" fmla="*/ 24 h 79"/>
                <a:gd name="T20" fmla="*/ 67 w 74"/>
                <a:gd name="T21" fmla="*/ 24 h 79"/>
                <a:gd name="T22" fmla="*/ 67 w 74"/>
                <a:gd name="T23" fmla="*/ 14 h 79"/>
                <a:gd name="T24" fmla="*/ 63 w 74"/>
                <a:gd name="T25" fmla="*/ 11 h 79"/>
                <a:gd name="T26" fmla="*/ 56 w 74"/>
                <a:gd name="T27" fmla="*/ 8 h 79"/>
                <a:gd name="T28" fmla="*/ 46 w 74"/>
                <a:gd name="T29" fmla="*/ 6 h 79"/>
                <a:gd name="T30" fmla="*/ 25 w 74"/>
                <a:gd name="T31" fmla="*/ 15 h 79"/>
                <a:gd name="T32" fmla="*/ 17 w 74"/>
                <a:gd name="T33" fmla="*/ 37 h 79"/>
                <a:gd name="T34" fmla="*/ 27 w 74"/>
                <a:gd name="T35" fmla="*/ 63 h 79"/>
                <a:gd name="T36" fmla="*/ 50 w 74"/>
                <a:gd name="T37" fmla="*/ 72 h 79"/>
                <a:gd name="T38" fmla="*/ 61 w 74"/>
                <a:gd name="T39" fmla="*/ 71 h 79"/>
                <a:gd name="T40" fmla="*/ 73 w 74"/>
                <a:gd name="T41" fmla="*/ 66 h 79"/>
                <a:gd name="T42" fmla="*/ 74 w 74"/>
                <a:gd name="T43" fmla="*/ 68 h 79"/>
                <a:gd name="T44" fmla="*/ 71 w 74"/>
                <a:gd name="T45" fmla="*/ 73 h 79"/>
                <a:gd name="T46" fmla="*/ 59 w 74"/>
                <a:gd name="T47" fmla="*/ 78 h 79"/>
                <a:gd name="T48" fmla="*/ 46 w 74"/>
                <a:gd name="T49" fmla="*/ 79 h 79"/>
                <a:gd name="T50" fmla="*/ 21 w 74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79">
                  <a:moveTo>
                    <a:pt x="21" y="74"/>
                  </a:moveTo>
                  <a:cubicBezTo>
                    <a:pt x="14" y="71"/>
                    <a:pt x="9" y="66"/>
                    <a:pt x="6" y="60"/>
                  </a:cubicBezTo>
                  <a:cubicBezTo>
                    <a:pt x="2" y="54"/>
                    <a:pt x="0" y="47"/>
                    <a:pt x="0" y="39"/>
                  </a:cubicBezTo>
                  <a:cubicBezTo>
                    <a:pt x="0" y="28"/>
                    <a:pt x="4" y="18"/>
                    <a:pt x="13" y="11"/>
                  </a:cubicBezTo>
                  <a:cubicBezTo>
                    <a:pt x="21" y="4"/>
                    <a:pt x="32" y="0"/>
                    <a:pt x="46" y="0"/>
                  </a:cubicBezTo>
                  <a:cubicBezTo>
                    <a:pt x="51" y="0"/>
                    <a:pt x="55" y="0"/>
                    <a:pt x="60" y="1"/>
                  </a:cubicBezTo>
                  <a:cubicBezTo>
                    <a:pt x="65" y="2"/>
                    <a:pt x="69" y="3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8"/>
                    <a:pt x="73" y="10"/>
                    <a:pt x="73" y="12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18"/>
                    <a:pt x="67" y="15"/>
                    <a:pt x="67" y="14"/>
                  </a:cubicBezTo>
                  <a:cubicBezTo>
                    <a:pt x="66" y="14"/>
                    <a:pt x="65" y="13"/>
                    <a:pt x="63" y="11"/>
                  </a:cubicBezTo>
                  <a:cubicBezTo>
                    <a:pt x="62" y="10"/>
                    <a:pt x="59" y="9"/>
                    <a:pt x="56" y="8"/>
                  </a:cubicBezTo>
                  <a:cubicBezTo>
                    <a:pt x="53" y="7"/>
                    <a:pt x="50" y="6"/>
                    <a:pt x="46" y="6"/>
                  </a:cubicBezTo>
                  <a:cubicBezTo>
                    <a:pt x="37" y="6"/>
                    <a:pt x="30" y="9"/>
                    <a:pt x="25" y="15"/>
                  </a:cubicBezTo>
                  <a:cubicBezTo>
                    <a:pt x="20" y="20"/>
                    <a:pt x="17" y="28"/>
                    <a:pt x="17" y="37"/>
                  </a:cubicBezTo>
                  <a:cubicBezTo>
                    <a:pt x="17" y="48"/>
                    <a:pt x="20" y="56"/>
                    <a:pt x="27" y="63"/>
                  </a:cubicBezTo>
                  <a:cubicBezTo>
                    <a:pt x="32" y="69"/>
                    <a:pt x="40" y="72"/>
                    <a:pt x="50" y="72"/>
                  </a:cubicBezTo>
                  <a:cubicBezTo>
                    <a:pt x="54" y="72"/>
                    <a:pt x="58" y="71"/>
                    <a:pt x="61" y="71"/>
                  </a:cubicBezTo>
                  <a:cubicBezTo>
                    <a:pt x="65" y="70"/>
                    <a:pt x="68" y="68"/>
                    <a:pt x="73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9"/>
                    <a:pt x="72" y="71"/>
                    <a:pt x="71" y="73"/>
                  </a:cubicBezTo>
                  <a:cubicBezTo>
                    <a:pt x="67" y="75"/>
                    <a:pt x="63" y="77"/>
                    <a:pt x="59" y="78"/>
                  </a:cubicBezTo>
                  <a:cubicBezTo>
                    <a:pt x="55" y="79"/>
                    <a:pt x="51" y="79"/>
                    <a:pt x="46" y="79"/>
                  </a:cubicBezTo>
                  <a:cubicBezTo>
                    <a:pt x="36" y="79"/>
                    <a:pt x="28" y="78"/>
                    <a:pt x="21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623" y="597"/>
              <a:ext cx="547" cy="78"/>
            </a:xfrm>
            <a:custGeom>
              <a:avLst/>
              <a:gdLst>
                <a:gd name="T0" fmla="*/ 143 w 421"/>
                <a:gd name="T1" fmla="*/ 27 h 53"/>
                <a:gd name="T2" fmla="*/ 150 w 421"/>
                <a:gd name="T3" fmla="*/ 49 h 53"/>
                <a:gd name="T4" fmla="*/ 132 w 421"/>
                <a:gd name="T5" fmla="*/ 49 h 53"/>
                <a:gd name="T6" fmla="*/ 139 w 421"/>
                <a:gd name="T7" fmla="*/ 28 h 53"/>
                <a:gd name="T8" fmla="*/ 132 w 421"/>
                <a:gd name="T9" fmla="*/ 4 h 53"/>
                <a:gd name="T10" fmla="*/ 167 w 421"/>
                <a:gd name="T11" fmla="*/ 24 h 53"/>
                <a:gd name="T12" fmla="*/ 178 w 421"/>
                <a:gd name="T13" fmla="*/ 5 h 53"/>
                <a:gd name="T14" fmla="*/ 180 w 421"/>
                <a:gd name="T15" fmla="*/ 1 h 53"/>
                <a:gd name="T16" fmla="*/ 184 w 421"/>
                <a:gd name="T17" fmla="*/ 5 h 53"/>
                <a:gd name="T18" fmla="*/ 183 w 421"/>
                <a:gd name="T19" fmla="*/ 41 h 53"/>
                <a:gd name="T20" fmla="*/ 342 w 421"/>
                <a:gd name="T21" fmla="*/ 53 h 53"/>
                <a:gd name="T22" fmla="*/ 316 w 421"/>
                <a:gd name="T23" fmla="*/ 4 h 53"/>
                <a:gd name="T24" fmla="*/ 340 w 421"/>
                <a:gd name="T25" fmla="*/ 4 h 53"/>
                <a:gd name="T26" fmla="*/ 348 w 421"/>
                <a:gd name="T27" fmla="*/ 40 h 53"/>
                <a:gd name="T28" fmla="*/ 354 w 421"/>
                <a:gd name="T29" fmla="*/ 4 h 53"/>
                <a:gd name="T30" fmla="*/ 372 w 421"/>
                <a:gd name="T31" fmla="*/ 4 h 53"/>
                <a:gd name="T32" fmla="*/ 347 w 421"/>
                <a:gd name="T33" fmla="*/ 53 h 53"/>
                <a:gd name="T34" fmla="*/ 75 w 421"/>
                <a:gd name="T35" fmla="*/ 7 h 53"/>
                <a:gd name="T36" fmla="*/ 118 w 421"/>
                <a:gd name="T37" fmla="*/ 4 h 53"/>
                <a:gd name="T38" fmla="*/ 107 w 421"/>
                <a:gd name="T39" fmla="*/ 5 h 53"/>
                <a:gd name="T40" fmla="*/ 84 w 421"/>
                <a:gd name="T41" fmla="*/ 42 h 53"/>
                <a:gd name="T42" fmla="*/ 108 w 421"/>
                <a:gd name="T43" fmla="*/ 35 h 53"/>
                <a:gd name="T44" fmla="*/ 122 w 421"/>
                <a:gd name="T45" fmla="*/ 31 h 53"/>
                <a:gd name="T46" fmla="*/ 119 w 421"/>
                <a:gd name="T47" fmla="*/ 48 h 53"/>
                <a:gd name="T48" fmla="*/ 7 w 421"/>
                <a:gd name="T49" fmla="*/ 46 h 53"/>
                <a:gd name="T50" fmla="*/ 29 w 421"/>
                <a:gd name="T51" fmla="*/ 0 h 53"/>
                <a:gd name="T52" fmla="*/ 53 w 421"/>
                <a:gd name="T53" fmla="*/ 40 h 53"/>
                <a:gd name="T54" fmla="*/ 16 w 421"/>
                <a:gd name="T55" fmla="*/ 9 h 53"/>
                <a:gd name="T56" fmla="*/ 29 w 421"/>
                <a:gd name="T57" fmla="*/ 49 h 53"/>
                <a:gd name="T58" fmla="*/ 28 w 421"/>
                <a:gd name="T59" fmla="*/ 4 h 53"/>
                <a:gd name="T60" fmla="*/ 383 w 421"/>
                <a:gd name="T61" fmla="*/ 52 h 53"/>
                <a:gd name="T62" fmla="*/ 387 w 421"/>
                <a:gd name="T63" fmla="*/ 7 h 53"/>
                <a:gd name="T64" fmla="*/ 394 w 421"/>
                <a:gd name="T65" fmla="*/ 1 h 53"/>
                <a:gd name="T66" fmla="*/ 419 w 421"/>
                <a:gd name="T67" fmla="*/ 12 h 53"/>
                <a:gd name="T68" fmla="*/ 405 w 421"/>
                <a:gd name="T69" fmla="*/ 5 h 53"/>
                <a:gd name="T70" fmla="*/ 411 w 421"/>
                <a:gd name="T71" fmla="*/ 23 h 53"/>
                <a:gd name="T72" fmla="*/ 415 w 421"/>
                <a:gd name="T73" fmla="*/ 26 h 53"/>
                <a:gd name="T74" fmla="*/ 411 w 421"/>
                <a:gd name="T75" fmla="*/ 28 h 53"/>
                <a:gd name="T76" fmla="*/ 398 w 421"/>
                <a:gd name="T77" fmla="*/ 48 h 53"/>
                <a:gd name="T78" fmla="*/ 421 w 421"/>
                <a:gd name="T79" fmla="*/ 39 h 53"/>
                <a:gd name="T80" fmla="*/ 305 w 421"/>
                <a:gd name="T81" fmla="*/ 52 h 53"/>
                <a:gd name="T82" fmla="*/ 291 w 421"/>
                <a:gd name="T83" fmla="*/ 48 h 53"/>
                <a:gd name="T84" fmla="*/ 292 w 421"/>
                <a:gd name="T85" fmla="*/ 5 h 53"/>
                <a:gd name="T86" fmla="*/ 297 w 421"/>
                <a:gd name="T87" fmla="*/ 1 h 53"/>
                <a:gd name="T88" fmla="*/ 303 w 421"/>
                <a:gd name="T89" fmla="*/ 7 h 53"/>
                <a:gd name="T90" fmla="*/ 304 w 421"/>
                <a:gd name="T91" fmla="*/ 49 h 53"/>
                <a:gd name="T92" fmla="*/ 254 w 421"/>
                <a:gd name="T93" fmla="*/ 52 h 53"/>
                <a:gd name="T94" fmla="*/ 247 w 421"/>
                <a:gd name="T95" fmla="*/ 48 h 53"/>
                <a:gd name="T96" fmla="*/ 248 w 421"/>
                <a:gd name="T97" fmla="*/ 6 h 53"/>
                <a:gd name="T98" fmla="*/ 234 w 421"/>
                <a:gd name="T99" fmla="*/ 7 h 53"/>
                <a:gd name="T100" fmla="*/ 230 w 421"/>
                <a:gd name="T101" fmla="*/ 1 h 53"/>
                <a:gd name="T102" fmla="*/ 277 w 421"/>
                <a:gd name="T103" fmla="*/ 13 h 53"/>
                <a:gd name="T104" fmla="*/ 260 w 421"/>
                <a:gd name="T105" fmla="*/ 5 h 53"/>
                <a:gd name="T106" fmla="*/ 259 w 421"/>
                <a:gd name="T107" fmla="*/ 45 h 53"/>
                <a:gd name="T108" fmla="*/ 254 w 421"/>
                <a:gd name="T109" fmla="*/ 52 h 53"/>
                <a:gd name="T110" fmla="*/ 199 w 421"/>
                <a:gd name="T111" fmla="*/ 49 h 53"/>
                <a:gd name="T112" fmla="*/ 205 w 421"/>
                <a:gd name="T113" fmla="*/ 13 h 53"/>
                <a:gd name="T114" fmla="*/ 199 w 421"/>
                <a:gd name="T115" fmla="*/ 1 h 53"/>
                <a:gd name="T116" fmla="*/ 217 w 421"/>
                <a:gd name="T117" fmla="*/ 4 h 53"/>
                <a:gd name="T118" fmla="*/ 216 w 421"/>
                <a:gd name="T119" fmla="*/ 48 h 53"/>
                <a:gd name="T120" fmla="*/ 218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177" y="52"/>
                  </a:moveTo>
                  <a:cubicBezTo>
                    <a:pt x="170" y="45"/>
                    <a:pt x="163" y="36"/>
                    <a:pt x="154" y="26"/>
                  </a:cubicBezTo>
                  <a:cubicBezTo>
                    <a:pt x="149" y="21"/>
                    <a:pt x="146" y="16"/>
                    <a:pt x="143" y="12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1"/>
                    <a:pt x="143" y="35"/>
                    <a:pt x="143" y="41"/>
                  </a:cubicBezTo>
                  <a:cubicBezTo>
                    <a:pt x="143" y="45"/>
                    <a:pt x="144" y="47"/>
                    <a:pt x="14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7" y="49"/>
                    <a:pt x="150" y="49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6" y="52"/>
                    <a:pt x="143" y="52"/>
                    <a:pt x="141" y="52"/>
                  </a:cubicBezTo>
                  <a:cubicBezTo>
                    <a:pt x="140" y="52"/>
                    <a:pt x="137" y="52"/>
                    <a:pt x="132" y="5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5" y="49"/>
                    <a:pt x="137" y="49"/>
                    <a:pt x="137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9" y="45"/>
                    <a:pt x="139" y="41"/>
                  </a:cubicBezTo>
                  <a:cubicBezTo>
                    <a:pt x="139" y="35"/>
                    <a:pt x="139" y="31"/>
                    <a:pt x="139" y="2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8"/>
                    <a:pt x="139" y="6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7" y="4"/>
                    <a:pt x="135" y="4"/>
                    <a:pt x="132" y="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6" y="1"/>
                    <a:pt x="139" y="1"/>
                    <a:pt x="141" y="1"/>
                  </a:cubicBezTo>
                  <a:cubicBezTo>
                    <a:pt x="143" y="1"/>
                    <a:pt x="145" y="1"/>
                    <a:pt x="147" y="1"/>
                  </a:cubicBezTo>
                  <a:cubicBezTo>
                    <a:pt x="153" y="8"/>
                    <a:pt x="159" y="16"/>
                    <a:pt x="167" y="24"/>
                  </a:cubicBezTo>
                  <a:cubicBezTo>
                    <a:pt x="171" y="30"/>
                    <a:pt x="175" y="34"/>
                    <a:pt x="179" y="3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9" y="18"/>
                    <a:pt x="179" y="13"/>
                    <a:pt x="179" y="9"/>
                  </a:cubicBezTo>
                  <a:cubicBezTo>
                    <a:pt x="179" y="7"/>
                    <a:pt x="178" y="5"/>
                    <a:pt x="178" y="5"/>
                  </a:cubicBezTo>
                  <a:cubicBezTo>
                    <a:pt x="178" y="5"/>
                    <a:pt x="178" y="4"/>
                    <a:pt x="177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5" y="1"/>
                    <a:pt x="177" y="1"/>
                    <a:pt x="180" y="1"/>
                  </a:cubicBezTo>
                  <a:cubicBezTo>
                    <a:pt x="184" y="1"/>
                    <a:pt x="187" y="1"/>
                    <a:pt x="190" y="1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7" y="4"/>
                    <a:pt x="186" y="4"/>
                    <a:pt x="185" y="4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3" y="8"/>
                    <a:pt x="183" y="11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45"/>
                    <a:pt x="183" y="49"/>
                    <a:pt x="184" y="53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0" y="53"/>
                    <a:pt x="178" y="52"/>
                    <a:pt x="177" y="52"/>
                  </a:cubicBezTo>
                  <a:moveTo>
                    <a:pt x="342" y="53"/>
                  </a:moveTo>
                  <a:cubicBezTo>
                    <a:pt x="329" y="22"/>
                    <a:pt x="329" y="22"/>
                    <a:pt x="329" y="22"/>
                  </a:cubicBezTo>
                  <a:cubicBezTo>
                    <a:pt x="326" y="15"/>
                    <a:pt x="324" y="10"/>
                    <a:pt x="323" y="7"/>
                  </a:cubicBezTo>
                  <a:cubicBezTo>
                    <a:pt x="322" y="6"/>
                    <a:pt x="321" y="5"/>
                    <a:pt x="321" y="5"/>
                  </a:cubicBezTo>
                  <a:cubicBezTo>
                    <a:pt x="320" y="4"/>
                    <a:pt x="319" y="4"/>
                    <a:pt x="316" y="4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21" y="1"/>
                    <a:pt x="325" y="1"/>
                    <a:pt x="329" y="1"/>
                  </a:cubicBezTo>
                  <a:cubicBezTo>
                    <a:pt x="332" y="1"/>
                    <a:pt x="336" y="1"/>
                    <a:pt x="340" y="1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7" y="4"/>
                    <a:pt x="336" y="4"/>
                    <a:pt x="335" y="4"/>
                  </a:cubicBezTo>
                  <a:cubicBezTo>
                    <a:pt x="334" y="5"/>
                    <a:pt x="334" y="5"/>
                    <a:pt x="334" y="6"/>
                  </a:cubicBezTo>
                  <a:cubicBezTo>
                    <a:pt x="334" y="6"/>
                    <a:pt x="335" y="9"/>
                    <a:pt x="337" y="14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6" y="19"/>
                    <a:pt x="356" y="19"/>
                    <a:pt x="356" y="19"/>
                  </a:cubicBezTo>
                  <a:cubicBezTo>
                    <a:pt x="359" y="12"/>
                    <a:pt x="361" y="7"/>
                    <a:pt x="361" y="6"/>
                  </a:cubicBezTo>
                  <a:cubicBezTo>
                    <a:pt x="361" y="5"/>
                    <a:pt x="360" y="5"/>
                    <a:pt x="360" y="4"/>
                  </a:cubicBezTo>
                  <a:cubicBezTo>
                    <a:pt x="359" y="4"/>
                    <a:pt x="357" y="4"/>
                    <a:pt x="354" y="4"/>
                  </a:cubicBezTo>
                  <a:cubicBezTo>
                    <a:pt x="354" y="1"/>
                    <a:pt x="354" y="1"/>
                    <a:pt x="354" y="1"/>
                  </a:cubicBezTo>
                  <a:cubicBezTo>
                    <a:pt x="359" y="1"/>
                    <a:pt x="362" y="1"/>
                    <a:pt x="363" y="1"/>
                  </a:cubicBezTo>
                  <a:cubicBezTo>
                    <a:pt x="365" y="1"/>
                    <a:pt x="368" y="1"/>
                    <a:pt x="372" y="1"/>
                  </a:cubicBezTo>
                  <a:cubicBezTo>
                    <a:pt x="372" y="4"/>
                    <a:pt x="372" y="4"/>
                    <a:pt x="372" y="4"/>
                  </a:cubicBezTo>
                  <a:cubicBezTo>
                    <a:pt x="369" y="4"/>
                    <a:pt x="368" y="4"/>
                    <a:pt x="368" y="5"/>
                  </a:cubicBezTo>
                  <a:cubicBezTo>
                    <a:pt x="367" y="5"/>
                    <a:pt x="366" y="8"/>
                    <a:pt x="363" y="13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45"/>
                    <a:pt x="348" y="50"/>
                    <a:pt x="347" y="53"/>
                  </a:cubicBezTo>
                  <a:cubicBezTo>
                    <a:pt x="342" y="53"/>
                    <a:pt x="342" y="53"/>
                    <a:pt x="342" y="53"/>
                  </a:cubicBezTo>
                  <a:moveTo>
                    <a:pt x="75" y="46"/>
                  </a:moveTo>
                  <a:cubicBezTo>
                    <a:pt x="69" y="41"/>
                    <a:pt x="67" y="34"/>
                    <a:pt x="67" y="26"/>
                  </a:cubicBezTo>
                  <a:cubicBezTo>
                    <a:pt x="67" y="18"/>
                    <a:pt x="69" y="12"/>
                    <a:pt x="75" y="7"/>
                  </a:cubicBezTo>
                  <a:cubicBezTo>
                    <a:pt x="80" y="2"/>
                    <a:pt x="88" y="0"/>
                    <a:pt x="98" y="0"/>
                  </a:cubicBezTo>
                  <a:cubicBezTo>
                    <a:pt x="102" y="0"/>
                    <a:pt x="105" y="0"/>
                    <a:pt x="109" y="1"/>
                  </a:cubicBezTo>
                  <a:cubicBezTo>
                    <a:pt x="112" y="1"/>
                    <a:pt x="115" y="2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7"/>
                    <a:pt x="117" y="11"/>
                    <a:pt x="117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3"/>
                    <a:pt x="114" y="11"/>
                    <a:pt x="113" y="9"/>
                  </a:cubicBezTo>
                  <a:cubicBezTo>
                    <a:pt x="112" y="8"/>
                    <a:pt x="110" y="6"/>
                    <a:pt x="107" y="5"/>
                  </a:cubicBezTo>
                  <a:cubicBezTo>
                    <a:pt x="105" y="4"/>
                    <a:pt x="102" y="4"/>
                    <a:pt x="99" y="4"/>
                  </a:cubicBezTo>
                  <a:cubicBezTo>
                    <a:pt x="92" y="4"/>
                    <a:pt x="87" y="6"/>
                    <a:pt x="84" y="10"/>
                  </a:cubicBezTo>
                  <a:cubicBezTo>
                    <a:pt x="80" y="13"/>
                    <a:pt x="78" y="19"/>
                    <a:pt x="78" y="25"/>
                  </a:cubicBezTo>
                  <a:cubicBezTo>
                    <a:pt x="78" y="32"/>
                    <a:pt x="80" y="38"/>
                    <a:pt x="84" y="42"/>
                  </a:cubicBezTo>
                  <a:cubicBezTo>
                    <a:pt x="88" y="47"/>
                    <a:pt x="93" y="49"/>
                    <a:pt x="98" y="49"/>
                  </a:cubicBezTo>
                  <a:cubicBezTo>
                    <a:pt x="101" y="49"/>
                    <a:pt x="105" y="48"/>
                    <a:pt x="108" y="47"/>
                  </a:cubicBezTo>
                  <a:cubicBezTo>
                    <a:pt x="108" y="45"/>
                    <a:pt x="108" y="43"/>
                    <a:pt x="108" y="41"/>
                  </a:cubicBezTo>
                  <a:cubicBezTo>
                    <a:pt x="108" y="38"/>
                    <a:pt x="108" y="36"/>
                    <a:pt x="108" y="35"/>
                  </a:cubicBezTo>
                  <a:cubicBezTo>
                    <a:pt x="107" y="35"/>
                    <a:pt x="105" y="34"/>
                    <a:pt x="10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4" y="31"/>
                    <a:pt x="108" y="31"/>
                    <a:pt x="112" y="31"/>
                  </a:cubicBezTo>
                  <a:cubicBezTo>
                    <a:pt x="115" y="31"/>
                    <a:pt x="118" y="31"/>
                    <a:pt x="122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4"/>
                    <a:pt x="120" y="34"/>
                    <a:pt x="119" y="35"/>
                  </a:cubicBezTo>
                  <a:cubicBezTo>
                    <a:pt x="119" y="37"/>
                    <a:pt x="119" y="39"/>
                    <a:pt x="119" y="41"/>
                  </a:cubicBezTo>
                  <a:cubicBezTo>
                    <a:pt x="119" y="42"/>
                    <a:pt x="119" y="45"/>
                    <a:pt x="119" y="48"/>
                  </a:cubicBezTo>
                  <a:cubicBezTo>
                    <a:pt x="114" y="50"/>
                    <a:pt x="110" y="51"/>
                    <a:pt x="107" y="52"/>
                  </a:cubicBezTo>
                  <a:cubicBezTo>
                    <a:pt x="104" y="53"/>
                    <a:pt x="100" y="53"/>
                    <a:pt x="97" y="53"/>
                  </a:cubicBezTo>
                  <a:cubicBezTo>
                    <a:pt x="87" y="53"/>
                    <a:pt x="80" y="50"/>
                    <a:pt x="75" y="46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2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5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406" y="52"/>
                  </a:moveTo>
                  <a:cubicBezTo>
                    <a:pt x="402" y="52"/>
                    <a:pt x="399" y="52"/>
                    <a:pt x="396" y="52"/>
                  </a:cubicBezTo>
                  <a:cubicBezTo>
                    <a:pt x="392" y="52"/>
                    <a:pt x="387" y="52"/>
                    <a:pt x="383" y="52"/>
                  </a:cubicBezTo>
                  <a:cubicBezTo>
                    <a:pt x="383" y="50"/>
                    <a:pt x="383" y="50"/>
                    <a:pt x="383" y="50"/>
                  </a:cubicBezTo>
                  <a:cubicBezTo>
                    <a:pt x="384" y="50"/>
                    <a:pt x="385" y="49"/>
                    <a:pt x="386" y="48"/>
                  </a:cubicBezTo>
                  <a:cubicBezTo>
                    <a:pt x="387" y="44"/>
                    <a:pt x="387" y="36"/>
                    <a:pt x="387" y="24"/>
                  </a:cubicBezTo>
                  <a:cubicBezTo>
                    <a:pt x="387" y="16"/>
                    <a:pt x="387" y="10"/>
                    <a:pt x="387" y="7"/>
                  </a:cubicBezTo>
                  <a:cubicBezTo>
                    <a:pt x="387" y="6"/>
                    <a:pt x="387" y="5"/>
                    <a:pt x="386" y="5"/>
                  </a:cubicBezTo>
                  <a:cubicBezTo>
                    <a:pt x="386" y="4"/>
                    <a:pt x="384" y="4"/>
                    <a:pt x="381" y="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6" y="1"/>
                    <a:pt x="391" y="1"/>
                    <a:pt x="39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7" y="1"/>
                    <a:pt x="419" y="1"/>
                    <a:pt x="420" y="1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20" y="4"/>
                    <a:pt x="420" y="8"/>
                    <a:pt x="419" y="12"/>
                  </a:cubicBezTo>
                  <a:cubicBezTo>
                    <a:pt x="417" y="12"/>
                    <a:pt x="417" y="12"/>
                    <a:pt x="417" y="12"/>
                  </a:cubicBezTo>
                  <a:cubicBezTo>
                    <a:pt x="416" y="8"/>
                    <a:pt x="416" y="6"/>
                    <a:pt x="416" y="6"/>
                  </a:cubicBezTo>
                  <a:cubicBezTo>
                    <a:pt x="416" y="6"/>
                    <a:pt x="415" y="6"/>
                    <a:pt x="414" y="6"/>
                  </a:cubicBezTo>
                  <a:cubicBezTo>
                    <a:pt x="412" y="5"/>
                    <a:pt x="409" y="5"/>
                    <a:pt x="405" y="5"/>
                  </a:cubicBezTo>
                  <a:cubicBezTo>
                    <a:pt x="403" y="5"/>
                    <a:pt x="401" y="5"/>
                    <a:pt x="398" y="5"/>
                  </a:cubicBezTo>
                  <a:cubicBezTo>
                    <a:pt x="398" y="13"/>
                    <a:pt x="397" y="19"/>
                    <a:pt x="397" y="23"/>
                  </a:cubicBezTo>
                  <a:cubicBezTo>
                    <a:pt x="400" y="23"/>
                    <a:pt x="402" y="24"/>
                    <a:pt x="405" y="24"/>
                  </a:cubicBezTo>
                  <a:cubicBezTo>
                    <a:pt x="408" y="24"/>
                    <a:pt x="410" y="23"/>
                    <a:pt x="411" y="23"/>
                  </a:cubicBezTo>
                  <a:cubicBezTo>
                    <a:pt x="411" y="23"/>
                    <a:pt x="412" y="23"/>
                    <a:pt x="412" y="22"/>
                  </a:cubicBezTo>
                  <a:cubicBezTo>
                    <a:pt x="412" y="22"/>
                    <a:pt x="412" y="20"/>
                    <a:pt x="412" y="18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5" y="22"/>
                    <a:pt x="415" y="24"/>
                    <a:pt x="415" y="26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2" y="31"/>
                    <a:pt x="412" y="29"/>
                    <a:pt x="412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09" y="27"/>
                    <a:pt x="407" y="27"/>
                    <a:pt x="402" y="27"/>
                  </a:cubicBezTo>
                  <a:cubicBezTo>
                    <a:pt x="401" y="27"/>
                    <a:pt x="399" y="27"/>
                    <a:pt x="398" y="28"/>
                  </a:cubicBezTo>
                  <a:cubicBezTo>
                    <a:pt x="397" y="29"/>
                    <a:pt x="397" y="30"/>
                    <a:pt x="397" y="32"/>
                  </a:cubicBezTo>
                  <a:cubicBezTo>
                    <a:pt x="397" y="38"/>
                    <a:pt x="398" y="44"/>
                    <a:pt x="398" y="48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9" y="48"/>
                    <a:pt x="413" y="47"/>
                    <a:pt x="416" y="47"/>
                  </a:cubicBezTo>
                  <a:cubicBezTo>
                    <a:pt x="417" y="45"/>
                    <a:pt x="418" y="42"/>
                    <a:pt x="418" y="39"/>
                  </a:cubicBezTo>
                  <a:cubicBezTo>
                    <a:pt x="421" y="39"/>
                    <a:pt x="421" y="39"/>
                    <a:pt x="421" y="39"/>
                  </a:cubicBezTo>
                  <a:cubicBezTo>
                    <a:pt x="421" y="44"/>
                    <a:pt x="420" y="48"/>
                    <a:pt x="420" y="52"/>
                  </a:cubicBezTo>
                  <a:cubicBezTo>
                    <a:pt x="418" y="52"/>
                    <a:pt x="416" y="52"/>
                    <a:pt x="414" y="52"/>
                  </a:cubicBezTo>
                  <a:cubicBezTo>
                    <a:pt x="412" y="52"/>
                    <a:pt x="410" y="52"/>
                    <a:pt x="406" y="52"/>
                  </a:cubicBezTo>
                  <a:moveTo>
                    <a:pt x="305" y="52"/>
                  </a:moveTo>
                  <a:cubicBezTo>
                    <a:pt x="302" y="52"/>
                    <a:pt x="300" y="52"/>
                    <a:pt x="298" y="52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9" y="49"/>
                    <a:pt x="291" y="49"/>
                    <a:pt x="291" y="48"/>
                  </a:cubicBezTo>
                  <a:cubicBezTo>
                    <a:pt x="291" y="48"/>
                    <a:pt x="292" y="47"/>
                    <a:pt x="292" y="45"/>
                  </a:cubicBezTo>
                  <a:cubicBezTo>
                    <a:pt x="292" y="42"/>
                    <a:pt x="292" y="36"/>
                    <a:pt x="292" y="27"/>
                  </a:cubicBezTo>
                  <a:cubicBezTo>
                    <a:pt x="292" y="24"/>
                    <a:pt x="292" y="19"/>
                    <a:pt x="292" y="13"/>
                  </a:cubicBezTo>
                  <a:cubicBezTo>
                    <a:pt x="292" y="8"/>
                    <a:pt x="292" y="6"/>
                    <a:pt x="292" y="5"/>
                  </a:cubicBezTo>
                  <a:cubicBezTo>
                    <a:pt x="291" y="5"/>
                    <a:pt x="291" y="5"/>
                    <a:pt x="291" y="4"/>
                  </a:cubicBezTo>
                  <a:cubicBezTo>
                    <a:pt x="290" y="4"/>
                    <a:pt x="289" y="4"/>
                    <a:pt x="285" y="4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90" y="1"/>
                    <a:pt x="294" y="1"/>
                    <a:pt x="297" y="1"/>
                  </a:cubicBezTo>
                  <a:cubicBezTo>
                    <a:pt x="301" y="1"/>
                    <a:pt x="306" y="1"/>
                    <a:pt x="309" y="1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6" y="4"/>
                    <a:pt x="304" y="4"/>
                    <a:pt x="304" y="4"/>
                  </a:cubicBezTo>
                  <a:cubicBezTo>
                    <a:pt x="303" y="5"/>
                    <a:pt x="303" y="6"/>
                    <a:pt x="303" y="7"/>
                  </a:cubicBezTo>
                  <a:cubicBezTo>
                    <a:pt x="303" y="9"/>
                    <a:pt x="302" y="14"/>
                    <a:pt x="302" y="21"/>
                  </a:cubicBezTo>
                  <a:cubicBezTo>
                    <a:pt x="302" y="31"/>
                    <a:pt x="303" y="37"/>
                    <a:pt x="303" y="41"/>
                  </a:cubicBezTo>
                  <a:cubicBezTo>
                    <a:pt x="303" y="45"/>
                    <a:pt x="303" y="47"/>
                    <a:pt x="303" y="48"/>
                  </a:cubicBezTo>
                  <a:cubicBezTo>
                    <a:pt x="303" y="48"/>
                    <a:pt x="304" y="48"/>
                    <a:pt x="304" y="49"/>
                  </a:cubicBezTo>
                  <a:cubicBezTo>
                    <a:pt x="305" y="49"/>
                    <a:pt x="306" y="49"/>
                    <a:pt x="309" y="49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5" y="52"/>
                    <a:pt x="305" y="52"/>
                    <a:pt x="305" y="52"/>
                  </a:cubicBezTo>
                  <a:moveTo>
                    <a:pt x="254" y="52"/>
                  </a:moveTo>
                  <a:cubicBezTo>
                    <a:pt x="249" y="52"/>
                    <a:pt x="245" y="52"/>
                    <a:pt x="241" y="52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3" y="49"/>
                    <a:pt x="244" y="49"/>
                    <a:pt x="246" y="49"/>
                  </a:cubicBezTo>
                  <a:cubicBezTo>
                    <a:pt x="246" y="49"/>
                    <a:pt x="247" y="48"/>
                    <a:pt x="247" y="48"/>
                  </a:cubicBezTo>
                  <a:cubicBezTo>
                    <a:pt x="248" y="48"/>
                    <a:pt x="248" y="47"/>
                    <a:pt x="248" y="47"/>
                  </a:cubicBezTo>
                  <a:cubicBezTo>
                    <a:pt x="248" y="46"/>
                    <a:pt x="248" y="42"/>
                    <a:pt x="248" y="35"/>
                  </a:cubicBezTo>
                  <a:cubicBezTo>
                    <a:pt x="248" y="30"/>
                    <a:pt x="248" y="25"/>
                    <a:pt x="248" y="21"/>
                  </a:cubicBezTo>
                  <a:cubicBezTo>
                    <a:pt x="248" y="11"/>
                    <a:pt x="248" y="6"/>
                    <a:pt x="248" y="6"/>
                  </a:cubicBezTo>
                  <a:cubicBezTo>
                    <a:pt x="248" y="6"/>
                    <a:pt x="247" y="5"/>
                    <a:pt x="246" y="5"/>
                  </a:cubicBezTo>
                  <a:cubicBezTo>
                    <a:pt x="242" y="5"/>
                    <a:pt x="239" y="6"/>
                    <a:pt x="237" y="6"/>
                  </a:cubicBezTo>
                  <a:cubicBezTo>
                    <a:pt x="236" y="6"/>
                    <a:pt x="235" y="6"/>
                    <a:pt x="235" y="6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9"/>
                    <a:pt x="234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9"/>
                    <a:pt x="230" y="4"/>
                    <a:pt x="230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8" y="1"/>
                    <a:pt x="246" y="1"/>
                    <a:pt x="253" y="1"/>
                  </a:cubicBezTo>
                  <a:cubicBezTo>
                    <a:pt x="260" y="1"/>
                    <a:pt x="268" y="1"/>
                    <a:pt x="277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7" y="5"/>
                    <a:pt x="277" y="9"/>
                    <a:pt x="277" y="1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3" y="9"/>
                    <a:pt x="273" y="7"/>
                    <a:pt x="273" y="6"/>
                  </a:cubicBezTo>
                  <a:cubicBezTo>
                    <a:pt x="273" y="6"/>
                    <a:pt x="272" y="6"/>
                    <a:pt x="272" y="6"/>
                  </a:cubicBezTo>
                  <a:cubicBezTo>
                    <a:pt x="270" y="6"/>
                    <a:pt x="266" y="5"/>
                    <a:pt x="260" y="5"/>
                  </a:cubicBezTo>
                  <a:cubicBezTo>
                    <a:pt x="260" y="5"/>
                    <a:pt x="259" y="6"/>
                    <a:pt x="259" y="6"/>
                  </a:cubicBezTo>
                  <a:cubicBezTo>
                    <a:pt x="259" y="6"/>
                    <a:pt x="259" y="6"/>
                    <a:pt x="259" y="8"/>
                  </a:cubicBezTo>
                  <a:cubicBezTo>
                    <a:pt x="259" y="32"/>
                    <a:pt x="259" y="32"/>
                    <a:pt x="259" y="32"/>
                  </a:cubicBezTo>
                  <a:cubicBezTo>
                    <a:pt x="259" y="39"/>
                    <a:pt x="259" y="44"/>
                    <a:pt x="259" y="45"/>
                  </a:cubicBezTo>
                  <a:cubicBezTo>
                    <a:pt x="259" y="47"/>
                    <a:pt x="259" y="48"/>
                    <a:pt x="260" y="48"/>
                  </a:cubicBezTo>
                  <a:cubicBezTo>
                    <a:pt x="260" y="49"/>
                    <a:pt x="262" y="49"/>
                    <a:pt x="266" y="49"/>
                  </a:cubicBezTo>
                  <a:cubicBezTo>
                    <a:pt x="266" y="52"/>
                    <a:pt x="266" y="52"/>
                    <a:pt x="266" y="52"/>
                  </a:cubicBezTo>
                  <a:cubicBezTo>
                    <a:pt x="262" y="52"/>
                    <a:pt x="258" y="52"/>
                    <a:pt x="254" y="52"/>
                  </a:cubicBezTo>
                  <a:moveTo>
                    <a:pt x="218" y="52"/>
                  </a:moveTo>
                  <a:cubicBezTo>
                    <a:pt x="215" y="52"/>
                    <a:pt x="213" y="52"/>
                    <a:pt x="211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2" y="49"/>
                    <a:pt x="204" y="49"/>
                    <a:pt x="204" y="48"/>
                  </a:cubicBezTo>
                  <a:cubicBezTo>
                    <a:pt x="205" y="48"/>
                    <a:pt x="205" y="47"/>
                    <a:pt x="205" y="45"/>
                  </a:cubicBezTo>
                  <a:cubicBezTo>
                    <a:pt x="205" y="42"/>
                    <a:pt x="205" y="36"/>
                    <a:pt x="205" y="27"/>
                  </a:cubicBezTo>
                  <a:cubicBezTo>
                    <a:pt x="205" y="24"/>
                    <a:pt x="205" y="19"/>
                    <a:pt x="205" y="13"/>
                  </a:cubicBezTo>
                  <a:cubicBezTo>
                    <a:pt x="205" y="8"/>
                    <a:pt x="205" y="6"/>
                    <a:pt x="205" y="5"/>
                  </a:cubicBezTo>
                  <a:cubicBezTo>
                    <a:pt x="205" y="5"/>
                    <a:pt x="204" y="5"/>
                    <a:pt x="204" y="4"/>
                  </a:cubicBezTo>
                  <a:cubicBezTo>
                    <a:pt x="204" y="4"/>
                    <a:pt x="202" y="4"/>
                    <a:pt x="199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4" y="1"/>
                    <a:pt x="207" y="1"/>
                    <a:pt x="210" y="1"/>
                  </a:cubicBezTo>
                  <a:cubicBezTo>
                    <a:pt x="215" y="1"/>
                    <a:pt x="219" y="1"/>
                    <a:pt x="222" y="1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19" y="4"/>
                    <a:pt x="217" y="4"/>
                    <a:pt x="217" y="4"/>
                  </a:cubicBezTo>
                  <a:cubicBezTo>
                    <a:pt x="216" y="5"/>
                    <a:pt x="216" y="6"/>
                    <a:pt x="216" y="7"/>
                  </a:cubicBezTo>
                  <a:cubicBezTo>
                    <a:pt x="216" y="9"/>
                    <a:pt x="216" y="14"/>
                    <a:pt x="216" y="21"/>
                  </a:cubicBezTo>
                  <a:cubicBezTo>
                    <a:pt x="216" y="31"/>
                    <a:pt x="216" y="37"/>
                    <a:pt x="216" y="41"/>
                  </a:cubicBezTo>
                  <a:cubicBezTo>
                    <a:pt x="216" y="45"/>
                    <a:pt x="216" y="47"/>
                    <a:pt x="216" y="48"/>
                  </a:cubicBezTo>
                  <a:cubicBezTo>
                    <a:pt x="217" y="48"/>
                    <a:pt x="217" y="48"/>
                    <a:pt x="217" y="49"/>
                  </a:cubicBezTo>
                  <a:cubicBezTo>
                    <a:pt x="218" y="49"/>
                    <a:pt x="220" y="49"/>
                    <a:pt x="222" y="49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8" y="52"/>
                    <a:pt x="218" y="52"/>
                    <a:pt x="21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28" y="559"/>
              <a:ext cx="95" cy="116"/>
            </a:xfrm>
            <a:custGeom>
              <a:avLst/>
              <a:gdLst>
                <a:gd name="T0" fmla="*/ 20 w 73"/>
                <a:gd name="T1" fmla="*/ 74 h 79"/>
                <a:gd name="T2" fmla="*/ 5 w 73"/>
                <a:gd name="T3" fmla="*/ 60 h 79"/>
                <a:gd name="T4" fmla="*/ 0 w 73"/>
                <a:gd name="T5" fmla="*/ 39 h 79"/>
                <a:gd name="T6" fmla="*/ 12 w 73"/>
                <a:gd name="T7" fmla="*/ 11 h 79"/>
                <a:gd name="T8" fmla="*/ 45 w 73"/>
                <a:gd name="T9" fmla="*/ 0 h 79"/>
                <a:gd name="T10" fmla="*/ 59 w 73"/>
                <a:gd name="T11" fmla="*/ 1 h 79"/>
                <a:gd name="T12" fmla="*/ 73 w 73"/>
                <a:gd name="T13" fmla="*/ 5 h 79"/>
                <a:gd name="T14" fmla="*/ 73 w 73"/>
                <a:gd name="T15" fmla="*/ 6 h 79"/>
                <a:gd name="T16" fmla="*/ 72 w 73"/>
                <a:gd name="T17" fmla="*/ 12 h 79"/>
                <a:gd name="T18" fmla="*/ 71 w 73"/>
                <a:gd name="T19" fmla="*/ 24 h 79"/>
                <a:gd name="T20" fmla="*/ 66 w 73"/>
                <a:gd name="T21" fmla="*/ 24 h 79"/>
                <a:gd name="T22" fmla="*/ 66 w 73"/>
                <a:gd name="T23" fmla="*/ 14 h 79"/>
                <a:gd name="T24" fmla="*/ 63 w 73"/>
                <a:gd name="T25" fmla="*/ 11 h 79"/>
                <a:gd name="T26" fmla="*/ 55 w 73"/>
                <a:gd name="T27" fmla="*/ 8 h 79"/>
                <a:gd name="T28" fmla="*/ 45 w 73"/>
                <a:gd name="T29" fmla="*/ 6 h 79"/>
                <a:gd name="T30" fmla="*/ 24 w 73"/>
                <a:gd name="T31" fmla="*/ 15 h 79"/>
                <a:gd name="T32" fmla="*/ 16 w 73"/>
                <a:gd name="T33" fmla="*/ 37 h 79"/>
                <a:gd name="T34" fmla="*/ 26 w 73"/>
                <a:gd name="T35" fmla="*/ 63 h 79"/>
                <a:gd name="T36" fmla="*/ 49 w 73"/>
                <a:gd name="T37" fmla="*/ 72 h 79"/>
                <a:gd name="T38" fmla="*/ 60 w 73"/>
                <a:gd name="T39" fmla="*/ 71 h 79"/>
                <a:gd name="T40" fmla="*/ 72 w 73"/>
                <a:gd name="T41" fmla="*/ 66 h 79"/>
                <a:gd name="T42" fmla="*/ 73 w 73"/>
                <a:gd name="T43" fmla="*/ 68 h 79"/>
                <a:gd name="T44" fmla="*/ 70 w 73"/>
                <a:gd name="T45" fmla="*/ 73 h 79"/>
                <a:gd name="T46" fmla="*/ 58 w 73"/>
                <a:gd name="T47" fmla="*/ 78 h 79"/>
                <a:gd name="T48" fmla="*/ 45 w 73"/>
                <a:gd name="T49" fmla="*/ 79 h 79"/>
                <a:gd name="T50" fmla="*/ 20 w 73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79">
                  <a:moveTo>
                    <a:pt x="20" y="74"/>
                  </a:moveTo>
                  <a:cubicBezTo>
                    <a:pt x="14" y="71"/>
                    <a:pt x="8" y="66"/>
                    <a:pt x="5" y="60"/>
                  </a:cubicBezTo>
                  <a:cubicBezTo>
                    <a:pt x="1" y="54"/>
                    <a:pt x="0" y="47"/>
                    <a:pt x="0" y="39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0" y="0"/>
                    <a:pt x="55" y="0"/>
                    <a:pt x="59" y="1"/>
                  </a:cubicBezTo>
                  <a:cubicBezTo>
                    <a:pt x="64" y="2"/>
                    <a:pt x="68" y="3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8"/>
                    <a:pt x="72" y="10"/>
                    <a:pt x="72" y="12"/>
                  </a:cubicBezTo>
                  <a:cubicBezTo>
                    <a:pt x="72" y="15"/>
                    <a:pt x="71" y="19"/>
                    <a:pt x="7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18"/>
                    <a:pt x="66" y="15"/>
                    <a:pt x="66" y="14"/>
                  </a:cubicBezTo>
                  <a:cubicBezTo>
                    <a:pt x="65" y="14"/>
                    <a:pt x="64" y="13"/>
                    <a:pt x="63" y="11"/>
                  </a:cubicBezTo>
                  <a:cubicBezTo>
                    <a:pt x="61" y="10"/>
                    <a:pt x="58" y="9"/>
                    <a:pt x="55" y="8"/>
                  </a:cubicBezTo>
                  <a:cubicBezTo>
                    <a:pt x="52" y="7"/>
                    <a:pt x="49" y="6"/>
                    <a:pt x="45" y="6"/>
                  </a:cubicBezTo>
                  <a:cubicBezTo>
                    <a:pt x="36" y="6"/>
                    <a:pt x="29" y="9"/>
                    <a:pt x="24" y="15"/>
                  </a:cubicBezTo>
                  <a:cubicBezTo>
                    <a:pt x="19" y="20"/>
                    <a:pt x="16" y="28"/>
                    <a:pt x="16" y="37"/>
                  </a:cubicBezTo>
                  <a:cubicBezTo>
                    <a:pt x="16" y="48"/>
                    <a:pt x="19" y="56"/>
                    <a:pt x="26" y="63"/>
                  </a:cubicBezTo>
                  <a:cubicBezTo>
                    <a:pt x="32" y="69"/>
                    <a:pt x="39" y="72"/>
                    <a:pt x="49" y="72"/>
                  </a:cubicBezTo>
                  <a:cubicBezTo>
                    <a:pt x="53" y="72"/>
                    <a:pt x="57" y="71"/>
                    <a:pt x="60" y="71"/>
                  </a:cubicBezTo>
                  <a:cubicBezTo>
                    <a:pt x="64" y="70"/>
                    <a:pt x="68" y="68"/>
                    <a:pt x="72" y="66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1" y="71"/>
                    <a:pt x="70" y="73"/>
                  </a:cubicBezTo>
                  <a:cubicBezTo>
                    <a:pt x="66" y="75"/>
                    <a:pt x="62" y="77"/>
                    <a:pt x="58" y="78"/>
                  </a:cubicBezTo>
                  <a:cubicBezTo>
                    <a:pt x="54" y="79"/>
                    <a:pt x="50" y="79"/>
                    <a:pt x="45" y="79"/>
                  </a:cubicBezTo>
                  <a:cubicBezTo>
                    <a:pt x="35" y="79"/>
                    <a:pt x="27" y="78"/>
                    <a:pt x="20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339" y="597"/>
              <a:ext cx="757" cy="78"/>
            </a:xfrm>
            <a:custGeom>
              <a:avLst/>
              <a:gdLst>
                <a:gd name="T0" fmla="*/ 537 w 583"/>
                <a:gd name="T1" fmla="*/ 48 h 53"/>
                <a:gd name="T2" fmla="*/ 525 w 583"/>
                <a:gd name="T3" fmla="*/ 49 h 53"/>
                <a:gd name="T4" fmla="*/ 532 w 583"/>
                <a:gd name="T5" fmla="*/ 5 h 53"/>
                <a:gd name="T6" fmla="*/ 560 w 583"/>
                <a:gd name="T7" fmla="*/ 24 h 53"/>
                <a:gd name="T8" fmla="*/ 565 w 583"/>
                <a:gd name="T9" fmla="*/ 4 h 53"/>
                <a:gd name="T10" fmla="*/ 578 w 583"/>
                <a:gd name="T11" fmla="*/ 5 h 53"/>
                <a:gd name="T12" fmla="*/ 576 w 583"/>
                <a:gd name="T13" fmla="*/ 53 h 53"/>
                <a:gd name="T14" fmla="*/ 489 w 583"/>
                <a:gd name="T15" fmla="*/ 0 h 53"/>
                <a:gd name="T16" fmla="*/ 487 w 583"/>
                <a:gd name="T17" fmla="*/ 53 h 53"/>
                <a:gd name="T18" fmla="*/ 489 w 583"/>
                <a:gd name="T19" fmla="*/ 49 h 53"/>
                <a:gd name="T20" fmla="*/ 209 w 583"/>
                <a:gd name="T21" fmla="*/ 51 h 53"/>
                <a:gd name="T22" fmla="*/ 199 w 583"/>
                <a:gd name="T23" fmla="*/ 4 h 53"/>
                <a:gd name="T24" fmla="*/ 212 w 583"/>
                <a:gd name="T25" fmla="*/ 4 h 53"/>
                <a:gd name="T26" fmla="*/ 216 w 583"/>
                <a:gd name="T27" fmla="*/ 45 h 53"/>
                <a:gd name="T28" fmla="*/ 237 w 583"/>
                <a:gd name="T29" fmla="*/ 5 h 53"/>
                <a:gd name="T30" fmla="*/ 249 w 583"/>
                <a:gd name="T31" fmla="*/ 4 h 53"/>
                <a:gd name="T32" fmla="*/ 233 w 583"/>
                <a:gd name="T33" fmla="*/ 51 h 53"/>
                <a:gd name="T34" fmla="*/ 13 w 583"/>
                <a:gd name="T35" fmla="*/ 3 h 53"/>
                <a:gd name="T36" fmla="*/ 43 w 583"/>
                <a:gd name="T37" fmla="*/ 49 h 53"/>
                <a:gd name="T38" fmla="*/ 20 w 583"/>
                <a:gd name="T39" fmla="*/ 47 h 53"/>
                <a:gd name="T40" fmla="*/ 16 w 583"/>
                <a:gd name="T41" fmla="*/ 9 h 53"/>
                <a:gd name="T42" fmla="*/ 78 w 583"/>
                <a:gd name="T43" fmla="*/ 48 h 53"/>
                <a:gd name="T44" fmla="*/ 68 w 583"/>
                <a:gd name="T45" fmla="*/ 49 h 53"/>
                <a:gd name="T46" fmla="*/ 71 w 583"/>
                <a:gd name="T47" fmla="*/ 4 h 53"/>
                <a:gd name="T48" fmla="*/ 101 w 583"/>
                <a:gd name="T49" fmla="*/ 38 h 53"/>
                <a:gd name="T50" fmla="*/ 130 w 583"/>
                <a:gd name="T51" fmla="*/ 8 h 53"/>
                <a:gd name="T52" fmla="*/ 136 w 583"/>
                <a:gd name="T53" fmla="*/ 52 h 53"/>
                <a:gd name="T54" fmla="*/ 119 w 583"/>
                <a:gd name="T55" fmla="*/ 45 h 53"/>
                <a:gd name="T56" fmla="*/ 446 w 583"/>
                <a:gd name="T57" fmla="*/ 52 h 53"/>
                <a:gd name="T58" fmla="*/ 433 w 583"/>
                <a:gd name="T59" fmla="*/ 27 h 53"/>
                <a:gd name="T60" fmla="*/ 438 w 583"/>
                <a:gd name="T61" fmla="*/ 1 h 53"/>
                <a:gd name="T62" fmla="*/ 444 w 583"/>
                <a:gd name="T63" fmla="*/ 41 h 53"/>
                <a:gd name="T64" fmla="*/ 395 w 583"/>
                <a:gd name="T65" fmla="*/ 52 h 53"/>
                <a:gd name="T66" fmla="*/ 389 w 583"/>
                <a:gd name="T67" fmla="*/ 35 h 53"/>
                <a:gd name="T68" fmla="*/ 375 w 583"/>
                <a:gd name="T69" fmla="*/ 7 h 53"/>
                <a:gd name="T70" fmla="*/ 418 w 583"/>
                <a:gd name="T71" fmla="*/ 1 h 53"/>
                <a:gd name="T72" fmla="*/ 401 w 583"/>
                <a:gd name="T73" fmla="*/ 5 h 53"/>
                <a:gd name="T74" fmla="*/ 407 w 583"/>
                <a:gd name="T75" fmla="*/ 49 h 53"/>
                <a:gd name="T76" fmla="*/ 347 w 583"/>
                <a:gd name="T77" fmla="*/ 48 h 53"/>
                <a:gd name="T78" fmla="*/ 323 w 583"/>
                <a:gd name="T79" fmla="*/ 41 h 53"/>
                <a:gd name="T80" fmla="*/ 318 w 583"/>
                <a:gd name="T81" fmla="*/ 52 h 53"/>
                <a:gd name="T82" fmla="*/ 335 w 583"/>
                <a:gd name="T83" fmla="*/ 0 h 53"/>
                <a:gd name="T84" fmla="*/ 354 w 583"/>
                <a:gd name="T85" fmla="*/ 52 h 53"/>
                <a:gd name="T86" fmla="*/ 279 w 583"/>
                <a:gd name="T87" fmla="*/ 52 h 53"/>
                <a:gd name="T88" fmla="*/ 273 w 583"/>
                <a:gd name="T89" fmla="*/ 35 h 53"/>
                <a:gd name="T90" fmla="*/ 259 w 583"/>
                <a:gd name="T91" fmla="*/ 7 h 53"/>
                <a:gd name="T92" fmla="*/ 302 w 583"/>
                <a:gd name="T93" fmla="*/ 1 h 53"/>
                <a:gd name="T94" fmla="*/ 285 w 583"/>
                <a:gd name="T95" fmla="*/ 5 h 53"/>
                <a:gd name="T96" fmla="*/ 291 w 583"/>
                <a:gd name="T97" fmla="*/ 49 h 53"/>
                <a:gd name="T98" fmla="*/ 150 w 583"/>
                <a:gd name="T99" fmla="*/ 48 h 53"/>
                <a:gd name="T100" fmla="*/ 147 w 583"/>
                <a:gd name="T101" fmla="*/ 4 h 53"/>
                <a:gd name="T102" fmla="*/ 171 w 583"/>
                <a:gd name="T103" fmla="*/ 1 h 53"/>
                <a:gd name="T104" fmla="*/ 168 w 583"/>
                <a:gd name="T105" fmla="*/ 28 h 53"/>
                <a:gd name="T106" fmla="*/ 174 w 583"/>
                <a:gd name="T107" fmla="*/ 22 h 53"/>
                <a:gd name="T108" fmla="*/ 162 w 583"/>
                <a:gd name="T10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570" y="52"/>
                  </a:moveTo>
                  <a:cubicBezTo>
                    <a:pt x="564" y="45"/>
                    <a:pt x="556" y="36"/>
                    <a:pt x="547" y="26"/>
                  </a:cubicBezTo>
                  <a:cubicBezTo>
                    <a:pt x="543" y="21"/>
                    <a:pt x="539" y="16"/>
                    <a:pt x="537" y="12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31"/>
                    <a:pt x="537" y="35"/>
                    <a:pt x="537" y="41"/>
                  </a:cubicBezTo>
                  <a:cubicBezTo>
                    <a:pt x="537" y="45"/>
                    <a:pt x="537" y="47"/>
                    <a:pt x="537" y="48"/>
                  </a:cubicBezTo>
                  <a:cubicBezTo>
                    <a:pt x="538" y="48"/>
                    <a:pt x="538" y="48"/>
                    <a:pt x="538" y="48"/>
                  </a:cubicBezTo>
                  <a:cubicBezTo>
                    <a:pt x="538" y="49"/>
                    <a:pt x="540" y="49"/>
                    <a:pt x="543" y="49"/>
                  </a:cubicBezTo>
                  <a:cubicBezTo>
                    <a:pt x="543" y="52"/>
                    <a:pt x="543" y="52"/>
                    <a:pt x="543" y="52"/>
                  </a:cubicBezTo>
                  <a:cubicBezTo>
                    <a:pt x="539" y="52"/>
                    <a:pt x="536" y="52"/>
                    <a:pt x="535" y="52"/>
                  </a:cubicBezTo>
                  <a:cubicBezTo>
                    <a:pt x="533" y="52"/>
                    <a:pt x="530" y="52"/>
                    <a:pt x="525" y="52"/>
                  </a:cubicBezTo>
                  <a:cubicBezTo>
                    <a:pt x="525" y="49"/>
                    <a:pt x="525" y="49"/>
                    <a:pt x="525" y="49"/>
                  </a:cubicBezTo>
                  <a:cubicBezTo>
                    <a:pt x="528" y="49"/>
                    <a:pt x="530" y="49"/>
                    <a:pt x="531" y="49"/>
                  </a:cubicBezTo>
                  <a:cubicBezTo>
                    <a:pt x="531" y="48"/>
                    <a:pt x="531" y="48"/>
                    <a:pt x="531" y="48"/>
                  </a:cubicBezTo>
                  <a:cubicBezTo>
                    <a:pt x="532" y="47"/>
                    <a:pt x="532" y="45"/>
                    <a:pt x="532" y="41"/>
                  </a:cubicBezTo>
                  <a:cubicBezTo>
                    <a:pt x="532" y="35"/>
                    <a:pt x="532" y="31"/>
                    <a:pt x="532" y="2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2" y="8"/>
                    <a:pt x="532" y="6"/>
                    <a:pt x="532" y="5"/>
                  </a:cubicBezTo>
                  <a:cubicBezTo>
                    <a:pt x="532" y="5"/>
                    <a:pt x="531" y="5"/>
                    <a:pt x="531" y="5"/>
                  </a:cubicBezTo>
                  <a:cubicBezTo>
                    <a:pt x="531" y="4"/>
                    <a:pt x="529" y="4"/>
                    <a:pt x="525" y="4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29" y="1"/>
                    <a:pt x="532" y="1"/>
                    <a:pt x="534" y="1"/>
                  </a:cubicBezTo>
                  <a:cubicBezTo>
                    <a:pt x="536" y="1"/>
                    <a:pt x="538" y="1"/>
                    <a:pt x="541" y="1"/>
                  </a:cubicBezTo>
                  <a:cubicBezTo>
                    <a:pt x="546" y="8"/>
                    <a:pt x="553" y="16"/>
                    <a:pt x="560" y="24"/>
                  </a:cubicBezTo>
                  <a:cubicBezTo>
                    <a:pt x="565" y="30"/>
                    <a:pt x="569" y="34"/>
                    <a:pt x="572" y="38"/>
                  </a:cubicBezTo>
                  <a:cubicBezTo>
                    <a:pt x="572" y="24"/>
                    <a:pt x="572" y="24"/>
                    <a:pt x="572" y="24"/>
                  </a:cubicBezTo>
                  <a:cubicBezTo>
                    <a:pt x="572" y="18"/>
                    <a:pt x="572" y="13"/>
                    <a:pt x="572" y="9"/>
                  </a:cubicBezTo>
                  <a:cubicBezTo>
                    <a:pt x="572" y="7"/>
                    <a:pt x="572" y="5"/>
                    <a:pt x="571" y="5"/>
                  </a:cubicBezTo>
                  <a:cubicBezTo>
                    <a:pt x="571" y="5"/>
                    <a:pt x="571" y="4"/>
                    <a:pt x="571" y="4"/>
                  </a:cubicBezTo>
                  <a:cubicBezTo>
                    <a:pt x="570" y="4"/>
                    <a:pt x="569" y="4"/>
                    <a:pt x="565" y="4"/>
                  </a:cubicBezTo>
                  <a:cubicBezTo>
                    <a:pt x="565" y="1"/>
                    <a:pt x="565" y="1"/>
                    <a:pt x="565" y="1"/>
                  </a:cubicBezTo>
                  <a:cubicBezTo>
                    <a:pt x="568" y="1"/>
                    <a:pt x="571" y="1"/>
                    <a:pt x="573" y="1"/>
                  </a:cubicBezTo>
                  <a:cubicBezTo>
                    <a:pt x="577" y="1"/>
                    <a:pt x="580" y="1"/>
                    <a:pt x="583" y="1"/>
                  </a:cubicBezTo>
                  <a:cubicBezTo>
                    <a:pt x="583" y="4"/>
                    <a:pt x="583" y="4"/>
                    <a:pt x="583" y="4"/>
                  </a:cubicBezTo>
                  <a:cubicBezTo>
                    <a:pt x="581" y="4"/>
                    <a:pt x="579" y="4"/>
                    <a:pt x="578" y="4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7" y="6"/>
                    <a:pt x="577" y="6"/>
                    <a:pt x="577" y="6"/>
                  </a:cubicBezTo>
                  <a:cubicBezTo>
                    <a:pt x="577" y="6"/>
                    <a:pt x="577" y="8"/>
                    <a:pt x="577" y="1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7" y="45"/>
                    <a:pt x="577" y="49"/>
                    <a:pt x="577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3" y="53"/>
                    <a:pt x="571" y="52"/>
                    <a:pt x="570" y="52"/>
                  </a:cubicBezTo>
                  <a:moveTo>
                    <a:pt x="467" y="46"/>
                  </a:moveTo>
                  <a:cubicBezTo>
                    <a:pt x="462" y="41"/>
                    <a:pt x="460" y="35"/>
                    <a:pt x="460" y="27"/>
                  </a:cubicBezTo>
                  <a:cubicBezTo>
                    <a:pt x="460" y="21"/>
                    <a:pt x="461" y="16"/>
                    <a:pt x="463" y="12"/>
                  </a:cubicBezTo>
                  <a:cubicBezTo>
                    <a:pt x="465" y="8"/>
                    <a:pt x="469" y="5"/>
                    <a:pt x="473" y="3"/>
                  </a:cubicBezTo>
                  <a:cubicBezTo>
                    <a:pt x="477" y="1"/>
                    <a:pt x="482" y="0"/>
                    <a:pt x="489" y="0"/>
                  </a:cubicBezTo>
                  <a:cubicBezTo>
                    <a:pt x="495" y="0"/>
                    <a:pt x="500" y="1"/>
                    <a:pt x="504" y="3"/>
                  </a:cubicBezTo>
                  <a:cubicBezTo>
                    <a:pt x="508" y="5"/>
                    <a:pt x="511" y="8"/>
                    <a:pt x="513" y="12"/>
                  </a:cubicBezTo>
                  <a:cubicBezTo>
                    <a:pt x="515" y="15"/>
                    <a:pt x="516" y="20"/>
                    <a:pt x="516" y="25"/>
                  </a:cubicBezTo>
                  <a:cubicBezTo>
                    <a:pt x="516" y="31"/>
                    <a:pt x="515" y="36"/>
                    <a:pt x="513" y="40"/>
                  </a:cubicBezTo>
                  <a:cubicBezTo>
                    <a:pt x="510" y="44"/>
                    <a:pt x="507" y="47"/>
                    <a:pt x="503" y="49"/>
                  </a:cubicBezTo>
                  <a:cubicBezTo>
                    <a:pt x="499" y="52"/>
                    <a:pt x="493" y="53"/>
                    <a:pt x="487" y="53"/>
                  </a:cubicBezTo>
                  <a:cubicBezTo>
                    <a:pt x="478" y="53"/>
                    <a:pt x="472" y="51"/>
                    <a:pt x="467" y="46"/>
                  </a:cubicBezTo>
                  <a:moveTo>
                    <a:pt x="475" y="9"/>
                  </a:moveTo>
                  <a:cubicBezTo>
                    <a:pt x="472" y="13"/>
                    <a:pt x="471" y="18"/>
                    <a:pt x="471" y="25"/>
                  </a:cubicBezTo>
                  <a:cubicBezTo>
                    <a:pt x="471" y="31"/>
                    <a:pt x="472" y="35"/>
                    <a:pt x="473" y="39"/>
                  </a:cubicBezTo>
                  <a:cubicBezTo>
                    <a:pt x="475" y="42"/>
                    <a:pt x="477" y="45"/>
                    <a:pt x="479" y="47"/>
                  </a:cubicBezTo>
                  <a:cubicBezTo>
                    <a:pt x="482" y="48"/>
                    <a:pt x="485" y="49"/>
                    <a:pt x="489" y="49"/>
                  </a:cubicBezTo>
                  <a:cubicBezTo>
                    <a:pt x="494" y="49"/>
                    <a:pt x="498" y="47"/>
                    <a:pt x="501" y="43"/>
                  </a:cubicBezTo>
                  <a:cubicBezTo>
                    <a:pt x="503" y="40"/>
                    <a:pt x="505" y="34"/>
                    <a:pt x="505" y="27"/>
                  </a:cubicBezTo>
                  <a:cubicBezTo>
                    <a:pt x="505" y="19"/>
                    <a:pt x="503" y="13"/>
                    <a:pt x="500" y="9"/>
                  </a:cubicBezTo>
                  <a:cubicBezTo>
                    <a:pt x="497" y="6"/>
                    <a:pt x="493" y="4"/>
                    <a:pt x="487" y="4"/>
                  </a:cubicBezTo>
                  <a:cubicBezTo>
                    <a:pt x="482" y="4"/>
                    <a:pt x="478" y="6"/>
                    <a:pt x="475" y="9"/>
                  </a:cubicBezTo>
                  <a:moveTo>
                    <a:pt x="209" y="51"/>
                  </a:moveTo>
                  <a:cubicBezTo>
                    <a:pt x="206" y="49"/>
                    <a:pt x="203" y="47"/>
                    <a:pt x="202" y="45"/>
                  </a:cubicBezTo>
                  <a:cubicBezTo>
                    <a:pt x="201" y="43"/>
                    <a:pt x="200" y="40"/>
                    <a:pt x="200" y="35"/>
                  </a:cubicBezTo>
                  <a:cubicBezTo>
                    <a:pt x="200" y="19"/>
                    <a:pt x="200" y="19"/>
                    <a:pt x="200" y="19"/>
                  </a:cubicBezTo>
                  <a:cubicBezTo>
                    <a:pt x="200" y="17"/>
                    <a:pt x="200" y="14"/>
                    <a:pt x="200" y="9"/>
                  </a:cubicBezTo>
                  <a:cubicBezTo>
                    <a:pt x="200" y="7"/>
                    <a:pt x="200" y="6"/>
                    <a:pt x="199" y="5"/>
                  </a:cubicBezTo>
                  <a:cubicBezTo>
                    <a:pt x="199" y="5"/>
                    <a:pt x="199" y="5"/>
                    <a:pt x="199" y="4"/>
                  </a:cubicBezTo>
                  <a:cubicBezTo>
                    <a:pt x="198" y="4"/>
                    <a:pt x="197" y="4"/>
                    <a:pt x="194" y="4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9" y="1"/>
                    <a:pt x="203" y="1"/>
                    <a:pt x="207" y="1"/>
                  </a:cubicBezTo>
                  <a:cubicBezTo>
                    <a:pt x="209" y="1"/>
                    <a:pt x="213" y="1"/>
                    <a:pt x="217" y="1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5" y="4"/>
                    <a:pt x="213" y="4"/>
                    <a:pt x="212" y="4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11" y="5"/>
                    <a:pt x="211" y="6"/>
                    <a:pt x="211" y="7"/>
                  </a:cubicBezTo>
                  <a:cubicBezTo>
                    <a:pt x="211" y="8"/>
                    <a:pt x="211" y="12"/>
                    <a:pt x="211" y="18"/>
                  </a:cubicBezTo>
                  <a:cubicBezTo>
                    <a:pt x="211" y="23"/>
                    <a:pt x="211" y="28"/>
                    <a:pt x="211" y="32"/>
                  </a:cubicBezTo>
                  <a:cubicBezTo>
                    <a:pt x="211" y="36"/>
                    <a:pt x="211" y="39"/>
                    <a:pt x="212" y="41"/>
                  </a:cubicBezTo>
                  <a:cubicBezTo>
                    <a:pt x="213" y="43"/>
                    <a:pt x="214" y="44"/>
                    <a:pt x="216" y="45"/>
                  </a:cubicBezTo>
                  <a:cubicBezTo>
                    <a:pt x="218" y="46"/>
                    <a:pt x="221" y="47"/>
                    <a:pt x="224" y="47"/>
                  </a:cubicBezTo>
                  <a:cubicBezTo>
                    <a:pt x="228" y="47"/>
                    <a:pt x="231" y="46"/>
                    <a:pt x="233" y="45"/>
                  </a:cubicBezTo>
                  <a:cubicBezTo>
                    <a:pt x="235" y="43"/>
                    <a:pt x="236" y="42"/>
                    <a:pt x="237" y="39"/>
                  </a:cubicBezTo>
                  <a:cubicBezTo>
                    <a:pt x="238" y="37"/>
                    <a:pt x="238" y="32"/>
                    <a:pt x="238" y="24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8"/>
                    <a:pt x="238" y="6"/>
                    <a:pt x="237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6" y="4"/>
                    <a:pt x="234" y="4"/>
                    <a:pt x="231" y="4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35" y="1"/>
                    <a:pt x="237" y="1"/>
                    <a:pt x="240" y="1"/>
                  </a:cubicBezTo>
                  <a:cubicBezTo>
                    <a:pt x="242" y="1"/>
                    <a:pt x="245" y="1"/>
                    <a:pt x="249" y="1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6" y="4"/>
                    <a:pt x="245" y="4"/>
                    <a:pt x="244" y="5"/>
                  </a:cubicBezTo>
                  <a:cubicBezTo>
                    <a:pt x="243" y="5"/>
                    <a:pt x="243" y="6"/>
                    <a:pt x="243" y="9"/>
                  </a:cubicBezTo>
                  <a:cubicBezTo>
                    <a:pt x="243" y="14"/>
                    <a:pt x="243" y="20"/>
                    <a:pt x="243" y="27"/>
                  </a:cubicBezTo>
                  <a:cubicBezTo>
                    <a:pt x="243" y="32"/>
                    <a:pt x="242" y="35"/>
                    <a:pt x="242" y="36"/>
                  </a:cubicBezTo>
                  <a:cubicBezTo>
                    <a:pt x="242" y="39"/>
                    <a:pt x="241" y="42"/>
                    <a:pt x="240" y="45"/>
                  </a:cubicBezTo>
                  <a:cubicBezTo>
                    <a:pt x="239" y="47"/>
                    <a:pt x="236" y="49"/>
                    <a:pt x="233" y="51"/>
                  </a:cubicBezTo>
                  <a:cubicBezTo>
                    <a:pt x="230" y="52"/>
                    <a:pt x="226" y="53"/>
                    <a:pt x="221" y="53"/>
                  </a:cubicBezTo>
                  <a:cubicBezTo>
                    <a:pt x="216" y="53"/>
                    <a:pt x="212" y="52"/>
                    <a:pt x="209" y="51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3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6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97" y="53"/>
                  </a:moveTo>
                  <a:cubicBezTo>
                    <a:pt x="95" y="49"/>
                    <a:pt x="92" y="43"/>
                    <a:pt x="89" y="37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9"/>
                    <a:pt x="77" y="39"/>
                    <a:pt x="77" y="44"/>
                  </a:cubicBezTo>
                  <a:cubicBezTo>
                    <a:pt x="77" y="46"/>
                    <a:pt x="77" y="48"/>
                    <a:pt x="78" y="48"/>
                  </a:cubicBezTo>
                  <a:cubicBezTo>
                    <a:pt x="78" y="49"/>
                    <a:pt x="80" y="49"/>
                    <a:pt x="83" y="4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1" y="52"/>
                    <a:pt x="78" y="52"/>
                    <a:pt x="76" y="52"/>
                  </a:cubicBezTo>
                  <a:cubicBezTo>
                    <a:pt x="72" y="52"/>
                    <a:pt x="69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49"/>
                    <a:pt x="71" y="49"/>
                    <a:pt x="71" y="48"/>
                  </a:cubicBezTo>
                  <a:cubicBezTo>
                    <a:pt x="72" y="48"/>
                    <a:pt x="72" y="46"/>
                    <a:pt x="72" y="43"/>
                  </a:cubicBezTo>
                  <a:cubicBezTo>
                    <a:pt x="72" y="37"/>
                    <a:pt x="72" y="30"/>
                    <a:pt x="72" y="23"/>
                  </a:cubicBezTo>
                  <a:cubicBezTo>
                    <a:pt x="72" y="19"/>
                    <a:pt x="72" y="15"/>
                    <a:pt x="72" y="10"/>
                  </a:cubicBezTo>
                  <a:cubicBezTo>
                    <a:pt x="72" y="7"/>
                    <a:pt x="72" y="6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4"/>
                    <a:pt x="69" y="4"/>
                    <a:pt x="66" y="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2" y="1"/>
                    <a:pt x="74" y="1"/>
                  </a:cubicBezTo>
                  <a:cubicBezTo>
                    <a:pt x="78" y="1"/>
                    <a:pt x="81" y="1"/>
                    <a:pt x="84" y="1"/>
                  </a:cubicBezTo>
                  <a:cubicBezTo>
                    <a:pt x="85" y="4"/>
                    <a:pt x="87" y="7"/>
                    <a:pt x="88" y="10"/>
                  </a:cubicBezTo>
                  <a:cubicBezTo>
                    <a:pt x="89" y="12"/>
                    <a:pt x="93" y="21"/>
                    <a:pt x="101" y="38"/>
                  </a:cubicBezTo>
                  <a:cubicBezTo>
                    <a:pt x="110" y="21"/>
                    <a:pt x="115" y="9"/>
                    <a:pt x="119" y="1"/>
                  </a:cubicBezTo>
                  <a:cubicBezTo>
                    <a:pt x="122" y="1"/>
                    <a:pt x="125" y="1"/>
                    <a:pt x="127" y="1"/>
                  </a:cubicBezTo>
                  <a:cubicBezTo>
                    <a:pt x="130" y="1"/>
                    <a:pt x="133" y="1"/>
                    <a:pt x="136" y="1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3" y="4"/>
                    <a:pt x="131" y="4"/>
                    <a:pt x="131" y="5"/>
                  </a:cubicBezTo>
                  <a:cubicBezTo>
                    <a:pt x="130" y="5"/>
                    <a:pt x="130" y="6"/>
                    <a:pt x="130" y="8"/>
                  </a:cubicBezTo>
                  <a:cubicBezTo>
                    <a:pt x="130" y="11"/>
                    <a:pt x="130" y="17"/>
                    <a:pt x="130" y="26"/>
                  </a:cubicBezTo>
                  <a:cubicBezTo>
                    <a:pt x="130" y="30"/>
                    <a:pt x="130" y="34"/>
                    <a:pt x="130" y="39"/>
                  </a:cubicBezTo>
                  <a:cubicBezTo>
                    <a:pt x="130" y="44"/>
                    <a:pt x="130" y="47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9"/>
                    <a:pt x="133" y="49"/>
                    <a:pt x="136" y="49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2" y="52"/>
                    <a:pt x="129" y="52"/>
                    <a:pt x="126" y="52"/>
                  </a:cubicBezTo>
                  <a:cubicBezTo>
                    <a:pt x="122" y="52"/>
                    <a:pt x="118" y="52"/>
                    <a:pt x="113" y="52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7" y="49"/>
                    <a:pt x="118" y="49"/>
                    <a:pt x="118" y="48"/>
                  </a:cubicBezTo>
                  <a:cubicBezTo>
                    <a:pt x="119" y="48"/>
                    <a:pt x="119" y="47"/>
                    <a:pt x="119" y="45"/>
                  </a:cubicBezTo>
                  <a:cubicBezTo>
                    <a:pt x="119" y="43"/>
                    <a:pt x="119" y="39"/>
                    <a:pt x="119" y="33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5" y="18"/>
                    <a:pt x="111" y="28"/>
                    <a:pt x="105" y="40"/>
                  </a:cubicBezTo>
                  <a:cubicBezTo>
                    <a:pt x="102" y="46"/>
                    <a:pt x="100" y="50"/>
                    <a:pt x="99" y="53"/>
                  </a:cubicBezTo>
                  <a:cubicBezTo>
                    <a:pt x="97" y="53"/>
                    <a:pt x="97" y="53"/>
                    <a:pt x="97" y="53"/>
                  </a:cubicBezTo>
                  <a:moveTo>
                    <a:pt x="446" y="52"/>
                  </a:moveTo>
                  <a:cubicBezTo>
                    <a:pt x="443" y="52"/>
                    <a:pt x="441" y="52"/>
                    <a:pt x="439" y="52"/>
                  </a:cubicBezTo>
                  <a:cubicBezTo>
                    <a:pt x="426" y="52"/>
                    <a:pt x="426" y="52"/>
                    <a:pt x="426" y="5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0" y="49"/>
                    <a:pt x="432" y="49"/>
                    <a:pt x="432" y="48"/>
                  </a:cubicBezTo>
                  <a:cubicBezTo>
                    <a:pt x="432" y="48"/>
                    <a:pt x="433" y="47"/>
                    <a:pt x="433" y="45"/>
                  </a:cubicBezTo>
                  <a:cubicBezTo>
                    <a:pt x="433" y="42"/>
                    <a:pt x="433" y="36"/>
                    <a:pt x="433" y="27"/>
                  </a:cubicBezTo>
                  <a:cubicBezTo>
                    <a:pt x="433" y="24"/>
                    <a:pt x="433" y="19"/>
                    <a:pt x="433" y="13"/>
                  </a:cubicBezTo>
                  <a:cubicBezTo>
                    <a:pt x="433" y="8"/>
                    <a:pt x="433" y="6"/>
                    <a:pt x="433" y="5"/>
                  </a:cubicBezTo>
                  <a:cubicBezTo>
                    <a:pt x="433" y="5"/>
                    <a:pt x="432" y="5"/>
                    <a:pt x="432" y="4"/>
                  </a:cubicBezTo>
                  <a:cubicBezTo>
                    <a:pt x="431" y="4"/>
                    <a:pt x="430" y="4"/>
                    <a:pt x="426" y="4"/>
                  </a:cubicBezTo>
                  <a:cubicBezTo>
                    <a:pt x="426" y="1"/>
                    <a:pt x="426" y="1"/>
                    <a:pt x="426" y="1"/>
                  </a:cubicBezTo>
                  <a:cubicBezTo>
                    <a:pt x="431" y="1"/>
                    <a:pt x="435" y="1"/>
                    <a:pt x="438" y="1"/>
                  </a:cubicBezTo>
                  <a:cubicBezTo>
                    <a:pt x="442" y="1"/>
                    <a:pt x="447" y="1"/>
                    <a:pt x="450" y="1"/>
                  </a:cubicBezTo>
                  <a:cubicBezTo>
                    <a:pt x="450" y="4"/>
                    <a:pt x="450" y="4"/>
                    <a:pt x="450" y="4"/>
                  </a:cubicBezTo>
                  <a:cubicBezTo>
                    <a:pt x="447" y="4"/>
                    <a:pt x="445" y="4"/>
                    <a:pt x="445" y="4"/>
                  </a:cubicBezTo>
                  <a:cubicBezTo>
                    <a:pt x="444" y="5"/>
                    <a:pt x="444" y="6"/>
                    <a:pt x="444" y="7"/>
                  </a:cubicBezTo>
                  <a:cubicBezTo>
                    <a:pt x="444" y="9"/>
                    <a:pt x="444" y="14"/>
                    <a:pt x="444" y="21"/>
                  </a:cubicBezTo>
                  <a:cubicBezTo>
                    <a:pt x="444" y="31"/>
                    <a:pt x="444" y="37"/>
                    <a:pt x="444" y="41"/>
                  </a:cubicBezTo>
                  <a:cubicBezTo>
                    <a:pt x="444" y="45"/>
                    <a:pt x="444" y="47"/>
                    <a:pt x="444" y="48"/>
                  </a:cubicBezTo>
                  <a:cubicBezTo>
                    <a:pt x="444" y="48"/>
                    <a:pt x="445" y="48"/>
                    <a:pt x="445" y="49"/>
                  </a:cubicBezTo>
                  <a:cubicBezTo>
                    <a:pt x="446" y="49"/>
                    <a:pt x="447" y="49"/>
                    <a:pt x="450" y="49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6" y="52"/>
                    <a:pt x="446" y="52"/>
                    <a:pt x="446" y="52"/>
                  </a:cubicBezTo>
                  <a:moveTo>
                    <a:pt x="395" y="52"/>
                  </a:moveTo>
                  <a:cubicBezTo>
                    <a:pt x="390" y="52"/>
                    <a:pt x="386" y="52"/>
                    <a:pt x="383" y="52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4" y="49"/>
                    <a:pt x="385" y="49"/>
                    <a:pt x="387" y="49"/>
                  </a:cubicBezTo>
                  <a:cubicBezTo>
                    <a:pt x="388" y="49"/>
                    <a:pt x="388" y="4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89" y="46"/>
                    <a:pt x="389" y="42"/>
                    <a:pt x="389" y="35"/>
                  </a:cubicBezTo>
                  <a:cubicBezTo>
                    <a:pt x="389" y="30"/>
                    <a:pt x="389" y="25"/>
                    <a:pt x="389" y="21"/>
                  </a:cubicBezTo>
                  <a:cubicBezTo>
                    <a:pt x="389" y="11"/>
                    <a:pt x="389" y="6"/>
                    <a:pt x="389" y="6"/>
                  </a:cubicBezTo>
                  <a:cubicBezTo>
                    <a:pt x="389" y="6"/>
                    <a:pt x="388" y="5"/>
                    <a:pt x="387" y="5"/>
                  </a:cubicBezTo>
                  <a:cubicBezTo>
                    <a:pt x="383" y="5"/>
                    <a:pt x="380" y="6"/>
                    <a:pt x="378" y="6"/>
                  </a:cubicBezTo>
                  <a:cubicBezTo>
                    <a:pt x="377" y="6"/>
                    <a:pt x="376" y="6"/>
                    <a:pt x="376" y="6"/>
                  </a:cubicBezTo>
                  <a:cubicBezTo>
                    <a:pt x="375" y="7"/>
                    <a:pt x="375" y="7"/>
                    <a:pt x="375" y="7"/>
                  </a:cubicBezTo>
                  <a:cubicBezTo>
                    <a:pt x="375" y="7"/>
                    <a:pt x="375" y="9"/>
                    <a:pt x="375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1" y="9"/>
                    <a:pt x="371" y="4"/>
                    <a:pt x="371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9" y="1"/>
                    <a:pt x="387" y="1"/>
                    <a:pt x="394" y="1"/>
                  </a:cubicBezTo>
                  <a:cubicBezTo>
                    <a:pt x="401" y="1"/>
                    <a:pt x="409" y="1"/>
                    <a:pt x="418" y="1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8" y="5"/>
                    <a:pt x="418" y="9"/>
                    <a:pt x="418" y="13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9"/>
                    <a:pt x="414" y="7"/>
                    <a:pt x="414" y="6"/>
                  </a:cubicBezTo>
                  <a:cubicBezTo>
                    <a:pt x="414" y="6"/>
                    <a:pt x="413" y="6"/>
                    <a:pt x="413" y="6"/>
                  </a:cubicBezTo>
                  <a:cubicBezTo>
                    <a:pt x="411" y="6"/>
                    <a:pt x="407" y="5"/>
                    <a:pt x="401" y="5"/>
                  </a:cubicBezTo>
                  <a:cubicBezTo>
                    <a:pt x="401" y="5"/>
                    <a:pt x="400" y="6"/>
                    <a:pt x="400" y="6"/>
                  </a:cubicBezTo>
                  <a:cubicBezTo>
                    <a:pt x="400" y="6"/>
                    <a:pt x="400" y="6"/>
                    <a:pt x="400" y="8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00" y="39"/>
                    <a:pt x="400" y="44"/>
                    <a:pt x="400" y="45"/>
                  </a:cubicBezTo>
                  <a:cubicBezTo>
                    <a:pt x="400" y="47"/>
                    <a:pt x="401" y="48"/>
                    <a:pt x="401" y="48"/>
                  </a:cubicBezTo>
                  <a:cubicBezTo>
                    <a:pt x="401" y="49"/>
                    <a:pt x="403" y="49"/>
                    <a:pt x="407" y="49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3" y="52"/>
                    <a:pt x="399" y="52"/>
                    <a:pt x="395" y="52"/>
                  </a:cubicBezTo>
                  <a:moveTo>
                    <a:pt x="354" y="52"/>
                  </a:moveTo>
                  <a:cubicBezTo>
                    <a:pt x="350" y="52"/>
                    <a:pt x="346" y="52"/>
                    <a:pt x="342" y="52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5" y="49"/>
                    <a:pt x="347" y="49"/>
                    <a:pt x="347" y="48"/>
                  </a:cubicBezTo>
                  <a:cubicBezTo>
                    <a:pt x="347" y="48"/>
                    <a:pt x="348" y="48"/>
                    <a:pt x="348" y="47"/>
                  </a:cubicBezTo>
                  <a:cubicBezTo>
                    <a:pt x="348" y="47"/>
                    <a:pt x="347" y="45"/>
                    <a:pt x="346" y="43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1" y="36"/>
                    <a:pt x="337" y="36"/>
                    <a:pt x="334" y="36"/>
                  </a:cubicBezTo>
                  <a:cubicBezTo>
                    <a:pt x="330" y="36"/>
                    <a:pt x="327" y="36"/>
                    <a:pt x="325" y="36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2"/>
                    <a:pt x="322" y="43"/>
                    <a:pt x="321" y="46"/>
                  </a:cubicBezTo>
                  <a:cubicBezTo>
                    <a:pt x="321" y="46"/>
                    <a:pt x="321" y="47"/>
                    <a:pt x="321" y="47"/>
                  </a:cubicBezTo>
                  <a:cubicBezTo>
                    <a:pt x="321" y="47"/>
                    <a:pt x="321" y="48"/>
                    <a:pt x="322" y="48"/>
                  </a:cubicBezTo>
                  <a:cubicBezTo>
                    <a:pt x="322" y="48"/>
                    <a:pt x="324" y="49"/>
                    <a:pt x="327" y="49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5" y="52"/>
                    <a:pt x="322" y="52"/>
                    <a:pt x="318" y="52"/>
                  </a:cubicBezTo>
                  <a:cubicBezTo>
                    <a:pt x="315" y="52"/>
                    <a:pt x="312" y="52"/>
                    <a:pt x="310" y="52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12" y="49"/>
                    <a:pt x="314" y="48"/>
                    <a:pt x="314" y="48"/>
                  </a:cubicBezTo>
                  <a:cubicBezTo>
                    <a:pt x="315" y="48"/>
                    <a:pt x="315" y="47"/>
                    <a:pt x="316" y="45"/>
                  </a:cubicBezTo>
                  <a:cubicBezTo>
                    <a:pt x="318" y="42"/>
                    <a:pt x="319" y="38"/>
                    <a:pt x="322" y="3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9" y="45"/>
                    <a:pt x="360" y="47"/>
                    <a:pt x="361" y="48"/>
                  </a:cubicBezTo>
                  <a:cubicBezTo>
                    <a:pt x="361" y="48"/>
                    <a:pt x="363" y="49"/>
                    <a:pt x="365" y="49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1" y="52"/>
                    <a:pt x="358" y="52"/>
                    <a:pt x="354" y="52"/>
                  </a:cubicBezTo>
                  <a:moveTo>
                    <a:pt x="326" y="32"/>
                  </a:moveTo>
                  <a:cubicBezTo>
                    <a:pt x="329" y="32"/>
                    <a:pt x="331" y="32"/>
                    <a:pt x="334" y="32"/>
                  </a:cubicBezTo>
                  <a:cubicBezTo>
                    <a:pt x="337" y="32"/>
                    <a:pt x="339" y="32"/>
                    <a:pt x="342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26" y="32"/>
                    <a:pt x="326" y="32"/>
                    <a:pt x="326" y="32"/>
                  </a:cubicBezTo>
                  <a:moveTo>
                    <a:pt x="279" y="52"/>
                  </a:moveTo>
                  <a:cubicBezTo>
                    <a:pt x="274" y="52"/>
                    <a:pt x="270" y="52"/>
                    <a:pt x="267" y="52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8" y="49"/>
                    <a:pt x="269" y="49"/>
                    <a:pt x="271" y="49"/>
                  </a:cubicBezTo>
                  <a:cubicBezTo>
                    <a:pt x="272" y="49"/>
                    <a:pt x="272" y="48"/>
                    <a:pt x="272" y="48"/>
                  </a:cubicBezTo>
                  <a:cubicBezTo>
                    <a:pt x="273" y="48"/>
                    <a:pt x="273" y="47"/>
                    <a:pt x="273" y="47"/>
                  </a:cubicBezTo>
                  <a:cubicBezTo>
                    <a:pt x="273" y="46"/>
                    <a:pt x="273" y="42"/>
                    <a:pt x="273" y="35"/>
                  </a:cubicBezTo>
                  <a:cubicBezTo>
                    <a:pt x="273" y="30"/>
                    <a:pt x="274" y="25"/>
                    <a:pt x="274" y="21"/>
                  </a:cubicBezTo>
                  <a:cubicBezTo>
                    <a:pt x="274" y="11"/>
                    <a:pt x="273" y="6"/>
                    <a:pt x="273" y="6"/>
                  </a:cubicBezTo>
                  <a:cubicBezTo>
                    <a:pt x="273" y="6"/>
                    <a:pt x="273" y="5"/>
                    <a:pt x="271" y="5"/>
                  </a:cubicBezTo>
                  <a:cubicBezTo>
                    <a:pt x="267" y="5"/>
                    <a:pt x="264" y="6"/>
                    <a:pt x="262" y="6"/>
                  </a:cubicBezTo>
                  <a:cubicBezTo>
                    <a:pt x="261" y="6"/>
                    <a:pt x="260" y="6"/>
                    <a:pt x="260" y="6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7"/>
                    <a:pt x="259" y="9"/>
                    <a:pt x="259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56" y="9"/>
                    <a:pt x="255" y="4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63" y="1"/>
                    <a:pt x="271" y="1"/>
                    <a:pt x="278" y="1"/>
                  </a:cubicBezTo>
                  <a:cubicBezTo>
                    <a:pt x="285" y="1"/>
                    <a:pt x="293" y="1"/>
                    <a:pt x="302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2" y="5"/>
                    <a:pt x="302" y="9"/>
                    <a:pt x="302" y="13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8" y="9"/>
                    <a:pt x="298" y="7"/>
                    <a:pt x="298" y="6"/>
                  </a:cubicBezTo>
                  <a:cubicBezTo>
                    <a:pt x="298" y="6"/>
                    <a:pt x="297" y="6"/>
                    <a:pt x="297" y="6"/>
                  </a:cubicBezTo>
                  <a:cubicBezTo>
                    <a:pt x="295" y="6"/>
                    <a:pt x="291" y="5"/>
                    <a:pt x="285" y="5"/>
                  </a:cubicBezTo>
                  <a:cubicBezTo>
                    <a:pt x="285" y="5"/>
                    <a:pt x="284" y="6"/>
                    <a:pt x="284" y="6"/>
                  </a:cubicBezTo>
                  <a:cubicBezTo>
                    <a:pt x="284" y="6"/>
                    <a:pt x="284" y="6"/>
                    <a:pt x="284" y="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84" y="39"/>
                    <a:pt x="284" y="44"/>
                    <a:pt x="284" y="45"/>
                  </a:cubicBezTo>
                  <a:cubicBezTo>
                    <a:pt x="284" y="47"/>
                    <a:pt x="285" y="48"/>
                    <a:pt x="285" y="48"/>
                  </a:cubicBezTo>
                  <a:cubicBezTo>
                    <a:pt x="285" y="49"/>
                    <a:pt x="287" y="49"/>
                    <a:pt x="291" y="49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7" y="52"/>
                    <a:pt x="283" y="52"/>
                    <a:pt x="279" y="52"/>
                  </a:cubicBezTo>
                  <a:moveTo>
                    <a:pt x="158" y="52"/>
                  </a:moveTo>
                  <a:cubicBezTo>
                    <a:pt x="157" y="52"/>
                    <a:pt x="153" y="52"/>
                    <a:pt x="145" y="5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8" y="49"/>
                    <a:pt x="150" y="49"/>
                    <a:pt x="150" y="48"/>
                  </a:cubicBezTo>
                  <a:cubicBezTo>
                    <a:pt x="150" y="48"/>
                    <a:pt x="151" y="48"/>
                    <a:pt x="151" y="48"/>
                  </a:cubicBezTo>
                  <a:cubicBezTo>
                    <a:pt x="151" y="47"/>
                    <a:pt x="151" y="45"/>
                    <a:pt x="151" y="40"/>
                  </a:cubicBezTo>
                  <a:cubicBezTo>
                    <a:pt x="151" y="36"/>
                    <a:pt x="151" y="31"/>
                    <a:pt x="151" y="27"/>
                  </a:cubicBezTo>
                  <a:cubicBezTo>
                    <a:pt x="151" y="19"/>
                    <a:pt x="151" y="14"/>
                    <a:pt x="151" y="10"/>
                  </a:cubicBezTo>
                  <a:cubicBezTo>
                    <a:pt x="151" y="7"/>
                    <a:pt x="151" y="5"/>
                    <a:pt x="150" y="5"/>
                  </a:cubicBezTo>
                  <a:cubicBezTo>
                    <a:pt x="150" y="4"/>
                    <a:pt x="149" y="4"/>
                    <a:pt x="147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2" y="1"/>
                    <a:pt x="154" y="1"/>
                    <a:pt x="155" y="1"/>
                  </a:cubicBezTo>
                  <a:cubicBezTo>
                    <a:pt x="157" y="1"/>
                    <a:pt x="161" y="1"/>
                    <a:pt x="165" y="1"/>
                  </a:cubicBezTo>
                  <a:cubicBezTo>
                    <a:pt x="168" y="1"/>
                    <a:pt x="170" y="1"/>
                    <a:pt x="171" y="1"/>
                  </a:cubicBezTo>
                  <a:cubicBezTo>
                    <a:pt x="175" y="1"/>
                    <a:pt x="178" y="1"/>
                    <a:pt x="181" y="2"/>
                  </a:cubicBezTo>
                  <a:cubicBezTo>
                    <a:pt x="183" y="3"/>
                    <a:pt x="184" y="4"/>
                    <a:pt x="185" y="6"/>
                  </a:cubicBezTo>
                  <a:cubicBezTo>
                    <a:pt x="186" y="7"/>
                    <a:pt x="187" y="9"/>
                    <a:pt x="187" y="12"/>
                  </a:cubicBezTo>
                  <a:cubicBezTo>
                    <a:pt x="187" y="16"/>
                    <a:pt x="185" y="20"/>
                    <a:pt x="182" y="23"/>
                  </a:cubicBezTo>
                  <a:cubicBezTo>
                    <a:pt x="179" y="26"/>
                    <a:pt x="175" y="28"/>
                    <a:pt x="170" y="28"/>
                  </a:cubicBezTo>
                  <a:cubicBezTo>
                    <a:pt x="169" y="28"/>
                    <a:pt x="169" y="28"/>
                    <a:pt x="168" y="28"/>
                  </a:cubicBezTo>
                  <a:cubicBezTo>
                    <a:pt x="167" y="28"/>
                    <a:pt x="166" y="28"/>
                    <a:pt x="166" y="27"/>
                  </a:cubicBezTo>
                  <a:cubicBezTo>
                    <a:pt x="165" y="27"/>
                    <a:pt x="165" y="26"/>
                    <a:pt x="164" y="25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6" y="24"/>
                    <a:pt x="166" y="24"/>
                    <a:pt x="167" y="24"/>
                  </a:cubicBezTo>
                  <a:cubicBezTo>
                    <a:pt x="167" y="24"/>
                    <a:pt x="167" y="24"/>
                    <a:pt x="168" y="24"/>
                  </a:cubicBezTo>
                  <a:cubicBezTo>
                    <a:pt x="170" y="24"/>
                    <a:pt x="172" y="23"/>
                    <a:pt x="174" y="22"/>
                  </a:cubicBezTo>
                  <a:cubicBezTo>
                    <a:pt x="175" y="20"/>
                    <a:pt x="176" y="18"/>
                    <a:pt x="176" y="15"/>
                  </a:cubicBezTo>
                  <a:cubicBezTo>
                    <a:pt x="176" y="11"/>
                    <a:pt x="175" y="9"/>
                    <a:pt x="174" y="7"/>
                  </a:cubicBezTo>
                  <a:cubicBezTo>
                    <a:pt x="172" y="5"/>
                    <a:pt x="170" y="4"/>
                    <a:pt x="167" y="4"/>
                  </a:cubicBezTo>
                  <a:cubicBezTo>
                    <a:pt x="165" y="4"/>
                    <a:pt x="164" y="5"/>
                    <a:pt x="162" y="5"/>
                  </a:cubicBezTo>
                  <a:cubicBezTo>
                    <a:pt x="162" y="13"/>
                    <a:pt x="162" y="19"/>
                    <a:pt x="162" y="24"/>
                  </a:cubicBezTo>
                  <a:cubicBezTo>
                    <a:pt x="162" y="26"/>
                    <a:pt x="162" y="32"/>
                    <a:pt x="162" y="41"/>
                  </a:cubicBezTo>
                  <a:cubicBezTo>
                    <a:pt x="162" y="45"/>
                    <a:pt x="162" y="47"/>
                    <a:pt x="162" y="47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9"/>
                    <a:pt x="166" y="49"/>
                    <a:pt x="169" y="49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5" y="52"/>
                    <a:pt x="161" y="52"/>
                    <a:pt x="15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155" y="559"/>
              <a:ext cx="108" cy="116"/>
            </a:xfrm>
            <a:custGeom>
              <a:avLst/>
              <a:gdLst>
                <a:gd name="T0" fmla="*/ 12 w 83"/>
                <a:gd name="T1" fmla="*/ 68 h 79"/>
                <a:gd name="T2" fmla="*/ 0 w 83"/>
                <a:gd name="T3" fmla="*/ 40 h 79"/>
                <a:gd name="T4" fmla="*/ 12 w 83"/>
                <a:gd name="T5" fmla="*/ 11 h 79"/>
                <a:gd name="T6" fmla="*/ 48 w 83"/>
                <a:gd name="T7" fmla="*/ 0 h 79"/>
                <a:gd name="T8" fmla="*/ 63 w 83"/>
                <a:gd name="T9" fmla="*/ 1 h 79"/>
                <a:gd name="T10" fmla="*/ 77 w 83"/>
                <a:gd name="T11" fmla="*/ 5 h 79"/>
                <a:gd name="T12" fmla="*/ 78 w 83"/>
                <a:gd name="T13" fmla="*/ 6 h 79"/>
                <a:gd name="T14" fmla="*/ 75 w 83"/>
                <a:gd name="T15" fmla="*/ 23 h 79"/>
                <a:gd name="T16" fmla="*/ 71 w 83"/>
                <a:gd name="T17" fmla="*/ 23 h 79"/>
                <a:gd name="T18" fmla="*/ 70 w 83"/>
                <a:gd name="T19" fmla="*/ 14 h 79"/>
                <a:gd name="T20" fmla="*/ 61 w 83"/>
                <a:gd name="T21" fmla="*/ 8 h 79"/>
                <a:gd name="T22" fmla="*/ 48 w 83"/>
                <a:gd name="T23" fmla="*/ 6 h 79"/>
                <a:gd name="T24" fmla="*/ 25 w 83"/>
                <a:gd name="T25" fmla="*/ 15 h 79"/>
                <a:gd name="T26" fmla="*/ 17 w 83"/>
                <a:gd name="T27" fmla="*/ 38 h 79"/>
                <a:gd name="T28" fmla="*/ 26 w 83"/>
                <a:gd name="T29" fmla="*/ 64 h 79"/>
                <a:gd name="T30" fmla="*/ 48 w 83"/>
                <a:gd name="T31" fmla="*/ 73 h 79"/>
                <a:gd name="T32" fmla="*/ 62 w 83"/>
                <a:gd name="T33" fmla="*/ 70 h 79"/>
                <a:gd name="T34" fmla="*/ 63 w 83"/>
                <a:gd name="T35" fmla="*/ 62 h 79"/>
                <a:gd name="T36" fmla="*/ 62 w 83"/>
                <a:gd name="T37" fmla="*/ 53 h 79"/>
                <a:gd name="T38" fmla="*/ 50 w 83"/>
                <a:gd name="T39" fmla="*/ 51 h 79"/>
                <a:gd name="T40" fmla="*/ 50 w 83"/>
                <a:gd name="T41" fmla="*/ 47 h 79"/>
                <a:gd name="T42" fmla="*/ 68 w 83"/>
                <a:gd name="T43" fmla="*/ 47 h 79"/>
                <a:gd name="T44" fmla="*/ 83 w 83"/>
                <a:gd name="T45" fmla="*/ 47 h 79"/>
                <a:gd name="T46" fmla="*/ 83 w 83"/>
                <a:gd name="T47" fmla="*/ 50 h 79"/>
                <a:gd name="T48" fmla="*/ 79 w 83"/>
                <a:gd name="T49" fmla="*/ 52 h 79"/>
                <a:gd name="T50" fmla="*/ 78 w 83"/>
                <a:gd name="T51" fmla="*/ 62 h 79"/>
                <a:gd name="T52" fmla="*/ 79 w 83"/>
                <a:gd name="T53" fmla="*/ 73 h 79"/>
                <a:gd name="T54" fmla="*/ 61 w 83"/>
                <a:gd name="T55" fmla="*/ 78 h 79"/>
                <a:gd name="T56" fmla="*/ 45 w 83"/>
                <a:gd name="T57" fmla="*/ 79 h 79"/>
                <a:gd name="T58" fmla="*/ 12 w 83"/>
                <a:gd name="T5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79">
                  <a:moveTo>
                    <a:pt x="12" y="68"/>
                  </a:moveTo>
                  <a:cubicBezTo>
                    <a:pt x="4" y="61"/>
                    <a:pt x="0" y="51"/>
                    <a:pt x="0" y="40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1" y="4"/>
                    <a:pt x="32" y="0"/>
                    <a:pt x="48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2"/>
                    <a:pt x="73" y="3"/>
                    <a:pt x="77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11"/>
                    <a:pt x="76" y="16"/>
                    <a:pt x="75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0" y="17"/>
                    <a:pt x="70" y="14"/>
                  </a:cubicBezTo>
                  <a:cubicBezTo>
                    <a:pt x="68" y="11"/>
                    <a:pt x="65" y="9"/>
                    <a:pt x="61" y="8"/>
                  </a:cubicBezTo>
                  <a:cubicBezTo>
                    <a:pt x="57" y="7"/>
                    <a:pt x="53" y="6"/>
                    <a:pt x="48" y="6"/>
                  </a:cubicBezTo>
                  <a:cubicBezTo>
                    <a:pt x="39" y="6"/>
                    <a:pt x="31" y="9"/>
                    <a:pt x="25" y="15"/>
                  </a:cubicBezTo>
                  <a:cubicBezTo>
                    <a:pt x="20" y="20"/>
                    <a:pt x="17" y="28"/>
                    <a:pt x="17" y="38"/>
                  </a:cubicBezTo>
                  <a:cubicBezTo>
                    <a:pt x="17" y="49"/>
                    <a:pt x="20" y="57"/>
                    <a:pt x="26" y="64"/>
                  </a:cubicBezTo>
                  <a:cubicBezTo>
                    <a:pt x="32" y="70"/>
                    <a:pt x="39" y="73"/>
                    <a:pt x="48" y="73"/>
                  </a:cubicBezTo>
                  <a:cubicBezTo>
                    <a:pt x="52" y="73"/>
                    <a:pt x="57" y="72"/>
                    <a:pt x="62" y="70"/>
                  </a:cubicBezTo>
                  <a:cubicBezTo>
                    <a:pt x="63" y="67"/>
                    <a:pt x="63" y="65"/>
                    <a:pt x="63" y="62"/>
                  </a:cubicBezTo>
                  <a:cubicBezTo>
                    <a:pt x="63" y="56"/>
                    <a:pt x="62" y="53"/>
                    <a:pt x="62" y="53"/>
                  </a:cubicBezTo>
                  <a:cubicBezTo>
                    <a:pt x="61" y="52"/>
                    <a:pt x="57" y="52"/>
                    <a:pt x="50" y="5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7" y="47"/>
                    <a:pt x="63" y="47"/>
                    <a:pt x="68" y="47"/>
                  </a:cubicBezTo>
                  <a:cubicBezTo>
                    <a:pt x="73" y="47"/>
                    <a:pt x="78" y="47"/>
                    <a:pt x="83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1"/>
                    <a:pt x="80" y="51"/>
                    <a:pt x="79" y="52"/>
                  </a:cubicBezTo>
                  <a:cubicBezTo>
                    <a:pt x="78" y="56"/>
                    <a:pt x="78" y="59"/>
                    <a:pt x="78" y="62"/>
                  </a:cubicBezTo>
                  <a:cubicBezTo>
                    <a:pt x="78" y="63"/>
                    <a:pt x="78" y="67"/>
                    <a:pt x="79" y="73"/>
                  </a:cubicBezTo>
                  <a:cubicBezTo>
                    <a:pt x="72" y="75"/>
                    <a:pt x="66" y="77"/>
                    <a:pt x="61" y="78"/>
                  </a:cubicBezTo>
                  <a:cubicBezTo>
                    <a:pt x="56" y="79"/>
                    <a:pt x="51" y="79"/>
                    <a:pt x="45" y="79"/>
                  </a:cubicBezTo>
                  <a:cubicBezTo>
                    <a:pt x="31" y="79"/>
                    <a:pt x="20" y="76"/>
                    <a:pt x="12" y="68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281" y="597"/>
              <a:ext cx="297" cy="78"/>
            </a:xfrm>
            <a:custGeom>
              <a:avLst/>
              <a:gdLst>
                <a:gd name="T0" fmla="*/ 130 w 229"/>
                <a:gd name="T1" fmla="*/ 35 h 53"/>
                <a:gd name="T2" fmla="*/ 129 w 229"/>
                <a:gd name="T3" fmla="*/ 5 h 53"/>
                <a:gd name="T4" fmla="*/ 124 w 229"/>
                <a:gd name="T5" fmla="*/ 1 h 53"/>
                <a:gd name="T6" fmla="*/ 147 w 229"/>
                <a:gd name="T7" fmla="*/ 4 h 53"/>
                <a:gd name="T8" fmla="*/ 141 w 229"/>
                <a:gd name="T9" fmla="*/ 7 h 53"/>
                <a:gd name="T10" fmla="*/ 142 w 229"/>
                <a:gd name="T11" fmla="*/ 41 h 53"/>
                <a:gd name="T12" fmla="*/ 163 w 229"/>
                <a:gd name="T13" fmla="*/ 45 h 53"/>
                <a:gd name="T14" fmla="*/ 168 w 229"/>
                <a:gd name="T15" fmla="*/ 11 h 53"/>
                <a:gd name="T16" fmla="*/ 161 w 229"/>
                <a:gd name="T17" fmla="*/ 4 h 53"/>
                <a:gd name="T18" fmla="*/ 178 w 229"/>
                <a:gd name="T19" fmla="*/ 1 h 53"/>
                <a:gd name="T20" fmla="*/ 173 w 229"/>
                <a:gd name="T21" fmla="*/ 9 h 53"/>
                <a:gd name="T22" fmla="*/ 170 w 229"/>
                <a:gd name="T23" fmla="*/ 45 h 53"/>
                <a:gd name="T24" fmla="*/ 139 w 229"/>
                <a:gd name="T25" fmla="*/ 51 h 53"/>
                <a:gd name="T26" fmla="*/ 62 w 229"/>
                <a:gd name="T27" fmla="*/ 12 h 53"/>
                <a:gd name="T28" fmla="*/ 103 w 229"/>
                <a:gd name="T29" fmla="*/ 3 h 53"/>
                <a:gd name="T30" fmla="*/ 111 w 229"/>
                <a:gd name="T31" fmla="*/ 40 h 53"/>
                <a:gd name="T32" fmla="*/ 65 w 229"/>
                <a:gd name="T33" fmla="*/ 46 h 53"/>
                <a:gd name="T34" fmla="*/ 72 w 229"/>
                <a:gd name="T35" fmla="*/ 39 h 53"/>
                <a:gd name="T36" fmla="*/ 99 w 229"/>
                <a:gd name="T37" fmla="*/ 43 h 53"/>
                <a:gd name="T38" fmla="*/ 86 w 229"/>
                <a:gd name="T39" fmla="*/ 4 h 53"/>
                <a:gd name="T40" fmla="*/ 187 w 229"/>
                <a:gd name="T41" fmla="*/ 52 h 53"/>
                <a:gd name="T42" fmla="*/ 192 w 229"/>
                <a:gd name="T43" fmla="*/ 48 h 53"/>
                <a:gd name="T44" fmla="*/ 193 w 229"/>
                <a:gd name="T45" fmla="*/ 10 h 53"/>
                <a:gd name="T46" fmla="*/ 187 w 229"/>
                <a:gd name="T47" fmla="*/ 4 h 53"/>
                <a:gd name="T48" fmla="*/ 197 w 229"/>
                <a:gd name="T49" fmla="*/ 1 h 53"/>
                <a:gd name="T50" fmla="*/ 222 w 229"/>
                <a:gd name="T51" fmla="*/ 2 h 53"/>
                <a:gd name="T52" fmla="*/ 224 w 229"/>
                <a:gd name="T53" fmla="*/ 23 h 53"/>
                <a:gd name="T54" fmla="*/ 207 w 229"/>
                <a:gd name="T55" fmla="*/ 27 h 53"/>
                <a:gd name="T56" fmla="*/ 208 w 229"/>
                <a:gd name="T57" fmla="*/ 24 h 53"/>
                <a:gd name="T58" fmla="*/ 218 w 229"/>
                <a:gd name="T59" fmla="*/ 15 h 53"/>
                <a:gd name="T60" fmla="*/ 204 w 229"/>
                <a:gd name="T61" fmla="*/ 5 h 53"/>
                <a:gd name="T62" fmla="*/ 204 w 229"/>
                <a:gd name="T63" fmla="*/ 47 h 53"/>
                <a:gd name="T64" fmla="*/ 211 w 229"/>
                <a:gd name="T65" fmla="*/ 52 h 53"/>
                <a:gd name="T66" fmla="*/ 19 w 229"/>
                <a:gd name="T67" fmla="*/ 26 h 53"/>
                <a:gd name="T68" fmla="*/ 29 w 229"/>
                <a:gd name="T69" fmla="*/ 22 h 53"/>
                <a:gd name="T70" fmla="*/ 22 w 229"/>
                <a:gd name="T71" fmla="*/ 5 h 53"/>
                <a:gd name="T72" fmla="*/ 17 w 229"/>
                <a:gd name="T73" fmla="*/ 30 h 53"/>
                <a:gd name="T74" fmla="*/ 18 w 229"/>
                <a:gd name="T75" fmla="*/ 48 h 53"/>
                <a:gd name="T76" fmla="*/ 12 w 229"/>
                <a:gd name="T77" fmla="*/ 52 h 53"/>
                <a:gd name="T78" fmla="*/ 5 w 229"/>
                <a:gd name="T79" fmla="*/ 48 h 53"/>
                <a:gd name="T80" fmla="*/ 6 w 229"/>
                <a:gd name="T81" fmla="*/ 29 h 53"/>
                <a:gd name="T82" fmla="*/ 5 w 229"/>
                <a:gd name="T83" fmla="*/ 5 h 53"/>
                <a:gd name="T84" fmla="*/ 10 w 229"/>
                <a:gd name="T85" fmla="*/ 1 h 53"/>
                <a:gd name="T86" fmla="*/ 41 w 229"/>
                <a:gd name="T87" fmla="*/ 6 h 53"/>
                <a:gd name="T88" fmla="*/ 31 w 229"/>
                <a:gd name="T89" fmla="*/ 25 h 53"/>
                <a:gd name="T90" fmla="*/ 48 w 229"/>
                <a:gd name="T91" fmla="*/ 49 h 53"/>
                <a:gd name="T92" fmla="*/ 48 w 229"/>
                <a:gd name="T9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39" y="51"/>
                  </a:moveTo>
                  <a:cubicBezTo>
                    <a:pt x="136" y="49"/>
                    <a:pt x="133" y="47"/>
                    <a:pt x="132" y="45"/>
                  </a:cubicBezTo>
                  <a:cubicBezTo>
                    <a:pt x="131" y="43"/>
                    <a:pt x="130" y="40"/>
                    <a:pt x="130" y="35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7"/>
                    <a:pt x="130" y="14"/>
                    <a:pt x="130" y="9"/>
                  </a:cubicBezTo>
                  <a:cubicBezTo>
                    <a:pt x="130" y="7"/>
                    <a:pt x="130" y="6"/>
                    <a:pt x="129" y="5"/>
                  </a:cubicBezTo>
                  <a:cubicBezTo>
                    <a:pt x="129" y="5"/>
                    <a:pt x="129" y="5"/>
                    <a:pt x="128" y="4"/>
                  </a:cubicBezTo>
                  <a:cubicBezTo>
                    <a:pt x="128" y="4"/>
                    <a:pt x="127" y="4"/>
                    <a:pt x="124" y="4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9" y="1"/>
                    <a:pt x="133" y="1"/>
                    <a:pt x="137" y="1"/>
                  </a:cubicBezTo>
                  <a:cubicBezTo>
                    <a:pt x="139" y="1"/>
                    <a:pt x="143" y="1"/>
                    <a:pt x="147" y="1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5" y="4"/>
                    <a:pt x="143" y="4"/>
                    <a:pt x="142" y="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6"/>
                    <a:pt x="141" y="7"/>
                  </a:cubicBezTo>
                  <a:cubicBezTo>
                    <a:pt x="141" y="8"/>
                    <a:pt x="141" y="12"/>
                    <a:pt x="141" y="18"/>
                  </a:cubicBezTo>
                  <a:cubicBezTo>
                    <a:pt x="141" y="23"/>
                    <a:pt x="141" y="28"/>
                    <a:pt x="141" y="32"/>
                  </a:cubicBezTo>
                  <a:cubicBezTo>
                    <a:pt x="141" y="36"/>
                    <a:pt x="141" y="39"/>
                    <a:pt x="142" y="41"/>
                  </a:cubicBezTo>
                  <a:cubicBezTo>
                    <a:pt x="143" y="43"/>
                    <a:pt x="144" y="44"/>
                    <a:pt x="146" y="45"/>
                  </a:cubicBezTo>
                  <a:cubicBezTo>
                    <a:pt x="148" y="46"/>
                    <a:pt x="151" y="47"/>
                    <a:pt x="154" y="47"/>
                  </a:cubicBezTo>
                  <a:cubicBezTo>
                    <a:pt x="158" y="47"/>
                    <a:pt x="161" y="46"/>
                    <a:pt x="163" y="45"/>
                  </a:cubicBezTo>
                  <a:cubicBezTo>
                    <a:pt x="165" y="43"/>
                    <a:pt x="166" y="42"/>
                    <a:pt x="167" y="39"/>
                  </a:cubicBezTo>
                  <a:cubicBezTo>
                    <a:pt x="168" y="37"/>
                    <a:pt x="168" y="32"/>
                    <a:pt x="168" y="24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8"/>
                    <a:pt x="168" y="6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6" y="4"/>
                    <a:pt x="164" y="4"/>
                    <a:pt x="161" y="4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4" y="1"/>
                    <a:pt x="167" y="1"/>
                    <a:pt x="170" y="1"/>
                  </a:cubicBezTo>
                  <a:cubicBezTo>
                    <a:pt x="172" y="1"/>
                    <a:pt x="175" y="1"/>
                    <a:pt x="178" y="1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6" y="4"/>
                    <a:pt x="175" y="4"/>
                    <a:pt x="174" y="5"/>
                  </a:cubicBezTo>
                  <a:cubicBezTo>
                    <a:pt x="173" y="5"/>
                    <a:pt x="173" y="6"/>
                    <a:pt x="173" y="9"/>
                  </a:cubicBezTo>
                  <a:cubicBezTo>
                    <a:pt x="173" y="14"/>
                    <a:pt x="172" y="20"/>
                    <a:pt x="172" y="27"/>
                  </a:cubicBezTo>
                  <a:cubicBezTo>
                    <a:pt x="172" y="32"/>
                    <a:pt x="172" y="35"/>
                    <a:pt x="172" y="36"/>
                  </a:cubicBezTo>
                  <a:cubicBezTo>
                    <a:pt x="172" y="39"/>
                    <a:pt x="171" y="42"/>
                    <a:pt x="170" y="45"/>
                  </a:cubicBezTo>
                  <a:cubicBezTo>
                    <a:pt x="168" y="47"/>
                    <a:pt x="166" y="49"/>
                    <a:pt x="163" y="51"/>
                  </a:cubicBezTo>
                  <a:cubicBezTo>
                    <a:pt x="160" y="52"/>
                    <a:pt x="156" y="53"/>
                    <a:pt x="151" y="53"/>
                  </a:cubicBezTo>
                  <a:cubicBezTo>
                    <a:pt x="146" y="53"/>
                    <a:pt x="142" y="52"/>
                    <a:pt x="139" y="51"/>
                  </a:cubicBezTo>
                  <a:moveTo>
                    <a:pt x="65" y="46"/>
                  </a:moveTo>
                  <a:cubicBezTo>
                    <a:pt x="61" y="41"/>
                    <a:pt x="58" y="35"/>
                    <a:pt x="58" y="27"/>
                  </a:cubicBezTo>
                  <a:cubicBezTo>
                    <a:pt x="58" y="21"/>
                    <a:pt x="59" y="16"/>
                    <a:pt x="62" y="12"/>
                  </a:cubicBezTo>
                  <a:cubicBezTo>
                    <a:pt x="64" y="8"/>
                    <a:pt x="67" y="5"/>
                    <a:pt x="71" y="3"/>
                  </a:cubicBezTo>
                  <a:cubicBezTo>
                    <a:pt x="76" y="1"/>
                    <a:pt x="81" y="0"/>
                    <a:pt x="87" y="0"/>
                  </a:cubicBezTo>
                  <a:cubicBezTo>
                    <a:pt x="94" y="0"/>
                    <a:pt x="99" y="1"/>
                    <a:pt x="103" y="3"/>
                  </a:cubicBezTo>
                  <a:cubicBezTo>
                    <a:pt x="107" y="5"/>
                    <a:pt x="110" y="8"/>
                    <a:pt x="112" y="12"/>
                  </a:cubicBezTo>
                  <a:cubicBezTo>
                    <a:pt x="114" y="15"/>
                    <a:pt x="115" y="20"/>
                    <a:pt x="115" y="25"/>
                  </a:cubicBezTo>
                  <a:cubicBezTo>
                    <a:pt x="115" y="31"/>
                    <a:pt x="114" y="36"/>
                    <a:pt x="111" y="40"/>
                  </a:cubicBezTo>
                  <a:cubicBezTo>
                    <a:pt x="109" y="44"/>
                    <a:pt x="106" y="47"/>
                    <a:pt x="102" y="49"/>
                  </a:cubicBezTo>
                  <a:cubicBezTo>
                    <a:pt x="97" y="52"/>
                    <a:pt x="92" y="53"/>
                    <a:pt x="86" y="53"/>
                  </a:cubicBezTo>
                  <a:cubicBezTo>
                    <a:pt x="77" y="53"/>
                    <a:pt x="70" y="51"/>
                    <a:pt x="65" y="46"/>
                  </a:cubicBezTo>
                  <a:moveTo>
                    <a:pt x="74" y="9"/>
                  </a:moveTo>
                  <a:cubicBezTo>
                    <a:pt x="71" y="13"/>
                    <a:pt x="70" y="18"/>
                    <a:pt x="70" y="25"/>
                  </a:cubicBezTo>
                  <a:cubicBezTo>
                    <a:pt x="70" y="31"/>
                    <a:pt x="70" y="35"/>
                    <a:pt x="72" y="39"/>
                  </a:cubicBezTo>
                  <a:cubicBezTo>
                    <a:pt x="74" y="42"/>
                    <a:pt x="76" y="45"/>
                    <a:pt x="78" y="47"/>
                  </a:cubicBezTo>
                  <a:cubicBezTo>
                    <a:pt x="80" y="48"/>
                    <a:pt x="84" y="49"/>
                    <a:pt x="88" y="49"/>
                  </a:cubicBezTo>
                  <a:cubicBezTo>
                    <a:pt x="92" y="49"/>
                    <a:pt x="96" y="47"/>
                    <a:pt x="99" y="43"/>
                  </a:cubicBezTo>
                  <a:cubicBezTo>
                    <a:pt x="102" y="40"/>
                    <a:pt x="104" y="34"/>
                    <a:pt x="104" y="27"/>
                  </a:cubicBezTo>
                  <a:cubicBezTo>
                    <a:pt x="104" y="19"/>
                    <a:pt x="102" y="13"/>
                    <a:pt x="99" y="9"/>
                  </a:cubicBezTo>
                  <a:cubicBezTo>
                    <a:pt x="96" y="6"/>
                    <a:pt x="92" y="4"/>
                    <a:pt x="86" y="4"/>
                  </a:cubicBezTo>
                  <a:cubicBezTo>
                    <a:pt x="81" y="4"/>
                    <a:pt x="77" y="6"/>
                    <a:pt x="74" y="9"/>
                  </a:cubicBezTo>
                  <a:moveTo>
                    <a:pt x="200" y="52"/>
                  </a:moveTo>
                  <a:cubicBezTo>
                    <a:pt x="199" y="52"/>
                    <a:pt x="194" y="52"/>
                    <a:pt x="187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90" y="49"/>
                    <a:pt x="191" y="49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7"/>
                    <a:pt x="193" y="45"/>
                    <a:pt x="193" y="40"/>
                  </a:cubicBezTo>
                  <a:cubicBezTo>
                    <a:pt x="193" y="36"/>
                    <a:pt x="193" y="31"/>
                    <a:pt x="193" y="27"/>
                  </a:cubicBezTo>
                  <a:cubicBezTo>
                    <a:pt x="193" y="19"/>
                    <a:pt x="193" y="14"/>
                    <a:pt x="193" y="10"/>
                  </a:cubicBezTo>
                  <a:cubicBezTo>
                    <a:pt x="193" y="7"/>
                    <a:pt x="192" y="5"/>
                    <a:pt x="192" y="5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1"/>
                    <a:pt x="197" y="1"/>
                  </a:cubicBezTo>
                  <a:cubicBezTo>
                    <a:pt x="199" y="1"/>
                    <a:pt x="202" y="1"/>
                    <a:pt x="207" y="1"/>
                  </a:cubicBezTo>
                  <a:cubicBezTo>
                    <a:pt x="209" y="1"/>
                    <a:pt x="211" y="1"/>
                    <a:pt x="212" y="1"/>
                  </a:cubicBezTo>
                  <a:cubicBezTo>
                    <a:pt x="217" y="1"/>
                    <a:pt x="220" y="1"/>
                    <a:pt x="222" y="2"/>
                  </a:cubicBezTo>
                  <a:cubicBezTo>
                    <a:pt x="224" y="3"/>
                    <a:pt x="226" y="4"/>
                    <a:pt x="227" y="6"/>
                  </a:cubicBezTo>
                  <a:cubicBezTo>
                    <a:pt x="228" y="7"/>
                    <a:pt x="229" y="9"/>
                    <a:pt x="229" y="12"/>
                  </a:cubicBezTo>
                  <a:cubicBezTo>
                    <a:pt x="229" y="16"/>
                    <a:pt x="227" y="20"/>
                    <a:pt x="224" y="23"/>
                  </a:cubicBezTo>
                  <a:cubicBezTo>
                    <a:pt x="221" y="26"/>
                    <a:pt x="216" y="28"/>
                    <a:pt x="211" y="28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8"/>
                    <a:pt x="208" y="28"/>
                    <a:pt x="207" y="27"/>
                  </a:cubicBezTo>
                  <a:cubicBezTo>
                    <a:pt x="207" y="27"/>
                    <a:pt x="206" y="26"/>
                    <a:pt x="206" y="25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07" y="24"/>
                    <a:pt x="208" y="24"/>
                    <a:pt x="208" y="24"/>
                  </a:cubicBezTo>
                  <a:cubicBezTo>
                    <a:pt x="209" y="24"/>
                    <a:pt x="209" y="24"/>
                    <a:pt x="209" y="24"/>
                  </a:cubicBezTo>
                  <a:cubicBezTo>
                    <a:pt x="212" y="24"/>
                    <a:pt x="214" y="23"/>
                    <a:pt x="215" y="22"/>
                  </a:cubicBezTo>
                  <a:cubicBezTo>
                    <a:pt x="217" y="20"/>
                    <a:pt x="218" y="18"/>
                    <a:pt x="218" y="15"/>
                  </a:cubicBezTo>
                  <a:cubicBezTo>
                    <a:pt x="218" y="11"/>
                    <a:pt x="217" y="9"/>
                    <a:pt x="215" y="7"/>
                  </a:cubicBezTo>
                  <a:cubicBezTo>
                    <a:pt x="214" y="5"/>
                    <a:pt x="211" y="4"/>
                    <a:pt x="208" y="4"/>
                  </a:cubicBezTo>
                  <a:cubicBezTo>
                    <a:pt x="207" y="4"/>
                    <a:pt x="206" y="5"/>
                    <a:pt x="204" y="5"/>
                  </a:cubicBezTo>
                  <a:cubicBezTo>
                    <a:pt x="204" y="13"/>
                    <a:pt x="203" y="19"/>
                    <a:pt x="203" y="24"/>
                  </a:cubicBezTo>
                  <a:cubicBezTo>
                    <a:pt x="203" y="26"/>
                    <a:pt x="204" y="32"/>
                    <a:pt x="204" y="41"/>
                  </a:cubicBezTo>
                  <a:cubicBezTo>
                    <a:pt x="204" y="45"/>
                    <a:pt x="204" y="47"/>
                    <a:pt x="204" y="47"/>
                  </a:cubicBezTo>
                  <a:cubicBezTo>
                    <a:pt x="204" y="48"/>
                    <a:pt x="204" y="48"/>
                    <a:pt x="205" y="48"/>
                  </a:cubicBezTo>
                  <a:cubicBezTo>
                    <a:pt x="205" y="49"/>
                    <a:pt x="207" y="49"/>
                    <a:pt x="211" y="49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07" y="52"/>
                    <a:pt x="203" y="52"/>
                    <a:pt x="200" y="52"/>
                  </a:cubicBezTo>
                  <a:moveTo>
                    <a:pt x="27" y="37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1"/>
                    <a:pt x="31" y="9"/>
                    <a:pt x="30" y="7"/>
                  </a:cubicBezTo>
                  <a:cubicBezTo>
                    <a:pt x="28" y="6"/>
                    <a:pt x="25" y="5"/>
                    <a:pt x="22" y="5"/>
                  </a:cubicBezTo>
                  <a:cubicBezTo>
                    <a:pt x="21" y="5"/>
                    <a:pt x="19" y="5"/>
                    <a:pt x="17" y="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7" y="37"/>
                    <a:pt x="17" y="42"/>
                  </a:cubicBezTo>
                  <a:cubicBezTo>
                    <a:pt x="17" y="45"/>
                    <a:pt x="17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21" y="49"/>
                    <a:pt x="23" y="49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2"/>
                    <a:pt x="15" y="52"/>
                    <a:pt x="12" y="52"/>
                  </a:cubicBezTo>
                  <a:cubicBezTo>
                    <a:pt x="8" y="52"/>
                    <a:pt x="4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9"/>
                    <a:pt x="5" y="49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7"/>
                    <a:pt x="6" y="45"/>
                    <a:pt x="6" y="42"/>
                  </a:cubicBezTo>
                  <a:cubicBezTo>
                    <a:pt x="6" y="37"/>
                    <a:pt x="6" y="32"/>
                    <a:pt x="6" y="29"/>
                  </a:cubicBezTo>
                  <a:cubicBezTo>
                    <a:pt x="6" y="25"/>
                    <a:pt x="6" y="20"/>
                    <a:pt x="6" y="14"/>
                  </a:cubicBezTo>
                  <a:cubicBezTo>
                    <a:pt x="6" y="9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3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5" y="1"/>
                    <a:pt x="37" y="2"/>
                  </a:cubicBezTo>
                  <a:cubicBezTo>
                    <a:pt x="39" y="3"/>
                    <a:pt x="40" y="4"/>
                    <a:pt x="41" y="6"/>
                  </a:cubicBezTo>
                  <a:cubicBezTo>
                    <a:pt x="42" y="7"/>
                    <a:pt x="43" y="9"/>
                    <a:pt x="43" y="12"/>
                  </a:cubicBezTo>
                  <a:cubicBezTo>
                    <a:pt x="43" y="14"/>
                    <a:pt x="42" y="17"/>
                    <a:pt x="40" y="19"/>
                  </a:cubicBezTo>
                  <a:cubicBezTo>
                    <a:pt x="39" y="21"/>
                    <a:pt x="36" y="23"/>
                    <a:pt x="31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7"/>
                    <a:pt x="47" y="48"/>
                    <a:pt x="48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2" y="52"/>
                    <a:pt x="38" y="52"/>
                    <a:pt x="37" y="52"/>
                  </a:cubicBezTo>
                  <a:cubicBezTo>
                    <a:pt x="34" y="49"/>
                    <a:pt x="31" y="44"/>
                    <a:pt x="27" y="37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505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5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5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1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615" y="589"/>
              <a:ext cx="547" cy="77"/>
            </a:xfrm>
            <a:custGeom>
              <a:avLst/>
              <a:gdLst>
                <a:gd name="T0" fmla="*/ 54 w 421"/>
                <a:gd name="T1" fmla="*/ 12 h 53"/>
                <a:gd name="T2" fmla="*/ 4 w 421"/>
                <a:gd name="T3" fmla="*/ 13 h 53"/>
                <a:gd name="T4" fmla="*/ 43 w 421"/>
                <a:gd name="T5" fmla="*/ 50 h 53"/>
                <a:gd name="T6" fmla="*/ 16 w 421"/>
                <a:gd name="T7" fmla="*/ 9 h 53"/>
                <a:gd name="T8" fmla="*/ 41 w 421"/>
                <a:gd name="T9" fmla="*/ 44 h 53"/>
                <a:gd name="T10" fmla="*/ 109 w 421"/>
                <a:gd name="T11" fmla="*/ 42 h 53"/>
                <a:gd name="T12" fmla="*/ 78 w 421"/>
                <a:gd name="T13" fmla="*/ 26 h 53"/>
                <a:gd name="T14" fmla="*/ 113 w 421"/>
                <a:gd name="T15" fmla="*/ 10 h 53"/>
                <a:gd name="T16" fmla="*/ 118 w 421"/>
                <a:gd name="T17" fmla="*/ 4 h 53"/>
                <a:gd name="T18" fmla="*/ 67 w 421"/>
                <a:gd name="T19" fmla="*/ 27 h 53"/>
                <a:gd name="T20" fmla="*/ 119 w 421"/>
                <a:gd name="T21" fmla="*/ 49 h 53"/>
                <a:gd name="T22" fmla="*/ 122 w 421"/>
                <a:gd name="T23" fmla="*/ 31 h 53"/>
                <a:gd name="T24" fmla="*/ 108 w 421"/>
                <a:gd name="T25" fmla="*/ 35 h 53"/>
                <a:gd name="T26" fmla="*/ 145 w 421"/>
                <a:gd name="T27" fmla="*/ 49 h 53"/>
                <a:gd name="T28" fmla="*/ 143 w 421"/>
                <a:gd name="T29" fmla="*/ 13 h 53"/>
                <a:gd name="T30" fmla="*/ 184 w 421"/>
                <a:gd name="T31" fmla="*/ 53 h 53"/>
                <a:gd name="T32" fmla="*/ 184 w 421"/>
                <a:gd name="T33" fmla="*/ 6 h 53"/>
                <a:gd name="T34" fmla="*/ 190 w 421"/>
                <a:gd name="T35" fmla="*/ 1 h 53"/>
                <a:gd name="T36" fmla="*/ 177 w 421"/>
                <a:gd name="T37" fmla="*/ 4 h 53"/>
                <a:gd name="T38" fmla="*/ 179 w 421"/>
                <a:gd name="T39" fmla="*/ 38 h 53"/>
                <a:gd name="T40" fmla="*/ 132 w 421"/>
                <a:gd name="T41" fmla="*/ 1 h 53"/>
                <a:gd name="T42" fmla="*/ 139 w 421"/>
                <a:gd name="T43" fmla="*/ 13 h 53"/>
                <a:gd name="T44" fmla="*/ 138 w 421"/>
                <a:gd name="T45" fmla="*/ 49 h 53"/>
                <a:gd name="T46" fmla="*/ 211 w 421"/>
                <a:gd name="T47" fmla="*/ 52 h 53"/>
                <a:gd name="T48" fmla="*/ 218 w 421"/>
                <a:gd name="T49" fmla="*/ 49 h 53"/>
                <a:gd name="T50" fmla="*/ 216 w 421"/>
                <a:gd name="T51" fmla="*/ 7 h 53"/>
                <a:gd name="T52" fmla="*/ 210 w 421"/>
                <a:gd name="T53" fmla="*/ 1 h 53"/>
                <a:gd name="T54" fmla="*/ 205 w 421"/>
                <a:gd name="T55" fmla="*/ 6 h 53"/>
                <a:gd name="T56" fmla="*/ 204 w 421"/>
                <a:gd name="T57" fmla="*/ 49 h 53"/>
                <a:gd name="T58" fmla="*/ 255 w 421"/>
                <a:gd name="T59" fmla="*/ 52 h 53"/>
                <a:gd name="T60" fmla="*/ 259 w 421"/>
                <a:gd name="T61" fmla="*/ 46 h 53"/>
                <a:gd name="T62" fmla="*/ 260 w 421"/>
                <a:gd name="T63" fmla="*/ 6 h 53"/>
                <a:gd name="T64" fmla="*/ 277 w 421"/>
                <a:gd name="T65" fmla="*/ 13 h 53"/>
                <a:gd name="T66" fmla="*/ 231 w 421"/>
                <a:gd name="T67" fmla="*/ 1 h 53"/>
                <a:gd name="T68" fmla="*/ 234 w 421"/>
                <a:gd name="T69" fmla="*/ 7 h 53"/>
                <a:gd name="T70" fmla="*/ 249 w 421"/>
                <a:gd name="T71" fmla="*/ 6 h 53"/>
                <a:gd name="T72" fmla="*/ 247 w 421"/>
                <a:gd name="T73" fmla="*/ 48 h 53"/>
                <a:gd name="T74" fmla="*/ 255 w 421"/>
                <a:gd name="T75" fmla="*/ 52 h 53"/>
                <a:gd name="T76" fmla="*/ 309 w 421"/>
                <a:gd name="T77" fmla="*/ 49 h 53"/>
                <a:gd name="T78" fmla="*/ 303 w 421"/>
                <a:gd name="T79" fmla="*/ 21 h 53"/>
                <a:gd name="T80" fmla="*/ 309 w 421"/>
                <a:gd name="T81" fmla="*/ 1 h 53"/>
                <a:gd name="T82" fmla="*/ 291 w 421"/>
                <a:gd name="T83" fmla="*/ 5 h 53"/>
                <a:gd name="T84" fmla="*/ 292 w 421"/>
                <a:gd name="T85" fmla="*/ 46 h 53"/>
                <a:gd name="T86" fmla="*/ 298 w 421"/>
                <a:gd name="T87" fmla="*/ 52 h 53"/>
                <a:gd name="T88" fmla="*/ 342 w 421"/>
                <a:gd name="T89" fmla="*/ 53 h 53"/>
                <a:gd name="T90" fmla="*/ 368 w 421"/>
                <a:gd name="T91" fmla="*/ 5 h 53"/>
                <a:gd name="T92" fmla="*/ 355 w 421"/>
                <a:gd name="T93" fmla="*/ 1 h 53"/>
                <a:gd name="T94" fmla="*/ 356 w 421"/>
                <a:gd name="T95" fmla="*/ 19 h 53"/>
                <a:gd name="T96" fmla="*/ 335 w 421"/>
                <a:gd name="T97" fmla="*/ 5 h 53"/>
                <a:gd name="T98" fmla="*/ 316 w 421"/>
                <a:gd name="T99" fmla="*/ 1 h 53"/>
                <a:gd name="T100" fmla="*/ 406 w 421"/>
                <a:gd name="T101" fmla="*/ 52 h 53"/>
                <a:gd name="T102" fmla="*/ 418 w 421"/>
                <a:gd name="T103" fmla="*/ 40 h 53"/>
                <a:gd name="T104" fmla="*/ 398 w 421"/>
                <a:gd name="T105" fmla="*/ 32 h 53"/>
                <a:gd name="T106" fmla="*/ 412 w 421"/>
                <a:gd name="T107" fmla="*/ 29 h 53"/>
                <a:gd name="T108" fmla="*/ 416 w 421"/>
                <a:gd name="T109" fmla="*/ 18 h 53"/>
                <a:gd name="T110" fmla="*/ 405 w 421"/>
                <a:gd name="T111" fmla="*/ 24 h 53"/>
                <a:gd name="T112" fmla="*/ 415 w 421"/>
                <a:gd name="T113" fmla="*/ 6 h 53"/>
                <a:gd name="T114" fmla="*/ 421 w 421"/>
                <a:gd name="T115" fmla="*/ 2 h 53"/>
                <a:gd name="T116" fmla="*/ 381 w 421"/>
                <a:gd name="T117" fmla="*/ 1 h 53"/>
                <a:gd name="T118" fmla="*/ 387 w 421"/>
                <a:gd name="T119" fmla="*/ 24 h 53"/>
                <a:gd name="T120" fmla="*/ 396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1" y="8"/>
                    <a:pt x="48" y="5"/>
                    <a:pt x="44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29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108" y="35"/>
                  </a:moveTo>
                  <a:cubicBezTo>
                    <a:pt x="108" y="36"/>
                    <a:pt x="109" y="38"/>
                    <a:pt x="109" y="42"/>
                  </a:cubicBezTo>
                  <a:cubicBezTo>
                    <a:pt x="109" y="43"/>
                    <a:pt x="109" y="45"/>
                    <a:pt x="108" y="47"/>
                  </a:cubicBezTo>
                  <a:cubicBezTo>
                    <a:pt x="105" y="48"/>
                    <a:pt x="102" y="49"/>
                    <a:pt x="99" y="49"/>
                  </a:cubicBezTo>
                  <a:cubicBezTo>
                    <a:pt x="93" y="49"/>
                    <a:pt x="88" y="47"/>
                    <a:pt x="84" y="43"/>
                  </a:cubicBezTo>
                  <a:cubicBezTo>
                    <a:pt x="80" y="38"/>
                    <a:pt x="78" y="33"/>
                    <a:pt x="78" y="26"/>
                  </a:cubicBezTo>
                  <a:cubicBezTo>
                    <a:pt x="78" y="19"/>
                    <a:pt x="80" y="14"/>
                    <a:pt x="84" y="10"/>
                  </a:cubicBezTo>
                  <a:cubicBezTo>
                    <a:pt x="88" y="6"/>
                    <a:pt x="93" y="4"/>
                    <a:pt x="99" y="4"/>
                  </a:cubicBezTo>
                  <a:cubicBezTo>
                    <a:pt x="102" y="4"/>
                    <a:pt x="105" y="5"/>
                    <a:pt x="107" y="6"/>
                  </a:cubicBezTo>
                  <a:cubicBezTo>
                    <a:pt x="110" y="6"/>
                    <a:pt x="112" y="8"/>
                    <a:pt x="113" y="10"/>
                  </a:cubicBezTo>
                  <a:cubicBezTo>
                    <a:pt x="114" y="11"/>
                    <a:pt x="114" y="13"/>
                    <a:pt x="114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1"/>
                    <a:pt x="118" y="7"/>
                    <a:pt x="119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2"/>
                    <a:pt x="112" y="2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ubicBezTo>
                    <a:pt x="88" y="0"/>
                    <a:pt x="81" y="3"/>
                    <a:pt x="75" y="7"/>
                  </a:cubicBezTo>
                  <a:cubicBezTo>
                    <a:pt x="70" y="12"/>
                    <a:pt x="67" y="19"/>
                    <a:pt x="67" y="27"/>
                  </a:cubicBezTo>
                  <a:cubicBezTo>
                    <a:pt x="67" y="35"/>
                    <a:pt x="70" y="41"/>
                    <a:pt x="75" y="46"/>
                  </a:cubicBezTo>
                  <a:cubicBezTo>
                    <a:pt x="80" y="51"/>
                    <a:pt x="88" y="53"/>
                    <a:pt x="97" y="53"/>
                  </a:cubicBezTo>
                  <a:cubicBezTo>
                    <a:pt x="101" y="53"/>
                    <a:pt x="104" y="53"/>
                    <a:pt x="107" y="52"/>
                  </a:cubicBezTo>
                  <a:cubicBezTo>
                    <a:pt x="111" y="52"/>
                    <a:pt x="115" y="50"/>
                    <a:pt x="119" y="49"/>
                  </a:cubicBezTo>
                  <a:cubicBezTo>
                    <a:pt x="119" y="45"/>
                    <a:pt x="119" y="42"/>
                    <a:pt x="119" y="41"/>
                  </a:cubicBezTo>
                  <a:cubicBezTo>
                    <a:pt x="119" y="40"/>
                    <a:pt x="119" y="37"/>
                    <a:pt x="119" y="35"/>
                  </a:cubicBezTo>
                  <a:cubicBezTo>
                    <a:pt x="120" y="34"/>
                    <a:pt x="121" y="34"/>
                    <a:pt x="122" y="34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9" y="31"/>
                    <a:pt x="115" y="32"/>
                    <a:pt x="112" y="32"/>
                  </a:cubicBezTo>
                  <a:cubicBezTo>
                    <a:pt x="109" y="32"/>
                    <a:pt x="105" y="31"/>
                    <a:pt x="100" y="31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5" y="35"/>
                    <a:pt x="108" y="35"/>
                    <a:pt x="108" y="35"/>
                  </a:cubicBezTo>
                  <a:close/>
                  <a:moveTo>
                    <a:pt x="141" y="52"/>
                  </a:moveTo>
                  <a:cubicBezTo>
                    <a:pt x="143" y="52"/>
                    <a:pt x="146" y="52"/>
                    <a:pt x="150" y="52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47" y="49"/>
                    <a:pt x="145" y="49"/>
                    <a:pt x="145" y="4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5"/>
                    <a:pt x="144" y="41"/>
                  </a:cubicBezTo>
                  <a:cubicBezTo>
                    <a:pt x="143" y="36"/>
                    <a:pt x="143" y="31"/>
                    <a:pt x="143" y="27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6" y="16"/>
                    <a:pt x="150" y="21"/>
                    <a:pt x="154" y="26"/>
                  </a:cubicBezTo>
                  <a:cubicBezTo>
                    <a:pt x="163" y="37"/>
                    <a:pt x="171" y="45"/>
                    <a:pt x="177" y="52"/>
                  </a:cubicBezTo>
                  <a:cubicBezTo>
                    <a:pt x="178" y="53"/>
                    <a:pt x="180" y="53"/>
                    <a:pt x="183" y="53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49"/>
                    <a:pt x="183" y="45"/>
                    <a:pt x="183" y="4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8"/>
                    <a:pt x="184" y="6"/>
                    <a:pt x="184" y="6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6" y="4"/>
                    <a:pt x="187" y="4"/>
                    <a:pt x="190" y="4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1"/>
                    <a:pt x="184" y="1"/>
                    <a:pt x="180" y="1"/>
                  </a:cubicBezTo>
                  <a:cubicBezTo>
                    <a:pt x="178" y="1"/>
                    <a:pt x="175" y="1"/>
                    <a:pt x="172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5" y="4"/>
                    <a:pt x="177" y="4"/>
                    <a:pt x="177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9" y="6"/>
                    <a:pt x="179" y="7"/>
                    <a:pt x="179" y="9"/>
                  </a:cubicBezTo>
                  <a:cubicBezTo>
                    <a:pt x="179" y="13"/>
                    <a:pt x="179" y="18"/>
                    <a:pt x="179" y="24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6" y="35"/>
                    <a:pt x="172" y="30"/>
                    <a:pt x="167" y="24"/>
                  </a:cubicBezTo>
                  <a:cubicBezTo>
                    <a:pt x="160" y="16"/>
                    <a:pt x="153" y="8"/>
                    <a:pt x="148" y="1"/>
                  </a:cubicBezTo>
                  <a:cubicBezTo>
                    <a:pt x="145" y="1"/>
                    <a:pt x="143" y="1"/>
                    <a:pt x="141" y="1"/>
                  </a:cubicBezTo>
                  <a:cubicBezTo>
                    <a:pt x="139" y="1"/>
                    <a:pt x="136" y="1"/>
                    <a:pt x="132" y="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6" y="4"/>
                    <a:pt x="137" y="4"/>
                    <a:pt x="138" y="5"/>
                  </a:cubicBezTo>
                  <a:cubicBezTo>
                    <a:pt x="138" y="5"/>
                    <a:pt x="138" y="5"/>
                    <a:pt x="139" y="6"/>
                  </a:cubicBezTo>
                  <a:cubicBezTo>
                    <a:pt x="139" y="6"/>
                    <a:pt x="139" y="9"/>
                    <a:pt x="139" y="1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31"/>
                    <a:pt x="139" y="36"/>
                    <a:pt x="139" y="42"/>
                  </a:cubicBezTo>
                  <a:cubicBezTo>
                    <a:pt x="139" y="45"/>
                    <a:pt x="139" y="47"/>
                    <a:pt x="138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7" y="49"/>
                    <a:pt x="135" y="49"/>
                    <a:pt x="132" y="49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7" y="52"/>
                    <a:pt x="140" y="52"/>
                    <a:pt x="141" y="52"/>
                  </a:cubicBezTo>
                  <a:close/>
                  <a:moveTo>
                    <a:pt x="211" y="52"/>
                  </a:moveTo>
                  <a:cubicBezTo>
                    <a:pt x="213" y="52"/>
                    <a:pt x="216" y="52"/>
                    <a:pt x="218" y="52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0" y="49"/>
                    <a:pt x="218" y="49"/>
                    <a:pt x="218" y="49"/>
                  </a:cubicBezTo>
                  <a:cubicBezTo>
                    <a:pt x="217" y="49"/>
                    <a:pt x="217" y="48"/>
                    <a:pt x="217" y="48"/>
                  </a:cubicBezTo>
                  <a:cubicBezTo>
                    <a:pt x="216" y="47"/>
                    <a:pt x="216" y="45"/>
                    <a:pt x="216" y="41"/>
                  </a:cubicBezTo>
                  <a:cubicBezTo>
                    <a:pt x="216" y="38"/>
                    <a:pt x="216" y="31"/>
                    <a:pt x="216" y="21"/>
                  </a:cubicBezTo>
                  <a:cubicBezTo>
                    <a:pt x="216" y="14"/>
                    <a:pt x="216" y="9"/>
                    <a:pt x="216" y="7"/>
                  </a:cubicBezTo>
                  <a:cubicBezTo>
                    <a:pt x="216" y="6"/>
                    <a:pt x="217" y="5"/>
                    <a:pt x="217" y="5"/>
                  </a:cubicBezTo>
                  <a:cubicBezTo>
                    <a:pt x="218" y="4"/>
                    <a:pt x="219" y="4"/>
                    <a:pt x="223" y="4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19" y="1"/>
                    <a:pt x="215" y="1"/>
                    <a:pt x="210" y="1"/>
                  </a:cubicBezTo>
                  <a:cubicBezTo>
                    <a:pt x="208" y="1"/>
                    <a:pt x="204" y="1"/>
                    <a:pt x="199" y="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202" y="4"/>
                    <a:pt x="204" y="4"/>
                    <a:pt x="204" y="5"/>
                  </a:cubicBezTo>
                  <a:cubicBezTo>
                    <a:pt x="205" y="5"/>
                    <a:pt x="205" y="5"/>
                    <a:pt x="205" y="6"/>
                  </a:cubicBezTo>
                  <a:cubicBezTo>
                    <a:pt x="205" y="6"/>
                    <a:pt x="205" y="8"/>
                    <a:pt x="205" y="13"/>
                  </a:cubicBezTo>
                  <a:cubicBezTo>
                    <a:pt x="205" y="19"/>
                    <a:pt x="206" y="24"/>
                    <a:pt x="206" y="28"/>
                  </a:cubicBezTo>
                  <a:cubicBezTo>
                    <a:pt x="206" y="36"/>
                    <a:pt x="205" y="42"/>
                    <a:pt x="205" y="46"/>
                  </a:cubicBezTo>
                  <a:cubicBezTo>
                    <a:pt x="205" y="47"/>
                    <a:pt x="205" y="48"/>
                    <a:pt x="204" y="49"/>
                  </a:cubicBezTo>
                  <a:cubicBezTo>
                    <a:pt x="204" y="49"/>
                    <a:pt x="202" y="49"/>
                    <a:pt x="199" y="49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11" y="52"/>
                    <a:pt x="211" y="52"/>
                    <a:pt x="211" y="52"/>
                  </a:cubicBezTo>
                  <a:close/>
                  <a:moveTo>
                    <a:pt x="255" y="52"/>
                  </a:moveTo>
                  <a:cubicBezTo>
                    <a:pt x="259" y="52"/>
                    <a:pt x="262" y="52"/>
                    <a:pt x="266" y="52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2" y="49"/>
                    <a:pt x="261" y="49"/>
                    <a:pt x="260" y="49"/>
                  </a:cubicBezTo>
                  <a:cubicBezTo>
                    <a:pt x="260" y="48"/>
                    <a:pt x="259" y="47"/>
                    <a:pt x="259" y="46"/>
                  </a:cubicBezTo>
                  <a:cubicBezTo>
                    <a:pt x="259" y="44"/>
                    <a:pt x="259" y="40"/>
                    <a:pt x="259" y="32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7"/>
                    <a:pt x="259" y="6"/>
                    <a:pt x="259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6" y="6"/>
                    <a:pt x="270" y="6"/>
                    <a:pt x="272" y="6"/>
                  </a:cubicBezTo>
                  <a:cubicBezTo>
                    <a:pt x="273" y="6"/>
                    <a:pt x="273" y="6"/>
                    <a:pt x="273" y="7"/>
                  </a:cubicBezTo>
                  <a:cubicBezTo>
                    <a:pt x="273" y="7"/>
                    <a:pt x="274" y="9"/>
                    <a:pt x="274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77" y="9"/>
                    <a:pt x="277" y="5"/>
                    <a:pt x="278" y="2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268" y="1"/>
                    <a:pt x="260" y="1"/>
                    <a:pt x="253" y="1"/>
                  </a:cubicBezTo>
                  <a:cubicBezTo>
                    <a:pt x="246" y="1"/>
                    <a:pt x="238" y="1"/>
                    <a:pt x="231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5"/>
                    <a:pt x="231" y="9"/>
                    <a:pt x="231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9"/>
                    <a:pt x="234" y="7"/>
                    <a:pt x="234" y="7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6"/>
                    <a:pt x="236" y="6"/>
                    <a:pt x="237" y="6"/>
                  </a:cubicBezTo>
                  <a:cubicBezTo>
                    <a:pt x="240" y="6"/>
                    <a:pt x="243" y="6"/>
                    <a:pt x="246" y="6"/>
                  </a:cubicBezTo>
                  <a:cubicBezTo>
                    <a:pt x="248" y="6"/>
                    <a:pt x="249" y="6"/>
                    <a:pt x="249" y="6"/>
                  </a:cubicBezTo>
                  <a:cubicBezTo>
                    <a:pt x="249" y="6"/>
                    <a:pt x="249" y="11"/>
                    <a:pt x="249" y="21"/>
                  </a:cubicBezTo>
                  <a:cubicBezTo>
                    <a:pt x="249" y="26"/>
                    <a:pt x="249" y="31"/>
                    <a:pt x="249" y="35"/>
                  </a:cubicBezTo>
                  <a:cubicBezTo>
                    <a:pt x="248" y="42"/>
                    <a:pt x="248" y="46"/>
                    <a:pt x="248" y="47"/>
                  </a:cubicBezTo>
                  <a:cubicBezTo>
                    <a:pt x="248" y="48"/>
                    <a:pt x="248" y="48"/>
                    <a:pt x="247" y="48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5" y="52"/>
                    <a:pt x="249" y="52"/>
                    <a:pt x="255" y="52"/>
                  </a:cubicBezTo>
                  <a:close/>
                  <a:moveTo>
                    <a:pt x="298" y="52"/>
                  </a:moveTo>
                  <a:cubicBezTo>
                    <a:pt x="300" y="52"/>
                    <a:pt x="302" y="52"/>
                    <a:pt x="30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7" y="49"/>
                    <a:pt x="305" y="49"/>
                    <a:pt x="304" y="49"/>
                  </a:cubicBezTo>
                  <a:cubicBezTo>
                    <a:pt x="304" y="49"/>
                    <a:pt x="304" y="48"/>
                    <a:pt x="304" y="48"/>
                  </a:cubicBezTo>
                  <a:cubicBezTo>
                    <a:pt x="303" y="47"/>
                    <a:pt x="303" y="45"/>
                    <a:pt x="303" y="41"/>
                  </a:cubicBezTo>
                  <a:cubicBezTo>
                    <a:pt x="303" y="38"/>
                    <a:pt x="303" y="31"/>
                    <a:pt x="303" y="21"/>
                  </a:cubicBezTo>
                  <a:cubicBezTo>
                    <a:pt x="303" y="14"/>
                    <a:pt x="303" y="9"/>
                    <a:pt x="303" y="7"/>
                  </a:cubicBezTo>
                  <a:cubicBezTo>
                    <a:pt x="303" y="6"/>
                    <a:pt x="303" y="5"/>
                    <a:pt x="304" y="5"/>
                  </a:cubicBezTo>
                  <a:cubicBezTo>
                    <a:pt x="304" y="4"/>
                    <a:pt x="306" y="4"/>
                    <a:pt x="309" y="4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06" y="1"/>
                    <a:pt x="302" y="1"/>
                    <a:pt x="297" y="1"/>
                  </a:cubicBezTo>
                  <a:cubicBezTo>
                    <a:pt x="294" y="1"/>
                    <a:pt x="291" y="1"/>
                    <a:pt x="286" y="1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9" y="4"/>
                    <a:pt x="291" y="4"/>
                    <a:pt x="291" y="5"/>
                  </a:cubicBezTo>
                  <a:cubicBezTo>
                    <a:pt x="291" y="5"/>
                    <a:pt x="292" y="5"/>
                    <a:pt x="292" y="6"/>
                  </a:cubicBezTo>
                  <a:cubicBezTo>
                    <a:pt x="292" y="6"/>
                    <a:pt x="292" y="8"/>
                    <a:pt x="292" y="13"/>
                  </a:cubicBezTo>
                  <a:cubicBezTo>
                    <a:pt x="292" y="19"/>
                    <a:pt x="292" y="24"/>
                    <a:pt x="292" y="28"/>
                  </a:cubicBezTo>
                  <a:cubicBezTo>
                    <a:pt x="292" y="36"/>
                    <a:pt x="292" y="42"/>
                    <a:pt x="292" y="46"/>
                  </a:cubicBezTo>
                  <a:cubicBezTo>
                    <a:pt x="292" y="47"/>
                    <a:pt x="292" y="48"/>
                    <a:pt x="291" y="49"/>
                  </a:cubicBezTo>
                  <a:cubicBezTo>
                    <a:pt x="291" y="49"/>
                    <a:pt x="289" y="49"/>
                    <a:pt x="286" y="49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98" y="52"/>
                    <a:pt x="298" y="52"/>
                    <a:pt x="298" y="52"/>
                  </a:cubicBezTo>
                  <a:close/>
                  <a:moveTo>
                    <a:pt x="321" y="5"/>
                  </a:moveTo>
                  <a:cubicBezTo>
                    <a:pt x="322" y="5"/>
                    <a:pt x="322" y="6"/>
                    <a:pt x="323" y="8"/>
                  </a:cubicBezTo>
                  <a:cubicBezTo>
                    <a:pt x="324" y="10"/>
                    <a:pt x="326" y="15"/>
                    <a:pt x="329" y="22"/>
                  </a:cubicBezTo>
                  <a:cubicBezTo>
                    <a:pt x="342" y="53"/>
                    <a:pt x="342" y="53"/>
                    <a:pt x="342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8" y="50"/>
                    <a:pt x="350" y="46"/>
                    <a:pt x="352" y="40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66" y="8"/>
                    <a:pt x="367" y="5"/>
                    <a:pt x="368" y="5"/>
                  </a:cubicBezTo>
                  <a:cubicBezTo>
                    <a:pt x="368" y="4"/>
                    <a:pt x="370" y="4"/>
                    <a:pt x="372" y="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68" y="1"/>
                    <a:pt x="365" y="1"/>
                    <a:pt x="364" y="1"/>
                  </a:cubicBezTo>
                  <a:cubicBezTo>
                    <a:pt x="362" y="1"/>
                    <a:pt x="359" y="1"/>
                    <a:pt x="355" y="1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8" y="4"/>
                    <a:pt x="359" y="4"/>
                    <a:pt x="360" y="5"/>
                  </a:cubicBezTo>
                  <a:cubicBezTo>
                    <a:pt x="360" y="5"/>
                    <a:pt x="361" y="5"/>
                    <a:pt x="361" y="6"/>
                  </a:cubicBezTo>
                  <a:cubicBezTo>
                    <a:pt x="361" y="7"/>
                    <a:pt x="359" y="12"/>
                    <a:pt x="356" y="19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5" y="9"/>
                    <a:pt x="334" y="7"/>
                    <a:pt x="334" y="6"/>
                  </a:cubicBezTo>
                  <a:cubicBezTo>
                    <a:pt x="334" y="5"/>
                    <a:pt x="335" y="5"/>
                    <a:pt x="335" y="5"/>
                  </a:cubicBezTo>
                  <a:cubicBezTo>
                    <a:pt x="336" y="4"/>
                    <a:pt x="338" y="4"/>
                    <a:pt x="340" y="4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6" y="1"/>
                    <a:pt x="333" y="1"/>
                    <a:pt x="329" y="1"/>
                  </a:cubicBezTo>
                  <a:cubicBezTo>
                    <a:pt x="325" y="1"/>
                    <a:pt x="321" y="1"/>
                    <a:pt x="316" y="1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19" y="4"/>
                    <a:pt x="321" y="4"/>
                    <a:pt x="321" y="5"/>
                  </a:cubicBezTo>
                  <a:close/>
                  <a:moveTo>
                    <a:pt x="396" y="52"/>
                  </a:moveTo>
                  <a:cubicBezTo>
                    <a:pt x="399" y="52"/>
                    <a:pt x="402" y="52"/>
                    <a:pt x="406" y="52"/>
                  </a:cubicBezTo>
                  <a:cubicBezTo>
                    <a:pt x="410" y="52"/>
                    <a:pt x="413" y="52"/>
                    <a:pt x="414" y="52"/>
                  </a:cubicBezTo>
                  <a:cubicBezTo>
                    <a:pt x="416" y="52"/>
                    <a:pt x="418" y="52"/>
                    <a:pt x="420" y="52"/>
                  </a:cubicBezTo>
                  <a:cubicBezTo>
                    <a:pt x="421" y="48"/>
                    <a:pt x="421" y="44"/>
                    <a:pt x="421" y="40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8" y="42"/>
                    <a:pt x="417" y="45"/>
                    <a:pt x="417" y="47"/>
                  </a:cubicBezTo>
                  <a:cubicBezTo>
                    <a:pt x="413" y="48"/>
                    <a:pt x="409" y="48"/>
                    <a:pt x="405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8" y="44"/>
                    <a:pt x="398" y="39"/>
                    <a:pt x="398" y="32"/>
                  </a:cubicBezTo>
                  <a:cubicBezTo>
                    <a:pt x="398" y="30"/>
                    <a:pt x="398" y="29"/>
                    <a:pt x="398" y="28"/>
                  </a:cubicBezTo>
                  <a:cubicBezTo>
                    <a:pt x="400" y="28"/>
                    <a:pt x="401" y="28"/>
                    <a:pt x="403" y="28"/>
                  </a:cubicBezTo>
                  <a:cubicBezTo>
                    <a:pt x="407" y="28"/>
                    <a:pt x="410" y="28"/>
                    <a:pt x="411" y="28"/>
                  </a:cubicBezTo>
                  <a:cubicBezTo>
                    <a:pt x="411" y="28"/>
                    <a:pt x="412" y="28"/>
                    <a:pt x="412" y="29"/>
                  </a:cubicBezTo>
                  <a:cubicBezTo>
                    <a:pt x="412" y="29"/>
                    <a:pt x="412" y="31"/>
                    <a:pt x="412" y="34"/>
                  </a:cubicBezTo>
                  <a:cubicBezTo>
                    <a:pt x="416" y="34"/>
                    <a:pt x="416" y="34"/>
                    <a:pt x="416" y="34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5"/>
                    <a:pt x="415" y="22"/>
                    <a:pt x="416" y="18"/>
                  </a:cubicBezTo>
                  <a:cubicBezTo>
                    <a:pt x="412" y="18"/>
                    <a:pt x="412" y="18"/>
                    <a:pt x="412" y="18"/>
                  </a:cubicBezTo>
                  <a:cubicBezTo>
                    <a:pt x="412" y="20"/>
                    <a:pt x="412" y="22"/>
                    <a:pt x="412" y="22"/>
                  </a:cubicBezTo>
                  <a:cubicBezTo>
                    <a:pt x="412" y="23"/>
                    <a:pt x="411" y="23"/>
                    <a:pt x="411" y="23"/>
                  </a:cubicBezTo>
                  <a:cubicBezTo>
                    <a:pt x="410" y="24"/>
                    <a:pt x="408" y="24"/>
                    <a:pt x="405" y="24"/>
                  </a:cubicBezTo>
                  <a:cubicBezTo>
                    <a:pt x="403" y="24"/>
                    <a:pt x="400" y="24"/>
                    <a:pt x="398" y="24"/>
                  </a:cubicBezTo>
                  <a:cubicBezTo>
                    <a:pt x="398" y="19"/>
                    <a:pt x="398" y="13"/>
                    <a:pt x="398" y="5"/>
                  </a:cubicBezTo>
                  <a:cubicBezTo>
                    <a:pt x="401" y="5"/>
                    <a:pt x="403" y="5"/>
                    <a:pt x="405" y="5"/>
                  </a:cubicBezTo>
                  <a:cubicBezTo>
                    <a:pt x="409" y="5"/>
                    <a:pt x="413" y="5"/>
                    <a:pt x="415" y="6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6" y="7"/>
                    <a:pt x="417" y="9"/>
                    <a:pt x="417" y="12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8"/>
                    <a:pt x="420" y="4"/>
                    <a:pt x="421" y="2"/>
                  </a:cubicBezTo>
                  <a:cubicBezTo>
                    <a:pt x="420" y="1"/>
                    <a:pt x="420" y="1"/>
                    <a:pt x="420" y="1"/>
                  </a:cubicBezTo>
                  <a:cubicBezTo>
                    <a:pt x="419" y="1"/>
                    <a:pt x="417" y="1"/>
                    <a:pt x="415" y="1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1" y="1"/>
                    <a:pt x="387" y="1"/>
                    <a:pt x="381" y="1"/>
                  </a:cubicBezTo>
                  <a:cubicBezTo>
                    <a:pt x="381" y="4"/>
                    <a:pt x="381" y="4"/>
                    <a:pt x="381" y="4"/>
                  </a:cubicBezTo>
                  <a:cubicBezTo>
                    <a:pt x="384" y="4"/>
                    <a:pt x="386" y="5"/>
                    <a:pt x="386" y="5"/>
                  </a:cubicBezTo>
                  <a:cubicBezTo>
                    <a:pt x="387" y="5"/>
                    <a:pt x="387" y="6"/>
                    <a:pt x="387" y="8"/>
                  </a:cubicBezTo>
                  <a:cubicBezTo>
                    <a:pt x="387" y="10"/>
                    <a:pt x="387" y="16"/>
                    <a:pt x="387" y="24"/>
                  </a:cubicBezTo>
                  <a:cubicBezTo>
                    <a:pt x="387" y="37"/>
                    <a:pt x="387" y="45"/>
                    <a:pt x="387" y="48"/>
                  </a:cubicBezTo>
                  <a:cubicBezTo>
                    <a:pt x="386" y="49"/>
                    <a:pt x="384" y="50"/>
                    <a:pt x="383" y="50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8" y="52"/>
                    <a:pt x="392" y="52"/>
                    <a:pt x="396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21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6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6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2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1" y="589"/>
              <a:ext cx="757" cy="77"/>
            </a:xfrm>
            <a:custGeom>
              <a:avLst/>
              <a:gdLst>
                <a:gd name="T0" fmla="*/ 29 w 583"/>
                <a:gd name="T1" fmla="*/ 0 h 53"/>
                <a:gd name="T2" fmla="*/ 43 w 583"/>
                <a:gd name="T3" fmla="*/ 50 h 53"/>
                <a:gd name="T4" fmla="*/ 41 w 583"/>
                <a:gd name="T5" fmla="*/ 9 h 53"/>
                <a:gd name="T6" fmla="*/ 83 w 583"/>
                <a:gd name="T7" fmla="*/ 52 h 53"/>
                <a:gd name="T8" fmla="*/ 90 w 583"/>
                <a:gd name="T9" fmla="*/ 37 h 53"/>
                <a:gd name="T10" fmla="*/ 119 w 583"/>
                <a:gd name="T11" fmla="*/ 45 h 53"/>
                <a:gd name="T12" fmla="*/ 136 w 583"/>
                <a:gd name="T13" fmla="*/ 52 h 53"/>
                <a:gd name="T14" fmla="*/ 130 w 583"/>
                <a:gd name="T15" fmla="*/ 8 h 53"/>
                <a:gd name="T16" fmla="*/ 102 w 583"/>
                <a:gd name="T17" fmla="*/ 38 h 53"/>
                <a:gd name="T18" fmla="*/ 71 w 583"/>
                <a:gd name="T19" fmla="*/ 5 h 53"/>
                <a:gd name="T20" fmla="*/ 68 w 583"/>
                <a:gd name="T21" fmla="*/ 49 h 53"/>
                <a:gd name="T22" fmla="*/ 170 w 583"/>
                <a:gd name="T23" fmla="*/ 49 h 53"/>
                <a:gd name="T24" fmla="*/ 167 w 583"/>
                <a:gd name="T25" fmla="*/ 5 h 53"/>
                <a:gd name="T26" fmla="*/ 165 w 583"/>
                <a:gd name="T27" fmla="*/ 24 h 53"/>
                <a:gd name="T28" fmla="*/ 187 w 583"/>
                <a:gd name="T29" fmla="*/ 12 h 53"/>
                <a:gd name="T30" fmla="*/ 149 w 583"/>
                <a:gd name="T31" fmla="*/ 1 h 53"/>
                <a:gd name="T32" fmla="*/ 152 w 583"/>
                <a:gd name="T33" fmla="*/ 27 h 53"/>
                <a:gd name="T34" fmla="*/ 159 w 583"/>
                <a:gd name="T35" fmla="*/ 52 h 53"/>
                <a:gd name="T36" fmla="*/ 202 w 583"/>
                <a:gd name="T37" fmla="*/ 45 h 53"/>
                <a:gd name="T38" fmla="*/ 243 w 583"/>
                <a:gd name="T39" fmla="*/ 28 h 53"/>
                <a:gd name="T40" fmla="*/ 232 w 583"/>
                <a:gd name="T41" fmla="*/ 1 h 53"/>
                <a:gd name="T42" fmla="*/ 237 w 583"/>
                <a:gd name="T43" fmla="*/ 40 h 53"/>
                <a:gd name="T44" fmla="*/ 211 w 583"/>
                <a:gd name="T45" fmla="*/ 19 h 53"/>
                <a:gd name="T46" fmla="*/ 207 w 583"/>
                <a:gd name="T47" fmla="*/ 1 h 53"/>
                <a:gd name="T48" fmla="*/ 291 w 583"/>
                <a:gd name="T49" fmla="*/ 49 h 53"/>
                <a:gd name="T50" fmla="*/ 285 w 583"/>
                <a:gd name="T51" fmla="*/ 6 h 53"/>
                <a:gd name="T52" fmla="*/ 303 w 583"/>
                <a:gd name="T53" fmla="*/ 1 h 53"/>
                <a:gd name="T54" fmla="*/ 259 w 583"/>
                <a:gd name="T55" fmla="*/ 7 h 53"/>
                <a:gd name="T56" fmla="*/ 274 w 583"/>
                <a:gd name="T57" fmla="*/ 35 h 53"/>
                <a:gd name="T58" fmla="*/ 280 w 583"/>
                <a:gd name="T59" fmla="*/ 52 h 53"/>
                <a:gd name="T60" fmla="*/ 321 w 583"/>
                <a:gd name="T61" fmla="*/ 47 h 53"/>
                <a:gd name="T62" fmla="*/ 346 w 583"/>
                <a:gd name="T63" fmla="*/ 43 h 53"/>
                <a:gd name="T64" fmla="*/ 366 w 583"/>
                <a:gd name="T65" fmla="*/ 52 h 53"/>
                <a:gd name="T66" fmla="*/ 322 w 583"/>
                <a:gd name="T67" fmla="*/ 32 h 53"/>
                <a:gd name="T68" fmla="*/ 334 w 583"/>
                <a:gd name="T69" fmla="*/ 32 h 53"/>
                <a:gd name="T70" fmla="*/ 407 w 583"/>
                <a:gd name="T71" fmla="*/ 49 h 53"/>
                <a:gd name="T72" fmla="*/ 401 w 583"/>
                <a:gd name="T73" fmla="*/ 6 h 53"/>
                <a:gd name="T74" fmla="*/ 419 w 583"/>
                <a:gd name="T75" fmla="*/ 1 h 53"/>
                <a:gd name="T76" fmla="*/ 375 w 583"/>
                <a:gd name="T77" fmla="*/ 7 h 53"/>
                <a:gd name="T78" fmla="*/ 390 w 583"/>
                <a:gd name="T79" fmla="*/ 35 h 53"/>
                <a:gd name="T80" fmla="*/ 396 w 583"/>
                <a:gd name="T81" fmla="*/ 52 h 53"/>
                <a:gd name="T82" fmla="*/ 445 w 583"/>
                <a:gd name="T83" fmla="*/ 48 h 53"/>
                <a:gd name="T84" fmla="*/ 450 w 583"/>
                <a:gd name="T85" fmla="*/ 1 h 53"/>
                <a:gd name="T86" fmla="*/ 433 w 583"/>
                <a:gd name="T87" fmla="*/ 13 h 53"/>
                <a:gd name="T88" fmla="*/ 439 w 583"/>
                <a:gd name="T89" fmla="*/ 52 h 53"/>
                <a:gd name="T90" fmla="*/ 489 w 583"/>
                <a:gd name="T91" fmla="*/ 0 h 53"/>
                <a:gd name="T92" fmla="*/ 503 w 583"/>
                <a:gd name="T93" fmla="*/ 50 h 53"/>
                <a:gd name="T94" fmla="*/ 500 w 583"/>
                <a:gd name="T95" fmla="*/ 9 h 53"/>
                <a:gd name="T96" fmla="*/ 543 w 583"/>
                <a:gd name="T97" fmla="*/ 52 h 53"/>
                <a:gd name="T98" fmla="*/ 537 w 583"/>
                <a:gd name="T99" fmla="*/ 13 h 53"/>
                <a:gd name="T100" fmla="*/ 577 w 583"/>
                <a:gd name="T101" fmla="*/ 26 h 53"/>
                <a:gd name="T102" fmla="*/ 583 w 583"/>
                <a:gd name="T103" fmla="*/ 1 h 53"/>
                <a:gd name="T104" fmla="*/ 572 w 583"/>
                <a:gd name="T105" fmla="*/ 9 h 53"/>
                <a:gd name="T106" fmla="*/ 526 w 583"/>
                <a:gd name="T107" fmla="*/ 1 h 53"/>
                <a:gd name="T108" fmla="*/ 532 w 583"/>
                <a:gd name="T10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2" y="8"/>
                    <a:pt x="48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30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76" y="52"/>
                  </a:moveTo>
                  <a:cubicBezTo>
                    <a:pt x="78" y="52"/>
                    <a:pt x="81" y="52"/>
                    <a:pt x="83" y="5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0" y="49"/>
                    <a:pt x="78" y="49"/>
                    <a:pt x="78" y="48"/>
                  </a:cubicBezTo>
                  <a:cubicBezTo>
                    <a:pt x="77" y="48"/>
                    <a:pt x="77" y="47"/>
                    <a:pt x="77" y="44"/>
                  </a:cubicBezTo>
                  <a:cubicBezTo>
                    <a:pt x="77" y="39"/>
                    <a:pt x="77" y="30"/>
                    <a:pt x="77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44"/>
                    <a:pt x="95" y="49"/>
                    <a:pt x="97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1" y="50"/>
                    <a:pt x="103" y="46"/>
                    <a:pt x="105" y="41"/>
                  </a:cubicBezTo>
                  <a:cubicBezTo>
                    <a:pt x="111" y="28"/>
                    <a:pt x="116" y="19"/>
                    <a:pt x="119" y="1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40"/>
                    <a:pt x="119" y="44"/>
                    <a:pt x="119" y="45"/>
                  </a:cubicBezTo>
                  <a:cubicBezTo>
                    <a:pt x="119" y="47"/>
                    <a:pt x="119" y="48"/>
                    <a:pt x="118" y="49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8" y="52"/>
                    <a:pt x="123" y="52"/>
                    <a:pt x="126" y="52"/>
                  </a:cubicBezTo>
                  <a:cubicBezTo>
                    <a:pt x="129" y="52"/>
                    <a:pt x="132" y="52"/>
                    <a:pt x="136" y="52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3" y="49"/>
                    <a:pt x="132" y="49"/>
                    <a:pt x="131" y="49"/>
                  </a:cubicBezTo>
                  <a:cubicBezTo>
                    <a:pt x="131" y="48"/>
                    <a:pt x="131" y="48"/>
                    <a:pt x="130" y="48"/>
                  </a:cubicBezTo>
                  <a:cubicBezTo>
                    <a:pt x="130" y="47"/>
                    <a:pt x="130" y="44"/>
                    <a:pt x="130" y="40"/>
                  </a:cubicBezTo>
                  <a:cubicBezTo>
                    <a:pt x="130" y="35"/>
                    <a:pt x="130" y="30"/>
                    <a:pt x="130" y="26"/>
                  </a:cubicBezTo>
                  <a:cubicBezTo>
                    <a:pt x="130" y="17"/>
                    <a:pt x="130" y="11"/>
                    <a:pt x="130" y="8"/>
                  </a:cubicBezTo>
                  <a:cubicBezTo>
                    <a:pt x="130" y="6"/>
                    <a:pt x="130" y="5"/>
                    <a:pt x="131" y="5"/>
                  </a:cubicBezTo>
                  <a:cubicBezTo>
                    <a:pt x="131" y="4"/>
                    <a:pt x="133" y="4"/>
                    <a:pt x="136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4" y="1"/>
                    <a:pt x="131" y="1"/>
                    <a:pt x="127" y="1"/>
                  </a:cubicBezTo>
                  <a:cubicBezTo>
                    <a:pt x="125" y="1"/>
                    <a:pt x="122" y="1"/>
                    <a:pt x="119" y="1"/>
                  </a:cubicBezTo>
                  <a:cubicBezTo>
                    <a:pt x="116" y="9"/>
                    <a:pt x="110" y="21"/>
                    <a:pt x="102" y="38"/>
                  </a:cubicBezTo>
                  <a:cubicBezTo>
                    <a:pt x="94" y="22"/>
                    <a:pt x="89" y="12"/>
                    <a:pt x="88" y="10"/>
                  </a:cubicBezTo>
                  <a:cubicBezTo>
                    <a:pt x="87" y="7"/>
                    <a:pt x="85" y="4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4"/>
                    <a:pt x="71" y="4"/>
                    <a:pt x="71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6"/>
                    <a:pt x="72" y="8"/>
                    <a:pt x="72" y="11"/>
                  </a:cubicBezTo>
                  <a:cubicBezTo>
                    <a:pt x="73" y="15"/>
                    <a:pt x="73" y="20"/>
                    <a:pt x="73" y="23"/>
                  </a:cubicBezTo>
                  <a:cubicBezTo>
                    <a:pt x="73" y="30"/>
                    <a:pt x="72" y="37"/>
                    <a:pt x="72" y="43"/>
                  </a:cubicBezTo>
                  <a:cubicBezTo>
                    <a:pt x="72" y="46"/>
                    <a:pt x="72" y="48"/>
                    <a:pt x="71" y="48"/>
                  </a:cubicBezTo>
                  <a:cubicBezTo>
                    <a:pt x="71" y="49"/>
                    <a:pt x="70" y="49"/>
                    <a:pt x="68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9" y="52"/>
                    <a:pt x="72" y="52"/>
                    <a:pt x="76" y="52"/>
                  </a:cubicBezTo>
                  <a:close/>
                  <a:moveTo>
                    <a:pt x="159" y="52"/>
                  </a:moveTo>
                  <a:cubicBezTo>
                    <a:pt x="162" y="52"/>
                    <a:pt x="165" y="52"/>
                    <a:pt x="170" y="5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66" y="49"/>
                    <a:pt x="164" y="49"/>
                    <a:pt x="163" y="49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2" y="45"/>
                    <a:pt x="162" y="41"/>
                  </a:cubicBezTo>
                  <a:cubicBezTo>
                    <a:pt x="162" y="32"/>
                    <a:pt x="162" y="26"/>
                    <a:pt x="162" y="24"/>
                  </a:cubicBezTo>
                  <a:cubicBezTo>
                    <a:pt x="162" y="19"/>
                    <a:pt x="162" y="13"/>
                    <a:pt x="162" y="5"/>
                  </a:cubicBezTo>
                  <a:cubicBezTo>
                    <a:pt x="164" y="5"/>
                    <a:pt x="166" y="5"/>
                    <a:pt x="167" y="5"/>
                  </a:cubicBezTo>
                  <a:cubicBezTo>
                    <a:pt x="170" y="5"/>
                    <a:pt x="172" y="6"/>
                    <a:pt x="174" y="7"/>
                  </a:cubicBezTo>
                  <a:cubicBezTo>
                    <a:pt x="176" y="9"/>
                    <a:pt x="176" y="11"/>
                    <a:pt x="176" y="15"/>
                  </a:cubicBezTo>
                  <a:cubicBezTo>
                    <a:pt x="176" y="18"/>
                    <a:pt x="176" y="20"/>
                    <a:pt x="174" y="22"/>
                  </a:cubicBezTo>
                  <a:cubicBezTo>
                    <a:pt x="172" y="24"/>
                    <a:pt x="170" y="25"/>
                    <a:pt x="168" y="25"/>
                  </a:cubicBezTo>
                  <a:cubicBezTo>
                    <a:pt x="168" y="25"/>
                    <a:pt x="167" y="25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5" y="26"/>
                    <a:pt x="165" y="27"/>
                    <a:pt x="166" y="28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8"/>
                    <a:pt x="170" y="28"/>
                  </a:cubicBezTo>
                  <a:cubicBezTo>
                    <a:pt x="175" y="28"/>
                    <a:pt x="179" y="27"/>
                    <a:pt x="182" y="24"/>
                  </a:cubicBezTo>
                  <a:cubicBezTo>
                    <a:pt x="186" y="21"/>
                    <a:pt x="187" y="17"/>
                    <a:pt x="187" y="12"/>
                  </a:cubicBezTo>
                  <a:cubicBezTo>
                    <a:pt x="187" y="10"/>
                    <a:pt x="187" y="8"/>
                    <a:pt x="186" y="6"/>
                  </a:cubicBezTo>
                  <a:cubicBezTo>
                    <a:pt x="184" y="4"/>
                    <a:pt x="183" y="3"/>
                    <a:pt x="181" y="2"/>
                  </a:cubicBezTo>
                  <a:cubicBezTo>
                    <a:pt x="179" y="1"/>
                    <a:pt x="175" y="1"/>
                    <a:pt x="171" y="1"/>
                  </a:cubicBezTo>
                  <a:cubicBezTo>
                    <a:pt x="170" y="1"/>
                    <a:pt x="168" y="1"/>
                    <a:pt x="166" y="1"/>
                  </a:cubicBezTo>
                  <a:cubicBezTo>
                    <a:pt x="161" y="1"/>
                    <a:pt x="158" y="1"/>
                    <a:pt x="156" y="1"/>
                  </a:cubicBezTo>
                  <a:cubicBezTo>
                    <a:pt x="154" y="1"/>
                    <a:pt x="152" y="1"/>
                    <a:pt x="149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9" y="4"/>
                    <a:pt x="150" y="4"/>
                    <a:pt x="151" y="5"/>
                  </a:cubicBezTo>
                  <a:cubicBezTo>
                    <a:pt x="151" y="5"/>
                    <a:pt x="151" y="7"/>
                    <a:pt x="151" y="11"/>
                  </a:cubicBezTo>
                  <a:cubicBezTo>
                    <a:pt x="152" y="14"/>
                    <a:pt x="152" y="19"/>
                    <a:pt x="152" y="27"/>
                  </a:cubicBezTo>
                  <a:cubicBezTo>
                    <a:pt x="152" y="31"/>
                    <a:pt x="152" y="36"/>
                    <a:pt x="151" y="40"/>
                  </a:cubicBezTo>
                  <a:cubicBezTo>
                    <a:pt x="151" y="45"/>
                    <a:pt x="151" y="47"/>
                    <a:pt x="151" y="48"/>
                  </a:cubicBezTo>
                  <a:cubicBezTo>
                    <a:pt x="151" y="48"/>
                    <a:pt x="151" y="49"/>
                    <a:pt x="150" y="49"/>
                  </a:cubicBezTo>
                  <a:cubicBezTo>
                    <a:pt x="150" y="49"/>
                    <a:pt x="148" y="49"/>
                    <a:pt x="145" y="49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53" y="52"/>
                    <a:pt x="157" y="52"/>
                    <a:pt x="159" y="52"/>
                  </a:cubicBezTo>
                  <a:close/>
                  <a:moveTo>
                    <a:pt x="199" y="5"/>
                  </a:moveTo>
                  <a:cubicBezTo>
                    <a:pt x="199" y="5"/>
                    <a:pt x="200" y="5"/>
                    <a:pt x="200" y="5"/>
                  </a:cubicBezTo>
                  <a:cubicBezTo>
                    <a:pt x="200" y="6"/>
                    <a:pt x="200" y="7"/>
                    <a:pt x="200" y="9"/>
                  </a:cubicBezTo>
                  <a:cubicBezTo>
                    <a:pt x="200" y="14"/>
                    <a:pt x="200" y="18"/>
                    <a:pt x="200" y="19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200" y="40"/>
                    <a:pt x="201" y="43"/>
                    <a:pt x="202" y="45"/>
                  </a:cubicBezTo>
                  <a:cubicBezTo>
                    <a:pt x="204" y="48"/>
                    <a:pt x="206" y="49"/>
                    <a:pt x="209" y="51"/>
                  </a:cubicBezTo>
                  <a:cubicBezTo>
                    <a:pt x="212" y="52"/>
                    <a:pt x="217" y="53"/>
                    <a:pt x="221" y="53"/>
                  </a:cubicBezTo>
                  <a:cubicBezTo>
                    <a:pt x="226" y="53"/>
                    <a:pt x="230" y="52"/>
                    <a:pt x="233" y="51"/>
                  </a:cubicBezTo>
                  <a:cubicBezTo>
                    <a:pt x="236" y="49"/>
                    <a:pt x="239" y="47"/>
                    <a:pt x="240" y="45"/>
                  </a:cubicBezTo>
                  <a:cubicBezTo>
                    <a:pt x="241" y="43"/>
                    <a:pt x="242" y="40"/>
                    <a:pt x="243" y="36"/>
                  </a:cubicBezTo>
                  <a:cubicBezTo>
                    <a:pt x="243" y="35"/>
                    <a:pt x="243" y="32"/>
                    <a:pt x="243" y="28"/>
                  </a:cubicBezTo>
                  <a:cubicBezTo>
                    <a:pt x="243" y="21"/>
                    <a:pt x="243" y="14"/>
                    <a:pt x="243" y="9"/>
                  </a:cubicBezTo>
                  <a:cubicBezTo>
                    <a:pt x="243" y="7"/>
                    <a:pt x="244" y="5"/>
                    <a:pt x="244" y="5"/>
                  </a:cubicBezTo>
                  <a:cubicBezTo>
                    <a:pt x="245" y="4"/>
                    <a:pt x="246" y="4"/>
                    <a:pt x="249" y="4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5" y="1"/>
                    <a:pt x="243" y="1"/>
                    <a:pt x="240" y="1"/>
                  </a:cubicBezTo>
                  <a:cubicBezTo>
                    <a:pt x="238" y="1"/>
                    <a:pt x="235" y="1"/>
                    <a:pt x="232" y="1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5" y="4"/>
                    <a:pt x="236" y="4"/>
                    <a:pt x="237" y="5"/>
                  </a:cubicBezTo>
                  <a:cubicBezTo>
                    <a:pt x="237" y="5"/>
                    <a:pt x="238" y="5"/>
                    <a:pt x="238" y="5"/>
                  </a:cubicBezTo>
                  <a:cubicBezTo>
                    <a:pt x="238" y="6"/>
                    <a:pt x="238" y="8"/>
                    <a:pt x="238" y="11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32"/>
                    <a:pt x="238" y="37"/>
                    <a:pt x="237" y="40"/>
                  </a:cubicBezTo>
                  <a:cubicBezTo>
                    <a:pt x="236" y="42"/>
                    <a:pt x="235" y="44"/>
                    <a:pt x="233" y="45"/>
                  </a:cubicBezTo>
                  <a:cubicBezTo>
                    <a:pt x="231" y="46"/>
                    <a:pt x="228" y="47"/>
                    <a:pt x="224" y="47"/>
                  </a:cubicBezTo>
                  <a:cubicBezTo>
                    <a:pt x="221" y="47"/>
                    <a:pt x="218" y="46"/>
                    <a:pt x="216" y="45"/>
                  </a:cubicBezTo>
                  <a:cubicBezTo>
                    <a:pt x="214" y="44"/>
                    <a:pt x="213" y="43"/>
                    <a:pt x="212" y="41"/>
                  </a:cubicBezTo>
                  <a:cubicBezTo>
                    <a:pt x="211" y="39"/>
                    <a:pt x="211" y="36"/>
                    <a:pt x="211" y="32"/>
                  </a:cubicBezTo>
                  <a:cubicBezTo>
                    <a:pt x="211" y="28"/>
                    <a:pt x="211" y="23"/>
                    <a:pt x="211" y="19"/>
                  </a:cubicBezTo>
                  <a:cubicBezTo>
                    <a:pt x="211" y="12"/>
                    <a:pt x="211" y="8"/>
                    <a:pt x="211" y="7"/>
                  </a:cubicBezTo>
                  <a:cubicBezTo>
                    <a:pt x="211" y="6"/>
                    <a:pt x="212" y="5"/>
                    <a:pt x="212" y="5"/>
                  </a:cubicBezTo>
                  <a:cubicBezTo>
                    <a:pt x="213" y="5"/>
                    <a:pt x="213" y="5"/>
                    <a:pt x="213" y="5"/>
                  </a:cubicBezTo>
                  <a:cubicBezTo>
                    <a:pt x="214" y="4"/>
                    <a:pt x="215" y="4"/>
                    <a:pt x="217" y="4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204" y="1"/>
                    <a:pt x="199" y="1"/>
                    <a:pt x="194" y="1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7" y="4"/>
                    <a:pt x="198" y="4"/>
                    <a:pt x="199" y="5"/>
                  </a:cubicBezTo>
                  <a:close/>
                  <a:moveTo>
                    <a:pt x="280" y="52"/>
                  </a:moveTo>
                  <a:cubicBezTo>
                    <a:pt x="284" y="52"/>
                    <a:pt x="287" y="52"/>
                    <a:pt x="291" y="52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88" y="49"/>
                    <a:pt x="286" y="49"/>
                    <a:pt x="285" y="49"/>
                  </a:cubicBezTo>
                  <a:cubicBezTo>
                    <a:pt x="285" y="48"/>
                    <a:pt x="285" y="47"/>
                    <a:pt x="284" y="46"/>
                  </a:cubicBezTo>
                  <a:cubicBezTo>
                    <a:pt x="284" y="44"/>
                    <a:pt x="284" y="40"/>
                    <a:pt x="284" y="32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7"/>
                    <a:pt x="284" y="6"/>
                    <a:pt x="285" y="6"/>
                  </a:cubicBezTo>
                  <a:cubicBezTo>
                    <a:pt x="285" y="6"/>
                    <a:pt x="285" y="6"/>
                    <a:pt x="285" y="6"/>
                  </a:cubicBezTo>
                  <a:cubicBezTo>
                    <a:pt x="291" y="6"/>
                    <a:pt x="295" y="6"/>
                    <a:pt x="297" y="6"/>
                  </a:cubicBezTo>
                  <a:cubicBezTo>
                    <a:pt x="298" y="6"/>
                    <a:pt x="298" y="6"/>
                    <a:pt x="298" y="7"/>
                  </a:cubicBezTo>
                  <a:cubicBezTo>
                    <a:pt x="298" y="7"/>
                    <a:pt x="299" y="9"/>
                    <a:pt x="299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9"/>
                    <a:pt x="302" y="5"/>
                    <a:pt x="303" y="2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94" y="1"/>
                    <a:pt x="285" y="1"/>
                    <a:pt x="278" y="1"/>
                  </a:cubicBezTo>
                  <a:cubicBezTo>
                    <a:pt x="271" y="1"/>
                    <a:pt x="263" y="1"/>
                    <a:pt x="256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5"/>
                    <a:pt x="256" y="9"/>
                    <a:pt x="256" y="13"/>
                  </a:cubicBezTo>
                  <a:cubicBezTo>
                    <a:pt x="259" y="13"/>
                    <a:pt x="259" y="13"/>
                    <a:pt x="259" y="13"/>
                  </a:cubicBezTo>
                  <a:cubicBezTo>
                    <a:pt x="259" y="9"/>
                    <a:pt x="259" y="7"/>
                    <a:pt x="259" y="7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1" y="6"/>
                    <a:pt x="262" y="6"/>
                  </a:cubicBezTo>
                  <a:cubicBezTo>
                    <a:pt x="265" y="6"/>
                    <a:pt x="268" y="6"/>
                    <a:pt x="271" y="6"/>
                  </a:cubicBezTo>
                  <a:cubicBezTo>
                    <a:pt x="273" y="6"/>
                    <a:pt x="274" y="6"/>
                    <a:pt x="274" y="6"/>
                  </a:cubicBezTo>
                  <a:cubicBezTo>
                    <a:pt x="274" y="6"/>
                    <a:pt x="274" y="11"/>
                    <a:pt x="274" y="21"/>
                  </a:cubicBezTo>
                  <a:cubicBezTo>
                    <a:pt x="274" y="26"/>
                    <a:pt x="274" y="31"/>
                    <a:pt x="274" y="35"/>
                  </a:cubicBezTo>
                  <a:cubicBezTo>
                    <a:pt x="274" y="42"/>
                    <a:pt x="273" y="46"/>
                    <a:pt x="273" y="47"/>
                  </a:cubicBezTo>
                  <a:cubicBezTo>
                    <a:pt x="273" y="48"/>
                    <a:pt x="273" y="48"/>
                    <a:pt x="273" y="48"/>
                  </a:cubicBezTo>
                  <a:cubicBezTo>
                    <a:pt x="272" y="49"/>
                    <a:pt x="272" y="49"/>
                    <a:pt x="271" y="49"/>
                  </a:cubicBezTo>
                  <a:cubicBezTo>
                    <a:pt x="270" y="49"/>
                    <a:pt x="268" y="49"/>
                    <a:pt x="267" y="49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52"/>
                    <a:pt x="274" y="52"/>
                    <a:pt x="280" y="52"/>
                  </a:cubicBezTo>
                  <a:close/>
                  <a:moveTo>
                    <a:pt x="310" y="52"/>
                  </a:moveTo>
                  <a:cubicBezTo>
                    <a:pt x="312" y="52"/>
                    <a:pt x="315" y="52"/>
                    <a:pt x="318" y="52"/>
                  </a:cubicBezTo>
                  <a:cubicBezTo>
                    <a:pt x="322" y="52"/>
                    <a:pt x="325" y="52"/>
                    <a:pt x="327" y="52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4" y="49"/>
                    <a:pt x="323" y="49"/>
                    <a:pt x="322" y="48"/>
                  </a:cubicBezTo>
                  <a:cubicBezTo>
                    <a:pt x="322" y="48"/>
                    <a:pt x="321" y="48"/>
                    <a:pt x="321" y="47"/>
                  </a:cubicBezTo>
                  <a:cubicBezTo>
                    <a:pt x="321" y="47"/>
                    <a:pt x="322" y="46"/>
                    <a:pt x="322" y="46"/>
                  </a:cubicBezTo>
                  <a:cubicBezTo>
                    <a:pt x="322" y="44"/>
                    <a:pt x="323" y="42"/>
                    <a:pt x="323" y="41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8" y="37"/>
                    <a:pt x="331" y="37"/>
                    <a:pt x="334" y="37"/>
                  </a:cubicBezTo>
                  <a:cubicBezTo>
                    <a:pt x="338" y="37"/>
                    <a:pt x="341" y="37"/>
                    <a:pt x="344" y="37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7" y="45"/>
                    <a:pt x="348" y="47"/>
                    <a:pt x="348" y="47"/>
                  </a:cubicBezTo>
                  <a:cubicBezTo>
                    <a:pt x="348" y="48"/>
                    <a:pt x="348" y="48"/>
                    <a:pt x="347" y="49"/>
                  </a:cubicBezTo>
                  <a:cubicBezTo>
                    <a:pt x="347" y="49"/>
                    <a:pt x="345" y="49"/>
                    <a:pt x="342" y="49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46" y="52"/>
                    <a:pt x="350" y="52"/>
                    <a:pt x="354" y="52"/>
                  </a:cubicBezTo>
                  <a:cubicBezTo>
                    <a:pt x="358" y="52"/>
                    <a:pt x="362" y="52"/>
                    <a:pt x="366" y="52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3" y="49"/>
                    <a:pt x="361" y="49"/>
                    <a:pt x="361" y="48"/>
                  </a:cubicBezTo>
                  <a:cubicBezTo>
                    <a:pt x="360" y="48"/>
                    <a:pt x="359" y="45"/>
                    <a:pt x="357" y="40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0" y="38"/>
                    <a:pt x="318" y="42"/>
                    <a:pt x="316" y="46"/>
                  </a:cubicBezTo>
                  <a:cubicBezTo>
                    <a:pt x="315" y="47"/>
                    <a:pt x="315" y="48"/>
                    <a:pt x="315" y="48"/>
                  </a:cubicBezTo>
                  <a:cubicBezTo>
                    <a:pt x="314" y="49"/>
                    <a:pt x="313" y="49"/>
                    <a:pt x="310" y="49"/>
                  </a:cubicBezTo>
                  <a:cubicBezTo>
                    <a:pt x="310" y="52"/>
                    <a:pt x="310" y="52"/>
                    <a:pt x="310" y="52"/>
                  </a:cubicBezTo>
                  <a:close/>
                  <a:moveTo>
                    <a:pt x="342" y="32"/>
                  </a:moveTo>
                  <a:cubicBezTo>
                    <a:pt x="340" y="32"/>
                    <a:pt x="337" y="32"/>
                    <a:pt x="334" y="32"/>
                  </a:cubicBezTo>
                  <a:cubicBezTo>
                    <a:pt x="331" y="32"/>
                    <a:pt x="329" y="32"/>
                    <a:pt x="327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96" y="52"/>
                  </a:moveTo>
                  <a:cubicBezTo>
                    <a:pt x="400" y="52"/>
                    <a:pt x="403" y="52"/>
                    <a:pt x="407" y="52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4" y="49"/>
                    <a:pt x="402" y="49"/>
                    <a:pt x="401" y="49"/>
                  </a:cubicBezTo>
                  <a:cubicBezTo>
                    <a:pt x="401" y="48"/>
                    <a:pt x="400" y="47"/>
                    <a:pt x="400" y="46"/>
                  </a:cubicBezTo>
                  <a:cubicBezTo>
                    <a:pt x="400" y="44"/>
                    <a:pt x="400" y="40"/>
                    <a:pt x="400" y="32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7"/>
                    <a:pt x="400" y="6"/>
                    <a:pt x="401" y="6"/>
                  </a:cubicBezTo>
                  <a:cubicBezTo>
                    <a:pt x="401" y="6"/>
                    <a:pt x="401" y="6"/>
                    <a:pt x="401" y="6"/>
                  </a:cubicBezTo>
                  <a:cubicBezTo>
                    <a:pt x="407" y="6"/>
                    <a:pt x="411" y="6"/>
                    <a:pt x="413" y="6"/>
                  </a:cubicBezTo>
                  <a:cubicBezTo>
                    <a:pt x="414" y="6"/>
                    <a:pt x="414" y="6"/>
                    <a:pt x="414" y="7"/>
                  </a:cubicBezTo>
                  <a:cubicBezTo>
                    <a:pt x="414" y="7"/>
                    <a:pt x="415" y="9"/>
                    <a:pt x="415" y="13"/>
                  </a:cubicBezTo>
                  <a:cubicBezTo>
                    <a:pt x="418" y="13"/>
                    <a:pt x="418" y="13"/>
                    <a:pt x="418" y="13"/>
                  </a:cubicBezTo>
                  <a:cubicBezTo>
                    <a:pt x="418" y="9"/>
                    <a:pt x="418" y="5"/>
                    <a:pt x="419" y="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0" y="1"/>
                    <a:pt x="401" y="1"/>
                    <a:pt x="394" y="1"/>
                  </a:cubicBezTo>
                  <a:cubicBezTo>
                    <a:pt x="387" y="1"/>
                    <a:pt x="379" y="1"/>
                    <a:pt x="372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2" y="5"/>
                    <a:pt x="372" y="9"/>
                    <a:pt x="372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9"/>
                    <a:pt x="375" y="7"/>
                    <a:pt x="375" y="7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76" y="6"/>
                    <a:pt x="377" y="6"/>
                    <a:pt x="378" y="6"/>
                  </a:cubicBezTo>
                  <a:cubicBezTo>
                    <a:pt x="381" y="6"/>
                    <a:pt x="384" y="6"/>
                    <a:pt x="387" y="6"/>
                  </a:cubicBezTo>
                  <a:cubicBezTo>
                    <a:pt x="389" y="6"/>
                    <a:pt x="390" y="6"/>
                    <a:pt x="390" y="6"/>
                  </a:cubicBezTo>
                  <a:cubicBezTo>
                    <a:pt x="390" y="6"/>
                    <a:pt x="390" y="11"/>
                    <a:pt x="390" y="21"/>
                  </a:cubicBezTo>
                  <a:cubicBezTo>
                    <a:pt x="390" y="26"/>
                    <a:pt x="390" y="31"/>
                    <a:pt x="390" y="35"/>
                  </a:cubicBezTo>
                  <a:cubicBezTo>
                    <a:pt x="390" y="42"/>
                    <a:pt x="389" y="46"/>
                    <a:pt x="389" y="47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8" y="49"/>
                    <a:pt x="388" y="49"/>
                    <a:pt x="387" y="49"/>
                  </a:cubicBezTo>
                  <a:cubicBezTo>
                    <a:pt x="386" y="49"/>
                    <a:pt x="384" y="49"/>
                    <a:pt x="383" y="49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6" y="52"/>
                    <a:pt x="390" y="52"/>
                    <a:pt x="396" y="52"/>
                  </a:cubicBezTo>
                  <a:close/>
                  <a:moveTo>
                    <a:pt x="439" y="52"/>
                  </a:moveTo>
                  <a:cubicBezTo>
                    <a:pt x="441" y="52"/>
                    <a:pt x="443" y="52"/>
                    <a:pt x="446" y="52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8" y="49"/>
                    <a:pt x="446" y="49"/>
                    <a:pt x="445" y="49"/>
                  </a:cubicBezTo>
                  <a:cubicBezTo>
                    <a:pt x="445" y="49"/>
                    <a:pt x="445" y="48"/>
                    <a:pt x="445" y="48"/>
                  </a:cubicBezTo>
                  <a:cubicBezTo>
                    <a:pt x="444" y="47"/>
                    <a:pt x="444" y="45"/>
                    <a:pt x="444" y="41"/>
                  </a:cubicBezTo>
                  <a:cubicBezTo>
                    <a:pt x="444" y="38"/>
                    <a:pt x="444" y="31"/>
                    <a:pt x="444" y="21"/>
                  </a:cubicBezTo>
                  <a:cubicBezTo>
                    <a:pt x="444" y="14"/>
                    <a:pt x="444" y="9"/>
                    <a:pt x="444" y="7"/>
                  </a:cubicBezTo>
                  <a:cubicBezTo>
                    <a:pt x="444" y="6"/>
                    <a:pt x="445" y="5"/>
                    <a:pt x="445" y="5"/>
                  </a:cubicBezTo>
                  <a:cubicBezTo>
                    <a:pt x="445" y="4"/>
                    <a:pt x="447" y="4"/>
                    <a:pt x="450" y="4"/>
                  </a:cubicBezTo>
                  <a:cubicBezTo>
                    <a:pt x="450" y="1"/>
                    <a:pt x="450" y="1"/>
                    <a:pt x="450" y="1"/>
                  </a:cubicBezTo>
                  <a:cubicBezTo>
                    <a:pt x="447" y="1"/>
                    <a:pt x="443" y="1"/>
                    <a:pt x="438" y="1"/>
                  </a:cubicBezTo>
                  <a:cubicBezTo>
                    <a:pt x="435" y="1"/>
                    <a:pt x="432" y="1"/>
                    <a:pt x="427" y="1"/>
                  </a:cubicBezTo>
                  <a:cubicBezTo>
                    <a:pt x="427" y="4"/>
                    <a:pt x="427" y="4"/>
                    <a:pt x="427" y="4"/>
                  </a:cubicBezTo>
                  <a:cubicBezTo>
                    <a:pt x="430" y="4"/>
                    <a:pt x="432" y="4"/>
                    <a:pt x="432" y="5"/>
                  </a:cubicBezTo>
                  <a:cubicBezTo>
                    <a:pt x="433" y="5"/>
                    <a:pt x="433" y="5"/>
                    <a:pt x="433" y="6"/>
                  </a:cubicBezTo>
                  <a:cubicBezTo>
                    <a:pt x="433" y="6"/>
                    <a:pt x="433" y="8"/>
                    <a:pt x="433" y="13"/>
                  </a:cubicBezTo>
                  <a:cubicBezTo>
                    <a:pt x="433" y="19"/>
                    <a:pt x="433" y="24"/>
                    <a:pt x="433" y="28"/>
                  </a:cubicBezTo>
                  <a:cubicBezTo>
                    <a:pt x="433" y="36"/>
                    <a:pt x="433" y="42"/>
                    <a:pt x="433" y="46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0" y="49"/>
                    <a:pt x="427" y="49"/>
                  </a:cubicBezTo>
                  <a:cubicBezTo>
                    <a:pt x="427" y="52"/>
                    <a:pt x="427" y="52"/>
                    <a:pt x="427" y="52"/>
                  </a:cubicBezTo>
                  <a:cubicBezTo>
                    <a:pt x="439" y="52"/>
                    <a:pt x="439" y="52"/>
                    <a:pt x="439" y="52"/>
                  </a:cubicBezTo>
                  <a:close/>
                  <a:moveTo>
                    <a:pt x="503" y="50"/>
                  </a:moveTo>
                  <a:cubicBezTo>
                    <a:pt x="507" y="47"/>
                    <a:pt x="511" y="44"/>
                    <a:pt x="513" y="40"/>
                  </a:cubicBezTo>
                  <a:cubicBezTo>
                    <a:pt x="515" y="36"/>
                    <a:pt x="516" y="31"/>
                    <a:pt x="516" y="25"/>
                  </a:cubicBezTo>
                  <a:cubicBezTo>
                    <a:pt x="516" y="20"/>
                    <a:pt x="515" y="15"/>
                    <a:pt x="513" y="12"/>
                  </a:cubicBezTo>
                  <a:cubicBezTo>
                    <a:pt x="511" y="8"/>
                    <a:pt x="508" y="5"/>
                    <a:pt x="504" y="3"/>
                  </a:cubicBezTo>
                  <a:cubicBezTo>
                    <a:pt x="500" y="1"/>
                    <a:pt x="495" y="0"/>
                    <a:pt x="489" y="0"/>
                  </a:cubicBezTo>
                  <a:cubicBezTo>
                    <a:pt x="482" y="0"/>
                    <a:pt x="477" y="1"/>
                    <a:pt x="473" y="3"/>
                  </a:cubicBezTo>
                  <a:cubicBezTo>
                    <a:pt x="469" y="6"/>
                    <a:pt x="466" y="9"/>
                    <a:pt x="463" y="13"/>
                  </a:cubicBezTo>
                  <a:cubicBezTo>
                    <a:pt x="461" y="17"/>
                    <a:pt x="460" y="21"/>
                    <a:pt x="460" y="27"/>
                  </a:cubicBezTo>
                  <a:cubicBezTo>
                    <a:pt x="460" y="35"/>
                    <a:pt x="462" y="42"/>
                    <a:pt x="467" y="46"/>
                  </a:cubicBezTo>
                  <a:cubicBezTo>
                    <a:pt x="472" y="51"/>
                    <a:pt x="479" y="53"/>
                    <a:pt x="488" y="53"/>
                  </a:cubicBezTo>
                  <a:cubicBezTo>
                    <a:pt x="494" y="53"/>
                    <a:pt x="499" y="52"/>
                    <a:pt x="503" y="50"/>
                  </a:cubicBezTo>
                  <a:close/>
                  <a:moveTo>
                    <a:pt x="480" y="47"/>
                  </a:moveTo>
                  <a:cubicBezTo>
                    <a:pt x="477" y="45"/>
                    <a:pt x="475" y="43"/>
                    <a:pt x="473" y="39"/>
                  </a:cubicBezTo>
                  <a:cubicBezTo>
                    <a:pt x="472" y="35"/>
                    <a:pt x="471" y="31"/>
                    <a:pt x="471" y="26"/>
                  </a:cubicBezTo>
                  <a:cubicBezTo>
                    <a:pt x="471" y="18"/>
                    <a:pt x="473" y="13"/>
                    <a:pt x="475" y="9"/>
                  </a:cubicBezTo>
                  <a:cubicBezTo>
                    <a:pt x="478" y="6"/>
                    <a:pt x="482" y="4"/>
                    <a:pt x="488" y="4"/>
                  </a:cubicBezTo>
                  <a:cubicBezTo>
                    <a:pt x="493" y="4"/>
                    <a:pt x="497" y="6"/>
                    <a:pt x="500" y="9"/>
                  </a:cubicBezTo>
                  <a:cubicBezTo>
                    <a:pt x="504" y="13"/>
                    <a:pt x="505" y="19"/>
                    <a:pt x="505" y="27"/>
                  </a:cubicBezTo>
                  <a:cubicBezTo>
                    <a:pt x="505" y="35"/>
                    <a:pt x="504" y="40"/>
                    <a:pt x="501" y="44"/>
                  </a:cubicBezTo>
                  <a:cubicBezTo>
                    <a:pt x="498" y="47"/>
                    <a:pt x="494" y="49"/>
                    <a:pt x="489" y="49"/>
                  </a:cubicBezTo>
                  <a:cubicBezTo>
                    <a:pt x="485" y="49"/>
                    <a:pt x="482" y="48"/>
                    <a:pt x="480" y="47"/>
                  </a:cubicBezTo>
                  <a:close/>
                  <a:moveTo>
                    <a:pt x="535" y="52"/>
                  </a:moveTo>
                  <a:cubicBezTo>
                    <a:pt x="536" y="52"/>
                    <a:pt x="539" y="52"/>
                    <a:pt x="543" y="52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40" y="49"/>
                    <a:pt x="538" y="49"/>
                    <a:pt x="538" y="49"/>
                  </a:cubicBezTo>
                  <a:cubicBezTo>
                    <a:pt x="537" y="48"/>
                    <a:pt x="537" y="48"/>
                    <a:pt x="537" y="48"/>
                  </a:cubicBezTo>
                  <a:cubicBezTo>
                    <a:pt x="537" y="47"/>
                    <a:pt x="537" y="45"/>
                    <a:pt x="537" y="41"/>
                  </a:cubicBezTo>
                  <a:cubicBezTo>
                    <a:pt x="537" y="36"/>
                    <a:pt x="537" y="31"/>
                    <a:pt x="537" y="27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9" y="16"/>
                    <a:pt x="543" y="21"/>
                    <a:pt x="548" y="26"/>
                  </a:cubicBezTo>
                  <a:cubicBezTo>
                    <a:pt x="556" y="37"/>
                    <a:pt x="564" y="45"/>
                    <a:pt x="570" y="52"/>
                  </a:cubicBezTo>
                  <a:cubicBezTo>
                    <a:pt x="572" y="53"/>
                    <a:pt x="574" y="53"/>
                    <a:pt x="577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7" y="49"/>
                    <a:pt x="577" y="45"/>
                    <a:pt x="577" y="4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12"/>
                    <a:pt x="577" y="12"/>
                    <a:pt x="577" y="12"/>
                  </a:cubicBezTo>
                  <a:cubicBezTo>
                    <a:pt x="577" y="8"/>
                    <a:pt x="577" y="6"/>
                    <a:pt x="577" y="6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4"/>
                    <a:pt x="581" y="4"/>
                    <a:pt x="583" y="4"/>
                  </a:cubicBezTo>
                  <a:cubicBezTo>
                    <a:pt x="583" y="1"/>
                    <a:pt x="583" y="1"/>
                    <a:pt x="583" y="1"/>
                  </a:cubicBezTo>
                  <a:cubicBezTo>
                    <a:pt x="581" y="1"/>
                    <a:pt x="577" y="1"/>
                    <a:pt x="574" y="1"/>
                  </a:cubicBezTo>
                  <a:cubicBezTo>
                    <a:pt x="571" y="1"/>
                    <a:pt x="568" y="1"/>
                    <a:pt x="566" y="1"/>
                  </a:cubicBezTo>
                  <a:cubicBezTo>
                    <a:pt x="566" y="4"/>
                    <a:pt x="566" y="4"/>
                    <a:pt x="566" y="4"/>
                  </a:cubicBezTo>
                  <a:cubicBezTo>
                    <a:pt x="569" y="4"/>
                    <a:pt x="570" y="4"/>
                    <a:pt x="571" y="4"/>
                  </a:cubicBezTo>
                  <a:cubicBezTo>
                    <a:pt x="571" y="5"/>
                    <a:pt x="572" y="5"/>
                    <a:pt x="572" y="5"/>
                  </a:cubicBezTo>
                  <a:cubicBezTo>
                    <a:pt x="572" y="6"/>
                    <a:pt x="572" y="7"/>
                    <a:pt x="572" y="9"/>
                  </a:cubicBezTo>
                  <a:cubicBezTo>
                    <a:pt x="572" y="13"/>
                    <a:pt x="572" y="18"/>
                    <a:pt x="572" y="24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69" y="35"/>
                    <a:pt x="565" y="30"/>
                    <a:pt x="560" y="24"/>
                  </a:cubicBezTo>
                  <a:cubicBezTo>
                    <a:pt x="553" y="16"/>
                    <a:pt x="547" y="8"/>
                    <a:pt x="541" y="1"/>
                  </a:cubicBezTo>
                  <a:cubicBezTo>
                    <a:pt x="539" y="1"/>
                    <a:pt x="536" y="1"/>
                    <a:pt x="534" y="1"/>
                  </a:cubicBezTo>
                  <a:cubicBezTo>
                    <a:pt x="532" y="1"/>
                    <a:pt x="530" y="1"/>
                    <a:pt x="526" y="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9" y="4"/>
                    <a:pt x="531" y="4"/>
                    <a:pt x="531" y="5"/>
                  </a:cubicBezTo>
                  <a:cubicBezTo>
                    <a:pt x="532" y="5"/>
                    <a:pt x="532" y="5"/>
                    <a:pt x="532" y="6"/>
                  </a:cubicBezTo>
                  <a:cubicBezTo>
                    <a:pt x="532" y="6"/>
                    <a:pt x="532" y="9"/>
                    <a:pt x="532" y="13"/>
                  </a:cubicBezTo>
                  <a:cubicBezTo>
                    <a:pt x="532" y="28"/>
                    <a:pt x="532" y="28"/>
                    <a:pt x="532" y="28"/>
                  </a:cubicBezTo>
                  <a:cubicBezTo>
                    <a:pt x="532" y="31"/>
                    <a:pt x="532" y="36"/>
                    <a:pt x="532" y="42"/>
                  </a:cubicBezTo>
                  <a:cubicBezTo>
                    <a:pt x="532" y="45"/>
                    <a:pt x="532" y="47"/>
                    <a:pt x="532" y="48"/>
                  </a:cubicBezTo>
                  <a:cubicBezTo>
                    <a:pt x="532" y="48"/>
                    <a:pt x="531" y="49"/>
                    <a:pt x="531" y="49"/>
                  </a:cubicBezTo>
                  <a:cubicBezTo>
                    <a:pt x="530" y="49"/>
                    <a:pt x="529" y="49"/>
                    <a:pt x="526" y="49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30" y="52"/>
                    <a:pt x="533" y="52"/>
                    <a:pt x="535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47" y="551"/>
              <a:ext cx="109" cy="117"/>
            </a:xfrm>
            <a:custGeom>
              <a:avLst/>
              <a:gdLst>
                <a:gd name="T0" fmla="*/ 62 w 84"/>
                <a:gd name="T1" fmla="*/ 53 h 80"/>
                <a:gd name="T2" fmla="*/ 63 w 84"/>
                <a:gd name="T3" fmla="*/ 62 h 80"/>
                <a:gd name="T4" fmla="*/ 62 w 84"/>
                <a:gd name="T5" fmla="*/ 70 h 80"/>
                <a:gd name="T6" fmla="*/ 48 w 84"/>
                <a:gd name="T7" fmla="*/ 74 h 80"/>
                <a:gd name="T8" fmla="*/ 26 w 84"/>
                <a:gd name="T9" fmla="*/ 64 h 80"/>
                <a:gd name="T10" fmla="*/ 17 w 84"/>
                <a:gd name="T11" fmla="*/ 38 h 80"/>
                <a:gd name="T12" fmla="*/ 26 w 84"/>
                <a:gd name="T13" fmla="*/ 15 h 80"/>
                <a:gd name="T14" fmla="*/ 48 w 84"/>
                <a:gd name="T15" fmla="*/ 6 h 80"/>
                <a:gd name="T16" fmla="*/ 61 w 84"/>
                <a:gd name="T17" fmla="*/ 8 h 80"/>
                <a:gd name="T18" fmla="*/ 70 w 84"/>
                <a:gd name="T19" fmla="*/ 14 h 80"/>
                <a:gd name="T20" fmla="*/ 71 w 84"/>
                <a:gd name="T21" fmla="*/ 24 h 80"/>
                <a:gd name="T22" fmla="*/ 76 w 84"/>
                <a:gd name="T23" fmla="*/ 24 h 80"/>
                <a:gd name="T24" fmla="*/ 78 w 84"/>
                <a:gd name="T25" fmla="*/ 6 h 80"/>
                <a:gd name="T26" fmla="*/ 77 w 84"/>
                <a:gd name="T27" fmla="*/ 5 h 80"/>
                <a:gd name="T28" fmla="*/ 63 w 84"/>
                <a:gd name="T29" fmla="*/ 2 h 80"/>
                <a:gd name="T30" fmla="*/ 48 w 84"/>
                <a:gd name="T31" fmla="*/ 0 h 80"/>
                <a:gd name="T32" fmla="*/ 13 w 84"/>
                <a:gd name="T33" fmla="*/ 11 h 80"/>
                <a:gd name="T34" fmla="*/ 0 w 84"/>
                <a:gd name="T35" fmla="*/ 40 h 80"/>
                <a:gd name="T36" fmla="*/ 12 w 84"/>
                <a:gd name="T37" fmla="*/ 69 h 80"/>
                <a:gd name="T38" fmla="*/ 46 w 84"/>
                <a:gd name="T39" fmla="*/ 80 h 80"/>
                <a:gd name="T40" fmla="*/ 61 w 84"/>
                <a:gd name="T41" fmla="*/ 78 h 80"/>
                <a:gd name="T42" fmla="*/ 79 w 84"/>
                <a:gd name="T43" fmla="*/ 73 h 80"/>
                <a:gd name="T44" fmla="*/ 78 w 84"/>
                <a:gd name="T45" fmla="*/ 62 h 80"/>
                <a:gd name="T46" fmla="*/ 79 w 84"/>
                <a:gd name="T47" fmla="*/ 52 h 80"/>
                <a:gd name="T48" fmla="*/ 84 w 84"/>
                <a:gd name="T49" fmla="*/ 51 h 80"/>
                <a:gd name="T50" fmla="*/ 84 w 84"/>
                <a:gd name="T51" fmla="*/ 47 h 80"/>
                <a:gd name="T52" fmla="*/ 68 w 84"/>
                <a:gd name="T53" fmla="*/ 47 h 80"/>
                <a:gd name="T54" fmla="*/ 50 w 84"/>
                <a:gd name="T55" fmla="*/ 47 h 80"/>
                <a:gd name="T56" fmla="*/ 50 w 84"/>
                <a:gd name="T57" fmla="*/ 51 h 80"/>
                <a:gd name="T58" fmla="*/ 62 w 84"/>
                <a:gd name="T5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0">
                  <a:moveTo>
                    <a:pt x="62" y="53"/>
                  </a:moveTo>
                  <a:cubicBezTo>
                    <a:pt x="63" y="54"/>
                    <a:pt x="63" y="57"/>
                    <a:pt x="63" y="62"/>
                  </a:cubicBezTo>
                  <a:cubicBezTo>
                    <a:pt x="63" y="65"/>
                    <a:pt x="63" y="67"/>
                    <a:pt x="62" y="70"/>
                  </a:cubicBezTo>
                  <a:cubicBezTo>
                    <a:pt x="57" y="73"/>
                    <a:pt x="52" y="74"/>
                    <a:pt x="48" y="74"/>
                  </a:cubicBezTo>
                  <a:cubicBezTo>
                    <a:pt x="39" y="74"/>
                    <a:pt x="32" y="70"/>
                    <a:pt x="26" y="64"/>
                  </a:cubicBezTo>
                  <a:cubicBezTo>
                    <a:pt x="20" y="57"/>
                    <a:pt x="17" y="49"/>
                    <a:pt x="17" y="38"/>
                  </a:cubicBezTo>
                  <a:cubicBezTo>
                    <a:pt x="17" y="28"/>
                    <a:pt x="20" y="21"/>
                    <a:pt x="26" y="15"/>
                  </a:cubicBezTo>
                  <a:cubicBezTo>
                    <a:pt x="31" y="9"/>
                    <a:pt x="39" y="6"/>
                    <a:pt x="48" y="6"/>
                  </a:cubicBezTo>
                  <a:cubicBezTo>
                    <a:pt x="53" y="6"/>
                    <a:pt x="58" y="7"/>
                    <a:pt x="61" y="8"/>
                  </a:cubicBezTo>
                  <a:cubicBezTo>
                    <a:pt x="65" y="10"/>
                    <a:pt x="68" y="12"/>
                    <a:pt x="70" y="14"/>
                  </a:cubicBezTo>
                  <a:cubicBezTo>
                    <a:pt x="71" y="17"/>
                    <a:pt x="71" y="20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7"/>
                    <a:pt x="77" y="11"/>
                    <a:pt x="78" y="6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3" y="4"/>
                    <a:pt x="68" y="2"/>
                    <a:pt x="63" y="2"/>
                  </a:cubicBezTo>
                  <a:cubicBezTo>
                    <a:pt x="58" y="1"/>
                    <a:pt x="53" y="0"/>
                    <a:pt x="48" y="0"/>
                  </a:cubicBezTo>
                  <a:cubicBezTo>
                    <a:pt x="33" y="0"/>
                    <a:pt x="21" y="4"/>
                    <a:pt x="13" y="11"/>
                  </a:cubicBezTo>
                  <a:cubicBezTo>
                    <a:pt x="5" y="18"/>
                    <a:pt x="0" y="28"/>
                    <a:pt x="0" y="40"/>
                  </a:cubicBezTo>
                  <a:cubicBezTo>
                    <a:pt x="0" y="52"/>
                    <a:pt x="4" y="61"/>
                    <a:pt x="12" y="69"/>
                  </a:cubicBezTo>
                  <a:cubicBezTo>
                    <a:pt x="20" y="76"/>
                    <a:pt x="32" y="80"/>
                    <a:pt x="46" y="80"/>
                  </a:cubicBezTo>
                  <a:cubicBezTo>
                    <a:pt x="51" y="80"/>
                    <a:pt x="56" y="79"/>
                    <a:pt x="61" y="78"/>
                  </a:cubicBezTo>
                  <a:cubicBezTo>
                    <a:pt x="66" y="77"/>
                    <a:pt x="72" y="76"/>
                    <a:pt x="79" y="73"/>
                  </a:cubicBezTo>
                  <a:cubicBezTo>
                    <a:pt x="79" y="67"/>
                    <a:pt x="78" y="64"/>
                    <a:pt x="78" y="62"/>
                  </a:cubicBezTo>
                  <a:cubicBezTo>
                    <a:pt x="78" y="59"/>
                    <a:pt x="79" y="56"/>
                    <a:pt x="79" y="52"/>
                  </a:cubicBezTo>
                  <a:cubicBezTo>
                    <a:pt x="81" y="52"/>
                    <a:pt x="82" y="51"/>
                    <a:pt x="84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8" y="47"/>
                    <a:pt x="73" y="47"/>
                    <a:pt x="68" y="47"/>
                  </a:cubicBezTo>
                  <a:cubicBezTo>
                    <a:pt x="63" y="47"/>
                    <a:pt x="57" y="47"/>
                    <a:pt x="50" y="47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7" y="52"/>
                    <a:pt x="61" y="52"/>
                    <a:pt x="62" y="53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2273" y="589"/>
              <a:ext cx="297" cy="77"/>
            </a:xfrm>
            <a:custGeom>
              <a:avLst/>
              <a:gdLst>
                <a:gd name="T0" fmla="*/ 24 w 229"/>
                <a:gd name="T1" fmla="*/ 49 h 53"/>
                <a:gd name="T2" fmla="*/ 17 w 229"/>
                <a:gd name="T3" fmla="*/ 42 h 53"/>
                <a:gd name="T4" fmla="*/ 17 w 229"/>
                <a:gd name="T5" fmla="*/ 5 h 53"/>
                <a:gd name="T6" fmla="*/ 32 w 229"/>
                <a:gd name="T7" fmla="*/ 14 h 53"/>
                <a:gd name="T8" fmla="*/ 20 w 229"/>
                <a:gd name="T9" fmla="*/ 25 h 53"/>
                <a:gd name="T10" fmla="*/ 37 w 229"/>
                <a:gd name="T11" fmla="*/ 52 h 53"/>
                <a:gd name="T12" fmla="*/ 51 w 229"/>
                <a:gd name="T13" fmla="*/ 49 h 53"/>
                <a:gd name="T14" fmla="*/ 39 w 229"/>
                <a:gd name="T15" fmla="*/ 37 h 53"/>
                <a:gd name="T16" fmla="*/ 43 w 229"/>
                <a:gd name="T17" fmla="*/ 12 h 53"/>
                <a:gd name="T18" fmla="*/ 28 w 229"/>
                <a:gd name="T19" fmla="*/ 1 h 53"/>
                <a:gd name="T20" fmla="*/ 0 w 229"/>
                <a:gd name="T21" fmla="*/ 4 h 53"/>
                <a:gd name="T22" fmla="*/ 6 w 229"/>
                <a:gd name="T23" fmla="*/ 14 h 53"/>
                <a:gd name="T24" fmla="*/ 6 w 229"/>
                <a:gd name="T25" fmla="*/ 48 h 53"/>
                <a:gd name="T26" fmla="*/ 0 w 229"/>
                <a:gd name="T27" fmla="*/ 52 h 53"/>
                <a:gd name="T28" fmla="*/ 112 w 229"/>
                <a:gd name="T29" fmla="*/ 40 h 53"/>
                <a:gd name="T30" fmla="*/ 103 w 229"/>
                <a:gd name="T31" fmla="*/ 3 h 53"/>
                <a:gd name="T32" fmla="*/ 62 w 229"/>
                <a:gd name="T33" fmla="*/ 13 h 53"/>
                <a:gd name="T34" fmla="*/ 86 w 229"/>
                <a:gd name="T35" fmla="*/ 53 h 53"/>
                <a:gd name="T36" fmla="*/ 72 w 229"/>
                <a:gd name="T37" fmla="*/ 39 h 53"/>
                <a:gd name="T38" fmla="*/ 86 w 229"/>
                <a:gd name="T39" fmla="*/ 4 h 53"/>
                <a:gd name="T40" fmla="*/ 100 w 229"/>
                <a:gd name="T41" fmla="*/ 44 h 53"/>
                <a:gd name="T42" fmla="*/ 129 w 229"/>
                <a:gd name="T43" fmla="*/ 5 h 53"/>
                <a:gd name="T44" fmla="*/ 130 w 229"/>
                <a:gd name="T45" fmla="*/ 19 h 53"/>
                <a:gd name="T46" fmla="*/ 139 w 229"/>
                <a:gd name="T47" fmla="*/ 51 h 53"/>
                <a:gd name="T48" fmla="*/ 170 w 229"/>
                <a:gd name="T49" fmla="*/ 45 h 53"/>
                <a:gd name="T50" fmla="*/ 173 w 229"/>
                <a:gd name="T51" fmla="*/ 9 h 53"/>
                <a:gd name="T52" fmla="*/ 179 w 229"/>
                <a:gd name="T53" fmla="*/ 1 h 53"/>
                <a:gd name="T54" fmla="*/ 161 w 229"/>
                <a:gd name="T55" fmla="*/ 4 h 53"/>
                <a:gd name="T56" fmla="*/ 168 w 229"/>
                <a:gd name="T57" fmla="*/ 11 h 53"/>
                <a:gd name="T58" fmla="*/ 163 w 229"/>
                <a:gd name="T59" fmla="*/ 45 h 53"/>
                <a:gd name="T60" fmla="*/ 142 w 229"/>
                <a:gd name="T61" fmla="*/ 41 h 53"/>
                <a:gd name="T62" fmla="*/ 141 w 229"/>
                <a:gd name="T63" fmla="*/ 7 h 53"/>
                <a:gd name="T64" fmla="*/ 147 w 229"/>
                <a:gd name="T65" fmla="*/ 4 h 53"/>
                <a:gd name="T66" fmla="*/ 124 w 229"/>
                <a:gd name="T67" fmla="*/ 1 h 53"/>
                <a:gd name="T68" fmla="*/ 200 w 229"/>
                <a:gd name="T69" fmla="*/ 52 h 53"/>
                <a:gd name="T70" fmla="*/ 205 w 229"/>
                <a:gd name="T71" fmla="*/ 49 h 53"/>
                <a:gd name="T72" fmla="*/ 204 w 229"/>
                <a:gd name="T73" fmla="*/ 24 h 53"/>
                <a:gd name="T74" fmla="*/ 216 w 229"/>
                <a:gd name="T75" fmla="*/ 7 h 53"/>
                <a:gd name="T76" fmla="*/ 210 w 229"/>
                <a:gd name="T77" fmla="*/ 25 h 53"/>
                <a:gd name="T78" fmla="*/ 206 w 229"/>
                <a:gd name="T79" fmla="*/ 25 h 53"/>
                <a:gd name="T80" fmla="*/ 212 w 229"/>
                <a:gd name="T81" fmla="*/ 28 h 53"/>
                <a:gd name="T82" fmla="*/ 227 w 229"/>
                <a:gd name="T83" fmla="*/ 6 h 53"/>
                <a:gd name="T84" fmla="*/ 207 w 229"/>
                <a:gd name="T85" fmla="*/ 1 h 53"/>
                <a:gd name="T86" fmla="*/ 187 w 229"/>
                <a:gd name="T87" fmla="*/ 1 h 53"/>
                <a:gd name="T88" fmla="*/ 192 w 229"/>
                <a:gd name="T89" fmla="*/ 5 h 53"/>
                <a:gd name="T90" fmla="*/ 193 w 229"/>
                <a:gd name="T91" fmla="*/ 40 h 53"/>
                <a:gd name="T92" fmla="*/ 187 w 229"/>
                <a:gd name="T93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2" y="52"/>
                  </a:moveTo>
                  <a:cubicBezTo>
                    <a:pt x="15" y="52"/>
                    <a:pt x="19" y="52"/>
                    <a:pt x="24" y="5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7" y="45"/>
                    <a:pt x="17" y="42"/>
                  </a:cubicBezTo>
                  <a:cubicBezTo>
                    <a:pt x="17" y="37"/>
                    <a:pt x="17" y="33"/>
                    <a:pt x="17" y="3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5"/>
                    <a:pt x="22" y="5"/>
                  </a:cubicBezTo>
                  <a:cubicBezTo>
                    <a:pt x="25" y="5"/>
                    <a:pt x="28" y="6"/>
                    <a:pt x="30" y="7"/>
                  </a:cubicBezTo>
                  <a:cubicBezTo>
                    <a:pt x="32" y="9"/>
                    <a:pt x="32" y="11"/>
                    <a:pt x="32" y="14"/>
                  </a:cubicBezTo>
                  <a:cubicBezTo>
                    <a:pt x="32" y="18"/>
                    <a:pt x="31" y="20"/>
                    <a:pt x="29" y="22"/>
                  </a:cubicBezTo>
                  <a:cubicBezTo>
                    <a:pt x="27" y="24"/>
                    <a:pt x="25" y="25"/>
                    <a:pt x="22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44"/>
                    <a:pt x="35" y="49"/>
                    <a:pt x="37" y="52"/>
                  </a:cubicBezTo>
                  <a:cubicBezTo>
                    <a:pt x="39" y="52"/>
                    <a:pt x="43" y="52"/>
                    <a:pt x="49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49"/>
                    <a:pt x="49" y="49"/>
                    <a:pt x="48" y="49"/>
                  </a:cubicBezTo>
                  <a:cubicBezTo>
                    <a:pt x="48" y="49"/>
                    <a:pt x="47" y="48"/>
                    <a:pt x="46" y="4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4"/>
                    <a:pt x="39" y="22"/>
                    <a:pt x="41" y="19"/>
                  </a:cubicBezTo>
                  <a:cubicBezTo>
                    <a:pt x="42" y="17"/>
                    <a:pt x="43" y="15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5" y="1"/>
                    <a:pt x="32" y="1"/>
                    <a:pt x="28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5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9"/>
                    <a:pt x="6" y="14"/>
                  </a:cubicBezTo>
                  <a:cubicBezTo>
                    <a:pt x="6" y="20"/>
                    <a:pt x="6" y="26"/>
                    <a:pt x="6" y="30"/>
                  </a:cubicBezTo>
                  <a:cubicBezTo>
                    <a:pt x="6" y="33"/>
                    <a:pt x="6" y="37"/>
                    <a:pt x="6" y="42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3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52"/>
                    <a:pt x="8" y="52"/>
                    <a:pt x="12" y="52"/>
                  </a:cubicBezTo>
                  <a:close/>
                  <a:moveTo>
                    <a:pt x="102" y="50"/>
                  </a:moveTo>
                  <a:cubicBezTo>
                    <a:pt x="106" y="47"/>
                    <a:pt x="109" y="44"/>
                    <a:pt x="112" y="40"/>
                  </a:cubicBezTo>
                  <a:cubicBezTo>
                    <a:pt x="114" y="36"/>
                    <a:pt x="115" y="31"/>
                    <a:pt x="115" y="25"/>
                  </a:cubicBezTo>
                  <a:cubicBezTo>
                    <a:pt x="115" y="20"/>
                    <a:pt x="114" y="15"/>
                    <a:pt x="112" y="12"/>
                  </a:cubicBezTo>
                  <a:cubicBezTo>
                    <a:pt x="110" y="8"/>
                    <a:pt x="107" y="5"/>
                    <a:pt x="103" y="3"/>
                  </a:cubicBezTo>
                  <a:cubicBezTo>
                    <a:pt x="99" y="1"/>
                    <a:pt x="94" y="0"/>
                    <a:pt x="88" y="0"/>
                  </a:cubicBezTo>
                  <a:cubicBezTo>
                    <a:pt x="81" y="0"/>
                    <a:pt x="76" y="1"/>
                    <a:pt x="72" y="3"/>
                  </a:cubicBezTo>
                  <a:cubicBezTo>
                    <a:pt x="68" y="6"/>
                    <a:pt x="64" y="9"/>
                    <a:pt x="62" y="13"/>
                  </a:cubicBezTo>
                  <a:cubicBezTo>
                    <a:pt x="60" y="17"/>
                    <a:pt x="59" y="21"/>
                    <a:pt x="59" y="27"/>
                  </a:cubicBezTo>
                  <a:cubicBezTo>
                    <a:pt x="59" y="35"/>
                    <a:pt x="61" y="42"/>
                    <a:pt x="66" y="46"/>
                  </a:cubicBezTo>
                  <a:cubicBezTo>
                    <a:pt x="71" y="51"/>
                    <a:pt x="77" y="53"/>
                    <a:pt x="86" y="53"/>
                  </a:cubicBezTo>
                  <a:cubicBezTo>
                    <a:pt x="92" y="53"/>
                    <a:pt x="98" y="52"/>
                    <a:pt x="102" y="50"/>
                  </a:cubicBezTo>
                  <a:close/>
                  <a:moveTo>
                    <a:pt x="78" y="47"/>
                  </a:moveTo>
                  <a:cubicBezTo>
                    <a:pt x="76" y="45"/>
                    <a:pt x="74" y="43"/>
                    <a:pt x="72" y="39"/>
                  </a:cubicBezTo>
                  <a:cubicBezTo>
                    <a:pt x="71" y="35"/>
                    <a:pt x="70" y="31"/>
                    <a:pt x="70" y="26"/>
                  </a:cubicBezTo>
                  <a:cubicBezTo>
                    <a:pt x="70" y="18"/>
                    <a:pt x="71" y="13"/>
                    <a:pt x="74" y="9"/>
                  </a:cubicBezTo>
                  <a:cubicBezTo>
                    <a:pt x="77" y="6"/>
                    <a:pt x="81" y="4"/>
                    <a:pt x="86" y="4"/>
                  </a:cubicBezTo>
                  <a:cubicBezTo>
                    <a:pt x="92" y="4"/>
                    <a:pt x="96" y="6"/>
                    <a:pt x="99" y="9"/>
                  </a:cubicBezTo>
                  <a:cubicBezTo>
                    <a:pt x="102" y="13"/>
                    <a:pt x="104" y="19"/>
                    <a:pt x="104" y="27"/>
                  </a:cubicBezTo>
                  <a:cubicBezTo>
                    <a:pt x="104" y="35"/>
                    <a:pt x="102" y="40"/>
                    <a:pt x="100" y="44"/>
                  </a:cubicBezTo>
                  <a:cubicBezTo>
                    <a:pt x="97" y="47"/>
                    <a:pt x="93" y="49"/>
                    <a:pt x="88" y="49"/>
                  </a:cubicBezTo>
                  <a:cubicBezTo>
                    <a:pt x="84" y="49"/>
                    <a:pt x="81" y="48"/>
                    <a:pt x="78" y="47"/>
                  </a:cubicBezTo>
                  <a:close/>
                  <a:moveTo>
                    <a:pt x="129" y="5"/>
                  </a:moveTo>
                  <a:cubicBezTo>
                    <a:pt x="129" y="5"/>
                    <a:pt x="129" y="5"/>
                    <a:pt x="130" y="5"/>
                  </a:cubicBezTo>
                  <a:cubicBezTo>
                    <a:pt x="130" y="6"/>
                    <a:pt x="130" y="7"/>
                    <a:pt x="130" y="9"/>
                  </a:cubicBezTo>
                  <a:cubicBezTo>
                    <a:pt x="130" y="14"/>
                    <a:pt x="130" y="18"/>
                    <a:pt x="130" y="19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40"/>
                    <a:pt x="131" y="43"/>
                    <a:pt x="132" y="45"/>
                  </a:cubicBezTo>
                  <a:cubicBezTo>
                    <a:pt x="134" y="48"/>
                    <a:pt x="136" y="49"/>
                    <a:pt x="139" y="51"/>
                  </a:cubicBezTo>
                  <a:cubicBezTo>
                    <a:pt x="142" y="52"/>
                    <a:pt x="146" y="53"/>
                    <a:pt x="151" y="53"/>
                  </a:cubicBezTo>
                  <a:cubicBezTo>
                    <a:pt x="156" y="53"/>
                    <a:pt x="160" y="52"/>
                    <a:pt x="163" y="51"/>
                  </a:cubicBezTo>
                  <a:cubicBezTo>
                    <a:pt x="166" y="49"/>
                    <a:pt x="169" y="47"/>
                    <a:pt x="170" y="45"/>
                  </a:cubicBezTo>
                  <a:cubicBezTo>
                    <a:pt x="171" y="43"/>
                    <a:pt x="172" y="40"/>
                    <a:pt x="172" y="36"/>
                  </a:cubicBezTo>
                  <a:cubicBezTo>
                    <a:pt x="173" y="35"/>
                    <a:pt x="173" y="32"/>
                    <a:pt x="173" y="28"/>
                  </a:cubicBezTo>
                  <a:cubicBezTo>
                    <a:pt x="173" y="21"/>
                    <a:pt x="173" y="14"/>
                    <a:pt x="173" y="9"/>
                  </a:cubicBezTo>
                  <a:cubicBezTo>
                    <a:pt x="173" y="7"/>
                    <a:pt x="174" y="5"/>
                    <a:pt x="174" y="5"/>
                  </a:cubicBezTo>
                  <a:cubicBezTo>
                    <a:pt x="175" y="4"/>
                    <a:pt x="176" y="4"/>
                    <a:pt x="179" y="4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5" y="1"/>
                    <a:pt x="173" y="1"/>
                    <a:pt x="170" y="1"/>
                  </a:cubicBezTo>
                  <a:cubicBezTo>
                    <a:pt x="168" y="1"/>
                    <a:pt x="165" y="1"/>
                    <a:pt x="161" y="1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4" y="4"/>
                    <a:pt x="166" y="4"/>
                    <a:pt x="167" y="5"/>
                  </a:cubicBezTo>
                  <a:cubicBezTo>
                    <a:pt x="167" y="5"/>
                    <a:pt x="167" y="5"/>
                    <a:pt x="168" y="5"/>
                  </a:cubicBezTo>
                  <a:cubicBezTo>
                    <a:pt x="168" y="6"/>
                    <a:pt x="168" y="8"/>
                    <a:pt x="168" y="1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32"/>
                    <a:pt x="168" y="37"/>
                    <a:pt x="167" y="40"/>
                  </a:cubicBezTo>
                  <a:cubicBezTo>
                    <a:pt x="166" y="42"/>
                    <a:pt x="165" y="44"/>
                    <a:pt x="163" y="45"/>
                  </a:cubicBezTo>
                  <a:cubicBezTo>
                    <a:pt x="161" y="46"/>
                    <a:pt x="158" y="47"/>
                    <a:pt x="154" y="47"/>
                  </a:cubicBezTo>
                  <a:cubicBezTo>
                    <a:pt x="151" y="47"/>
                    <a:pt x="148" y="46"/>
                    <a:pt x="146" y="45"/>
                  </a:cubicBezTo>
                  <a:cubicBezTo>
                    <a:pt x="144" y="44"/>
                    <a:pt x="143" y="43"/>
                    <a:pt x="142" y="41"/>
                  </a:cubicBezTo>
                  <a:cubicBezTo>
                    <a:pt x="141" y="39"/>
                    <a:pt x="141" y="36"/>
                    <a:pt x="141" y="32"/>
                  </a:cubicBezTo>
                  <a:cubicBezTo>
                    <a:pt x="141" y="28"/>
                    <a:pt x="141" y="23"/>
                    <a:pt x="141" y="19"/>
                  </a:cubicBezTo>
                  <a:cubicBezTo>
                    <a:pt x="141" y="12"/>
                    <a:pt x="141" y="8"/>
                    <a:pt x="141" y="7"/>
                  </a:cubicBezTo>
                  <a:cubicBezTo>
                    <a:pt x="141" y="6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4"/>
                    <a:pt x="145" y="4"/>
                    <a:pt x="147" y="4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3" y="1"/>
                    <a:pt x="140" y="1"/>
                    <a:pt x="137" y="1"/>
                  </a:cubicBezTo>
                  <a:cubicBezTo>
                    <a:pt x="133" y="1"/>
                    <a:pt x="129" y="1"/>
                    <a:pt x="124" y="1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7" y="4"/>
                    <a:pt x="128" y="4"/>
                    <a:pt x="129" y="5"/>
                  </a:cubicBezTo>
                  <a:close/>
                  <a:moveTo>
                    <a:pt x="200" y="52"/>
                  </a:moveTo>
                  <a:cubicBezTo>
                    <a:pt x="203" y="52"/>
                    <a:pt x="207" y="52"/>
                    <a:pt x="211" y="52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08" y="49"/>
                    <a:pt x="206" y="49"/>
                    <a:pt x="205" y="49"/>
                  </a:cubicBezTo>
                  <a:cubicBezTo>
                    <a:pt x="205" y="48"/>
                    <a:pt x="204" y="48"/>
                    <a:pt x="204" y="48"/>
                  </a:cubicBezTo>
                  <a:cubicBezTo>
                    <a:pt x="204" y="47"/>
                    <a:pt x="204" y="45"/>
                    <a:pt x="204" y="41"/>
                  </a:cubicBezTo>
                  <a:cubicBezTo>
                    <a:pt x="204" y="32"/>
                    <a:pt x="204" y="26"/>
                    <a:pt x="204" y="24"/>
                  </a:cubicBezTo>
                  <a:cubicBezTo>
                    <a:pt x="204" y="19"/>
                    <a:pt x="204" y="13"/>
                    <a:pt x="204" y="5"/>
                  </a:cubicBezTo>
                  <a:cubicBezTo>
                    <a:pt x="206" y="5"/>
                    <a:pt x="207" y="5"/>
                    <a:pt x="209" y="5"/>
                  </a:cubicBezTo>
                  <a:cubicBezTo>
                    <a:pt x="212" y="5"/>
                    <a:pt x="214" y="6"/>
                    <a:pt x="216" y="7"/>
                  </a:cubicBezTo>
                  <a:cubicBezTo>
                    <a:pt x="217" y="9"/>
                    <a:pt x="218" y="11"/>
                    <a:pt x="218" y="15"/>
                  </a:cubicBezTo>
                  <a:cubicBezTo>
                    <a:pt x="218" y="18"/>
                    <a:pt x="217" y="20"/>
                    <a:pt x="216" y="22"/>
                  </a:cubicBezTo>
                  <a:cubicBezTo>
                    <a:pt x="214" y="24"/>
                    <a:pt x="212" y="25"/>
                    <a:pt x="210" y="25"/>
                  </a:cubicBezTo>
                  <a:cubicBezTo>
                    <a:pt x="209" y="25"/>
                    <a:pt x="209" y="25"/>
                    <a:pt x="208" y="24"/>
                  </a:cubicBezTo>
                  <a:cubicBezTo>
                    <a:pt x="208" y="24"/>
                    <a:pt x="207" y="24"/>
                    <a:pt x="207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10" y="28"/>
                  </a:cubicBezTo>
                  <a:cubicBezTo>
                    <a:pt x="210" y="28"/>
                    <a:pt x="211" y="28"/>
                    <a:pt x="212" y="28"/>
                  </a:cubicBezTo>
                  <a:cubicBezTo>
                    <a:pt x="217" y="28"/>
                    <a:pt x="221" y="27"/>
                    <a:pt x="224" y="24"/>
                  </a:cubicBezTo>
                  <a:cubicBezTo>
                    <a:pt x="227" y="21"/>
                    <a:pt x="229" y="17"/>
                    <a:pt x="229" y="12"/>
                  </a:cubicBezTo>
                  <a:cubicBezTo>
                    <a:pt x="229" y="10"/>
                    <a:pt x="228" y="8"/>
                    <a:pt x="227" y="6"/>
                  </a:cubicBezTo>
                  <a:cubicBezTo>
                    <a:pt x="226" y="4"/>
                    <a:pt x="224" y="3"/>
                    <a:pt x="222" y="2"/>
                  </a:cubicBezTo>
                  <a:cubicBezTo>
                    <a:pt x="220" y="1"/>
                    <a:pt x="217" y="1"/>
                    <a:pt x="213" y="1"/>
                  </a:cubicBezTo>
                  <a:cubicBezTo>
                    <a:pt x="212" y="1"/>
                    <a:pt x="210" y="1"/>
                    <a:pt x="207" y="1"/>
                  </a:cubicBezTo>
                  <a:cubicBezTo>
                    <a:pt x="203" y="1"/>
                    <a:pt x="199" y="1"/>
                    <a:pt x="197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1" y="4"/>
                    <a:pt x="192" y="4"/>
                    <a:pt x="192" y="5"/>
                  </a:cubicBezTo>
                  <a:cubicBezTo>
                    <a:pt x="193" y="5"/>
                    <a:pt x="193" y="7"/>
                    <a:pt x="193" y="11"/>
                  </a:cubicBezTo>
                  <a:cubicBezTo>
                    <a:pt x="193" y="14"/>
                    <a:pt x="193" y="19"/>
                    <a:pt x="193" y="27"/>
                  </a:cubicBezTo>
                  <a:cubicBezTo>
                    <a:pt x="193" y="31"/>
                    <a:pt x="193" y="36"/>
                    <a:pt x="193" y="40"/>
                  </a:cubicBezTo>
                  <a:cubicBezTo>
                    <a:pt x="193" y="45"/>
                    <a:pt x="193" y="47"/>
                    <a:pt x="193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1" y="49"/>
                    <a:pt x="190" y="49"/>
                    <a:pt x="187" y="49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95" y="52"/>
                    <a:pt x="199" y="52"/>
                    <a:pt x="200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2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382"/>
              <a:ext cx="49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" y="386"/>
              <a:ext cx="46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8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386"/>
              <a:ext cx="413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400800"/>
            <a:ext cx="317699" cy="41148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cap="small" baseline="0">
          <a:solidFill>
            <a:srgbClr val="A7001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anose="05000000000000000000" pitchFamily="2" charset="2"/>
        <a:buChar char="§"/>
        <a:defRPr sz="2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65000"/>
        <a:buFont typeface="Wingdings" panose="05000000000000000000" pitchFamily="2" charset="2"/>
        <a:buChar char="q"/>
        <a:defRPr sz="2000" kern="1200">
          <a:solidFill>
            <a:srgbClr val="4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575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90000"/>
        <a:buFont typeface="Wingdings" panose="05000000000000000000" pitchFamily="2" charset="2"/>
        <a:buChar char="§"/>
        <a:defRPr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485900" indent="-28575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55000"/>
        <a:buFont typeface="Wingdings" panose="05000000000000000000" pitchFamily="2" charset="2"/>
        <a:buChar char="q"/>
        <a:defRPr sz="1600" kern="1200">
          <a:solidFill>
            <a:srgbClr val="4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0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1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Quick Introduction to Structured Prediction</a:t>
            </a:r>
            <a:br>
              <a:rPr lang="en-US" altLang="en-US" sz="3600" dirty="0"/>
            </a:br>
            <a:r>
              <a:rPr lang="en-US" altLang="en-US" sz="3600" dirty="0"/>
              <a:t>for </a:t>
            </a:r>
            <a:br>
              <a:rPr lang="en-US" altLang="en-US" sz="3600" dirty="0"/>
            </a:br>
            <a:r>
              <a:rPr lang="en-US" altLang="en-US" sz="3600" dirty="0"/>
              <a:t>Natural Language Understanding </a:t>
            </a:r>
            <a:br>
              <a:rPr lang="en-US" altLang="en-US" sz="3600" dirty="0"/>
            </a:br>
            <a:endParaRPr lang="en-US" altLang="en-US" sz="3600" dirty="0"/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Dan Roth </a:t>
            </a:r>
          </a:p>
          <a:p>
            <a:pPr eaLnBrk="1" hangingPunct="1"/>
            <a:r>
              <a:rPr lang="en-US" altLang="en-US" sz="2000" dirty="0"/>
              <a:t>Computer and Information Science</a:t>
            </a:r>
          </a:p>
          <a:p>
            <a:pPr eaLnBrk="1" hangingPunct="1"/>
            <a:r>
              <a:rPr lang="en-US" altLang="en-US" sz="2000" dirty="0"/>
              <a:t>University of Pennsylvania</a:t>
            </a:r>
          </a:p>
          <a:p>
            <a:pPr eaLnBrk="1" hangingPunct="1"/>
            <a:endParaRPr lang="en-US" altLang="en-US" sz="1600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633662" cy="220662"/>
          </a:xfrm>
          <a:prstGeom prst="rect">
            <a:avLst/>
          </a:prstGeom>
          <a:gradFill>
            <a:gsLst>
              <a:gs pos="0">
                <a:srgbClr val="09276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38" y="152400"/>
            <a:ext cx="1366562" cy="3657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600" y="50069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b="1" dirty="0">
              <a:solidFill>
                <a:srgbClr val="000080"/>
              </a:solidFill>
              <a:latin typeface="+mn-lt"/>
            </a:endParaRPr>
          </a:p>
          <a:p>
            <a:pPr algn="ctr"/>
            <a:r>
              <a:rPr lang="fr-FR" dirty="0">
                <a:solidFill>
                  <a:srgbClr val="000080"/>
                </a:solidFill>
              </a:rPr>
              <a:t>February 2019</a:t>
            </a:r>
          </a:p>
          <a:p>
            <a:pPr algn="ctr"/>
            <a:endParaRPr lang="en-US" dirty="0">
              <a:solidFill>
                <a:srgbClr val="000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56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Prediction: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Predict: </a:t>
            </a:r>
            <a:r>
              <a:rPr lang="en-US" dirty="0">
                <a:solidFill>
                  <a:srgbClr val="0033CC"/>
                </a:solidFill>
              </a:rPr>
              <a:t>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Check </a:t>
            </a:r>
            <a:r>
              <a:rPr lang="en-US" dirty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)?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 – a mistaken prediction</a:t>
            </a:r>
          </a:p>
          <a:p>
            <a:pPr lvl="2"/>
            <a:r>
              <a:rPr lang="en-US" sz="2000" dirty="0"/>
              <a:t>Update w</a:t>
            </a:r>
          </a:p>
          <a:p>
            <a:pPr lvl="1"/>
            <a:r>
              <a:rPr lang="en-US" dirty="0"/>
              <a:t>Otherwise: no need to update </a:t>
            </a:r>
            <a:r>
              <a:rPr lang="en-US" dirty="0">
                <a:solidFill>
                  <a:srgbClr val="0033CC"/>
                </a:solidFill>
              </a:rPr>
              <a:t>w</a:t>
            </a:r>
            <a:r>
              <a:rPr lang="en-US" dirty="0"/>
              <a:t> on this example</a:t>
            </a:r>
          </a:p>
          <a:p>
            <a:r>
              <a:rPr lang="en-US" sz="2000" dirty="0" err="1">
                <a:solidFill>
                  <a:srgbClr val="0033CC"/>
                </a:solidFill>
              </a:rPr>
              <a:t>EndDo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29400" y="152400"/>
            <a:ext cx="2438400" cy="1524000"/>
          </a:xfrm>
          <a:prstGeom prst="wedgeRectCallout">
            <a:avLst>
              <a:gd name="adj1" fmla="val -12174"/>
              <a:gd name="adj2" fmla="val 9444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66CC"/>
                </a:solidFill>
                <a:cs typeface="Century Gothic"/>
              </a:rPr>
              <a:t>Solution II: </a:t>
            </a:r>
            <a:r>
              <a:rPr lang="en-US" sz="2000" dirty="0">
                <a:solidFill>
                  <a:srgbClr val="003366"/>
                </a:solidFill>
                <a:cs typeface="Century Gothic"/>
              </a:rPr>
              <a:t>Disregard some of the dependencies: </a:t>
            </a:r>
            <a:r>
              <a:rPr lang="en-US" sz="2000" b="1" dirty="0">
                <a:solidFill>
                  <a:srgbClr val="3366CC"/>
                </a:solidFill>
                <a:cs typeface="Century Gothic"/>
              </a:rPr>
              <a:t>assume a simple model.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48400" y="2209800"/>
            <a:ext cx="25146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400800" y="2362200"/>
            <a:ext cx="22098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3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Prediction: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Predict:</a:t>
            </a:r>
            <a:r>
              <a:rPr lang="en-US" dirty="0">
                <a:solidFill>
                  <a:srgbClr val="0033CC"/>
                </a:solidFill>
              </a:rPr>
              <a:t> 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Check </a:t>
            </a:r>
            <a:r>
              <a:rPr lang="en-US" dirty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)?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 – a mistaken prediction</a:t>
            </a:r>
          </a:p>
          <a:p>
            <a:pPr lvl="2"/>
            <a:r>
              <a:rPr lang="en-US" sz="2000" dirty="0"/>
              <a:t>Update w</a:t>
            </a:r>
          </a:p>
          <a:p>
            <a:pPr lvl="1"/>
            <a:r>
              <a:rPr lang="en-US" dirty="0"/>
              <a:t>Otherwise: no need to update </a:t>
            </a:r>
            <a:r>
              <a:rPr lang="en-US" dirty="0">
                <a:solidFill>
                  <a:srgbClr val="0033CC"/>
                </a:solidFill>
              </a:rPr>
              <a:t>w</a:t>
            </a:r>
            <a:r>
              <a:rPr lang="en-US" dirty="0"/>
              <a:t> on this example</a:t>
            </a:r>
          </a:p>
          <a:p>
            <a:r>
              <a:rPr lang="en-US" sz="2000" dirty="0" err="1">
                <a:solidFill>
                  <a:srgbClr val="0033CC"/>
                </a:solidFill>
              </a:rPr>
              <a:t>EndDo</a:t>
            </a:r>
            <a:endParaRPr lang="en-US" sz="2000" dirty="0">
              <a:solidFill>
                <a:srgbClr val="0033CC"/>
              </a:solidFill>
            </a:endParaRPr>
          </a:p>
          <a:p>
            <a:pPr marL="342900" lvl="2" indent="-342900">
              <a:buSzPct val="75000"/>
            </a:pP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</a:p>
          <a:p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524000" y="5623034"/>
            <a:ext cx="5943600" cy="647700"/>
          </a:xfrm>
          <a:prstGeom prst="wedgeRectCallout">
            <a:avLst>
              <a:gd name="adj1" fmla="val -7246"/>
              <a:gd name="adj2" fmla="val -49847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3366"/>
                </a:solidFill>
                <a:cs typeface="Century Gothic"/>
              </a:rPr>
              <a:t>This is the most commonly used solution in NLP today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48400" y="2209800"/>
            <a:ext cx="25146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400800" y="2362200"/>
            <a:ext cx="22098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3505200" y="952500"/>
            <a:ext cx="5486400" cy="952500"/>
          </a:xfrm>
          <a:prstGeom prst="wedgeRectCallout">
            <a:avLst>
              <a:gd name="adj1" fmla="val -8108"/>
              <a:gd name="adj2" fmla="val -48191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66CC"/>
                </a:solidFill>
                <a:cs typeface="Century Gothic"/>
              </a:rPr>
              <a:t>Solution III: </a:t>
            </a:r>
            <a:r>
              <a:rPr lang="en-US" sz="2000" dirty="0">
                <a:solidFill>
                  <a:srgbClr val="003366"/>
                </a:solidFill>
                <a:cs typeface="Century Gothic"/>
              </a:rPr>
              <a:t>Disregard some of the dependencies </a:t>
            </a:r>
            <a:r>
              <a:rPr lang="en-US" sz="2000" dirty="0">
                <a:solidFill>
                  <a:srgbClr val="3366CC"/>
                </a:solidFill>
                <a:cs typeface="Century Gothic"/>
              </a:rPr>
              <a:t>during learning</a:t>
            </a:r>
            <a:r>
              <a:rPr lang="en-US" sz="2000" dirty="0">
                <a:solidFill>
                  <a:schemeClr val="tx1"/>
                </a:solidFill>
                <a:cs typeface="Century Gothic"/>
              </a:rPr>
              <a:t>; </a:t>
            </a:r>
            <a:r>
              <a:rPr lang="en-US" sz="2000" dirty="0">
                <a:solidFill>
                  <a:srgbClr val="003366"/>
                </a:solidFill>
                <a:cs typeface="Century Gothic"/>
              </a:rPr>
              <a:t>take into account at </a:t>
            </a:r>
            <a:r>
              <a:rPr lang="en-US" sz="2000" dirty="0">
                <a:solidFill>
                  <a:srgbClr val="3366CC"/>
                </a:solidFill>
                <a:cs typeface="Century Gothic"/>
              </a:rPr>
              <a:t>decision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4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5983944"/>
            <a:ext cx="8458200" cy="457200"/>
          </a:xfrm>
          <a:prstGeom prst="rect">
            <a:avLst/>
          </a:prstGeom>
          <a:solidFill>
            <a:srgbClr val="FAE1AF"/>
          </a:solidFill>
          <a:ln w="28575"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676900" y="2668715"/>
            <a:ext cx="2400300" cy="587574"/>
          </a:xfrm>
          <a:prstGeom prst="rect">
            <a:avLst/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E.g., an </a:t>
            </a:r>
            <a:r>
              <a:rPr lang="en-US" dirty="0">
                <a:solidFill>
                  <a:srgbClr val="3366CC"/>
                </a:solidFill>
                <a:latin typeface="+mn-lt"/>
                <a:cs typeface="Arial" charset="0"/>
              </a:rPr>
              <a:t>entities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model; a </a:t>
            </a:r>
            <a:r>
              <a:rPr lang="en-US" dirty="0">
                <a:solidFill>
                  <a:srgbClr val="3366CC"/>
                </a:solidFill>
                <a:latin typeface="+mn-lt"/>
                <a:cs typeface="Arial" charset="0"/>
              </a:rPr>
              <a:t>relations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 model.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Constrained Conditional Models</a:t>
            </a:r>
            <a:endParaRPr lang="en-US" altLang="zh-TW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581400"/>
            <a:ext cx="8534400" cy="29972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400080"/>
                </a:solidFill>
                <a:latin typeface="Calibri" pitchFamily="34" charset="0"/>
              </a:rPr>
              <a:t>Training:  </a:t>
            </a:r>
            <a:r>
              <a:rPr lang="en-US" sz="2000" dirty="0">
                <a:latin typeface="Calibri" pitchFamily="34" charset="0"/>
              </a:rPr>
              <a:t>learning the objective function (</a:t>
            </a:r>
            <a:r>
              <a:rPr lang="en-US" sz="2000" b="1" dirty="0">
                <a:latin typeface="Calibri" pitchFamily="34" charset="0"/>
              </a:rPr>
              <a:t>w, u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80"/>
                </a:solidFill>
                <a:latin typeface="Calibri" pitchFamily="34" charset="0"/>
              </a:rPr>
              <a:t>Decouple? Decompose? Force </a:t>
            </a:r>
            <a:r>
              <a:rPr lang="en-US" sz="1800" b="1" dirty="0">
                <a:solidFill>
                  <a:srgbClr val="000080"/>
                </a:solidFill>
                <a:latin typeface="Calibri" pitchFamily="34" charset="0"/>
              </a:rPr>
              <a:t>u</a:t>
            </a:r>
            <a:r>
              <a:rPr lang="en-US" sz="1800" dirty="0">
                <a:solidFill>
                  <a:srgbClr val="000080"/>
                </a:solidFill>
                <a:latin typeface="Calibri" pitchFamily="34" charset="0"/>
              </a:rPr>
              <a:t> to model hard constraints?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80"/>
                </a:solidFill>
              </a:rPr>
              <a:t>There is some understanding for when to do what</a:t>
            </a:r>
            <a:r>
              <a:rPr lang="en-US" sz="1800" dirty="0">
                <a:solidFill>
                  <a:srgbClr val="000080"/>
                </a:solidFill>
                <a:latin typeface="Calibri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400080"/>
                </a:solidFill>
                <a:latin typeface="Calibri" pitchFamily="34" charset="0"/>
              </a:rPr>
              <a:t>Inference: </a:t>
            </a:r>
            <a:r>
              <a:rPr lang="en-US" sz="2000" dirty="0">
                <a:latin typeface="Calibri" pitchFamily="34" charset="0"/>
              </a:rPr>
              <a:t>A way to push the learned model to </a:t>
            </a:r>
            <a:r>
              <a:rPr lang="en-US" sz="2000" b="1" dirty="0">
                <a:latin typeface="Calibri" pitchFamily="34" charset="0"/>
              </a:rPr>
              <a:t>satisfy our output expectations</a:t>
            </a:r>
            <a:r>
              <a:rPr lang="en-US" sz="2000" dirty="0">
                <a:latin typeface="Calibri" pitchFamily="34" charset="0"/>
              </a:rPr>
              <a:t> (or expectations from a latent representation)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libri" pitchFamily="34" charset="0"/>
              </a:rPr>
              <a:t>[</a:t>
            </a:r>
            <a:r>
              <a:rPr lang="en-US" sz="1800" dirty="0" err="1">
                <a:latin typeface="Calibri" pitchFamily="34" charset="0"/>
              </a:rPr>
              <a:t>CoDL</a:t>
            </a:r>
            <a:r>
              <a:rPr lang="en-US" sz="1800" dirty="0">
                <a:latin typeface="Calibri" pitchFamily="34" charset="0"/>
              </a:rPr>
              <a:t>, Chang, Ratinov, Roth (07, 12); Posterior Regularization, </a:t>
            </a:r>
            <a:r>
              <a:rPr lang="en-US" sz="1800" dirty="0" err="1">
                <a:latin typeface="Calibri" pitchFamily="34" charset="0"/>
              </a:rPr>
              <a:t>Ganchev</a:t>
            </a:r>
            <a:r>
              <a:rPr lang="en-US" sz="1800" dirty="0">
                <a:latin typeface="Calibri" pitchFamily="34" charset="0"/>
              </a:rPr>
              <a:t> et. al (10); Unified EM (Samdani &amp; Roth(12), dozens of applications in NLP]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itchFamily="34" charset="0"/>
              </a:rPr>
              <a:t>The benefits of </a:t>
            </a:r>
            <a:r>
              <a:rPr lang="en-US" sz="2000" dirty="0">
                <a:solidFill>
                  <a:srgbClr val="400080"/>
                </a:solidFill>
                <a:latin typeface="Calibri" pitchFamily="34" charset="0"/>
              </a:rPr>
              <a:t>thinking</a:t>
            </a:r>
            <a:r>
              <a:rPr lang="en-US" sz="2000" dirty="0">
                <a:latin typeface="Calibri" pitchFamily="34" charset="0"/>
              </a:rPr>
              <a:t> about it as an ILP are </a:t>
            </a:r>
            <a:r>
              <a:rPr lang="en-US" sz="2000" dirty="0">
                <a:solidFill>
                  <a:srgbClr val="400080"/>
                </a:solidFill>
                <a:latin typeface="Calibri" pitchFamily="34" charset="0"/>
              </a:rPr>
              <a:t>conceptual</a:t>
            </a:r>
            <a:r>
              <a:rPr lang="en-US" sz="2000" dirty="0">
                <a:latin typeface="Calibri" pitchFamily="34" charset="0"/>
              </a:rPr>
              <a:t> and </a:t>
            </a:r>
            <a:r>
              <a:rPr lang="en-US" sz="2000" dirty="0">
                <a:solidFill>
                  <a:srgbClr val="400080"/>
                </a:solidFill>
                <a:latin typeface="Calibri" pitchFamily="34" charset="0"/>
              </a:rPr>
              <a:t>computational</a:t>
            </a:r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/>
              <a:t> 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754691" name="Rectangle 3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rgbClr val="CC33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4705" name="Rectangle 17"/>
          <p:cNvSpPr>
            <a:spLocks noChangeArrowheads="1"/>
          </p:cNvSpPr>
          <p:nvPr/>
        </p:nvSpPr>
        <p:spPr bwMode="auto">
          <a:xfrm>
            <a:off x="6324600" y="1562337"/>
            <a:ext cx="2590800" cy="646331"/>
          </a:xfrm>
          <a:prstGeom prst="rect">
            <a:avLst/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n-lt"/>
                <a:cs typeface="Arial" charset="0"/>
              </a:rPr>
              <a:t>Knowledge component:  </a:t>
            </a:r>
          </a:p>
          <a:p>
            <a:r>
              <a:rPr lang="en-US" dirty="0">
                <a:solidFill>
                  <a:srgbClr val="000080"/>
                </a:solidFill>
                <a:latin typeface="+mn-lt"/>
                <a:cs typeface="Arial" charset="0"/>
              </a:rPr>
              <a:t>(Soft) constraints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905001"/>
            <a:ext cx="3048000" cy="909856"/>
            <a:chOff x="152400" y="1485900"/>
            <a:chExt cx="3048000" cy="682392"/>
          </a:xfrm>
        </p:grpSpPr>
        <p:sp>
          <p:nvSpPr>
            <p:cNvPr id="61460" name="Rectangle 16"/>
            <p:cNvSpPr>
              <a:spLocks noChangeArrowheads="1"/>
            </p:cNvSpPr>
            <p:nvPr/>
          </p:nvSpPr>
          <p:spPr bwMode="auto">
            <a:xfrm>
              <a:off x="152400" y="1683544"/>
              <a:ext cx="2133600" cy="484748"/>
            </a:xfrm>
            <a:prstGeom prst="rect">
              <a:avLst/>
            </a:prstGeom>
            <a:solidFill>
              <a:srgbClr val="FAC896"/>
            </a:solidFill>
            <a:ln w="9525">
              <a:solidFill>
                <a:srgbClr val="A7001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80"/>
                  </a:solidFill>
                  <a:latin typeface="+mn-lt"/>
                </a:rPr>
                <a:t>Weight Vector for “local” models</a:t>
              </a:r>
            </a:p>
          </p:txBody>
        </p:sp>
        <p:sp>
          <p:nvSpPr>
            <p:cNvPr id="61461" name="Line 22"/>
            <p:cNvSpPr>
              <a:spLocks noChangeShapeType="1"/>
            </p:cNvSpPr>
            <p:nvPr/>
          </p:nvSpPr>
          <p:spPr bwMode="auto">
            <a:xfrm flipV="1">
              <a:off x="2362200" y="1485900"/>
              <a:ext cx="838200" cy="457200"/>
            </a:xfrm>
            <a:prstGeom prst="line">
              <a:avLst/>
            </a:prstGeom>
            <a:noFill/>
            <a:ln w="38100">
              <a:solidFill>
                <a:srgbClr val="A7001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36196" y="482601"/>
            <a:ext cx="3771245" cy="646331"/>
            <a:chOff x="5005403" y="361950"/>
            <a:chExt cx="3771245" cy="484748"/>
          </a:xfrm>
          <a:solidFill>
            <a:srgbClr val="FAE1AF"/>
          </a:solidFill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5881048" y="361950"/>
              <a:ext cx="2895600" cy="484748"/>
            </a:xfrm>
            <a:prstGeom prst="rect">
              <a:avLst/>
            </a:prstGeom>
            <a:grpFill/>
            <a:ln w="9525">
              <a:solidFill>
                <a:srgbClr val="A7001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Penalty for violating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the constraint.</a:t>
              </a:r>
            </a:p>
          </p:txBody>
        </p:sp>
        <p:sp>
          <p:nvSpPr>
            <p:cNvPr id="61459" name="Line 23"/>
            <p:cNvSpPr>
              <a:spLocks noChangeShapeType="1"/>
            </p:cNvSpPr>
            <p:nvPr/>
          </p:nvSpPr>
          <p:spPr bwMode="auto">
            <a:xfrm rot="8742848" flipV="1">
              <a:off x="5005403" y="741781"/>
              <a:ext cx="808791" cy="46989"/>
            </a:xfrm>
            <a:prstGeom prst="line">
              <a:avLst/>
            </a:prstGeom>
            <a:grpFill/>
            <a:ln w="38100">
              <a:solidFill>
                <a:srgbClr val="A7001B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54717" name="Group 29"/>
          <p:cNvGrpSpPr>
            <a:grpSpLocks/>
          </p:cNvGrpSpPr>
          <p:nvPr/>
        </p:nvGrpSpPr>
        <p:grpSpPr bwMode="auto">
          <a:xfrm>
            <a:off x="5487017" y="1965325"/>
            <a:ext cx="3352800" cy="1347787"/>
            <a:chOff x="3422" y="1238"/>
            <a:chExt cx="2112" cy="849"/>
          </a:xfrm>
        </p:grpSpPr>
        <p:sp>
          <p:nvSpPr>
            <p:cNvPr id="61457" name="Line 24"/>
            <p:cNvSpPr>
              <a:spLocks noChangeShapeType="1"/>
            </p:cNvSpPr>
            <p:nvPr/>
          </p:nvSpPr>
          <p:spPr bwMode="auto">
            <a:xfrm flipH="1" flipV="1">
              <a:off x="3456" y="1238"/>
              <a:ext cx="432" cy="394"/>
            </a:xfrm>
            <a:prstGeom prst="line">
              <a:avLst/>
            </a:prstGeom>
            <a:noFill/>
            <a:ln w="38100">
              <a:solidFill>
                <a:srgbClr val="A7001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456" name="Rectangle 19"/>
            <p:cNvSpPr>
              <a:spLocks noChangeArrowheads="1"/>
            </p:cNvSpPr>
            <p:nvPr/>
          </p:nvSpPr>
          <p:spPr bwMode="auto">
            <a:xfrm>
              <a:off x="3422" y="1680"/>
              <a:ext cx="2112" cy="407"/>
            </a:xfrm>
            <a:prstGeom prst="rect">
              <a:avLst/>
            </a:prstGeom>
            <a:solidFill>
              <a:srgbClr val="FAE1AF"/>
            </a:solidFill>
            <a:ln w="9525">
              <a:solidFill>
                <a:srgbClr val="A7001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80"/>
                  </a:solidFill>
                  <a:latin typeface="+mn-lt"/>
                  <a:cs typeface="Arial" charset="0"/>
                </a:rPr>
                <a:t>How far y is from </a:t>
              </a:r>
            </a:p>
            <a:p>
              <a:r>
                <a:rPr lang="en-US" dirty="0">
                  <a:solidFill>
                    <a:srgbClr val="000080"/>
                  </a:solidFill>
                  <a:latin typeface="+mn-lt"/>
                  <a:cs typeface="Arial" charset="0"/>
                </a:rPr>
                <a:t>a “legal/expected” assignment</a:t>
              </a:r>
            </a:p>
          </p:txBody>
        </p:sp>
      </p:grpSp>
      <p:grpSp>
        <p:nvGrpSpPr>
          <p:cNvPr id="754715" name="Group 27"/>
          <p:cNvGrpSpPr>
            <a:grpSpLocks/>
          </p:cNvGrpSpPr>
          <p:nvPr/>
        </p:nvGrpSpPr>
        <p:grpSpPr bwMode="auto">
          <a:xfrm>
            <a:off x="2286000" y="1905000"/>
            <a:ext cx="2895600" cy="1598613"/>
            <a:chOff x="1200" y="1296"/>
            <a:chExt cx="1824" cy="1007"/>
          </a:xfrm>
        </p:grpSpPr>
        <p:sp>
          <p:nvSpPr>
            <p:cNvPr id="61454" name="Rectangle 15"/>
            <p:cNvSpPr>
              <a:spLocks noChangeArrowheads="1"/>
            </p:cNvSpPr>
            <p:nvPr/>
          </p:nvSpPr>
          <p:spPr bwMode="auto">
            <a:xfrm>
              <a:off x="1200" y="1721"/>
              <a:ext cx="1824" cy="582"/>
            </a:xfrm>
            <a:prstGeom prst="rect">
              <a:avLst/>
            </a:prstGeom>
            <a:solidFill>
              <a:srgbClr val="FAC896"/>
            </a:solidFill>
            <a:ln w="9525">
              <a:solidFill>
                <a:srgbClr val="A7001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80"/>
                  </a:solidFill>
                  <a:latin typeface="+mn-lt"/>
                  <a:cs typeface="Arial" charset="0"/>
                </a:rPr>
                <a:t>Features, classifiers; </a:t>
              </a:r>
              <a:r>
                <a:rPr lang="en-US" dirty="0">
                  <a:solidFill>
                    <a:srgbClr val="400080"/>
                  </a:solidFill>
                  <a:latin typeface="+mn-lt"/>
                  <a:cs typeface="Arial" charset="0"/>
                </a:rPr>
                <a:t>NN</a:t>
              </a:r>
              <a:r>
                <a:rPr lang="en-US" dirty="0">
                  <a:solidFill>
                    <a:srgbClr val="000080"/>
                  </a:solidFill>
                  <a:latin typeface="+mn-lt"/>
                  <a:cs typeface="Arial" charset="0"/>
                </a:rPr>
                <a:t>; log-linear models; a combination (non-linearity comes here)</a:t>
              </a:r>
            </a:p>
          </p:txBody>
        </p:sp>
        <p:sp>
          <p:nvSpPr>
            <p:cNvPr id="61455" name="Line 21"/>
            <p:cNvSpPr>
              <a:spLocks noChangeShapeType="1"/>
            </p:cNvSpPr>
            <p:nvPr/>
          </p:nvSpPr>
          <p:spPr bwMode="auto">
            <a:xfrm flipV="1">
              <a:off x="2304" y="1296"/>
              <a:ext cx="0" cy="432"/>
            </a:xfrm>
            <a:prstGeom prst="line">
              <a:avLst/>
            </a:prstGeom>
            <a:noFill/>
            <a:ln w="38100">
              <a:solidFill>
                <a:srgbClr val="A7001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349993"/>
                <a:ext cx="8229600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eaLnBrk="0" hangingPunct="0">
                  <a:spcBef>
                    <a:spcPct val="20000"/>
                  </a:spcBef>
                  <a:buClr>
                    <a:srgbClr val="FF9900"/>
                  </a:buClr>
                  <a:buSzPct val="65000"/>
                </a:pPr>
                <a:r>
                  <a:rPr lang="en-US" sz="2400" b="1" kern="0" dirty="0">
                    <a:solidFill>
                      <a:srgbClr val="000000"/>
                    </a:solidFill>
                    <a:latin typeface="Calibri"/>
                    <a:cs typeface="Arial"/>
                  </a:rPr>
                  <a:t>y = </a:t>
                </a:r>
                <a:r>
                  <a:rPr lang="en-US" sz="2400" b="1" kern="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argmax</a:t>
                </a:r>
                <a:r>
                  <a:rPr lang="en-US" sz="2400" b="1" kern="0" baseline="-2500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y</a:t>
                </a:r>
                <a:r>
                  <a:rPr lang="en-US" sz="2400" b="1" kern="0" baseline="-25000" dirty="0">
                    <a:solidFill>
                      <a:srgbClr val="000000"/>
                    </a:solidFill>
                    <a:latin typeface="Calibri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kern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</m:oMath>
                </a14:m>
                <a:r>
                  <a:rPr lang="en-US" sz="2400" b="1" kern="0" baseline="-25000" dirty="0">
                    <a:solidFill>
                      <a:srgbClr val="000000"/>
                    </a:solidFill>
                    <a:latin typeface="cmsy10"/>
                    <a:cs typeface="Arial"/>
                  </a:rPr>
                  <a:t> </a:t>
                </a:r>
                <a:r>
                  <a:rPr lang="en-US" sz="2400" b="1" kern="0" baseline="-40000" dirty="0">
                    <a:solidFill>
                      <a:srgbClr val="000000"/>
                    </a:solidFill>
                    <a:latin typeface="cmsy10"/>
                    <a:cs typeface="Arial"/>
                  </a:rPr>
                  <a:t>Y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Calibri"/>
                    <a:cs typeface="Arial"/>
                  </a:rPr>
                  <a:t>  </a:t>
                </a:r>
                <a:r>
                  <a:rPr lang="en-US" sz="2400" b="1" kern="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w</a:t>
                </a:r>
                <a:r>
                  <a:rPr lang="en-US" sz="2400" b="1" kern="0" baseline="3000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r>
                  <a:rPr lang="en-US" sz="2400" b="1" kern="0" dirty="0">
                    <a:solidFill>
                      <a:srgbClr val="000000"/>
                    </a:solidFill>
                    <a:latin typeface="Calibri"/>
                    <a:cs typeface="Arial"/>
                  </a:rPr>
                  <a:t>(x, y) + </a:t>
                </a:r>
                <a:r>
                  <a:rPr lang="en-US" sz="2400" b="1" kern="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u</a:t>
                </a:r>
                <a:r>
                  <a:rPr lang="en-US" sz="2400" b="1" kern="0" baseline="30000" dirty="0" err="1">
                    <a:solidFill>
                      <a:srgbClr val="000000"/>
                    </a:solidFill>
                    <a:latin typeface="Calibri"/>
                    <a:cs typeface="Arial"/>
                  </a:rPr>
                  <a:t>T</a:t>
                </a:r>
                <a:r>
                  <a:rPr lang="en-US" sz="2400" b="1" kern="0" dirty="0" err="1">
                    <a:solidFill>
                      <a:srgbClr val="000000"/>
                    </a:solidFill>
                    <a:latin typeface="cmmi10"/>
                    <a:cs typeface="Arial"/>
                  </a:rPr>
                  <a:t>C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Calibri"/>
                    <a:cs typeface="Arial"/>
                  </a:rPr>
                  <a:t>(x, y)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9993"/>
                <a:ext cx="8229600" cy="473591"/>
              </a:xfrm>
              <a:prstGeom prst="rect">
                <a:avLst/>
              </a:prstGeom>
              <a:blipFill>
                <a:blip r:embed="rId3"/>
                <a:stretch>
                  <a:fillRect t="-11538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800600" y="1450467"/>
            <a:ext cx="17526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" y="1295400"/>
            <a:ext cx="6248400" cy="666849"/>
          </a:xfrm>
          <a:prstGeom prst="rect">
            <a:avLst/>
          </a:prstGeom>
          <a:solidFill>
            <a:srgbClr val="FAE1AF"/>
          </a:solidFill>
          <a:ln w="28575"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alibri" pitchFamily="34" charset="0"/>
              </a:rPr>
              <a:t>y = </a:t>
            </a:r>
            <a:r>
              <a:rPr lang="en-US" sz="2400" dirty="0" err="1">
                <a:solidFill>
                  <a:srgbClr val="000080"/>
                </a:solidFill>
                <a:latin typeface="Calibri" pitchFamily="34" charset="0"/>
              </a:rPr>
              <a:t>argmax</a:t>
            </a:r>
            <a:r>
              <a:rPr lang="en-US" sz="2400" baseline="-25000" dirty="0" err="1">
                <a:solidFill>
                  <a:srgbClr val="000080"/>
                </a:solidFill>
                <a:latin typeface="Arial"/>
                <a:sym typeface="Symbol"/>
              </a:rPr>
              <a:t>y</a:t>
            </a:r>
            <a:r>
              <a:rPr lang="en-US" sz="2400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Symbol"/>
                <a:sym typeface="Symbol"/>
              </a:rPr>
              <a:t></a:t>
            </a:r>
            <a:r>
              <a:rPr lang="en-US" sz="2000" dirty="0">
                <a:solidFill>
                  <a:srgbClr val="000080"/>
                </a:solidFill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alibri"/>
              </a:rPr>
              <a:t>1</a:t>
            </a:r>
            <a:r>
              <a:rPr lang="en-US" sz="2000" b="1" baseline="-25000" dirty="0">
                <a:solidFill>
                  <a:srgbClr val="000080"/>
                </a:solidFill>
                <a:latin typeface="cmmi10"/>
              </a:rPr>
              <a:t>∅</a:t>
            </a:r>
            <a:r>
              <a:rPr lang="en-US" sz="2000" b="1" baseline="-25000" dirty="0">
                <a:solidFill>
                  <a:srgbClr val="000080"/>
                </a:solidFill>
                <a:latin typeface="+mj-lt"/>
              </a:rPr>
              <a:t>(</a:t>
            </a:r>
            <a:r>
              <a:rPr lang="en-US" sz="2000" b="1" baseline="-25000" dirty="0" err="1">
                <a:solidFill>
                  <a:srgbClr val="000080"/>
                </a:solidFill>
                <a:latin typeface="cmmi10"/>
              </a:rPr>
              <a:t>x</a:t>
            </a:r>
            <a:r>
              <a:rPr lang="en-US" sz="2000" b="1" baseline="-25000" dirty="0" err="1">
                <a:solidFill>
                  <a:srgbClr val="000080"/>
                </a:solidFill>
                <a:latin typeface="+mj-lt"/>
              </a:rPr>
              <a:t>,</a:t>
            </a:r>
            <a:r>
              <a:rPr lang="en-US" sz="2000" b="1" baseline="-25000" dirty="0" err="1">
                <a:solidFill>
                  <a:srgbClr val="000080"/>
                </a:solidFill>
                <a:latin typeface="cmmi10"/>
              </a:rPr>
              <a:t>y</a:t>
            </a:r>
            <a:r>
              <a:rPr lang="en-US" sz="2000" b="1" baseline="-25000" dirty="0">
                <a:solidFill>
                  <a:srgbClr val="000080"/>
                </a:solidFill>
                <a:latin typeface="+mj-lt"/>
              </a:rPr>
              <a:t>)</a:t>
            </a:r>
            <a:r>
              <a:rPr lang="en-US" sz="2000" b="1" baseline="-25000" dirty="0">
                <a:solidFill>
                  <a:srgbClr val="000080"/>
                </a:solidFill>
                <a:latin typeface="cmmi1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latin typeface="cmmi10"/>
              </a:rPr>
              <a:t>w</a:t>
            </a:r>
            <a:r>
              <a:rPr lang="en-US" sz="2000" baseline="-25000" dirty="0" err="1">
                <a:solidFill>
                  <a:srgbClr val="000080"/>
                </a:solidFill>
                <a:latin typeface="Calibri"/>
              </a:rPr>
              <a:t>x,y</a:t>
            </a:r>
            <a:r>
              <a:rPr lang="en-US" sz="2000" baseline="-25000" dirty="0">
                <a:solidFill>
                  <a:srgbClr val="000080"/>
                </a:solidFill>
                <a:latin typeface="Calibri"/>
              </a:rPr>
              <a:t>     </a:t>
            </a:r>
            <a:r>
              <a:rPr lang="en-US" sz="2000" dirty="0">
                <a:solidFill>
                  <a:srgbClr val="000080"/>
                </a:solidFill>
                <a:latin typeface="Calibri" pitchFamily="34" charset="0"/>
              </a:rPr>
              <a:t>subject to Constraints C(</a:t>
            </a:r>
            <a:r>
              <a:rPr lang="en-US" sz="2000" dirty="0" err="1">
                <a:solidFill>
                  <a:srgbClr val="000080"/>
                </a:solidFill>
                <a:latin typeface="Calibri" pitchFamily="34" charset="0"/>
              </a:rPr>
              <a:t>x,y</a:t>
            </a:r>
            <a:r>
              <a:rPr lang="en-US" sz="2000" dirty="0">
                <a:solidFill>
                  <a:srgbClr val="000080"/>
                </a:solidFill>
                <a:latin typeface="Calibri" pitchFamily="34" charset="0"/>
              </a:rPr>
              <a:t>)</a:t>
            </a:r>
          </a:p>
          <a:p>
            <a:endParaRPr lang="en-US" sz="2000" baseline="-25000" dirty="0">
              <a:solidFill>
                <a:srgbClr val="000080"/>
              </a:solidFill>
              <a:latin typeface="Calibri"/>
            </a:endParaRPr>
          </a:p>
        </p:txBody>
      </p:sp>
      <p:sp>
        <p:nvSpPr>
          <p:cNvPr id="23" name="AutoShape 191"/>
          <p:cNvSpPr>
            <a:spLocks noChangeArrowheads="1"/>
          </p:cNvSpPr>
          <p:nvPr/>
        </p:nvSpPr>
        <p:spPr bwMode="auto">
          <a:xfrm>
            <a:off x="2019300" y="848074"/>
            <a:ext cx="2438400" cy="320040"/>
          </a:xfrm>
          <a:prstGeom prst="wedgeRectCallout">
            <a:avLst>
              <a:gd name="adj1" fmla="val -32092"/>
              <a:gd name="adj2" fmla="val 123534"/>
            </a:avLst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400080"/>
                </a:solidFill>
                <a:latin typeface="Calibri"/>
                <a:cs typeface="Arial" charset="0"/>
              </a:rPr>
              <a:t>Variables</a:t>
            </a:r>
            <a:r>
              <a:rPr lang="en-US" b="1" dirty="0">
                <a:solidFill>
                  <a:srgbClr val="000080"/>
                </a:solidFill>
                <a:latin typeface="Calibri"/>
                <a:cs typeface="Arial" charset="0"/>
              </a:rPr>
              <a:t> are models  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858000" y="3648670"/>
            <a:ext cx="1981200" cy="923330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n-lt"/>
                <a:cs typeface="Arial" charset="0"/>
              </a:rPr>
              <a:t>Decomposition is key for abstraction and transfer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83168" y="250448"/>
            <a:ext cx="4206240" cy="892552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n-lt"/>
              </a:rPr>
              <a:t>Any MAP problem w.r.t. any probabilistic model, can be formulated as an ILP </a:t>
            </a:r>
          </a:p>
          <a:p>
            <a:r>
              <a:rPr lang="en-US" sz="1600" dirty="0">
                <a:solidFill>
                  <a:srgbClr val="000080"/>
                </a:solidFill>
                <a:latin typeface="+mn-lt"/>
              </a:rPr>
              <a:t>[Roth+ 04, </a:t>
            </a:r>
            <a:r>
              <a:rPr lang="en-US" sz="1600" dirty="0" err="1">
                <a:solidFill>
                  <a:srgbClr val="000080"/>
                </a:solidFill>
                <a:latin typeface="+mn-lt"/>
              </a:rPr>
              <a:t>Taskar</a:t>
            </a:r>
            <a:r>
              <a:rPr lang="en-US" sz="1600" dirty="0">
                <a:solidFill>
                  <a:srgbClr val="000080"/>
                </a:solidFill>
                <a:latin typeface="+mn-lt"/>
              </a:rPr>
              <a:t> 04]</a:t>
            </a:r>
            <a:endParaRPr lang="en-US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2576160"/>
            <a:ext cx="2895600" cy="92333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accent1"/>
            </a:bgClr>
          </a:pattFill>
          <a:ln>
            <a:solidFill>
              <a:srgbClr val="A700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     </a:t>
            </a:r>
          </a:p>
          <a:p>
            <a:r>
              <a:rPr lang="en-US" dirty="0">
                <a:solidFill>
                  <a:srgbClr val="000080"/>
                </a:solidFill>
              </a:rPr>
              <a:t>          </a:t>
            </a:r>
            <a:r>
              <a:rPr lang="en-US" b="1" dirty="0">
                <a:solidFill>
                  <a:srgbClr val="000080"/>
                </a:solidFill>
              </a:rPr>
              <a:t>Magic Box(</a:t>
            </a:r>
            <a:r>
              <a:rPr lang="en-US" b="1" dirty="0" err="1">
                <a:solidFill>
                  <a:srgbClr val="000080"/>
                </a:solidFill>
              </a:rPr>
              <a:t>es</a:t>
            </a:r>
            <a:r>
              <a:rPr lang="en-US" b="1" dirty="0">
                <a:solidFill>
                  <a:srgbClr val="000080"/>
                </a:solidFill>
              </a:rPr>
              <a:t>)    </a:t>
            </a:r>
          </a:p>
          <a:p>
            <a:r>
              <a:rPr lang="en-US" dirty="0">
                <a:solidFill>
                  <a:srgbClr val="00008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899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10" grpId="0" uiExpand="1" build="p"/>
      <p:bldP spid="754691" grpId="0" autoUpdateAnimBg="0"/>
      <p:bldP spid="754705" grpId="0" animBg="1"/>
      <p:bldP spid="25" grpId="0" animBg="1"/>
      <p:bldP spid="31" grpId="0" animBg="1"/>
      <p:bldP spid="23" grpId="0" animBg="1"/>
      <p:bldP spid="26" grpId="0" animBg="1"/>
      <p:bldP spid="3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0" y="4118212"/>
            <a:ext cx="4267200" cy="132343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Knowledge/Linguistics Constraints</a:t>
            </a:r>
          </a:p>
          <a:p>
            <a:pPr eaLnBrk="1" hangingPunct="1"/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Cannot have both A states and B states in an output sequence. </a:t>
            </a:r>
            <a:endParaRPr lang="en-US" sz="2000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572000" y="4122003"/>
            <a:ext cx="4267200" cy="132343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Knowledge/Linguistics Constraints</a:t>
            </a:r>
          </a:p>
          <a:p>
            <a:pPr eaLnBrk="1" hangingPunct="1"/>
            <a:endParaRPr lang="en-US" sz="2000" dirty="0">
              <a:solidFill>
                <a:srgbClr val="0033CC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If a modifier chosen, include its head</a:t>
            </a:r>
          </a:p>
          <a:p>
            <a:pPr eaLnBrk="1" hangingPunct="1"/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If verb is chosen, include its arguments </a:t>
            </a:r>
            <a:endParaRPr lang="en-US" sz="2000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Arial Unicode MS" pitchFamily="34" charset="-128"/>
                <a:cs typeface="Arial Unicode MS" pitchFamily="34" charset="-128"/>
              </a:rPr>
              <a:t>Examples: CCM Formulations</a:t>
            </a: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rgbClr val="CC33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5" name="TextBox 3"/>
          <p:cNvSpPr txBox="1">
            <a:spLocks noChangeArrowheads="1"/>
          </p:cNvSpPr>
          <p:nvPr/>
        </p:nvSpPr>
        <p:spPr bwMode="auto">
          <a:xfrm>
            <a:off x="779462" y="1701800"/>
            <a:ext cx="7585076" cy="707886"/>
          </a:xfrm>
          <a:prstGeom prst="rect">
            <a:avLst/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While </a:t>
            </a:r>
            <a:r>
              <a:rPr lang="en-US" sz="2000" b="1" kern="0" dirty="0">
                <a:solidFill>
                  <a:srgbClr val="003366"/>
                </a:solidFill>
                <a:latin typeface="cmmi10"/>
                <a:cs typeface="Arial"/>
              </a:rPr>
              <a:t>Á</a:t>
            </a:r>
            <a:r>
              <a:rPr lang="en-US" sz="2000" b="1" kern="0" dirty="0">
                <a:solidFill>
                  <a:srgbClr val="003366"/>
                </a:solidFill>
                <a:latin typeface="Calibri"/>
                <a:cs typeface="Arial"/>
              </a:rPr>
              <a:t>(x, y) and </a:t>
            </a:r>
            <a:r>
              <a:rPr lang="en-US" sz="2000" b="1" kern="0" dirty="0">
                <a:solidFill>
                  <a:srgbClr val="003366"/>
                </a:solidFill>
                <a:latin typeface="cmmi10"/>
                <a:cs typeface="Arial"/>
              </a:rPr>
              <a:t>C</a:t>
            </a:r>
            <a:r>
              <a:rPr lang="en-US" sz="2000" b="1" kern="0" dirty="0">
                <a:solidFill>
                  <a:srgbClr val="003366"/>
                </a:solidFill>
                <a:latin typeface="Calibri"/>
                <a:cs typeface="Arial"/>
              </a:rPr>
              <a:t>(x, y)  </a:t>
            </a:r>
            <a:r>
              <a:rPr lang="en-US" sz="2000" kern="0" dirty="0">
                <a:solidFill>
                  <a:srgbClr val="003366"/>
                </a:solidFill>
                <a:latin typeface="Calibri"/>
                <a:cs typeface="Arial"/>
              </a:rPr>
              <a:t>could be the same; we want C(x, y) to express high level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declarative knowledge over the statistical models.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4118212"/>
            <a:ext cx="4191000" cy="132343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alibri" pitchFamily="34" charset="0"/>
              </a:rPr>
              <a:t>Sequential Prediction</a:t>
            </a:r>
          </a:p>
          <a:p>
            <a:pPr eaLnBrk="1" hangingPunct="1"/>
            <a:endParaRPr lang="en-US" sz="200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HMM/CRF based:</a:t>
            </a:r>
          </a:p>
          <a:p>
            <a:pPr eaLnBrk="1" hangingPunct="1"/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                     Argmax </a:t>
            </a:r>
            <a:r>
              <a:rPr lang="en-US" sz="2000">
                <a:solidFill>
                  <a:srgbClr val="0033CC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000">
                <a:solidFill>
                  <a:srgbClr val="0033CC"/>
                </a:solidFill>
                <a:latin typeface="cmmi10" pitchFamily="34" charset="0"/>
              </a:rPr>
              <a:t>¸</a:t>
            </a:r>
            <a:r>
              <a:rPr lang="en-US" sz="2000" baseline="-25000">
                <a:solidFill>
                  <a:srgbClr val="0033CC"/>
                </a:solidFill>
                <a:latin typeface="cmmi10" pitchFamily="34" charset="0"/>
              </a:rPr>
              <a:t>ij</a:t>
            </a:r>
            <a:r>
              <a:rPr lang="en-US" sz="2000">
                <a:solidFill>
                  <a:srgbClr val="0033CC"/>
                </a:solidFill>
                <a:latin typeface="Calibri" pitchFamily="34" charset="0"/>
              </a:rPr>
              <a:t> x</a:t>
            </a:r>
            <a:r>
              <a:rPr lang="en-US" sz="2000" baseline="-25000">
                <a:solidFill>
                  <a:srgbClr val="0033CC"/>
                </a:solidFill>
                <a:latin typeface="Calibri" pitchFamily="34" charset="0"/>
              </a:rPr>
              <a:t>ij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600" y="4118212"/>
            <a:ext cx="4191000" cy="132343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Sentence Compression/Summarization:</a:t>
            </a:r>
          </a:p>
          <a:p>
            <a:pPr eaLnBrk="1" hangingPunct="1"/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Language Model based:</a:t>
            </a:r>
          </a:p>
          <a:p>
            <a:pPr eaLnBrk="1" hangingPunct="1"/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                     </a:t>
            </a:r>
            <a:r>
              <a:rPr lang="en-US" sz="2000" dirty="0" err="1">
                <a:solidFill>
                  <a:srgbClr val="0033CC"/>
                </a:solidFill>
                <a:latin typeface="Calibri" pitchFamily="34" charset="0"/>
              </a:rPr>
              <a:t>Argmax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mmi10" pitchFamily="34" charset="0"/>
              </a:rPr>
              <a:t>¸</a:t>
            </a:r>
            <a:r>
              <a:rPr lang="en-US" sz="2000" baseline="-25000" dirty="0" err="1">
                <a:solidFill>
                  <a:srgbClr val="0033CC"/>
                </a:solidFill>
                <a:latin typeface="cmmi10" pitchFamily="34" charset="0"/>
              </a:rPr>
              <a:t>ijk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Calibri" pitchFamily="34" charset="0"/>
              </a:rPr>
              <a:t>x</a:t>
            </a:r>
            <a:r>
              <a:rPr lang="en-US" sz="2000" baseline="-25000" dirty="0" err="1">
                <a:solidFill>
                  <a:srgbClr val="0033CC"/>
                </a:solidFill>
                <a:latin typeface="Calibri" pitchFamily="34" charset="0"/>
              </a:rPr>
              <a:t>ijk</a:t>
            </a:r>
            <a:endParaRPr lang="en-US" sz="2000" baseline="-25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302" y="4060589"/>
            <a:ext cx="8839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19100" y="4243389"/>
            <a:ext cx="8305800" cy="1700211"/>
          </a:xfrm>
          <a:prstGeom prst="rect">
            <a:avLst/>
          </a:prstGeom>
          <a:solidFill>
            <a:srgbClr val="FAE1A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rgbClr val="3366CC"/>
                </a:solidFill>
                <a:latin typeface="Calibri" pitchFamily="34" charset="0"/>
              </a:rPr>
              <a:t>Constrained Conditional Models Allow: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Decouple complexity of the learned model from that of the desired output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3366CC"/>
                </a:solidFill>
                <a:latin typeface="Calibri" pitchFamily="34" charset="0"/>
              </a:rPr>
              <a:t>Learn a simple model  (multiple; pipelines); reason with a complex one.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Accomplished by incorporating constraints to bias/re-rank global decisions to </a:t>
            </a:r>
            <a:r>
              <a:rPr lang="en-US" sz="2000" dirty="0">
                <a:solidFill>
                  <a:srgbClr val="3366CC"/>
                </a:solidFill>
                <a:latin typeface="Calibri" pitchFamily="34" charset="0"/>
              </a:rPr>
              <a:t>satisfy (minimally violate) expectations. </a:t>
            </a:r>
            <a:r>
              <a:rPr lang="en-US" sz="1600" dirty="0">
                <a:solidFill>
                  <a:srgbClr val="3366CC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2" y="990601"/>
            <a:ext cx="5638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rgbClr val="FF9900"/>
              </a:buClr>
              <a:buSzPct val="65000"/>
            </a:pPr>
            <a:r>
              <a:rPr lang="en-US" sz="2400" b="1" kern="0" dirty="0">
                <a:solidFill>
                  <a:srgbClr val="003366"/>
                </a:solidFill>
                <a:latin typeface="Calibri"/>
                <a:cs typeface="Arial"/>
              </a:rPr>
              <a:t>y = </a:t>
            </a:r>
            <a:r>
              <a:rPr lang="en-US" sz="2400" b="1" kern="0" dirty="0" err="1">
                <a:solidFill>
                  <a:srgbClr val="003366"/>
                </a:solidFill>
                <a:latin typeface="Calibri"/>
                <a:cs typeface="Arial"/>
              </a:rPr>
              <a:t>argmax</a:t>
            </a:r>
            <a:r>
              <a:rPr lang="en-US" sz="2400" b="1" kern="0" baseline="-25000" dirty="0" err="1">
                <a:solidFill>
                  <a:srgbClr val="003366"/>
                </a:solidFill>
                <a:latin typeface="Calibri"/>
                <a:cs typeface="Arial"/>
              </a:rPr>
              <a:t>y</a:t>
            </a:r>
            <a:r>
              <a:rPr lang="en-US" sz="2400" b="1" kern="0" baseline="-25000" dirty="0">
                <a:solidFill>
                  <a:srgbClr val="003366"/>
                </a:solidFill>
                <a:latin typeface="Calibri"/>
                <a:cs typeface="Arial"/>
              </a:rPr>
              <a:t> </a:t>
            </a:r>
            <a:r>
              <a:rPr lang="en-US" sz="2400" b="1" kern="0" baseline="-25000" dirty="0">
                <a:solidFill>
                  <a:srgbClr val="003366"/>
                </a:solidFill>
                <a:latin typeface="cmsy10"/>
                <a:cs typeface="Arial"/>
              </a:rPr>
              <a:t>2 Y</a:t>
            </a:r>
            <a:r>
              <a:rPr lang="en-US" sz="2400" b="1" kern="0" dirty="0">
                <a:solidFill>
                  <a:srgbClr val="003366"/>
                </a:solidFill>
                <a:latin typeface="Calibri"/>
                <a:cs typeface="Arial"/>
              </a:rPr>
              <a:t>  </a:t>
            </a:r>
            <a:r>
              <a:rPr lang="en-US" sz="2400" b="1" kern="0" dirty="0" err="1">
                <a:solidFill>
                  <a:srgbClr val="003366"/>
                </a:solidFill>
                <a:latin typeface="Calibri"/>
                <a:cs typeface="Arial"/>
              </a:rPr>
              <a:t>w</a:t>
            </a:r>
            <a:r>
              <a:rPr lang="en-US" sz="2400" b="1" kern="0" baseline="30000" dirty="0" err="1">
                <a:solidFill>
                  <a:srgbClr val="003366"/>
                </a:solidFill>
                <a:latin typeface="Calibri"/>
                <a:cs typeface="Arial"/>
              </a:rPr>
              <a:t>T</a:t>
            </a:r>
            <a:r>
              <a:rPr lang="en-US" sz="2400" b="1" kern="0" dirty="0" err="1">
                <a:solidFill>
                  <a:srgbClr val="003366"/>
                </a:solidFill>
                <a:latin typeface="cmmi10"/>
                <a:cs typeface="Arial"/>
              </a:rPr>
              <a:t>Á</a:t>
            </a:r>
            <a:r>
              <a:rPr lang="en-US" sz="2400" b="1" kern="0" dirty="0">
                <a:solidFill>
                  <a:srgbClr val="003366"/>
                </a:solidFill>
                <a:latin typeface="Calibri"/>
                <a:cs typeface="Arial"/>
              </a:rPr>
              <a:t>(x, y) + </a:t>
            </a:r>
            <a:r>
              <a:rPr lang="en-US" sz="2400" b="1" kern="0" dirty="0" err="1">
                <a:solidFill>
                  <a:srgbClr val="003366"/>
                </a:solidFill>
                <a:latin typeface="Calibri"/>
                <a:cs typeface="Arial"/>
              </a:rPr>
              <a:t>u</a:t>
            </a:r>
            <a:r>
              <a:rPr lang="en-US" sz="2400" b="1" kern="0" baseline="30000" dirty="0" err="1">
                <a:solidFill>
                  <a:srgbClr val="003366"/>
                </a:solidFill>
                <a:latin typeface="Calibri"/>
                <a:cs typeface="Arial"/>
              </a:rPr>
              <a:t>T</a:t>
            </a:r>
            <a:r>
              <a:rPr lang="en-US" sz="2400" b="1" kern="0" dirty="0" err="1">
                <a:solidFill>
                  <a:srgbClr val="003366"/>
                </a:solidFill>
                <a:latin typeface="cmmi10"/>
                <a:cs typeface="Arial"/>
              </a:rPr>
              <a:t>C</a:t>
            </a:r>
            <a:r>
              <a:rPr lang="en-US" sz="2400" b="1" kern="0" dirty="0">
                <a:solidFill>
                  <a:srgbClr val="003366"/>
                </a:solidFill>
                <a:latin typeface="Calibri"/>
                <a:cs typeface="Arial"/>
              </a:rPr>
              <a:t>(x, y) </a:t>
            </a: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66700" y="2759075"/>
            <a:ext cx="8610600" cy="1230313"/>
          </a:xfrm>
          <a:prstGeom prst="rect">
            <a:avLst/>
          </a:prstGeom>
          <a:solidFill>
            <a:srgbClr val="FAC896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eaLnBrk="1" hangingPunct="1"/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Formulate NLP Problems as ILP problems         (inference may be done otherwise)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1. Sequence tagging            </a:t>
            </a:r>
            <a:r>
              <a:rPr lang="en-US" dirty="0">
                <a:solidFill>
                  <a:srgbClr val="3366CC"/>
                </a:solidFill>
                <a:latin typeface="Calibri" pitchFamily="34" charset="0"/>
              </a:rPr>
              <a:t>(HMM/CRF + Global constraints)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2. Sentence Compression   </a:t>
            </a:r>
            <a:r>
              <a:rPr lang="en-US" dirty="0">
                <a:solidFill>
                  <a:srgbClr val="3366CC"/>
                </a:solidFill>
                <a:latin typeface="Calibri" pitchFamily="34" charset="0"/>
              </a:rPr>
              <a:t>(Language Model + Global Constraints)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3. SRL                                     </a:t>
            </a:r>
            <a:r>
              <a:rPr lang="en-US" dirty="0">
                <a:solidFill>
                  <a:srgbClr val="3366CC"/>
                </a:solidFill>
                <a:latin typeface="Calibri" pitchFamily="34" charset="0"/>
              </a:rPr>
              <a:t> (Independent classifiers + Global </a:t>
            </a:r>
            <a:r>
              <a:rPr lang="en-US" sz="2000" dirty="0">
                <a:solidFill>
                  <a:srgbClr val="3366CC"/>
                </a:solidFill>
                <a:latin typeface="Calibri" pitchFamily="34" charset="0"/>
              </a:rPr>
              <a:t>Constraints) </a:t>
            </a: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609600" y="31305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609600" y="34226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609600" y="37274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304580" grpId="0" autoUpdateAnimBg="0"/>
      <p:bldP spid="63495" grpId="0" animBg="1"/>
      <p:bldP spid="4" grpId="0" animBg="1"/>
      <p:bldP spid="6" grpId="0" animBg="1"/>
      <p:bldP spid="3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3A32D4DB-8E62-45AB-87C3-838CCCA204A4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 (SRL) [Extended SRL]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>
                <a:latin typeface="Courier New" pitchFamily="49" charset="0"/>
              </a:rPr>
              <a:t>I </a:t>
            </a:r>
            <a:r>
              <a:rPr lang="en-US" sz="1800" b="1" i="1" dirty="0">
                <a:solidFill>
                  <a:srgbClr val="3366CC"/>
                </a:solidFill>
                <a:latin typeface="Courier New" pitchFamily="49" charset="0"/>
              </a:rPr>
              <a:t>left</a:t>
            </a:r>
            <a:r>
              <a:rPr lang="en-US" sz="1800" b="1" dirty="0">
                <a:latin typeface="Courier New" pitchFamily="49" charset="0"/>
              </a:rPr>
              <a:t> my pearls to my daughter in my will .</a:t>
            </a:r>
          </a:p>
          <a:p>
            <a:pPr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>
                <a:solidFill>
                  <a:schemeClr val="bg2"/>
                </a:solidFill>
              </a:rPr>
              <a:t>[</a:t>
            </a:r>
            <a:r>
              <a:rPr lang="en-US" sz="1800" b="1" dirty="0"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chemeClr val="bg2"/>
                </a:solidFill>
              </a:rPr>
              <a:t>]</a:t>
            </a:r>
            <a:r>
              <a:rPr lang="en-US" sz="1800" b="1" i="1" baseline="-25000" dirty="0">
                <a:solidFill>
                  <a:schemeClr val="bg2"/>
                </a:solidFill>
                <a:latin typeface="Courier New" pitchFamily="49" charset="0"/>
              </a:rPr>
              <a:t>A0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i="1" dirty="0">
                <a:latin typeface="Courier New" pitchFamily="49" charset="0"/>
              </a:rPr>
              <a:t>left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</a:rPr>
              <a:t>[</a:t>
            </a:r>
            <a:r>
              <a:rPr lang="en-US" sz="1800" b="1" dirty="0">
                <a:latin typeface="Courier New" pitchFamily="49" charset="0"/>
              </a:rPr>
              <a:t>my pearls</a:t>
            </a:r>
            <a:r>
              <a:rPr lang="en-US" sz="1800" b="1" dirty="0">
                <a:solidFill>
                  <a:srgbClr val="008000"/>
                </a:solidFill>
              </a:rPr>
              <a:t>]</a:t>
            </a:r>
            <a:r>
              <a:rPr lang="en-US" sz="1800" b="1" i="1" baseline="-25000" dirty="0">
                <a:solidFill>
                  <a:srgbClr val="008000"/>
                </a:solidFill>
                <a:latin typeface="Courier New" pitchFamily="49" charset="0"/>
              </a:rPr>
              <a:t>A1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</a:rPr>
              <a:t>[</a:t>
            </a:r>
            <a:r>
              <a:rPr lang="en-US" sz="1800" b="1" dirty="0">
                <a:latin typeface="Courier New" pitchFamily="49" charset="0"/>
              </a:rPr>
              <a:t>to my daughter</a:t>
            </a:r>
            <a:r>
              <a:rPr lang="en-US" sz="1800" b="1" dirty="0">
                <a:solidFill>
                  <a:schemeClr val="folHlink"/>
                </a:solidFill>
              </a:rPr>
              <a:t>]</a:t>
            </a:r>
            <a:r>
              <a:rPr lang="en-US" sz="1800" b="1" i="1" baseline="-25000" dirty="0">
                <a:solidFill>
                  <a:schemeClr val="folHlink"/>
                </a:solidFill>
                <a:latin typeface="Courier New" pitchFamily="49" charset="0"/>
              </a:rPr>
              <a:t>A2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</a:rPr>
              <a:t>[</a:t>
            </a:r>
            <a:r>
              <a:rPr lang="en-US" sz="1800" b="1" dirty="0">
                <a:latin typeface="Courier New" pitchFamily="49" charset="0"/>
              </a:rPr>
              <a:t>in my will</a:t>
            </a:r>
            <a:r>
              <a:rPr lang="en-US" sz="1800" b="1" dirty="0">
                <a:solidFill>
                  <a:srgbClr val="CC0000"/>
                </a:solidFill>
              </a:rPr>
              <a:t>]</a:t>
            </a:r>
            <a:r>
              <a:rPr lang="en-US" sz="1800" b="1" i="1" baseline="-25000" dirty="0">
                <a:solidFill>
                  <a:srgbClr val="CC0000"/>
                </a:solidFill>
                <a:latin typeface="Courier New" pitchFamily="49" charset="0"/>
              </a:rPr>
              <a:t>AM-LOC</a:t>
            </a:r>
            <a:r>
              <a:rPr lang="en-US" sz="1800" b="1" dirty="0">
                <a:latin typeface="Courier New" pitchFamily="49" charset="0"/>
              </a:rPr>
              <a:t> .</a:t>
            </a:r>
          </a:p>
          <a:p>
            <a:pPr>
              <a:buFont typeface="Wingdings" pitchFamily="2" charset="2"/>
              <a:buNone/>
              <a:tabLst>
                <a:tab pos="1770063" algn="l"/>
              </a:tabLst>
            </a:pPr>
            <a:endParaRPr lang="en-US" sz="1800" dirty="0"/>
          </a:p>
          <a:p>
            <a:pPr>
              <a:tabLst>
                <a:tab pos="1770063" algn="l"/>
              </a:tabLst>
            </a:pPr>
            <a:r>
              <a:rPr lang="en-US" b="1" i="1" dirty="0">
                <a:solidFill>
                  <a:schemeClr val="bg2"/>
                </a:solidFill>
                <a:latin typeface="Courier New" pitchFamily="49" charset="0"/>
              </a:rPr>
              <a:t>A0</a:t>
            </a:r>
            <a:r>
              <a:rPr lang="en-US" dirty="0">
                <a:latin typeface="Courier New" pitchFamily="49" charset="0"/>
              </a:rPr>
              <a:t>	Leaver</a:t>
            </a:r>
          </a:p>
          <a:p>
            <a:pPr>
              <a:tabLst>
                <a:tab pos="1770063" algn="l"/>
              </a:tabLst>
            </a:pPr>
            <a:r>
              <a:rPr lang="en-US" b="1" i="1" dirty="0">
                <a:solidFill>
                  <a:srgbClr val="008000"/>
                </a:solidFill>
                <a:latin typeface="Courier New" pitchFamily="49" charset="0"/>
              </a:rPr>
              <a:t>A1</a:t>
            </a:r>
            <a:r>
              <a:rPr lang="en-US" dirty="0">
                <a:latin typeface="Courier New" pitchFamily="49" charset="0"/>
              </a:rPr>
              <a:t>	Things left</a:t>
            </a:r>
          </a:p>
          <a:p>
            <a:pPr>
              <a:tabLst>
                <a:tab pos="1770063" algn="l"/>
              </a:tabLst>
            </a:pPr>
            <a:r>
              <a:rPr lang="en-US" b="1" i="1" dirty="0">
                <a:solidFill>
                  <a:schemeClr val="folHlink"/>
                </a:solidFill>
                <a:latin typeface="Courier New" pitchFamily="49" charset="0"/>
              </a:rPr>
              <a:t>A2</a:t>
            </a:r>
            <a:r>
              <a:rPr lang="en-US" dirty="0">
                <a:latin typeface="Courier New" pitchFamily="49" charset="0"/>
              </a:rPr>
              <a:t>	Benefactor</a:t>
            </a:r>
          </a:p>
          <a:p>
            <a:pPr>
              <a:tabLst>
                <a:tab pos="1770063" algn="l"/>
              </a:tabLst>
            </a:pPr>
            <a:r>
              <a:rPr lang="en-US" b="1" i="1" dirty="0">
                <a:solidFill>
                  <a:srgbClr val="CC0000"/>
                </a:solidFill>
                <a:latin typeface="Courier New" pitchFamily="49" charset="0"/>
              </a:rPr>
              <a:t>AM-LOC</a:t>
            </a:r>
            <a:r>
              <a:rPr lang="en-US" dirty="0">
                <a:latin typeface="Courier New" pitchFamily="49" charset="0"/>
              </a:rPr>
              <a:t>	Location</a:t>
            </a:r>
          </a:p>
          <a:p>
            <a:pPr>
              <a:tabLst>
                <a:tab pos="1770063" algn="l"/>
              </a:tabLst>
            </a:pPr>
            <a:endParaRPr lang="en-US" dirty="0">
              <a:latin typeface="Courier New" pitchFamily="49" charset="0"/>
            </a:endParaRPr>
          </a:p>
          <a:p>
            <a:pPr algn="ctr"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>
                <a:latin typeface="Courier New" pitchFamily="49" charset="0"/>
              </a:rPr>
              <a:t>I </a:t>
            </a:r>
            <a:r>
              <a:rPr lang="en-US" sz="1800" b="1" i="1" dirty="0">
                <a:latin typeface="Courier New" pitchFamily="49" charset="0"/>
              </a:rPr>
              <a:t>left</a:t>
            </a:r>
            <a:r>
              <a:rPr lang="en-US" sz="1800" b="1" dirty="0">
                <a:latin typeface="Courier New" pitchFamily="49" charset="0"/>
              </a:rPr>
              <a:t> my pearls to my daughter in my will .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524000" y="5105400"/>
            <a:ext cx="22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514600" y="51054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810000" y="5105400"/>
            <a:ext cx="1981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943600" y="5105400"/>
            <a:ext cx="1371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" y="4038600"/>
            <a:ext cx="7239000" cy="2154436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Algorithmic approach: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66CC"/>
                </a:solidFill>
                <a:latin typeface="Calibri" pitchFamily="34" charset="0"/>
              </a:rPr>
              <a:t>Learn multiple models, identifying arguments and their types.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66CC"/>
                </a:solidFill>
                <a:latin typeface="Calibri" pitchFamily="34" charset="0"/>
              </a:rPr>
              <a:t>Account for interdependencies via ILP inference. 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  <a:p>
            <a:pPr lvl="1"/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		</a:t>
            </a:r>
            <a:r>
              <a:rPr lang="en-US" sz="2000" dirty="0" err="1">
                <a:solidFill>
                  <a:srgbClr val="003366"/>
                </a:solidFill>
                <a:latin typeface="Calibri" pitchFamily="34" charset="0"/>
              </a:rPr>
              <a:t>argmax</a:t>
            </a:r>
            <a:r>
              <a:rPr lang="en-US" sz="2000" dirty="0">
                <a:solidFill>
                  <a:srgbClr val="003366"/>
                </a:solidFill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Symbol"/>
                <a:sym typeface="Symbol"/>
              </a:rPr>
              <a:t></a:t>
            </a:r>
            <a:r>
              <a:rPr lang="en-US" sz="2000" baseline="-25000" dirty="0" err="1">
                <a:solidFill>
                  <a:srgbClr val="3366CC"/>
                </a:solidFill>
                <a:latin typeface="Arial"/>
                <a:sym typeface="Symbol"/>
              </a:rPr>
              <a:t>a</a:t>
            </a:r>
            <a:r>
              <a:rPr lang="en-US" sz="2000" baseline="-25000" dirty="0" err="1">
                <a:solidFill>
                  <a:srgbClr val="003366"/>
                </a:solidFill>
                <a:latin typeface="Arial"/>
                <a:sym typeface="Symbol"/>
              </a:rPr>
              <a:t>,t</a:t>
            </a:r>
            <a:r>
              <a:rPr lang="en-US" sz="2000" dirty="0">
                <a:solidFill>
                  <a:srgbClr val="003366"/>
                </a:solidFill>
              </a:rPr>
              <a:t> </a:t>
            </a:r>
            <a:r>
              <a:rPr lang="en-US" sz="2000" dirty="0" err="1">
                <a:solidFill>
                  <a:srgbClr val="003366"/>
                </a:solidFill>
                <a:latin typeface="Calibri"/>
              </a:rPr>
              <a:t>y</a:t>
            </a:r>
            <a:r>
              <a:rPr lang="en-US" sz="2000" baseline="30000" dirty="0" err="1">
                <a:solidFill>
                  <a:srgbClr val="3366CC"/>
                </a:solidFill>
                <a:latin typeface="Arial"/>
              </a:rPr>
              <a:t>a</a:t>
            </a:r>
            <a:r>
              <a:rPr lang="en-US" sz="2000" baseline="30000" dirty="0" err="1">
                <a:solidFill>
                  <a:srgbClr val="003366"/>
                </a:solidFill>
                <a:latin typeface="Arial"/>
              </a:rPr>
              <a:t>,t</a:t>
            </a:r>
            <a:r>
              <a:rPr lang="en-US" sz="2000" dirty="0">
                <a:solidFill>
                  <a:srgbClr val="003366"/>
                </a:solidFill>
              </a:rPr>
              <a:t> </a:t>
            </a:r>
            <a:r>
              <a:rPr lang="en-US" sz="2000" dirty="0" err="1">
                <a:solidFill>
                  <a:srgbClr val="003366"/>
                </a:solidFill>
                <a:latin typeface="Calibri"/>
              </a:rPr>
              <a:t>c</a:t>
            </a:r>
            <a:r>
              <a:rPr lang="en-US" sz="2000" baseline="30000" dirty="0" err="1">
                <a:solidFill>
                  <a:srgbClr val="3366CC"/>
                </a:solidFill>
                <a:latin typeface="Arial"/>
              </a:rPr>
              <a:t>a</a:t>
            </a:r>
            <a:r>
              <a:rPr lang="en-US" sz="2000" baseline="30000" dirty="0" err="1">
                <a:solidFill>
                  <a:srgbClr val="003366"/>
                </a:solidFill>
                <a:latin typeface="Arial"/>
              </a:rPr>
              <a:t>,t</a:t>
            </a:r>
            <a:r>
              <a:rPr lang="en-US" sz="2000" baseline="30000" dirty="0">
                <a:solidFill>
                  <a:srgbClr val="003366"/>
                </a:solidFill>
                <a:latin typeface="Arial"/>
              </a:rPr>
              <a:t> </a:t>
            </a:r>
            <a:r>
              <a:rPr lang="en-US" dirty="0">
                <a:solidFill>
                  <a:srgbClr val="003366"/>
                </a:solidFill>
                <a:latin typeface="Symbol"/>
                <a:sym typeface="Symbol"/>
              </a:rPr>
              <a:t>= </a:t>
            </a:r>
            <a:r>
              <a:rPr lang="en-US" baseline="-25000" dirty="0" err="1">
                <a:solidFill>
                  <a:srgbClr val="3366CC"/>
                </a:solidFill>
                <a:latin typeface="Arial"/>
                <a:sym typeface="Symbol"/>
              </a:rPr>
              <a:t>a</a:t>
            </a:r>
            <a:r>
              <a:rPr lang="en-US" baseline="-25000" dirty="0" err="1">
                <a:solidFill>
                  <a:srgbClr val="003366"/>
                </a:solidFill>
                <a:latin typeface="Arial"/>
                <a:sym typeface="Symbol"/>
              </a:rPr>
              <a:t>,t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>
                <a:solidFill>
                  <a:srgbClr val="003366"/>
                </a:solidFill>
                <a:latin typeface="Calibri"/>
              </a:rPr>
              <a:t>1</a:t>
            </a:r>
            <a:r>
              <a:rPr lang="en-US" baseline="-25000" dirty="0">
                <a:solidFill>
                  <a:srgbClr val="3366CC"/>
                </a:solidFill>
                <a:latin typeface="Calibri"/>
              </a:rPr>
              <a:t>a</a:t>
            </a:r>
            <a:r>
              <a:rPr lang="en-US" baseline="-25000" dirty="0">
                <a:solidFill>
                  <a:srgbClr val="003366"/>
                </a:solidFill>
                <a:latin typeface="Calibri"/>
              </a:rPr>
              <a:t>=t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>
                <a:solidFill>
                  <a:srgbClr val="003366"/>
                </a:solidFill>
                <a:latin typeface="Calibri"/>
              </a:rPr>
              <a:t>c</a:t>
            </a:r>
            <a:r>
              <a:rPr lang="en-US" baseline="-25000" dirty="0">
                <a:solidFill>
                  <a:srgbClr val="3366CC"/>
                </a:solidFill>
                <a:latin typeface="Calibri"/>
              </a:rPr>
              <a:t>a</a:t>
            </a:r>
            <a:r>
              <a:rPr lang="en-US" baseline="-25000" dirty="0">
                <a:solidFill>
                  <a:srgbClr val="003366"/>
                </a:solidFill>
                <a:latin typeface="Calibri"/>
              </a:rPr>
              <a:t>=t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Subject to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One label per argument: </a:t>
            </a:r>
            <a:r>
              <a:rPr lang="en-US" dirty="0">
                <a:solidFill>
                  <a:srgbClr val="003366"/>
                </a:solidFill>
                <a:latin typeface="Symbol"/>
                <a:sym typeface="Symbol"/>
              </a:rPr>
              <a:t></a:t>
            </a:r>
            <a:r>
              <a:rPr lang="en-US" baseline="-25000" dirty="0">
                <a:solidFill>
                  <a:srgbClr val="003366"/>
                </a:solidFill>
                <a:latin typeface="Arial"/>
                <a:sym typeface="Symbol"/>
              </a:rPr>
              <a:t>t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 err="1">
                <a:solidFill>
                  <a:srgbClr val="003366"/>
                </a:solidFill>
                <a:latin typeface="Calibri"/>
              </a:rPr>
              <a:t>y</a:t>
            </a:r>
            <a:r>
              <a:rPr lang="en-US" baseline="30000" dirty="0" err="1">
                <a:solidFill>
                  <a:srgbClr val="3366CC"/>
                </a:solidFill>
                <a:latin typeface="Arial"/>
              </a:rPr>
              <a:t>a</a:t>
            </a:r>
            <a:r>
              <a:rPr lang="en-US" baseline="30000" dirty="0" err="1">
                <a:solidFill>
                  <a:srgbClr val="003366"/>
                </a:solidFill>
                <a:latin typeface="Arial"/>
              </a:rPr>
              <a:t>,t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baseline="30000" dirty="0">
                <a:solidFill>
                  <a:srgbClr val="003366"/>
                </a:solidFill>
                <a:latin typeface="Arial"/>
              </a:rPr>
              <a:t> </a:t>
            </a:r>
            <a:r>
              <a:rPr lang="en-US" dirty="0">
                <a:solidFill>
                  <a:srgbClr val="003366"/>
                </a:solidFill>
              </a:rPr>
              <a:t>= 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1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zh-TW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Relations between verbs and arguments,….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562474" y="2286000"/>
            <a:ext cx="4036841" cy="990600"/>
          </a:xfrm>
          <a:prstGeom prst="wedgeRectCallout">
            <a:avLst>
              <a:gd name="adj1" fmla="val -46212"/>
              <a:gd name="adj2" fmla="val 158654"/>
            </a:avLst>
          </a:prstGeom>
          <a:solidFill>
            <a:srgbClr val="FFFFCC"/>
          </a:solidFill>
          <a:ln w="25400" cap="flat" cmpd="sng" algn="ctr">
            <a:solidFill>
              <a:srgbClr val="A7001B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Variable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y</a:t>
            </a:r>
            <a:r>
              <a:rPr kumimoji="0" lang="en-US" sz="1800" b="0" i="0" u="none" strike="noStrike" kern="0" cap="none" spc="0" normalizeH="0" baseline="30000" noProof="0" dirty="0" err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a,t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indicates whether candidate argument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 assigned a label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t.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</a:t>
            </a:r>
            <a:r>
              <a:rPr kumimoji="0" lang="en-US" sz="1800" b="0" i="0" u="none" strike="noStrike" kern="0" cap="none" spc="0" normalizeH="0" baseline="30000" noProof="0" dirty="0" err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a,t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 the corresponding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model score 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81025" y="6167799"/>
            <a:ext cx="7981950" cy="64633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Use the </a:t>
            </a:r>
            <a:r>
              <a:rPr lang="en-US" b="1" dirty="0">
                <a:solidFill>
                  <a:srgbClr val="003366"/>
                </a:solidFill>
                <a:latin typeface="Calibri" pitchFamily="34" charset="0"/>
              </a:rPr>
              <a:t>pipeline architecture’s simplicity 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while </a:t>
            </a:r>
            <a:r>
              <a:rPr lang="en-US" b="1" dirty="0">
                <a:solidFill>
                  <a:srgbClr val="003366"/>
                </a:solidFill>
                <a:latin typeface="Calibri" pitchFamily="34" charset="0"/>
              </a:rPr>
              <a:t>maintaining uncertainty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:  keep probability distributions over decisions &amp; use global inference at decision time.</a:t>
            </a:r>
          </a:p>
        </p:txBody>
      </p:sp>
    </p:spTree>
    <p:extLst>
      <p:ext uri="{BB962C8B-B14F-4D97-AF65-F5344CB8AC3E}">
        <p14:creationId xmlns:p14="http://schemas.microsoft.com/office/powerpoint/2010/main" val="21750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3BDC-2F5A-4E59-BF85-5B2109D6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with Declarative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685D-7364-4B62-A059-C46A9CB6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talked about Declarative Representations, and Probabilistic Representations.</a:t>
            </a:r>
          </a:p>
          <a:p>
            <a:pPr lvl="1"/>
            <a:r>
              <a:rPr lang="en-US" sz="1800" dirty="0"/>
              <a:t>Most of the progress in both paradigms was still done in the </a:t>
            </a:r>
            <a:r>
              <a:rPr lang="en-US" sz="1800" b="1" dirty="0"/>
              <a:t>Knowledge Representation &amp; Reasoning</a:t>
            </a:r>
            <a:r>
              <a:rPr lang="en-US" sz="1800" dirty="0"/>
              <a:t> Court. </a:t>
            </a:r>
            <a:r>
              <a:rPr lang="en-US" sz="1800" b="1" dirty="0"/>
              <a:t>Learning was not involved.</a:t>
            </a:r>
            <a:r>
              <a:rPr lang="en-US" sz="1800" dirty="0"/>
              <a:t> </a:t>
            </a:r>
          </a:p>
          <a:p>
            <a:r>
              <a:rPr lang="en-US" sz="2000" dirty="0"/>
              <a:t>Clearly, there is room to </a:t>
            </a:r>
            <a:r>
              <a:rPr lang="en-US" sz="2000" b="1" dirty="0"/>
              <a:t>learn Prolog Statements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(and a field, called Inductive Logic Programming (ILP) devoted to it. </a:t>
            </a:r>
          </a:p>
          <a:p>
            <a:r>
              <a:rPr lang="en-US" sz="2000" dirty="0"/>
              <a:t>There is room to learn probabilistic extensions of Prolog, </a:t>
            </a:r>
            <a:r>
              <a:rPr lang="en-US" sz="2000"/>
              <a:t>and Bayes </a:t>
            </a:r>
            <a:r>
              <a:rPr lang="en-US" sz="2000" dirty="0"/>
              <a:t>Nets</a:t>
            </a:r>
          </a:p>
          <a:p>
            <a:pPr lvl="1"/>
            <a:r>
              <a:rPr lang="en-US" sz="1800" dirty="0"/>
              <a:t>and there were efforts in all these directions. </a:t>
            </a:r>
          </a:p>
          <a:p>
            <a:r>
              <a:rPr lang="en-US" sz="2000" dirty="0"/>
              <a:t>However, most of these were still not main-stream, not integrated and, for the most part, theoretical. </a:t>
            </a:r>
          </a:p>
          <a:p>
            <a:r>
              <a:rPr lang="en-US" sz="2000" dirty="0"/>
              <a:t>The first area where people thought together on </a:t>
            </a:r>
            <a:r>
              <a:rPr lang="en-US" sz="2000" b="1" dirty="0"/>
              <a:t>learning and</a:t>
            </a:r>
            <a:r>
              <a:rPr lang="en-US" sz="2000" dirty="0"/>
              <a:t> (some form of) </a:t>
            </a:r>
            <a:r>
              <a:rPr lang="en-US" sz="2000" b="1" dirty="0"/>
              <a:t>reasoning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(not exactly in the Learning to Reason approach mentioned (see in the Classical papers) </a:t>
            </a:r>
          </a:p>
          <a:p>
            <a:r>
              <a:rPr lang="en-US" sz="2000" dirty="0"/>
              <a:t>was in the area of </a:t>
            </a:r>
            <a:r>
              <a:rPr lang="en-US" sz="2000" b="1" dirty="0"/>
              <a:t>Structured Prediction.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0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nice2meet-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693738"/>
            <a:ext cx="67341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Nice to Meet You</a:t>
            </a:r>
            <a:endParaRPr lang="en-US">
              <a:solidFill>
                <a:srgbClr val="FF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>
                <a:cs typeface="Arial Unicode MS" pitchFamily="34" charset="-128"/>
              </a:rPr>
              <a:t>Page </a:t>
            </a:r>
            <a:fld id="{06728B30-BBF5-4939-A0B6-C1E8B1BA7E76}" type="slidenum">
              <a:rPr lang="en-US" altLang="zh-TW" smtClean="0">
                <a:cs typeface="Arial Unicode MS" pitchFamily="34" charset="-128"/>
              </a:rPr>
              <a:pPr eaLnBrk="1" hangingPunct="1"/>
              <a:t>3</a:t>
            </a:fld>
            <a:endParaRPr lang="en-US" altLang="zh-TW"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76200"/>
            <a:ext cx="2962274" cy="3139321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Identify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Consider multiple </a:t>
            </a:r>
          </a:p>
          <a:p>
            <a:r>
              <a:rPr lang="en-US" dirty="0">
                <a:solidFill>
                  <a:srgbClr val="000080"/>
                </a:solidFill>
                <a:latin typeface="+mn-lt"/>
              </a:rPr>
              <a:t>     representations and       </a:t>
            </a:r>
          </a:p>
          <a:p>
            <a:r>
              <a:rPr lang="en-US" dirty="0">
                <a:solidFill>
                  <a:srgbClr val="000080"/>
                </a:solidFill>
                <a:latin typeface="+mn-lt"/>
              </a:rPr>
              <a:t>     interpretations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Pictures, text, layout, spelling, phonetics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Put it all together: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Determine “best” global interpretation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Satisfy expectations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n-lt"/>
              </a:rPr>
              <a:t>Slide; puzzle</a:t>
            </a:r>
          </a:p>
        </p:txBody>
      </p:sp>
    </p:spTree>
    <p:extLst>
      <p:ext uri="{BB962C8B-B14F-4D97-AF65-F5344CB8AC3E}">
        <p14:creationId xmlns:p14="http://schemas.microsoft.com/office/powerpoint/2010/main" val="36944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rial Unicode MS" pitchFamily="34" charset="-128"/>
                <a:cs typeface="Arial Unicode MS" pitchFamily="34" charset="-128"/>
              </a:rPr>
              <a:t>Joint Inference with General Constraint </a:t>
            </a:r>
            <a:r>
              <a:rPr lang="en-US" altLang="zh-TW" dirty="0" err="1">
                <a:ea typeface="Arial Unicode MS" pitchFamily="34" charset="-128"/>
                <a:cs typeface="Arial Unicode MS" pitchFamily="34" charset="-128"/>
              </a:rPr>
              <a:t>Structure</a:t>
            </a:r>
            <a:r>
              <a:rPr lang="en-US" altLang="zh-TW" sz="2000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Entities</a:t>
            </a:r>
            <a:r>
              <a:rPr lang="en-US" altLang="zh-TW" sz="2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and Relations</a:t>
            </a:r>
            <a:r>
              <a:rPr lang="en-US" altLang="zh-TW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n-US" dirty="0"/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524001" y="2958068"/>
            <a:ext cx="7008813" cy="1216026"/>
            <a:chOff x="816" y="1248"/>
            <a:chExt cx="4415" cy="766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16" y="1248"/>
              <a:ext cx="44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19" tIns="46693" rIns="90119" bIns="46693">
              <a:spAutoFit/>
            </a:bodyPr>
            <a:lstStyle>
              <a:lvl1pPr marL="342900" indent="-3429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4025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828675"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454025" algn="l"/>
                  <a:tab pos="860425" algn="l"/>
                  <a:tab pos="1266825" algn="l"/>
                  <a:tab pos="1674813" algn="l"/>
                  <a:tab pos="2082800" algn="l"/>
                  <a:tab pos="2487613" algn="l"/>
                  <a:tab pos="2897188" algn="l"/>
                  <a:tab pos="3305175" algn="l"/>
                  <a:tab pos="3713163" algn="l"/>
                  <a:tab pos="4117975" algn="l"/>
                  <a:tab pos="4527550" algn="l"/>
                  <a:tab pos="4935538" algn="l"/>
                  <a:tab pos="5340350" algn="l"/>
                  <a:tab pos="5749925" algn="l"/>
                  <a:tab pos="6157913" algn="l"/>
                  <a:tab pos="6564313" algn="l"/>
                  <a:tab pos="6970713" algn="l"/>
                  <a:tab pos="7380288" algn="l"/>
                  <a:tab pos="7788275" algn="l"/>
                  <a:tab pos="8193088" algn="l"/>
                  <a:tab pos="86010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hangingPunct="1">
                <a:lnSpc>
                  <a:spcPct val="90000"/>
                </a:lnSpc>
                <a:spcBef>
                  <a:spcPts val="463"/>
                </a:spcBef>
                <a:buClr>
                  <a:srgbClr val="FFFFFF"/>
                </a:buClr>
                <a:buSzPct val="41000"/>
                <a:buFont typeface="Wingdings" pitchFamily="2" charset="2"/>
                <a:buNone/>
              </a:pPr>
              <a:r>
                <a:rPr lang="en-GB" sz="2000" dirty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  Bernie’s wife,   Jane, is a native of Brooklyn</a:t>
              </a:r>
            </a:p>
            <a:p>
              <a:pPr lvl="1" eaLnBrk="1" hangingPunct="1">
                <a:lnSpc>
                  <a:spcPct val="93000"/>
                </a:lnSpc>
                <a:spcBef>
                  <a:spcPts val="563"/>
                </a:spcBef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r>
                <a:rPr lang="en-GB" dirty="0">
                  <a:solidFill>
                    <a:srgbClr val="FFFFFF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                 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                            E</a:t>
              </a:r>
              <a:r>
                <a:rPr lang="en-GB" sz="2000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r>
                <a:rPr lang="en-GB" dirty="0">
                  <a:solidFill>
                    <a:srgbClr val="0033CC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rPr>
                <a:t>  </a:t>
              </a:r>
            </a:p>
          </p:txBody>
        </p:sp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1141" y="1248"/>
              <a:ext cx="2891" cy="766"/>
              <a:chOff x="1141" y="1248"/>
              <a:chExt cx="2891" cy="766"/>
            </a:xfrm>
          </p:grpSpPr>
          <p:sp>
            <p:nvSpPr>
              <p:cNvPr id="42" name="AutoShape 6"/>
              <p:cNvSpPr>
                <a:spLocks noChangeArrowheads="1"/>
              </p:cNvSpPr>
              <p:nvPr/>
            </p:nvSpPr>
            <p:spPr bwMode="auto">
              <a:xfrm>
                <a:off x="1141" y="1259"/>
                <a:ext cx="635" cy="230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auto">
              <a:xfrm>
                <a:off x="2133" y="1248"/>
                <a:ext cx="411" cy="241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AutoShape 8"/>
              <p:cNvSpPr>
                <a:spLocks noChangeArrowheads="1"/>
              </p:cNvSpPr>
              <p:nvPr/>
            </p:nvSpPr>
            <p:spPr bwMode="auto">
              <a:xfrm>
                <a:off x="3408" y="1259"/>
                <a:ext cx="624" cy="230"/>
              </a:xfrm>
              <a:prstGeom prst="roundRect">
                <a:avLst>
                  <a:gd name="adj" fmla="val 403"/>
                </a:avLst>
              </a:prstGeom>
              <a:noFill/>
              <a:ln w="936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440" y="1680"/>
                <a:ext cx="768" cy="48"/>
              </a:xfrm>
              <a:custGeom>
                <a:avLst/>
                <a:gdLst>
                  <a:gd name="T0" fmla="*/ 0 w 4653"/>
                  <a:gd name="T1" fmla="*/ 0 h 424"/>
                  <a:gd name="T2" fmla="*/ 10 w 4653"/>
                  <a:gd name="T3" fmla="*/ 1 h 424"/>
                  <a:gd name="T4" fmla="*/ 21 w 4653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4653"/>
                  <a:gd name="T10" fmla="*/ 0 h 424"/>
                  <a:gd name="T11" fmla="*/ 4653 w 4653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53" h="424">
                    <a:moveTo>
                      <a:pt x="0" y="0"/>
                    </a:moveTo>
                    <a:cubicBezTo>
                      <a:pt x="724" y="212"/>
                      <a:pt x="1449" y="423"/>
                      <a:pt x="2224" y="423"/>
                    </a:cubicBezTo>
                    <a:cubicBezTo>
                      <a:pt x="3000" y="423"/>
                      <a:pt x="4180" y="57"/>
                      <a:pt x="4652" y="0"/>
                    </a:cubicBezTo>
                  </a:path>
                </a:pathLst>
              </a:custGeom>
              <a:noFill/>
              <a:ln w="9398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1730" y="1730"/>
                <a:ext cx="34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1631" tIns="42448" rIns="81631" bIns="42448">
                <a:spAutoFit/>
              </a:bodyPr>
              <a:lstStyle>
                <a:lvl1pPr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8000"/>
                  </a:lnSpc>
                  <a:buClr>
                    <a:srgbClr val="FFFF00"/>
                  </a:buClr>
                  <a:buSzPct val="100000"/>
                  <a:buFont typeface="Arial" charset="0"/>
                  <a:buNone/>
                </a:pPr>
                <a:r>
                  <a:rPr lang="en-GB" sz="22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R</a:t>
                </a:r>
                <a:r>
                  <a:rPr lang="en-GB" sz="2200" baseline="-250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12</a:t>
                </a:r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2544" y="1632"/>
                <a:ext cx="1248" cy="111"/>
              </a:xfrm>
              <a:custGeom>
                <a:avLst/>
                <a:gdLst>
                  <a:gd name="T0" fmla="*/ 0 w 4653"/>
                  <a:gd name="T1" fmla="*/ 0 h 424"/>
                  <a:gd name="T2" fmla="*/ 43 w 4653"/>
                  <a:gd name="T3" fmla="*/ 8 h 424"/>
                  <a:gd name="T4" fmla="*/ 90 w 4653"/>
                  <a:gd name="T5" fmla="*/ 0 h 424"/>
                  <a:gd name="T6" fmla="*/ 0 60000 65536"/>
                  <a:gd name="T7" fmla="*/ 0 60000 65536"/>
                  <a:gd name="T8" fmla="*/ 0 60000 65536"/>
                  <a:gd name="T9" fmla="*/ 0 w 4653"/>
                  <a:gd name="T10" fmla="*/ 0 h 424"/>
                  <a:gd name="T11" fmla="*/ 4653 w 4653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53" h="424">
                    <a:moveTo>
                      <a:pt x="0" y="0"/>
                    </a:moveTo>
                    <a:cubicBezTo>
                      <a:pt x="724" y="212"/>
                      <a:pt x="1449" y="423"/>
                      <a:pt x="2224" y="423"/>
                    </a:cubicBezTo>
                    <a:cubicBezTo>
                      <a:pt x="3000" y="423"/>
                      <a:pt x="4180" y="57"/>
                      <a:pt x="4652" y="0"/>
                    </a:cubicBezTo>
                  </a:path>
                </a:pathLst>
              </a:custGeom>
              <a:noFill/>
              <a:ln w="9398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2"/>
              <p:cNvSpPr txBox="1">
                <a:spLocks noChangeArrowheads="1"/>
              </p:cNvSpPr>
              <p:nvPr/>
            </p:nvSpPr>
            <p:spPr bwMode="auto">
              <a:xfrm>
                <a:off x="2906" y="1720"/>
                <a:ext cx="358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1" tIns="42448" rIns="81631" bIns="42448">
                <a:spAutoFit/>
              </a:bodyPr>
              <a:lstStyle>
                <a:lvl1pPr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828675"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06400" algn="l"/>
                    <a:tab pos="814388" algn="l"/>
                    <a:tab pos="1220788" algn="l"/>
                    <a:tab pos="1628775" algn="l"/>
                    <a:tab pos="2036763" algn="l"/>
                    <a:tab pos="2441575" algn="l"/>
                    <a:tab pos="2851150" algn="l"/>
                    <a:tab pos="3259138" algn="l"/>
                    <a:tab pos="3665538" algn="l"/>
                    <a:tab pos="4073525" algn="l"/>
                    <a:tab pos="4481513" algn="l"/>
                    <a:tab pos="4889500" algn="l"/>
                    <a:tab pos="5294313" algn="l"/>
                    <a:tab pos="5703888" algn="l"/>
                    <a:tab pos="6111875" algn="l"/>
                    <a:tab pos="6518275" algn="l"/>
                    <a:tab pos="6924675" algn="l"/>
                    <a:tab pos="7334250" algn="l"/>
                    <a:tab pos="7742238" algn="l"/>
                    <a:tab pos="814705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8000"/>
                  </a:lnSpc>
                  <a:buClr>
                    <a:srgbClr val="FFFF00"/>
                  </a:buClr>
                  <a:buSzPct val="100000"/>
                  <a:buFont typeface="Arial" charset="0"/>
                  <a:buNone/>
                </a:pPr>
                <a:r>
                  <a:rPr lang="en-GB" sz="22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R</a:t>
                </a:r>
                <a:r>
                  <a:rPr lang="en-GB" sz="2200" baseline="-25000">
                    <a:solidFill>
                      <a:srgbClr val="009900"/>
                    </a:solidFill>
                    <a:latin typeface="Georgia" pitchFamily="18" charset="0"/>
                    <a:ea typeface="Arial Unicode MS" pitchFamily="34" charset="-128"/>
                    <a:cs typeface="Arial Unicode MS" pitchFamily="34" charset="-128"/>
                  </a:rPr>
                  <a:t>23</a:t>
                </a:r>
                <a:endParaRPr lang="en-GB" sz="2200">
                  <a:solidFill>
                    <a:srgbClr val="009900"/>
                  </a:solidFill>
                  <a:latin typeface="Georg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graphicFrame>
        <p:nvGraphicFramePr>
          <p:cNvPr id="49" name="Group 13"/>
          <p:cNvGraphicFramePr>
            <a:graphicFrameLocks noGrp="1"/>
          </p:cNvGraphicFramePr>
          <p:nvPr>
            <p:extLst/>
          </p:nvPr>
        </p:nvGraphicFramePr>
        <p:xfrm>
          <a:off x="13716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Group 27"/>
          <p:cNvGraphicFramePr>
            <a:graphicFrameLocks noGrp="1"/>
          </p:cNvGraphicFramePr>
          <p:nvPr>
            <p:extLst/>
          </p:nvPr>
        </p:nvGraphicFramePr>
        <p:xfrm>
          <a:off x="57150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Group 41"/>
          <p:cNvGraphicFramePr>
            <a:graphicFrameLocks noGrp="1"/>
          </p:cNvGraphicFramePr>
          <p:nvPr>
            <p:extLst/>
          </p:nvPr>
        </p:nvGraphicFramePr>
        <p:xfrm>
          <a:off x="3276600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Group 55"/>
          <p:cNvGraphicFramePr>
            <a:graphicFrameLocks noGrp="1"/>
          </p:cNvGraphicFramePr>
          <p:nvPr>
            <p:extLst/>
          </p:nvPr>
        </p:nvGraphicFramePr>
        <p:xfrm>
          <a:off x="4419600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Group 69"/>
          <p:cNvGraphicFramePr>
            <a:graphicFrameLocks noGrp="1"/>
          </p:cNvGraphicFramePr>
          <p:nvPr>
            <p:extLst/>
          </p:nvPr>
        </p:nvGraphicFramePr>
        <p:xfrm>
          <a:off x="1828800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Group 83"/>
          <p:cNvGraphicFramePr>
            <a:graphicFrameLocks noGrp="1"/>
          </p:cNvGraphicFramePr>
          <p:nvPr>
            <p:extLst/>
          </p:nvPr>
        </p:nvGraphicFramePr>
        <p:xfrm>
          <a:off x="1823357" y="4278868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Group 97"/>
          <p:cNvGraphicFramePr>
            <a:graphicFrameLocks noGrp="1"/>
          </p:cNvGraphicFramePr>
          <p:nvPr>
            <p:extLst/>
          </p:nvPr>
        </p:nvGraphicFramePr>
        <p:xfrm>
          <a:off x="1371600" y="13716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111"/>
          <p:cNvGraphicFramePr>
            <a:graphicFrameLocks noGrp="1"/>
          </p:cNvGraphicFramePr>
          <p:nvPr>
            <p:extLst/>
          </p:nvPr>
        </p:nvGraphicFramePr>
        <p:xfrm>
          <a:off x="3276600" y="1377043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Group 125"/>
          <p:cNvGraphicFramePr>
            <a:graphicFrameLocks noGrp="1"/>
          </p:cNvGraphicFramePr>
          <p:nvPr>
            <p:extLst/>
          </p:nvPr>
        </p:nvGraphicFramePr>
        <p:xfrm>
          <a:off x="5709557" y="1383268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Group 139"/>
          <p:cNvGraphicFramePr>
            <a:graphicFrameLocks noGrp="1"/>
          </p:cNvGraphicFramePr>
          <p:nvPr>
            <p:extLst/>
          </p:nvPr>
        </p:nvGraphicFramePr>
        <p:xfrm>
          <a:off x="1758043" y="4267200"/>
          <a:ext cx="2209800" cy="1295400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Group 153"/>
          <p:cNvGraphicFramePr>
            <a:graphicFrameLocks noGrp="1"/>
          </p:cNvGraphicFramePr>
          <p:nvPr>
            <p:extLst/>
          </p:nvPr>
        </p:nvGraphicFramePr>
        <p:xfrm>
          <a:off x="4419600" y="4283529"/>
          <a:ext cx="2133600" cy="1295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irrelevant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spouse_of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born_in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Group 167"/>
          <p:cNvGrpSpPr>
            <a:grpSpLocks/>
          </p:cNvGrpSpPr>
          <p:nvPr/>
        </p:nvGrpSpPr>
        <p:grpSpPr bwMode="auto">
          <a:xfrm>
            <a:off x="4876800" y="545068"/>
            <a:ext cx="2971800" cy="3733800"/>
            <a:chOff x="3072" y="576"/>
            <a:chExt cx="1872" cy="2352"/>
          </a:xfrm>
        </p:grpSpPr>
        <p:sp>
          <p:nvSpPr>
            <p:cNvPr id="61" name="AutoShape 168"/>
            <p:cNvSpPr>
              <a:spLocks noChangeArrowheads="1"/>
            </p:cNvSpPr>
            <p:nvPr/>
          </p:nvSpPr>
          <p:spPr bwMode="auto">
            <a:xfrm rot="2590984">
              <a:off x="4656" y="57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AutoShape 169"/>
            <p:cNvSpPr>
              <a:spLocks noChangeArrowheads="1"/>
            </p:cNvSpPr>
            <p:nvPr/>
          </p:nvSpPr>
          <p:spPr bwMode="auto">
            <a:xfrm rot="2590984">
              <a:off x="3072" y="57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AutoShape 170"/>
            <p:cNvSpPr>
              <a:spLocks noChangeArrowheads="1"/>
            </p:cNvSpPr>
            <p:nvPr/>
          </p:nvSpPr>
          <p:spPr bwMode="auto">
            <a:xfrm rot="2590984">
              <a:off x="4224" y="2496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64" name="Group 171"/>
          <p:cNvGraphicFramePr>
            <a:graphicFrameLocks noGrp="1"/>
          </p:cNvGraphicFramePr>
          <p:nvPr>
            <p:extLst/>
          </p:nvPr>
        </p:nvGraphicFramePr>
        <p:xfrm>
          <a:off x="5715000" y="1382486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185"/>
          <p:cNvGrpSpPr>
            <a:grpSpLocks/>
          </p:cNvGrpSpPr>
          <p:nvPr/>
        </p:nvGrpSpPr>
        <p:grpSpPr bwMode="auto">
          <a:xfrm>
            <a:off x="609600" y="699056"/>
            <a:ext cx="4724400" cy="3579813"/>
            <a:chOff x="384" y="673"/>
            <a:chExt cx="2976" cy="2255"/>
          </a:xfrm>
        </p:grpSpPr>
        <p:sp>
          <p:nvSpPr>
            <p:cNvPr id="66" name="AutoShape 186"/>
            <p:cNvSpPr>
              <a:spLocks noChangeArrowheads="1"/>
            </p:cNvSpPr>
            <p:nvPr/>
          </p:nvSpPr>
          <p:spPr bwMode="auto">
            <a:xfrm rot="-3640164">
              <a:off x="648" y="256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7" name="AutoShape 187"/>
            <p:cNvSpPr>
              <a:spLocks noChangeArrowheads="1"/>
            </p:cNvSpPr>
            <p:nvPr/>
          </p:nvSpPr>
          <p:spPr bwMode="auto">
            <a:xfrm rot="2590984">
              <a:off x="3072" y="673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8" name="AutoShape 188"/>
            <p:cNvSpPr>
              <a:spLocks noChangeArrowheads="1"/>
            </p:cNvSpPr>
            <p:nvPr/>
          </p:nvSpPr>
          <p:spPr bwMode="auto">
            <a:xfrm rot="-3640164">
              <a:off x="456" y="88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9" name="AutoShape 189"/>
          <p:cNvSpPr>
            <a:spLocks noChangeArrowheads="1"/>
          </p:cNvSpPr>
          <p:nvPr/>
        </p:nvSpPr>
        <p:spPr bwMode="auto">
          <a:xfrm rot="-3640164">
            <a:off x="1028700" y="3707368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AutoShape 190"/>
          <p:cNvSpPr>
            <a:spLocks noChangeArrowheads="1"/>
          </p:cNvSpPr>
          <p:nvPr/>
        </p:nvSpPr>
        <p:spPr bwMode="auto">
          <a:xfrm rot="2590984">
            <a:off x="7335546" y="774629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Text Box 193"/>
          <p:cNvSpPr txBox="1">
            <a:spLocks noChangeArrowheads="1"/>
          </p:cNvSpPr>
          <p:nvPr/>
        </p:nvSpPr>
        <p:spPr bwMode="auto">
          <a:xfrm>
            <a:off x="222544" y="6055692"/>
            <a:ext cx="8686800" cy="369332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Models could be learned separately/jointly; constraints may come up only at decision time. </a:t>
            </a:r>
            <a:endParaRPr kumimoji="0" lang="en-US" altLang="zh-TW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Text Box 192"/>
          <p:cNvSpPr txBox="1">
            <a:spLocks noChangeArrowheads="1"/>
          </p:cNvSpPr>
          <p:nvPr/>
        </p:nvSpPr>
        <p:spPr bwMode="auto">
          <a:xfrm>
            <a:off x="5410200" y="2765802"/>
            <a:ext cx="3657600" cy="1200329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Key Questions: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How to learn the model(s)?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What is the source of the knowledge?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How to guide the global inference?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74" name="AutoShape 191"/>
          <p:cNvSpPr>
            <a:spLocks noChangeArrowheads="1"/>
          </p:cNvSpPr>
          <p:nvPr/>
        </p:nvSpPr>
        <p:spPr bwMode="auto">
          <a:xfrm>
            <a:off x="6553200" y="596971"/>
            <a:ext cx="2438400" cy="698429"/>
          </a:xfrm>
          <a:prstGeom prst="wedgeRectCallout">
            <a:avLst>
              <a:gd name="adj1" fmla="val -7098"/>
              <a:gd name="adj2" fmla="val 45320"/>
            </a:avLst>
          </a:prstGeom>
          <a:solidFill>
            <a:srgbClr val="FAE1AF"/>
          </a:solidFill>
          <a:ln w="9525">
            <a:solidFill>
              <a:srgbClr val="A7001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Calibri"/>
                <a:cs typeface="Arial" charset="0"/>
              </a:rPr>
              <a:t>Joint inference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gives a good improvement 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 rot="590322">
            <a:off x="614301" y="2905623"/>
            <a:ext cx="7592998" cy="1600438"/>
          </a:xfrm>
          <a:prstGeom prst="rect">
            <a:avLst/>
          </a:prstGeom>
          <a:solidFill>
            <a:srgbClr val="FAC896"/>
          </a:solidFill>
          <a:ln w="19050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An Objective function that  incorporates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Calibri"/>
                <a:cs typeface="Arial" charset="0"/>
              </a:rPr>
              <a:t>learned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 models with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Calibri"/>
                <a:cs typeface="Arial" charset="0"/>
              </a:rPr>
              <a:t>knowledge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 (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400080"/>
                </a:solidFill>
                <a:effectLst/>
                <a:uLnTx/>
                <a:uFillTx/>
                <a:latin typeface="Calibri"/>
                <a:cs typeface="Arial" charset="0"/>
              </a:rPr>
              <a:t>expectation  constraints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cs typeface="Arial" charset="0"/>
              </a:rPr>
              <a:t>              A Constrained Conditional Model</a:t>
            </a:r>
          </a:p>
        </p:txBody>
      </p:sp>
      <p:sp>
        <p:nvSpPr>
          <p:cNvPr id="75" name="Text Box 193"/>
          <p:cNvSpPr txBox="1">
            <a:spLocks noChangeArrowheads="1"/>
          </p:cNvSpPr>
          <p:nvPr/>
        </p:nvSpPr>
        <p:spPr bwMode="auto">
          <a:xfrm>
            <a:off x="873272" y="5638800"/>
            <a:ext cx="7397456" cy="369332"/>
          </a:xfrm>
          <a:prstGeom prst="rect">
            <a:avLst/>
          </a:prstGeom>
          <a:solidFill>
            <a:srgbClr val="FAE1AF"/>
          </a:solidFill>
          <a:ln w="12700">
            <a:solidFill>
              <a:srgbClr val="A7001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Not all learning is from</a:t>
            </a:r>
            <a:r>
              <a:rPr kumimoji="0" lang="en-US" altLang="zh-TW" sz="1800" b="0" i="0" u="none" strike="noStrike" kern="0" cap="none" spc="0" normalizeH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examples; communication-driven learning is essential. </a:t>
            </a:r>
            <a:endParaRPr kumimoji="0" lang="en-US" altLang="zh-TW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8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4" grpId="0" animBg="1"/>
      <p:bldP spid="73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084951"/>
            <a:ext cx="8646160" cy="5412426"/>
          </a:xfrm>
        </p:spPr>
        <p:txBody>
          <a:bodyPr>
            <a:normAutofit/>
          </a:bodyPr>
          <a:lstStyle/>
          <a:p>
            <a:r>
              <a:rPr lang="en-US" sz="2000"/>
              <a:t>Inference: </a:t>
            </a:r>
            <a:r>
              <a:rPr lang="en-US" sz="2000">
                <a:solidFill>
                  <a:srgbClr val="0033CC"/>
                </a:solidFill>
              </a:rPr>
              <a:t>given</a:t>
            </a:r>
            <a:r>
              <a:rPr lang="en-US" sz="2000">
                <a:solidFill>
                  <a:srgbClr val="000000"/>
                </a:solidFill>
              </a:rPr>
              <a:t> input </a:t>
            </a:r>
            <a:r>
              <a:rPr lang="en-US" b="1">
                <a:solidFill>
                  <a:srgbClr val="0033CC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  <a:latin typeface="cmmi10"/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(a document, a sentence),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                        </a:t>
            </a:r>
            <a:r>
              <a:rPr lang="en-US" sz="2000">
                <a:solidFill>
                  <a:srgbClr val="0033CC"/>
                </a:solidFill>
              </a:rPr>
              <a:t>predict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the best structure </a:t>
            </a:r>
            <a:r>
              <a:rPr lang="en-US">
                <a:solidFill>
                  <a:srgbClr val="0033CC"/>
                </a:solidFill>
              </a:rPr>
              <a:t>y</a:t>
            </a:r>
            <a:r>
              <a:rPr lang="en-US" sz="2800">
                <a:solidFill>
                  <a:srgbClr val="0033CC"/>
                </a:solidFill>
              </a:rPr>
              <a:t> </a:t>
            </a:r>
            <a:r>
              <a:rPr lang="en-US" sz="2000">
                <a:solidFill>
                  <a:srgbClr val="0033CC"/>
                </a:solidFill>
              </a:rPr>
              <a:t>= {y</a:t>
            </a:r>
            <a:r>
              <a:rPr lang="en-US" sz="2000" baseline="-25000">
                <a:solidFill>
                  <a:srgbClr val="0033CC"/>
                </a:solidFill>
              </a:rPr>
              <a:t>1</a:t>
            </a:r>
            <a:r>
              <a:rPr lang="en-US" sz="2000">
                <a:solidFill>
                  <a:srgbClr val="0033CC"/>
                </a:solidFill>
              </a:rPr>
              <a:t>,y</a:t>
            </a:r>
            <a:r>
              <a:rPr lang="en-US" sz="2000" baseline="-25000">
                <a:solidFill>
                  <a:srgbClr val="0033CC"/>
                </a:solidFill>
              </a:rPr>
              <a:t>2</a:t>
            </a:r>
            <a:r>
              <a:rPr lang="en-US" sz="2000">
                <a:solidFill>
                  <a:srgbClr val="0033CC"/>
                </a:solidFill>
              </a:rPr>
              <a:t>,…,y</a:t>
            </a:r>
            <a:r>
              <a:rPr lang="en-US" sz="2000" baseline="-25000">
                <a:solidFill>
                  <a:srgbClr val="0033CC"/>
                </a:solidFill>
              </a:rPr>
              <a:t>n</a:t>
            </a:r>
            <a:r>
              <a:rPr lang="en-US" sz="2000">
                <a:solidFill>
                  <a:srgbClr val="0033CC"/>
                </a:solidFill>
              </a:rPr>
              <a:t>} </a:t>
            </a:r>
            <a:r>
              <a:rPr lang="en-US" sz="200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>
                <a:solidFill>
                  <a:srgbClr val="0033CC"/>
                </a:solidFill>
                <a:ea typeface="cmsy10"/>
                <a:cs typeface="cmsy10"/>
              </a:rPr>
              <a:t> </a:t>
            </a:r>
            <a:r>
              <a:rPr lang="en-US" sz="2000">
                <a:solidFill>
                  <a:srgbClr val="0033CC"/>
                </a:solidFill>
                <a:cs typeface="cmsy10"/>
              </a:rPr>
              <a:t>Y</a:t>
            </a:r>
            <a:r>
              <a:rPr lang="en-US" sz="2000">
                <a:solidFill>
                  <a:srgbClr val="0033CC"/>
                </a:solidFill>
              </a:rPr>
              <a:t>  </a:t>
            </a:r>
            <a:r>
              <a:rPr lang="en-US" sz="2000"/>
              <a:t>(entities &amp; relations)</a:t>
            </a:r>
          </a:p>
          <a:p>
            <a:pPr lvl="1"/>
            <a:r>
              <a:rPr lang="en-US" sz="1800"/>
              <a:t>Assign values to the </a:t>
            </a:r>
            <a:r>
              <a:rPr lang="en-US" sz="1800">
                <a:solidFill>
                  <a:srgbClr val="0033CC"/>
                </a:solidFill>
              </a:rPr>
              <a:t>y</a:t>
            </a:r>
            <a:r>
              <a:rPr lang="en-US" sz="1800" baseline="-25000">
                <a:solidFill>
                  <a:srgbClr val="0033CC"/>
                </a:solidFill>
              </a:rPr>
              <a:t>1</a:t>
            </a:r>
            <a:r>
              <a:rPr lang="en-US" sz="1800">
                <a:solidFill>
                  <a:srgbClr val="0033CC"/>
                </a:solidFill>
              </a:rPr>
              <a:t>,y</a:t>
            </a:r>
            <a:r>
              <a:rPr lang="en-US" sz="1800" baseline="-25000">
                <a:solidFill>
                  <a:srgbClr val="0033CC"/>
                </a:solidFill>
              </a:rPr>
              <a:t>2</a:t>
            </a:r>
            <a:r>
              <a:rPr lang="en-US" sz="1800">
                <a:solidFill>
                  <a:srgbClr val="0033CC"/>
                </a:solidFill>
              </a:rPr>
              <a:t>,…,y</a:t>
            </a:r>
            <a:r>
              <a:rPr lang="en-US" sz="1800" baseline="-25000">
                <a:solidFill>
                  <a:srgbClr val="0033CC"/>
                </a:solidFill>
              </a:rPr>
              <a:t>n</a:t>
            </a:r>
            <a:r>
              <a:rPr lang="en-US" sz="1800"/>
              <a:t>, accounting for </a:t>
            </a:r>
            <a:r>
              <a:rPr lang="en-US" sz="1800" b="1"/>
              <a:t>dependencies among </a:t>
            </a:r>
            <a:r>
              <a:rPr lang="en-US" sz="1800">
                <a:solidFill>
                  <a:srgbClr val="0033CC"/>
                </a:solidFill>
              </a:rPr>
              <a:t>y</a:t>
            </a:r>
            <a:r>
              <a:rPr lang="en-US" sz="1800" baseline="-25000">
                <a:solidFill>
                  <a:srgbClr val="0033CC"/>
                </a:solidFill>
              </a:rPr>
              <a:t>i</a:t>
            </a:r>
            <a:r>
              <a:rPr lang="en-US" sz="2000">
                <a:solidFill>
                  <a:srgbClr val="000000"/>
                </a:solidFill>
              </a:rPr>
              <a:t>s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Inference is expressed as a maximization of a </a:t>
            </a:r>
            <a:r>
              <a:rPr lang="en-US" sz="2000" b="1" i="1">
                <a:solidFill>
                  <a:srgbClr val="000000"/>
                </a:solidFill>
              </a:rPr>
              <a:t>scoring function</a:t>
            </a:r>
          </a:p>
          <a:p>
            <a:pPr marL="0" indent="0">
              <a:buNone/>
            </a:pPr>
            <a:r>
              <a:rPr lang="en-US"/>
              <a:t>                                    y’ = argmax</a:t>
            </a:r>
            <a:r>
              <a:rPr lang="en-US" baseline="-25000"/>
              <a:t>y </a:t>
            </a:r>
            <a:r>
              <a:rPr lang="en-US" baseline="-25000">
                <a:latin typeface="cmsy10"/>
              </a:rPr>
              <a:t>2 Y</a:t>
            </a:r>
            <a:r>
              <a:rPr lang="en-US"/>
              <a:t> w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cmmi10"/>
              </a:rPr>
              <a:t>Á</a:t>
            </a:r>
            <a:r>
              <a:rPr lang="en-US"/>
              <a:t> (x,y)</a:t>
            </a:r>
          </a:p>
          <a:p>
            <a:endParaRPr lang="en-US" sz="2000" b="1" i="1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 sz="2000"/>
              <a:t>Inference requires, in principle, touching all y </a:t>
            </a:r>
            <a:r>
              <a:rPr lang="en-US" sz="2000">
                <a:latin typeface="cmsy10"/>
              </a:rPr>
              <a:t>2</a:t>
            </a:r>
            <a:r>
              <a:rPr lang="en-US" sz="2000"/>
              <a:t> Y at decision time, when we are </a:t>
            </a:r>
            <a:r>
              <a:rPr lang="en-US" sz="2000">
                <a:solidFill>
                  <a:srgbClr val="0033CC"/>
                </a:solidFill>
              </a:rPr>
              <a:t>given x </a:t>
            </a:r>
            <a:r>
              <a:rPr lang="en-US" sz="200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>
                <a:solidFill>
                  <a:srgbClr val="0033CC"/>
                </a:solidFill>
              </a:rPr>
              <a:t> X </a:t>
            </a:r>
            <a:r>
              <a:rPr lang="en-US" sz="2000"/>
              <a:t>and attempt to determine the </a:t>
            </a:r>
            <a:r>
              <a:rPr lang="en-US" sz="2000">
                <a:solidFill>
                  <a:srgbClr val="0033CC"/>
                </a:solidFill>
              </a:rPr>
              <a:t>best y </a:t>
            </a:r>
            <a:r>
              <a:rPr lang="en-US" sz="200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>
                <a:solidFill>
                  <a:srgbClr val="0033CC"/>
                </a:solidFill>
              </a:rPr>
              <a:t> Y </a:t>
            </a:r>
            <a:r>
              <a:rPr lang="en-US" sz="2000"/>
              <a:t>for it, given </a:t>
            </a:r>
            <a:r>
              <a:rPr lang="en-US" sz="2000">
                <a:solidFill>
                  <a:srgbClr val="0033CC"/>
                </a:solidFill>
              </a:rPr>
              <a:t>w</a:t>
            </a:r>
            <a:r>
              <a:rPr lang="en-US" sz="2000"/>
              <a:t> </a:t>
            </a:r>
          </a:p>
          <a:p>
            <a:pPr lvl="1"/>
            <a:r>
              <a:rPr lang="en-US"/>
              <a:t>For some structures, inference is computationally easy. </a:t>
            </a:r>
          </a:p>
          <a:p>
            <a:pPr lvl="1"/>
            <a:r>
              <a:rPr lang="en-US"/>
              <a:t>Eg: Using the Viterbi algorithm </a:t>
            </a:r>
          </a:p>
          <a:p>
            <a:pPr lvl="1"/>
            <a:r>
              <a:rPr lang="en-US"/>
              <a:t>In general, NP-hard (can be formulated as an ILP)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Structured Prediction: Inference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7162800" y="2819400"/>
            <a:ext cx="1638299" cy="990600"/>
          </a:xfrm>
          <a:prstGeom prst="wedgeRectCallout">
            <a:avLst>
              <a:gd name="adj1" fmla="val -113950"/>
              <a:gd name="adj2" fmla="val -39478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  <a:cs typeface="Century Gothic"/>
              </a:rPr>
              <a:t>Joint features on inputs and outputs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276600" y="3465284"/>
            <a:ext cx="3200400" cy="649516"/>
          </a:xfrm>
          <a:prstGeom prst="wedgeRectCallout">
            <a:avLst>
              <a:gd name="adj1" fmla="val 1456"/>
              <a:gd name="adj2" fmla="val -10731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cs typeface="Century Gothic"/>
              </a:rPr>
              <a:t>Feature Weights</a:t>
            </a:r>
          </a:p>
          <a:p>
            <a:pPr algn="ctr"/>
            <a:r>
              <a:rPr lang="en-US" dirty="0">
                <a:solidFill>
                  <a:schemeClr val="bg2"/>
                </a:solidFill>
                <a:cs typeface="Century Gothic"/>
              </a:rPr>
              <a:t>(estimated during learning)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33400" y="3389084"/>
            <a:ext cx="1600199" cy="649516"/>
          </a:xfrm>
          <a:prstGeom prst="wedgeRectCallout">
            <a:avLst>
              <a:gd name="adj1" fmla="val 190323"/>
              <a:gd name="adj2" fmla="val -7371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  <a:latin typeface="+mj-lt"/>
                <a:cs typeface="Century Gothic"/>
              </a:rPr>
              <a:t>Set of allowed structures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819400" y="697468"/>
            <a:ext cx="6172200" cy="36933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+mj-lt"/>
                <a:cs typeface="Arial" charset="0"/>
              </a:rPr>
              <a:t>Placing in context: a crash course in structured prediction (</a:t>
            </a:r>
            <a:r>
              <a:rPr lang="en-US" dirty="0">
                <a:solidFill>
                  <a:srgbClr val="003366"/>
                </a:solidFill>
                <a:latin typeface="+mj-lt"/>
                <a:cs typeface="Arial" charset="0"/>
                <a:hlinkClick r:id="rId2" action="ppaction://hlinksldjump"/>
              </a:rPr>
              <a:t>skip</a:t>
            </a:r>
            <a:r>
              <a:rPr lang="en-US" dirty="0">
                <a:solidFill>
                  <a:srgbClr val="003366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Prediction: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Learning: </a:t>
            </a:r>
            <a:r>
              <a:rPr lang="en-US" sz="2000" dirty="0">
                <a:solidFill>
                  <a:srgbClr val="0033CC"/>
                </a:solidFill>
              </a:rPr>
              <a:t>given</a:t>
            </a:r>
            <a:r>
              <a:rPr lang="en-US" sz="2000" dirty="0">
                <a:solidFill>
                  <a:srgbClr val="000000"/>
                </a:solidFill>
              </a:rPr>
              <a:t> a set of structured examples </a:t>
            </a:r>
            <a:r>
              <a:rPr lang="en-US" sz="2000" dirty="0">
                <a:solidFill>
                  <a:srgbClr val="0033CC"/>
                </a:solidFill>
              </a:rPr>
              <a:t>{(</a:t>
            </a:r>
            <a:r>
              <a:rPr lang="en-US" sz="2000" dirty="0" err="1">
                <a:solidFill>
                  <a:srgbClr val="0033CC"/>
                </a:solidFill>
              </a:rPr>
              <a:t>x,y</a:t>
            </a:r>
            <a:r>
              <a:rPr lang="en-US" sz="2000" dirty="0">
                <a:solidFill>
                  <a:srgbClr val="0033CC"/>
                </a:solidFill>
              </a:rPr>
              <a:t>)}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                       find</a:t>
            </a:r>
            <a:r>
              <a:rPr lang="en-US" sz="2000" dirty="0">
                <a:solidFill>
                  <a:srgbClr val="000000"/>
                </a:solidFill>
              </a:rPr>
              <a:t> a scoring function </a:t>
            </a:r>
            <a:r>
              <a:rPr lang="en-US" sz="2000" dirty="0">
                <a:solidFill>
                  <a:srgbClr val="0033CC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 that minimizes empirical loss.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Learning is thus driven by the attempt to find a weight vector </a:t>
            </a:r>
            <a:r>
              <a:rPr lang="en-US" sz="2000" dirty="0">
                <a:solidFill>
                  <a:srgbClr val="0033CC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 such that for each given annotated example 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>
                <a:solidFill>
                  <a:srgbClr val="0033CC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srgbClr val="0033CC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Calibri"/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Prediction: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Learning: </a:t>
            </a:r>
            <a:r>
              <a:rPr lang="en-US" dirty="0">
                <a:solidFill>
                  <a:srgbClr val="3366CC"/>
                </a:solidFill>
              </a:rPr>
              <a:t>given</a:t>
            </a:r>
            <a:r>
              <a:rPr lang="en-US" dirty="0"/>
              <a:t> a set of structured examples </a:t>
            </a:r>
            <a:r>
              <a:rPr lang="en-US" dirty="0">
                <a:solidFill>
                  <a:srgbClr val="3366CC"/>
                </a:solidFill>
              </a:rPr>
              <a:t>{(</a:t>
            </a:r>
            <a:r>
              <a:rPr lang="en-US" dirty="0" err="1">
                <a:solidFill>
                  <a:srgbClr val="3366CC"/>
                </a:solidFill>
              </a:rPr>
              <a:t>x,y</a:t>
            </a:r>
            <a:r>
              <a:rPr lang="en-US" dirty="0">
                <a:solidFill>
                  <a:srgbClr val="3366CC"/>
                </a:solidFill>
              </a:rPr>
              <a:t>)}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>
                <a:solidFill>
                  <a:srgbClr val="3366CC"/>
                </a:solidFill>
              </a:rPr>
              <a:t>find </a:t>
            </a:r>
            <a:r>
              <a:rPr lang="en-US" dirty="0"/>
              <a:t>a scoring function </a:t>
            </a:r>
            <a:r>
              <a:rPr lang="en-US" dirty="0">
                <a:solidFill>
                  <a:srgbClr val="3366CC"/>
                </a:solidFill>
              </a:rPr>
              <a:t>w</a:t>
            </a:r>
            <a:r>
              <a:rPr lang="en-US" dirty="0"/>
              <a:t> that minimizes empirical loss.</a:t>
            </a:r>
          </a:p>
          <a:p>
            <a:endParaRPr lang="en-US" dirty="0"/>
          </a:p>
          <a:p>
            <a:r>
              <a:rPr lang="en-US" dirty="0"/>
              <a:t>Learning is thus driven by the attempt to find a weight vector </a:t>
            </a:r>
            <a:r>
              <a:rPr lang="en-US" dirty="0">
                <a:solidFill>
                  <a:srgbClr val="3366CC"/>
                </a:solidFill>
              </a:rPr>
              <a:t>w</a:t>
            </a:r>
            <a:r>
              <a:rPr lang="en-US" dirty="0"/>
              <a:t> such that for each given annotated example </a:t>
            </a:r>
            <a:r>
              <a:rPr lang="en-US" dirty="0">
                <a:solidFill>
                  <a:srgbClr val="3366CC"/>
                </a:solidFill>
              </a:rPr>
              <a:t>(</a:t>
            </a:r>
            <a:r>
              <a:rPr lang="en-US" dirty="0">
                <a:solidFill>
                  <a:srgbClr val="3366CC"/>
                </a:solidFill>
                <a:latin typeface="Calibri"/>
              </a:rPr>
              <a:t>x</a:t>
            </a:r>
            <a:r>
              <a:rPr lang="en-US" baseline="-25000" dirty="0">
                <a:solidFill>
                  <a:srgbClr val="3366CC"/>
                </a:solidFill>
                <a:latin typeface="Calibri"/>
              </a:rPr>
              <a:t>i</a:t>
            </a:r>
            <a:r>
              <a:rPr lang="en-US" dirty="0">
                <a:solidFill>
                  <a:srgbClr val="3366CC"/>
                </a:solidFill>
              </a:rPr>
              <a:t>, </a:t>
            </a:r>
            <a:r>
              <a:rPr lang="en-US" dirty="0" err="1">
                <a:solidFill>
                  <a:srgbClr val="3366CC"/>
                </a:solidFill>
                <a:latin typeface="Calibri"/>
              </a:rPr>
              <a:t>y</a:t>
            </a:r>
            <a:r>
              <a:rPr lang="en-US" baseline="-25000" dirty="0" err="1">
                <a:solidFill>
                  <a:srgbClr val="3366CC"/>
                </a:solidFill>
                <a:latin typeface="Calibri"/>
              </a:rPr>
              <a:t>i</a:t>
            </a:r>
            <a:r>
              <a:rPr lang="en-US" dirty="0">
                <a:solidFill>
                  <a:srgbClr val="3366CC"/>
                </a:solidFill>
              </a:rPr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>
              <a:solidFill>
                <a:srgbClr val="0033CC"/>
              </a:solidFill>
            </a:endParaRPr>
          </a:p>
          <a:p>
            <a:r>
              <a:rPr lang="en-US" dirty="0"/>
              <a:t>We call these conditions the </a:t>
            </a:r>
            <a:r>
              <a:rPr lang="en-US" dirty="0">
                <a:solidFill>
                  <a:srgbClr val="FF0000"/>
                </a:solidFill>
              </a:rPr>
              <a:t>learning</a:t>
            </a:r>
            <a:r>
              <a:rPr lang="en-US" dirty="0">
                <a:solidFill>
                  <a:srgbClr val="3366CC"/>
                </a:solidFill>
              </a:rPr>
              <a:t> constraints.</a:t>
            </a:r>
          </a:p>
          <a:p>
            <a:endParaRPr lang="en-US" sz="2800" dirty="0"/>
          </a:p>
          <a:p>
            <a:r>
              <a:rPr lang="en-US" dirty="0"/>
              <a:t>In most learning algorithms used today, the update of the weight vector w is done in an </a:t>
            </a:r>
            <a:r>
              <a:rPr lang="en-US" dirty="0">
                <a:solidFill>
                  <a:srgbClr val="3366CC"/>
                </a:solidFill>
              </a:rPr>
              <a:t>on-line fashion, </a:t>
            </a:r>
          </a:p>
          <a:p>
            <a:pPr lvl="1"/>
            <a:r>
              <a:rPr lang="en-US" sz="2100" dirty="0"/>
              <a:t>Think about it as Perceptron; this procedure applies to Structured Perceptron, CRFs, Linear Structured SVM</a:t>
            </a:r>
          </a:p>
          <a:p>
            <a:r>
              <a:rPr lang="en-US" dirty="0" err="1"/>
              <a:t>W.l.o.g</a:t>
            </a:r>
            <a:r>
              <a:rPr lang="en-US" dirty="0"/>
              <a:t>. (almost) we can thus write the generic structured learning algorithm as follows: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584769"/>
            <a:ext cx="7747000" cy="8728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4625" y="2676843"/>
            <a:ext cx="1070794" cy="7489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125" y="2533968"/>
            <a:ext cx="247650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Score of annotated structure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4900" y="2533968"/>
            <a:ext cx="210185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Score of any other structure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6578" y="2533968"/>
            <a:ext cx="210185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Penalty for predicting other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22" y="274943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sy10"/>
              </a:rPr>
              <a:t>8</a:t>
            </a:r>
            <a:r>
              <a:rPr lang="en-US" sz="2800" dirty="0">
                <a:latin typeface="+mn-lt"/>
              </a:rPr>
              <a:t> 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ular Callout 11"/>
          <p:cNvSpPr/>
          <p:nvPr/>
        </p:nvSpPr>
        <p:spPr>
          <a:xfrm>
            <a:off x="5105400" y="685800"/>
            <a:ext cx="3962400" cy="977464"/>
          </a:xfrm>
          <a:prstGeom prst="wedgeRectCallout">
            <a:avLst>
              <a:gd name="adj1" fmla="val -50401"/>
              <a:gd name="adj2" fmla="val 134438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3366"/>
                </a:solidFill>
                <a:cs typeface="Century Gothic"/>
              </a:rPr>
              <a:t>In the structured case, prediction (inference) is often </a:t>
            </a:r>
            <a:r>
              <a:rPr lang="en-US" sz="2000" dirty="0">
                <a:solidFill>
                  <a:srgbClr val="3366CC"/>
                </a:solidFill>
                <a:cs typeface="Century Gothic"/>
              </a:rPr>
              <a:t>intractable</a:t>
            </a:r>
            <a:r>
              <a:rPr lang="en-US" sz="20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en-US" sz="2000" dirty="0">
                <a:solidFill>
                  <a:srgbClr val="003366"/>
                </a:solidFill>
                <a:cs typeface="Century Gothic"/>
              </a:rPr>
              <a:t>but needs to be done</a:t>
            </a:r>
            <a:r>
              <a:rPr lang="en-US" sz="2000" dirty="0">
                <a:solidFill>
                  <a:schemeClr val="tx1"/>
                </a:solidFill>
                <a:cs typeface="Century Gothic"/>
              </a:rPr>
              <a:t> </a:t>
            </a:r>
            <a:r>
              <a:rPr lang="en-US" sz="2000" dirty="0">
                <a:solidFill>
                  <a:srgbClr val="3366CC"/>
                </a:solidFill>
                <a:cs typeface="Century Gothic"/>
              </a:rPr>
              <a:t>many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Prediction: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</a:t>
            </a:r>
            <a:endParaRPr lang="en-US" sz="2000" b="1" dirty="0">
              <a:solidFill>
                <a:srgbClr val="0033CC"/>
              </a:solidFill>
            </a:endParaRPr>
          </a:p>
          <a:p>
            <a:r>
              <a:rPr lang="en-US" sz="2000" dirty="0">
                <a:solidFill>
                  <a:srgbClr val="0033CC"/>
                </a:solidFill>
              </a:rPr>
              <a:t>  Do: </a:t>
            </a:r>
            <a:r>
              <a:rPr lang="en-US" sz="2000" dirty="0"/>
              <a:t>(with the current weight vector </a:t>
            </a:r>
            <a:r>
              <a:rPr lang="en-US" sz="2000" dirty="0">
                <a:solidFill>
                  <a:srgbClr val="0033CC"/>
                </a:solidFill>
              </a:rPr>
              <a:t>w</a:t>
            </a:r>
            <a:r>
              <a:rPr lang="en-US" sz="2000" dirty="0"/>
              <a:t>)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Predict:</a:t>
            </a:r>
            <a:r>
              <a:rPr lang="en-US" dirty="0">
                <a:solidFill>
                  <a:srgbClr val="003366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perform Inference with the current weight vector </a:t>
            </a:r>
          </a:p>
          <a:p>
            <a:pPr lvl="2"/>
            <a:r>
              <a:rPr lang="en-US" sz="2400" dirty="0" err="1">
                <a:latin typeface="Calibri"/>
              </a:rPr>
              <a:t>y</a:t>
            </a:r>
            <a:r>
              <a:rPr lang="en-US" sz="2400" baseline="-25000" dirty="0" err="1">
                <a:latin typeface="Calibri"/>
              </a:rPr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</a:t>
            </a:r>
            <a:r>
              <a:rPr lang="en-US" sz="2400" dirty="0" err="1"/>
              <a:t>w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dirty="0"/>
              <a:t> ( </a:t>
            </a:r>
            <a:r>
              <a:rPr lang="en-US" sz="2400" dirty="0">
                <a:latin typeface="Calibri"/>
              </a:rPr>
              <a:t>x</a:t>
            </a:r>
            <a:r>
              <a:rPr lang="en-US" sz="2400" baseline="-25000" dirty="0">
                <a:latin typeface="Calibri"/>
              </a:rPr>
              <a:t>i</a:t>
            </a:r>
            <a:r>
              <a:rPr lang="en-US" sz="2400" dirty="0"/>
              <a:t> ,y)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Check </a:t>
            </a:r>
            <a:r>
              <a:rPr lang="en-US" dirty="0">
                <a:solidFill>
                  <a:srgbClr val="003366"/>
                </a:solidFill>
              </a:rPr>
              <a:t>the learning constraints</a:t>
            </a:r>
          </a:p>
          <a:p>
            <a:pPr lvl="2"/>
            <a:r>
              <a:rPr lang="en-US" sz="2000" dirty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)?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 – a mistaken prediction</a:t>
            </a:r>
          </a:p>
          <a:p>
            <a:pPr lvl="2"/>
            <a:r>
              <a:rPr lang="en-US" sz="2000" dirty="0"/>
              <a:t>Update w</a:t>
            </a:r>
          </a:p>
          <a:p>
            <a:pPr lvl="1"/>
            <a:r>
              <a:rPr lang="en-US" dirty="0"/>
              <a:t>Otherwise: no need to update </a:t>
            </a:r>
            <a:r>
              <a:rPr lang="en-US" dirty="0">
                <a:solidFill>
                  <a:srgbClr val="0033CC"/>
                </a:solidFill>
              </a:rPr>
              <a:t>w</a:t>
            </a:r>
            <a:r>
              <a:rPr lang="en-US" dirty="0"/>
              <a:t> on this example</a:t>
            </a:r>
          </a:p>
          <a:p>
            <a:r>
              <a:rPr lang="en-US" sz="2000" dirty="0" err="1">
                <a:solidFill>
                  <a:srgbClr val="0033CC"/>
                </a:solidFill>
              </a:rPr>
              <a:t>EndFor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4800" y="1706280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800" y="2512948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04800" y="3615604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8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Prediction: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Predict:</a:t>
            </a:r>
            <a:r>
              <a:rPr lang="en-US" dirty="0">
                <a:solidFill>
                  <a:srgbClr val="0033CC"/>
                </a:solidFill>
              </a:rPr>
              <a:t> 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</a:p>
          <a:p>
            <a:pPr lvl="1"/>
            <a:r>
              <a:rPr lang="en-US" b="1" dirty="0">
                <a:solidFill>
                  <a:srgbClr val="003366"/>
                </a:solidFill>
              </a:rPr>
              <a:t>Check </a:t>
            </a:r>
            <a:r>
              <a:rPr lang="en-US" dirty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)?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 – a mistaken prediction</a:t>
            </a:r>
          </a:p>
          <a:p>
            <a:pPr lvl="2"/>
            <a:r>
              <a:rPr lang="en-US" sz="2000" dirty="0"/>
              <a:t>Update w</a:t>
            </a:r>
          </a:p>
          <a:p>
            <a:pPr lvl="1"/>
            <a:r>
              <a:rPr lang="en-US" dirty="0"/>
              <a:t>Otherwise: no need to update </a:t>
            </a:r>
            <a:r>
              <a:rPr lang="en-US" dirty="0">
                <a:solidFill>
                  <a:srgbClr val="0033CC"/>
                </a:solidFill>
              </a:rPr>
              <a:t>w</a:t>
            </a:r>
            <a:r>
              <a:rPr lang="en-US" dirty="0"/>
              <a:t> on this example</a:t>
            </a:r>
          </a:p>
          <a:p>
            <a:r>
              <a:rPr lang="en-US" sz="2000" dirty="0" err="1">
                <a:solidFill>
                  <a:srgbClr val="0033CC"/>
                </a:solidFill>
              </a:rPr>
              <a:t>EndDo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29400" y="152400"/>
            <a:ext cx="2438400" cy="1524000"/>
          </a:xfrm>
          <a:prstGeom prst="wedgeRectCallout">
            <a:avLst>
              <a:gd name="adj1" fmla="val -12174"/>
              <a:gd name="adj2" fmla="val 9444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66CC"/>
                </a:solidFill>
                <a:cs typeface="Century Gothic"/>
              </a:rPr>
              <a:t>Solution I: </a:t>
            </a:r>
            <a:r>
              <a:rPr lang="en-US" sz="2000" dirty="0">
                <a:solidFill>
                  <a:srgbClr val="003366"/>
                </a:solidFill>
                <a:cs typeface="Century Gothic"/>
              </a:rPr>
              <a:t>decompose the scoring function to EASY and HARD parts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5800" y="5029200"/>
            <a:ext cx="8229600" cy="1066800"/>
          </a:xfrm>
          <a:prstGeom prst="wedgeRectCallout">
            <a:avLst>
              <a:gd name="adj1" fmla="val -11960"/>
              <a:gd name="adj2" fmla="val -50084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  <a:cs typeface="Century Gothic"/>
              </a:rPr>
              <a:t>EASY: </a:t>
            </a:r>
            <a:r>
              <a:rPr lang="en-US" sz="2000" dirty="0">
                <a:solidFill>
                  <a:schemeClr val="bg2"/>
                </a:solidFill>
                <a:cs typeface="Century Gothic"/>
              </a:rPr>
              <a:t>could be feature functions that correspond to an HMM, a linear CRF,   or even </a:t>
            </a:r>
            <a:r>
              <a:rPr lang="en-US" sz="2000" dirty="0">
                <a:solidFill>
                  <a:srgbClr val="FF0000"/>
                </a:solidFill>
                <a:latin typeface="cmmi10"/>
                <a:cs typeface="Century Gothic"/>
              </a:rPr>
              <a:t>Á</a:t>
            </a:r>
            <a:r>
              <a:rPr lang="en-US" sz="2400" kern="0" baseline="-25000" dirty="0">
                <a:solidFill>
                  <a:srgbClr val="000000"/>
                </a:solidFill>
              </a:rPr>
              <a:t>EASY </a:t>
            </a:r>
            <a:r>
              <a:rPr lang="en-US" sz="2000" dirty="0">
                <a:solidFill>
                  <a:srgbClr val="FF0000"/>
                </a:solidFill>
                <a:cs typeface="Century Gothic"/>
              </a:rPr>
              <a:t>(</a:t>
            </a:r>
            <a:r>
              <a:rPr lang="en-US" sz="2000" dirty="0" err="1">
                <a:solidFill>
                  <a:srgbClr val="FF0000"/>
                </a:solidFill>
                <a:cs typeface="Century Gothic"/>
              </a:rPr>
              <a:t>x,y</a:t>
            </a:r>
            <a:r>
              <a:rPr lang="en-US" sz="2000" dirty="0">
                <a:solidFill>
                  <a:srgbClr val="FF0000"/>
                </a:solidFill>
                <a:cs typeface="Century Gothic"/>
              </a:rPr>
              <a:t>) = </a:t>
            </a:r>
            <a:r>
              <a:rPr lang="en-US" sz="2000" dirty="0">
                <a:solidFill>
                  <a:srgbClr val="FF0000"/>
                </a:solidFill>
                <a:latin typeface="cmmi10"/>
                <a:cs typeface="Century Gothic"/>
              </a:rPr>
              <a:t>Á</a:t>
            </a:r>
            <a:r>
              <a:rPr lang="en-US" sz="2000" dirty="0">
                <a:solidFill>
                  <a:srgbClr val="FF0000"/>
                </a:solidFill>
                <a:cs typeface="Century Gothic"/>
              </a:rPr>
              <a:t>(x), </a:t>
            </a:r>
            <a:r>
              <a:rPr lang="en-US" sz="2000" dirty="0" err="1">
                <a:solidFill>
                  <a:srgbClr val="FF0000"/>
                </a:solidFill>
                <a:cs typeface="Century Gothic"/>
              </a:rPr>
              <a:t>omiting</a:t>
            </a:r>
            <a:r>
              <a:rPr lang="en-US" sz="2000" dirty="0">
                <a:solidFill>
                  <a:srgbClr val="FF0000"/>
                </a:solidFill>
                <a:cs typeface="Century Gothic"/>
              </a:rPr>
              <a:t> dependence on y</a:t>
            </a:r>
            <a:r>
              <a:rPr lang="en-US" sz="2000" dirty="0">
                <a:solidFill>
                  <a:schemeClr val="bg2"/>
                </a:solidFill>
                <a:cs typeface="Century Gothic"/>
              </a:rPr>
              <a:t>, corresponding to classifiers.</a:t>
            </a:r>
          </a:p>
          <a:p>
            <a:r>
              <a:rPr lang="en-US" sz="2000" dirty="0">
                <a:solidFill>
                  <a:srgbClr val="0033CC"/>
                </a:solidFill>
                <a:cs typeface="Century Gothic"/>
              </a:rPr>
              <a:t>May not be enough if the HARD part is still part of each inference step.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3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heme/theme1.xml><?xml version="1.0" encoding="utf-8"?>
<a:theme xmlns:a="http://schemas.openxmlformats.org/drawingml/2006/main" name="Roth-Penn-1">
  <a:themeElements>
    <a:clrScheme name="Custom 5">
      <a:dk1>
        <a:srgbClr val="000000"/>
      </a:dk1>
      <a:lt1>
        <a:srgbClr val="FFFFFF"/>
      </a:lt1>
      <a:dk2>
        <a:srgbClr val="FAE1AF"/>
      </a:dk2>
      <a:lt2>
        <a:srgbClr val="FAC8AF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cr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ra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23660</TotalTime>
  <Words>2033</Words>
  <Application>Microsoft Office PowerPoint</Application>
  <PresentationFormat>On-screen Show (4:3)</PresentationFormat>
  <Paragraphs>303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Calibri</vt:lpstr>
      <vt:lpstr>Arial Unicode MS</vt:lpstr>
      <vt:lpstr>SimSun</vt:lpstr>
      <vt:lpstr>Cambria Math</vt:lpstr>
      <vt:lpstr>Symbol</vt:lpstr>
      <vt:lpstr>Georgia</vt:lpstr>
      <vt:lpstr>Arial Rounded MT Bold</vt:lpstr>
      <vt:lpstr>Arial</vt:lpstr>
      <vt:lpstr>Wingdings</vt:lpstr>
      <vt:lpstr>Century Gothic</vt:lpstr>
      <vt:lpstr>cmmi10</vt:lpstr>
      <vt:lpstr>Times New Roman</vt:lpstr>
      <vt:lpstr>Courier New</vt:lpstr>
      <vt:lpstr>cmsy10</vt:lpstr>
      <vt:lpstr>Roth-Penn-1</vt:lpstr>
      <vt:lpstr>Quick Introduction to Structured Prediction for  Natural Language Understanding  </vt:lpstr>
      <vt:lpstr>Learning with Declarative Representations</vt:lpstr>
      <vt:lpstr>Nice to Meet You</vt:lpstr>
      <vt:lpstr>Joint Inference with General Constraint StructureEntities and Relations </vt:lpstr>
      <vt:lpstr>Structured Prediction: Inference</vt:lpstr>
      <vt:lpstr>Structured Prediction: Learning</vt:lpstr>
      <vt:lpstr>Structured Prediction: Learning</vt:lpstr>
      <vt:lpstr>Structured Prediction: Learning Algorithm</vt:lpstr>
      <vt:lpstr>Structured Prediction: Learning Algorithm</vt:lpstr>
      <vt:lpstr>Structured Prediction: Learning Algorithm</vt:lpstr>
      <vt:lpstr>Structured Prediction: Learning Algorithm</vt:lpstr>
      <vt:lpstr>Constrained Conditional Models</vt:lpstr>
      <vt:lpstr>Examples: CCM Formulations</vt:lpstr>
      <vt:lpstr>Semantic Role Labeling (SRL) [Extended SRL]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IJCAI 2017</dc:title>
  <dc:subject>Reasoning and Learning</dc:subject>
  <dc:creator>Dan Roth</dc:creator>
  <cp:lastModifiedBy>Roth, Dan</cp:lastModifiedBy>
  <cp:revision>335</cp:revision>
  <dcterms:created xsi:type="dcterms:W3CDTF">2004-04-23T00:06:24Z</dcterms:created>
  <dcterms:modified xsi:type="dcterms:W3CDTF">2019-02-06T16:23:05Z</dcterms:modified>
</cp:coreProperties>
</file>