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5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ACB"/>
          </a:solidFill>
        </a:fill>
      </a:tcStyle>
    </a:wholeTbl>
    <a:band2H>
      <a:tcTxStyle b="def" i="def"/>
      <a:tcStyle>
        <a:tcBdr/>
        <a:fill>
          <a:solidFill>
            <a:srgbClr val="EE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E1"/>
          </a:solidFill>
        </a:fill>
      </a:tcStyle>
    </a:wholeTbl>
    <a:band2H>
      <a:tcTxStyle b="def" i="def"/>
      <a:tcStyle>
        <a:tcBdr/>
        <a:fill>
          <a:solidFill>
            <a:srgbClr val="E6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ECE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14"/>
          <p:cNvSpPr/>
          <p:nvPr/>
        </p:nvSpPr>
        <p:spPr>
          <a:xfrm>
            <a:off x="-56446" y="3"/>
            <a:ext cx="9206202" cy="515144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pic>
        <p:nvPicPr>
          <p:cNvPr id="18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5598" y="4296762"/>
            <a:ext cx="1769929" cy="650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2" descr="Picture 12"/>
          <p:cNvPicPr>
            <a:picLocks noChangeAspect="1"/>
          </p:cNvPicPr>
          <p:nvPr/>
        </p:nvPicPr>
        <p:blipFill>
          <a:blip r:embed="rId4">
            <a:alphaModFix amt="9000"/>
            <a:extLst/>
          </a:blip>
          <a:stretch>
            <a:fillRect/>
          </a:stretch>
        </p:blipFill>
        <p:spPr>
          <a:xfrm>
            <a:off x="199387" y="151674"/>
            <a:ext cx="3080818" cy="3457725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le Text"/>
          <p:cNvSpPr/>
          <p:nvPr>
            <p:ph type="title"/>
          </p:nvPr>
        </p:nvSpPr>
        <p:spPr>
          <a:xfrm>
            <a:off x="958151" y="1073526"/>
            <a:ext cx="7397040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/>
          <p:nvPr>
            <p:ph type="body" sz="quarter" idx="1"/>
          </p:nvPr>
        </p:nvSpPr>
        <p:spPr>
          <a:xfrm>
            <a:off x="958151" y="3255791"/>
            <a:ext cx="7397040" cy="7315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1AED3"/>
                </a:solidFill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1AED3"/>
                </a:solidFill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1AED3"/>
                </a:solidFill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1AED3"/>
                </a:solidFill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1AED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5" name="Group 33"/>
          <p:cNvGrpSpPr/>
          <p:nvPr/>
        </p:nvGrpSpPr>
        <p:grpSpPr>
          <a:xfrm>
            <a:off x="0" y="3001090"/>
            <a:ext cx="8355527" cy="57492"/>
            <a:chOff x="0" y="0"/>
            <a:chExt cx="8355526" cy="57490"/>
          </a:xfrm>
        </p:grpSpPr>
        <p:sp>
          <p:nvSpPr>
            <p:cNvPr id="22" name="Rectangle 34"/>
            <p:cNvSpPr/>
            <p:nvPr/>
          </p:nvSpPr>
          <p:spPr>
            <a:xfrm rot="10800000">
              <a:off x="7096866" y="-1"/>
              <a:ext cx="1258661" cy="5749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3" name="Rectangle 35"/>
            <p:cNvSpPr/>
            <p:nvPr/>
          </p:nvSpPr>
          <p:spPr>
            <a:xfrm rot="10800000">
              <a:off x="4724716" y="-1"/>
              <a:ext cx="2372151" cy="57491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4" name="Rectangle 36"/>
            <p:cNvSpPr/>
            <p:nvPr/>
          </p:nvSpPr>
          <p:spPr>
            <a:xfrm rot="10800000">
              <a:off x="0" y="-1"/>
              <a:ext cx="4724717" cy="57491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26" name="Slide Number"/>
          <p:cNvSpPr/>
          <p:nvPr>
            <p:ph type="sldNum" sz="quarter" idx="2"/>
          </p:nvPr>
        </p:nvSpPr>
        <p:spPr>
          <a:xfrm>
            <a:off x="6296661" y="4632643"/>
            <a:ext cx="256539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9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/>
          <p:nvPr>
            <p:ph type="body" sz="quarter" idx="1"/>
          </p:nvPr>
        </p:nvSpPr>
        <p:spPr>
          <a:xfrm>
            <a:off x="6142182" y="1782939"/>
            <a:ext cx="2544623" cy="4798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b="1" sz="1600">
                <a:solidFill>
                  <a:schemeClr val="accent5"/>
                </a:solidFill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b="1" sz="1600">
                <a:solidFill>
                  <a:schemeClr val="accent5"/>
                </a:solidFill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b="1" sz="1600">
                <a:solidFill>
                  <a:schemeClr val="accent5"/>
                </a:solidFill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b="1" sz="1600">
                <a:solidFill>
                  <a:schemeClr val="accent5"/>
                </a:solidFill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b="1" sz="1600">
                <a:solidFill>
                  <a:schemeClr val="accent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7" name="Straight Connector 22"/>
          <p:cNvSpPr/>
          <p:nvPr/>
        </p:nvSpPr>
        <p:spPr>
          <a:xfrm flipH="1">
            <a:off x="5908841" y="1099990"/>
            <a:ext cx="3" cy="3599016"/>
          </a:xfrm>
          <a:prstGeom prst="line">
            <a:avLst/>
          </a:prstGeom>
          <a:ln>
            <a:solidFill>
              <a:srgbClr val="81AED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Text Placeholder 6"/>
          <p:cNvSpPr/>
          <p:nvPr>
            <p:ph type="body" sz="quarter" idx="13"/>
          </p:nvPr>
        </p:nvSpPr>
        <p:spPr>
          <a:xfrm>
            <a:off x="309032" y="965870"/>
            <a:ext cx="5295903" cy="419102"/>
          </a:xfrm>
          <a:prstGeom prst="rect">
            <a:avLst/>
          </a:prstGeom>
        </p:spPr>
        <p:txBody>
          <a:bodyPr/>
          <a:lstStyle/>
          <a:p>
            <a:pPr marL="284606" indent="-284606" defTabSz="379475">
              <a:spcBef>
                <a:spcPts val="400"/>
              </a:spcBef>
              <a:defRPr sz="2324"/>
            </a:pPr>
          </a:p>
        </p:txBody>
      </p:sp>
      <p:sp>
        <p:nvSpPr>
          <p:cNvPr id="139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Rectangle 18"/>
          <p:cNvSpPr/>
          <p:nvPr/>
        </p:nvSpPr>
        <p:spPr>
          <a:xfrm>
            <a:off x="457209" y="1110136"/>
            <a:ext cx="2198256" cy="1029799"/>
          </a:xfrm>
          <a:prstGeom prst="rect">
            <a:avLst/>
          </a:prstGeom>
          <a:solidFill>
            <a:srgbClr val="FFFFFF"/>
          </a:solidFill>
          <a:ln>
            <a:solidFill>
              <a:srgbClr val="A6A6A6"/>
            </a:solidFill>
          </a:ln>
        </p:spPr>
        <p:txBody>
          <a:bodyPr lIns="45718" tIns="45718" rIns="45718" bIns="45718" anchor="ctr"/>
          <a:lstStyle/>
          <a:p>
            <a:pPr algn="ctr">
              <a:defRPr sz="2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8" name="Rectangle 21"/>
          <p:cNvSpPr/>
          <p:nvPr/>
        </p:nvSpPr>
        <p:spPr>
          <a:xfrm>
            <a:off x="457209" y="1110132"/>
            <a:ext cx="2198255" cy="4750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151" name="Group 29"/>
          <p:cNvGrpSpPr/>
          <p:nvPr/>
        </p:nvGrpSpPr>
        <p:grpSpPr>
          <a:xfrm>
            <a:off x="457198" y="2210971"/>
            <a:ext cx="3035301" cy="1029800"/>
            <a:chOff x="0" y="-1"/>
            <a:chExt cx="3035300" cy="1029798"/>
          </a:xfrm>
        </p:grpSpPr>
        <p:sp>
          <p:nvSpPr>
            <p:cNvPr id="149" name="Rectangle 30"/>
            <p:cNvSpPr/>
            <p:nvPr/>
          </p:nvSpPr>
          <p:spPr>
            <a:xfrm>
              <a:off x="0" y="0"/>
              <a:ext cx="3035301" cy="10297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57000A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0" name="Rectangle 31"/>
            <p:cNvSpPr/>
            <p:nvPr/>
          </p:nvSpPr>
          <p:spPr>
            <a:xfrm>
              <a:off x="0" y="-2"/>
              <a:ext cx="3035301" cy="47509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57000A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154" name="Group 32"/>
          <p:cNvGrpSpPr/>
          <p:nvPr/>
        </p:nvGrpSpPr>
        <p:grpSpPr>
          <a:xfrm>
            <a:off x="457196" y="3303507"/>
            <a:ext cx="8181980" cy="1029800"/>
            <a:chOff x="-1" y="-1"/>
            <a:chExt cx="8181978" cy="1029798"/>
          </a:xfrm>
        </p:grpSpPr>
        <p:sp>
          <p:nvSpPr>
            <p:cNvPr id="152" name="Rectangle 33"/>
            <p:cNvSpPr/>
            <p:nvPr/>
          </p:nvSpPr>
          <p:spPr>
            <a:xfrm>
              <a:off x="-1" y="0"/>
              <a:ext cx="8181979" cy="10297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81AED3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3" name="Rectangle 34"/>
            <p:cNvSpPr/>
            <p:nvPr/>
          </p:nvSpPr>
          <p:spPr>
            <a:xfrm>
              <a:off x="-2" y="-2"/>
              <a:ext cx="8181979" cy="47509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81AED3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157" name="Group 35"/>
          <p:cNvGrpSpPr/>
          <p:nvPr/>
        </p:nvGrpSpPr>
        <p:grpSpPr>
          <a:xfrm>
            <a:off x="2746375" y="1110135"/>
            <a:ext cx="2762250" cy="1029800"/>
            <a:chOff x="0" y="-1"/>
            <a:chExt cx="2762250" cy="1029798"/>
          </a:xfrm>
        </p:grpSpPr>
        <p:sp>
          <p:nvSpPr>
            <p:cNvPr id="155" name="Rectangle 36"/>
            <p:cNvSpPr/>
            <p:nvPr/>
          </p:nvSpPr>
          <p:spPr>
            <a:xfrm>
              <a:off x="0" y="0"/>
              <a:ext cx="2762250" cy="10297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chemeClr val="accent1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6" name="Rectangle 37"/>
            <p:cNvSpPr/>
            <p:nvPr/>
          </p:nvSpPr>
          <p:spPr>
            <a:xfrm>
              <a:off x="0" y="-2"/>
              <a:ext cx="2762250" cy="4750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160" name="Group 38"/>
          <p:cNvGrpSpPr/>
          <p:nvPr/>
        </p:nvGrpSpPr>
        <p:grpSpPr>
          <a:xfrm>
            <a:off x="5611089" y="1110135"/>
            <a:ext cx="3028084" cy="1029800"/>
            <a:chOff x="0" y="-1"/>
            <a:chExt cx="3028083" cy="1029798"/>
          </a:xfrm>
        </p:grpSpPr>
        <p:sp>
          <p:nvSpPr>
            <p:cNvPr id="158" name="Rectangle 39"/>
            <p:cNvSpPr/>
            <p:nvPr/>
          </p:nvSpPr>
          <p:spPr>
            <a:xfrm>
              <a:off x="0" y="0"/>
              <a:ext cx="3028083" cy="10297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chemeClr val="accent1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59" name="Rectangle 40"/>
            <p:cNvSpPr/>
            <p:nvPr/>
          </p:nvSpPr>
          <p:spPr>
            <a:xfrm>
              <a:off x="-1" y="-2"/>
              <a:ext cx="3028083" cy="4750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163" name="Group 41"/>
          <p:cNvGrpSpPr/>
          <p:nvPr/>
        </p:nvGrpSpPr>
        <p:grpSpPr>
          <a:xfrm>
            <a:off x="3582729" y="2210971"/>
            <a:ext cx="5056449" cy="1029800"/>
            <a:chOff x="0" y="-1"/>
            <a:chExt cx="5056447" cy="1029798"/>
          </a:xfrm>
        </p:grpSpPr>
        <p:sp>
          <p:nvSpPr>
            <p:cNvPr id="161" name="Rectangle 42"/>
            <p:cNvSpPr/>
            <p:nvPr/>
          </p:nvSpPr>
          <p:spPr>
            <a:xfrm>
              <a:off x="-1" y="0"/>
              <a:ext cx="5056449" cy="102979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57000A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2" name="Rectangle 43"/>
            <p:cNvSpPr/>
            <p:nvPr/>
          </p:nvSpPr>
          <p:spPr>
            <a:xfrm>
              <a:off x="-1" y="-2"/>
              <a:ext cx="5056449" cy="47509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57000A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164" name="Body Level One…"/>
          <p:cNvSpPr/>
          <p:nvPr>
            <p:ph type="body" sz="quarter" idx="1"/>
          </p:nvPr>
        </p:nvSpPr>
        <p:spPr>
          <a:xfrm>
            <a:off x="457201" y="1197944"/>
            <a:ext cx="2198255" cy="577233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900"/>
              </a:spcBef>
              <a:buClrTx/>
              <a:buSzTx/>
              <a:buFontTx/>
              <a:buNone/>
              <a:defRPr b="1" sz="4000">
                <a:solidFill>
                  <a:schemeClr val="accent1"/>
                </a:solidFill>
              </a:defRPr>
            </a:lvl1pPr>
            <a:lvl2pPr marL="1092200" indent="-635000" algn="ctr">
              <a:spcBef>
                <a:spcPts val="900"/>
              </a:spcBef>
              <a:buClrTx/>
              <a:buFontTx/>
              <a:defRPr b="1" sz="4000">
                <a:solidFill>
                  <a:schemeClr val="accent1"/>
                </a:solidFill>
              </a:defRPr>
            </a:lvl2pPr>
            <a:lvl3pPr marL="1485900" indent="-571500" algn="ctr">
              <a:spcBef>
                <a:spcPts val="900"/>
              </a:spcBef>
              <a:buClrTx/>
              <a:buFontTx/>
              <a:defRPr b="1" sz="4000">
                <a:solidFill>
                  <a:schemeClr val="accent1"/>
                </a:solidFill>
              </a:defRPr>
            </a:lvl3pPr>
            <a:lvl4pPr marL="2024741" indent="-653142" algn="ctr">
              <a:spcBef>
                <a:spcPts val="900"/>
              </a:spcBef>
              <a:buClrTx/>
              <a:buFontTx/>
              <a:defRPr b="1" sz="4000">
                <a:solidFill>
                  <a:schemeClr val="accent1"/>
                </a:solidFill>
              </a:defRPr>
            </a:lvl4pPr>
            <a:lvl5pPr marL="2481941" indent="-653141" algn="ctr">
              <a:spcBef>
                <a:spcPts val="900"/>
              </a:spcBef>
              <a:buClrTx/>
              <a:buFontTx/>
              <a:defRPr b="1" sz="4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3" name="Body Level One…"/>
          <p:cNvSpPr/>
          <p:nvPr>
            <p:ph type="body" idx="1"/>
          </p:nvPr>
        </p:nvSpPr>
        <p:spPr>
          <a:xfrm>
            <a:off x="457200" y="1104903"/>
            <a:ext cx="8082554" cy="348972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defRPr sz="2400"/>
            </a:lvl2pPr>
            <a:lvl3pPr marL="1219200" indent="-304800">
              <a:spcBef>
                <a:spcPts val="500"/>
              </a:spcBef>
              <a:defRPr sz="2400"/>
            </a:lvl3pPr>
            <a:lvl4pPr marL="1714500" indent="-342900">
              <a:spcBef>
                <a:spcPts val="500"/>
              </a:spcBef>
              <a:defRPr sz="2400"/>
            </a:lvl4pPr>
            <a:lvl5pPr marL="2171700" indent="-342900">
              <a:spcBef>
                <a:spcPts val="5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Oval 39"/>
          <p:cNvSpPr/>
          <p:nvPr/>
        </p:nvSpPr>
        <p:spPr>
          <a:xfrm>
            <a:off x="1602039" y="1009062"/>
            <a:ext cx="3742769" cy="374103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1" name="Oval 40"/>
          <p:cNvSpPr/>
          <p:nvPr/>
        </p:nvSpPr>
        <p:spPr>
          <a:xfrm>
            <a:off x="3764024" y="997537"/>
            <a:ext cx="3742769" cy="3742768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92" name="Title Text"/>
          <p:cNvSpPr/>
          <p:nvPr>
            <p:ph type="title"/>
          </p:nvPr>
        </p:nvSpPr>
        <p:spPr>
          <a:xfrm>
            <a:off x="1622280" y="2589950"/>
            <a:ext cx="1947512" cy="652256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96" name="Group 15"/>
          <p:cNvGrpSpPr/>
          <p:nvPr/>
        </p:nvGrpSpPr>
        <p:grpSpPr>
          <a:xfrm>
            <a:off x="-5081" y="708811"/>
            <a:ext cx="8691883" cy="47511"/>
            <a:chOff x="0" y="-1"/>
            <a:chExt cx="8691882" cy="47509"/>
          </a:xfrm>
        </p:grpSpPr>
        <p:sp>
          <p:nvSpPr>
            <p:cNvPr id="193" name="Rectangle 16"/>
            <p:cNvSpPr/>
            <p:nvPr/>
          </p:nvSpPr>
          <p:spPr>
            <a:xfrm>
              <a:off x="-1" y="-2"/>
              <a:ext cx="1309329" cy="475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94" name="Rectangle 17"/>
            <p:cNvSpPr/>
            <p:nvPr/>
          </p:nvSpPr>
          <p:spPr>
            <a:xfrm>
              <a:off x="1309327" y="-2"/>
              <a:ext cx="2467642" cy="47511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95" name="Rectangle 18"/>
            <p:cNvSpPr/>
            <p:nvPr/>
          </p:nvSpPr>
          <p:spPr>
            <a:xfrm>
              <a:off x="3776967" y="-2"/>
              <a:ext cx="4914915" cy="47511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197" name="Body Level One…"/>
          <p:cNvSpPr/>
          <p:nvPr>
            <p:ph type="body" sz="quarter" idx="1"/>
          </p:nvPr>
        </p:nvSpPr>
        <p:spPr>
          <a:xfrm>
            <a:off x="310162" y="0"/>
            <a:ext cx="7986715" cy="70842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chemeClr val="accent1"/>
                </a:solidFill>
              </a:defRPr>
            </a:lvl1pPr>
            <a:lvl2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chemeClr val="accent1"/>
                </a:solidFill>
              </a:defRPr>
            </a:lvl2pPr>
            <a:lvl3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chemeClr val="accent1"/>
                </a:solidFill>
              </a:defRPr>
            </a:lvl3pPr>
            <a:lvl4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chemeClr val="accent1"/>
                </a:solidFill>
              </a:defRPr>
            </a:lvl4pPr>
            <a:lvl5pPr marL="0" indent="0">
              <a:spcBef>
                <a:spcPts val="800"/>
              </a:spcBef>
              <a:buClrTx/>
              <a:buSzTx/>
              <a:buFontTx/>
              <a:buNone/>
              <a:defRPr sz="3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Text Placeholder 25"/>
          <p:cNvSpPr/>
          <p:nvPr>
            <p:ph type="body" sz="quarter" idx="13"/>
          </p:nvPr>
        </p:nvSpPr>
        <p:spPr>
          <a:xfrm>
            <a:off x="3569789" y="2589608"/>
            <a:ext cx="1968502" cy="65246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99" name="Text Placeholder 27"/>
          <p:cNvSpPr/>
          <p:nvPr>
            <p:ph type="body" sz="quarter" idx="14"/>
          </p:nvPr>
        </p:nvSpPr>
        <p:spPr>
          <a:xfrm>
            <a:off x="5538289" y="2589608"/>
            <a:ext cx="1968502" cy="65246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00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 9"/>
          <p:cNvSpPr/>
          <p:nvPr/>
        </p:nvSpPr>
        <p:spPr>
          <a:xfrm>
            <a:off x="239898" y="4582583"/>
            <a:ext cx="2229556" cy="390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09" name="Picture Placeholder 2"/>
          <p:cNvSpPr/>
          <p:nvPr>
            <p:ph type="pic" idx="13"/>
          </p:nvPr>
        </p:nvSpPr>
        <p:spPr>
          <a:xfrm>
            <a:off x="-15076" y="0"/>
            <a:ext cx="9186335" cy="41858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0" name="Rectangle 8"/>
          <p:cNvSpPr/>
          <p:nvPr/>
        </p:nvSpPr>
        <p:spPr>
          <a:xfrm>
            <a:off x="-42334" y="4233333"/>
            <a:ext cx="9242778" cy="91657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11" name="Body Level One…"/>
          <p:cNvSpPr/>
          <p:nvPr>
            <p:ph type="body" sz="quarter" idx="1"/>
          </p:nvPr>
        </p:nvSpPr>
        <p:spPr>
          <a:xfrm>
            <a:off x="465842" y="4471120"/>
            <a:ext cx="5813604" cy="45577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5" name="Group 11"/>
          <p:cNvGrpSpPr/>
          <p:nvPr/>
        </p:nvGrpSpPr>
        <p:grpSpPr>
          <a:xfrm>
            <a:off x="-42335" y="4185824"/>
            <a:ext cx="9203269" cy="47511"/>
            <a:chOff x="0" y="-1"/>
            <a:chExt cx="9203267" cy="47509"/>
          </a:xfrm>
        </p:grpSpPr>
        <p:sp>
          <p:nvSpPr>
            <p:cNvPr id="212" name="Rectangle 12"/>
            <p:cNvSpPr/>
            <p:nvPr/>
          </p:nvSpPr>
          <p:spPr>
            <a:xfrm>
              <a:off x="-1" y="-2"/>
              <a:ext cx="1386364" cy="475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13" name="Rectangle 13"/>
            <p:cNvSpPr/>
            <p:nvPr/>
          </p:nvSpPr>
          <p:spPr>
            <a:xfrm>
              <a:off x="1386361" y="-2"/>
              <a:ext cx="2612827" cy="47511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14" name="Rectangle 14"/>
            <p:cNvSpPr/>
            <p:nvPr/>
          </p:nvSpPr>
          <p:spPr>
            <a:xfrm>
              <a:off x="3999186" y="-2"/>
              <a:ext cx="5204082" cy="47511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216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Rectangle 9"/>
          <p:cNvSpPr/>
          <p:nvPr/>
        </p:nvSpPr>
        <p:spPr>
          <a:xfrm>
            <a:off x="312469" y="4593468"/>
            <a:ext cx="2229556" cy="528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25" name="Picture Placeholder 2"/>
          <p:cNvSpPr/>
          <p:nvPr>
            <p:ph type="pic" idx="13"/>
          </p:nvPr>
        </p:nvSpPr>
        <p:spPr>
          <a:xfrm>
            <a:off x="-14818" y="0"/>
            <a:ext cx="9186335" cy="41858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6" name="Body Level One…"/>
          <p:cNvSpPr/>
          <p:nvPr>
            <p:ph type="body" sz="quarter" idx="1"/>
          </p:nvPr>
        </p:nvSpPr>
        <p:spPr>
          <a:xfrm>
            <a:off x="465842" y="4471120"/>
            <a:ext cx="5813604" cy="45577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800"/>
            </a:lvl1pPr>
            <a:lvl2pPr marL="0" indent="0">
              <a:spcBef>
                <a:spcPts val="400"/>
              </a:spcBef>
              <a:buClrTx/>
              <a:buSzTx/>
              <a:buFontTx/>
              <a:buNone/>
              <a:defRPr sz="1800"/>
            </a:lvl2pPr>
            <a:lvl3pPr marL="0" indent="0">
              <a:spcBef>
                <a:spcPts val="400"/>
              </a:spcBef>
              <a:buClrTx/>
              <a:buSzTx/>
              <a:buFontTx/>
              <a:buNone/>
              <a:defRPr sz="1800"/>
            </a:lvl3pPr>
            <a:lvl4pPr marL="0" indent="0">
              <a:spcBef>
                <a:spcPts val="400"/>
              </a:spcBef>
              <a:buClrTx/>
              <a:buSzTx/>
              <a:buFontTx/>
              <a:buNone/>
              <a:defRPr sz="1800"/>
            </a:lvl4pPr>
            <a:lvl5pPr marL="0" indent="0">
              <a:spcBef>
                <a:spcPts val="4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30" name="Group 20"/>
          <p:cNvGrpSpPr/>
          <p:nvPr/>
        </p:nvGrpSpPr>
        <p:grpSpPr>
          <a:xfrm>
            <a:off x="-42335" y="4185824"/>
            <a:ext cx="9203269" cy="47511"/>
            <a:chOff x="0" y="-1"/>
            <a:chExt cx="9203267" cy="47509"/>
          </a:xfrm>
        </p:grpSpPr>
        <p:sp>
          <p:nvSpPr>
            <p:cNvPr id="227" name="Rectangle 21"/>
            <p:cNvSpPr/>
            <p:nvPr/>
          </p:nvSpPr>
          <p:spPr>
            <a:xfrm>
              <a:off x="-1" y="-2"/>
              <a:ext cx="1386364" cy="475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28" name="Rectangle 22"/>
            <p:cNvSpPr/>
            <p:nvPr/>
          </p:nvSpPr>
          <p:spPr>
            <a:xfrm>
              <a:off x="1386361" y="-2"/>
              <a:ext cx="2612827" cy="47511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29" name="Rectangle 23"/>
            <p:cNvSpPr/>
            <p:nvPr/>
          </p:nvSpPr>
          <p:spPr>
            <a:xfrm>
              <a:off x="3999186" y="-2"/>
              <a:ext cx="5204082" cy="47511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231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Rectangle 9"/>
          <p:cNvSpPr/>
          <p:nvPr/>
        </p:nvSpPr>
        <p:spPr>
          <a:xfrm>
            <a:off x="363797" y="4553641"/>
            <a:ext cx="2229556" cy="5898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40" name="Picture Placeholder 2"/>
          <p:cNvSpPr/>
          <p:nvPr>
            <p:ph type="pic" idx="13"/>
          </p:nvPr>
        </p:nvSpPr>
        <p:spPr>
          <a:xfrm>
            <a:off x="-25400" y="1011586"/>
            <a:ext cx="9186334" cy="41383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1" name="Rectangle 8"/>
          <p:cNvSpPr/>
          <p:nvPr/>
        </p:nvSpPr>
        <p:spPr>
          <a:xfrm>
            <a:off x="-21167" y="-3293"/>
            <a:ext cx="9178768" cy="96737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42" name="Body Level One…"/>
          <p:cNvSpPr/>
          <p:nvPr>
            <p:ph type="body" sz="quarter" idx="1"/>
          </p:nvPr>
        </p:nvSpPr>
        <p:spPr>
          <a:xfrm>
            <a:off x="465842" y="231435"/>
            <a:ext cx="8220959" cy="455769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46" name="Group 11"/>
          <p:cNvGrpSpPr/>
          <p:nvPr/>
        </p:nvGrpSpPr>
        <p:grpSpPr>
          <a:xfrm>
            <a:off x="-21169" y="964076"/>
            <a:ext cx="9175836" cy="47511"/>
            <a:chOff x="0" y="-1"/>
            <a:chExt cx="9175834" cy="47509"/>
          </a:xfrm>
        </p:grpSpPr>
        <p:sp>
          <p:nvSpPr>
            <p:cNvPr id="243" name="Rectangle 12"/>
            <p:cNvSpPr/>
            <p:nvPr/>
          </p:nvSpPr>
          <p:spPr>
            <a:xfrm>
              <a:off x="-1" y="-2"/>
              <a:ext cx="1382231" cy="475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44" name="Rectangle 13"/>
            <p:cNvSpPr/>
            <p:nvPr/>
          </p:nvSpPr>
          <p:spPr>
            <a:xfrm>
              <a:off x="1382228" y="-2"/>
              <a:ext cx="2605039" cy="47511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45" name="Rectangle 14"/>
            <p:cNvSpPr/>
            <p:nvPr/>
          </p:nvSpPr>
          <p:spPr>
            <a:xfrm>
              <a:off x="3987266" y="-2"/>
              <a:ext cx="5188569" cy="47511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247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5615" y="4296759"/>
            <a:ext cx="1767137" cy="644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icture 13" descr="Picture 13"/>
          <p:cNvPicPr>
            <a:picLocks noChangeAspect="1"/>
          </p:cNvPicPr>
          <p:nvPr/>
        </p:nvPicPr>
        <p:blipFill>
          <a:blip r:embed="rId4">
            <a:alphaModFix amt="6000"/>
            <a:extLst/>
          </a:blip>
          <a:stretch>
            <a:fillRect/>
          </a:stretch>
        </p:blipFill>
        <p:spPr>
          <a:xfrm>
            <a:off x="199387" y="136510"/>
            <a:ext cx="3080818" cy="347289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itle Text"/>
          <p:cNvSpPr/>
          <p:nvPr>
            <p:ph type="title"/>
          </p:nvPr>
        </p:nvSpPr>
        <p:spPr>
          <a:xfrm>
            <a:off x="958151" y="1073526"/>
            <a:ext cx="7397040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/>
          <p:nvPr>
            <p:ph type="body" sz="quarter" idx="1"/>
          </p:nvPr>
        </p:nvSpPr>
        <p:spPr>
          <a:xfrm>
            <a:off x="958151" y="3255791"/>
            <a:ext cx="7397040" cy="6581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1" name="Group 9"/>
          <p:cNvGrpSpPr/>
          <p:nvPr/>
        </p:nvGrpSpPr>
        <p:grpSpPr>
          <a:xfrm>
            <a:off x="0" y="3001090"/>
            <a:ext cx="8355527" cy="57492"/>
            <a:chOff x="0" y="0"/>
            <a:chExt cx="8355526" cy="57490"/>
          </a:xfrm>
        </p:grpSpPr>
        <p:sp>
          <p:nvSpPr>
            <p:cNvPr id="38" name="Rectangle 6"/>
            <p:cNvSpPr/>
            <p:nvPr/>
          </p:nvSpPr>
          <p:spPr>
            <a:xfrm rot="10800000">
              <a:off x="7096866" y="-1"/>
              <a:ext cx="1258661" cy="5749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39" name="Rectangle 7"/>
            <p:cNvSpPr/>
            <p:nvPr/>
          </p:nvSpPr>
          <p:spPr>
            <a:xfrm rot="10800000">
              <a:off x="4724716" y="-1"/>
              <a:ext cx="2372151" cy="57491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40" name="Rectangle 8"/>
            <p:cNvSpPr/>
            <p:nvPr/>
          </p:nvSpPr>
          <p:spPr>
            <a:xfrm rot="10800000">
              <a:off x="0" y="-1"/>
              <a:ext cx="4724717" cy="57491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42" name="Rectangle 5"/>
          <p:cNvSpPr/>
          <p:nvPr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43" name="Slide Number"/>
          <p:cNvSpPr/>
          <p:nvPr>
            <p:ph type="sldNum" sz="quarter" idx="2"/>
          </p:nvPr>
        </p:nvSpPr>
        <p:spPr>
          <a:xfrm>
            <a:off x="6296661" y="4632643"/>
            <a:ext cx="256539" cy="2692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94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Rectangle 8"/>
          <p:cNvSpPr/>
          <p:nvPr/>
        </p:nvSpPr>
        <p:spPr>
          <a:xfrm>
            <a:off x="8" y="0"/>
            <a:ext cx="9144001" cy="5143500"/>
          </a:xfrm>
          <a:prstGeom prst="rect">
            <a:avLst/>
          </a:prstGeom>
          <a:solidFill>
            <a:srgbClr val="D9DAD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6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66" name="Group 20"/>
          <p:cNvGrpSpPr/>
          <p:nvPr/>
        </p:nvGrpSpPr>
        <p:grpSpPr>
          <a:xfrm>
            <a:off x="-5081" y="708811"/>
            <a:ext cx="8691883" cy="47511"/>
            <a:chOff x="0" y="-1"/>
            <a:chExt cx="8691882" cy="47509"/>
          </a:xfrm>
        </p:grpSpPr>
        <p:sp>
          <p:nvSpPr>
            <p:cNvPr id="63" name="Rectangle 21"/>
            <p:cNvSpPr/>
            <p:nvPr/>
          </p:nvSpPr>
          <p:spPr>
            <a:xfrm>
              <a:off x="-1" y="-2"/>
              <a:ext cx="1309329" cy="475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64" name="Rectangle 22"/>
            <p:cNvSpPr/>
            <p:nvPr/>
          </p:nvSpPr>
          <p:spPr>
            <a:xfrm>
              <a:off x="1309327" y="-2"/>
              <a:ext cx="2467642" cy="47511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65" name="Rectangle 23"/>
            <p:cNvSpPr/>
            <p:nvPr/>
          </p:nvSpPr>
          <p:spPr>
            <a:xfrm>
              <a:off x="3776967" y="-2"/>
              <a:ext cx="4914915" cy="47511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pic>
        <p:nvPicPr>
          <p:cNvPr id="67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14" descr="Picture 14"/>
          <p:cNvPicPr>
            <a:picLocks noChangeAspect="1"/>
          </p:cNvPicPr>
          <p:nvPr/>
        </p:nvPicPr>
        <p:blipFill>
          <a:blip r:embed="rId3">
            <a:alphaModFix amt="6000"/>
            <a:extLst/>
          </a:blip>
          <a:stretch>
            <a:fillRect/>
          </a:stretch>
        </p:blipFill>
        <p:spPr>
          <a:xfrm>
            <a:off x="199387" y="105530"/>
            <a:ext cx="3336158" cy="374596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2" name="Group 10"/>
          <p:cNvGrpSpPr/>
          <p:nvPr/>
        </p:nvGrpSpPr>
        <p:grpSpPr>
          <a:xfrm>
            <a:off x="-5081" y="708811"/>
            <a:ext cx="8691883" cy="47511"/>
            <a:chOff x="0" y="-1"/>
            <a:chExt cx="8691882" cy="47509"/>
          </a:xfrm>
        </p:grpSpPr>
        <p:sp>
          <p:nvSpPr>
            <p:cNvPr id="79" name="Rectangle 11"/>
            <p:cNvSpPr/>
            <p:nvPr/>
          </p:nvSpPr>
          <p:spPr>
            <a:xfrm>
              <a:off x="-1" y="-2"/>
              <a:ext cx="1309329" cy="475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0" name="Rectangle 12"/>
            <p:cNvSpPr/>
            <p:nvPr/>
          </p:nvSpPr>
          <p:spPr>
            <a:xfrm>
              <a:off x="1309327" y="-2"/>
              <a:ext cx="2467642" cy="47511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1" name="Rectangle 13"/>
            <p:cNvSpPr/>
            <p:nvPr/>
          </p:nvSpPr>
          <p:spPr>
            <a:xfrm>
              <a:off x="3776967" y="-2"/>
              <a:ext cx="4914915" cy="47511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83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2"/>
          <p:cNvSpPr/>
          <p:nvPr>
            <p:ph type="pic" sz="half" idx="13"/>
          </p:nvPr>
        </p:nvSpPr>
        <p:spPr>
          <a:xfrm>
            <a:off x="4811888" y="1066669"/>
            <a:ext cx="3874914" cy="35279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Body Level One…"/>
          <p:cNvSpPr/>
          <p:nvPr>
            <p:ph type="body" sz="quarter" idx="1"/>
          </p:nvPr>
        </p:nvSpPr>
        <p:spPr>
          <a:xfrm>
            <a:off x="457200" y="1066669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7" descr="Picture 17"/>
          <p:cNvPicPr>
            <a:picLocks noChangeAspect="1"/>
          </p:cNvPicPr>
          <p:nvPr/>
        </p:nvPicPr>
        <p:blipFill>
          <a:blip r:embed="rId3">
            <a:alphaModFix amt="6000"/>
            <a:extLst/>
          </a:blip>
          <a:stretch>
            <a:fillRect/>
          </a:stretch>
        </p:blipFill>
        <p:spPr>
          <a:xfrm>
            <a:off x="199387" y="105530"/>
            <a:ext cx="3338897" cy="374904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Picture Placeholder 2"/>
          <p:cNvSpPr/>
          <p:nvPr>
            <p:ph type="pic" sz="half" idx="13"/>
          </p:nvPr>
        </p:nvSpPr>
        <p:spPr>
          <a:xfrm>
            <a:off x="4811888" y="1066669"/>
            <a:ext cx="3874914" cy="35279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Body Level One…"/>
          <p:cNvSpPr/>
          <p:nvPr>
            <p:ph type="body" sz="quarter" idx="1"/>
          </p:nvPr>
        </p:nvSpPr>
        <p:spPr>
          <a:xfrm>
            <a:off x="457200" y="1066669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08" name="Group 12"/>
          <p:cNvGrpSpPr/>
          <p:nvPr/>
        </p:nvGrpSpPr>
        <p:grpSpPr>
          <a:xfrm>
            <a:off x="-5081" y="708811"/>
            <a:ext cx="8691883" cy="47511"/>
            <a:chOff x="0" y="-1"/>
            <a:chExt cx="8691882" cy="47509"/>
          </a:xfrm>
        </p:grpSpPr>
        <p:sp>
          <p:nvSpPr>
            <p:cNvPr id="105" name="Rectangle 13"/>
            <p:cNvSpPr/>
            <p:nvPr/>
          </p:nvSpPr>
          <p:spPr>
            <a:xfrm>
              <a:off x="-1" y="-2"/>
              <a:ext cx="1309329" cy="475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06" name="Rectangle 16"/>
            <p:cNvSpPr/>
            <p:nvPr/>
          </p:nvSpPr>
          <p:spPr>
            <a:xfrm>
              <a:off x="1309327" y="-2"/>
              <a:ext cx="2467642" cy="47511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07" name="Rectangle 21"/>
            <p:cNvSpPr/>
            <p:nvPr/>
          </p:nvSpPr>
          <p:spPr>
            <a:xfrm>
              <a:off x="3776967" y="-2"/>
              <a:ext cx="4914915" cy="47511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109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Body Level One…"/>
          <p:cNvSpPr/>
          <p:nvPr>
            <p:ph type="body" sz="half" idx="1"/>
          </p:nvPr>
        </p:nvSpPr>
        <p:spPr>
          <a:xfrm>
            <a:off x="457200" y="1104903"/>
            <a:ext cx="4038600" cy="3489724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800100" indent="-342900">
              <a:spcBef>
                <a:spcPts val="500"/>
              </a:spcBef>
              <a:defRPr sz="2400"/>
            </a:lvl2pPr>
            <a:lvl3pPr marL="1219200" indent="-304800">
              <a:spcBef>
                <a:spcPts val="500"/>
              </a:spcBef>
              <a:defRPr sz="2400"/>
            </a:lvl3pPr>
            <a:lvl4pPr marL="1714500" indent="-342900">
              <a:spcBef>
                <a:spcPts val="500"/>
              </a:spcBef>
              <a:defRPr sz="2400"/>
            </a:lvl4pPr>
            <a:lvl5pPr marL="2171700" indent="-342900">
              <a:spcBef>
                <a:spcPts val="5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ody Level One…"/>
          <p:cNvSpPr/>
          <p:nvPr>
            <p:ph type="body" sz="quarter" idx="1"/>
          </p:nvPr>
        </p:nvSpPr>
        <p:spPr>
          <a:xfrm>
            <a:off x="457200" y="1067991"/>
            <a:ext cx="4040188" cy="47982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chemeClr val="accent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Text Placeholder 4"/>
          <p:cNvSpPr/>
          <p:nvPr>
            <p:ph type="body" sz="quarter" idx="13"/>
          </p:nvPr>
        </p:nvSpPr>
        <p:spPr>
          <a:xfrm>
            <a:off x="4645033" y="1066669"/>
            <a:ext cx="4041777" cy="479823"/>
          </a:xfrm>
          <a:prstGeom prst="rect">
            <a:avLst/>
          </a:prstGeom>
        </p:spPr>
        <p:txBody>
          <a:bodyPr anchor="b"/>
          <a:lstStyle/>
          <a:p>
            <a:pPr marL="339470" indent="-339470" defTabSz="452627">
              <a:spcBef>
                <a:spcPts val="500"/>
              </a:spcBef>
              <a:defRPr sz="2772"/>
            </a:pPr>
          </a:p>
        </p:txBody>
      </p:sp>
      <p:sp>
        <p:nvSpPr>
          <p:cNvPr id="12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4699003"/>
            <a:ext cx="1809094" cy="3474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20"/>
          <p:cNvGrpSpPr/>
          <p:nvPr/>
        </p:nvGrpSpPr>
        <p:grpSpPr>
          <a:xfrm>
            <a:off x="-5081" y="708811"/>
            <a:ext cx="8691883" cy="47511"/>
            <a:chOff x="0" y="-1"/>
            <a:chExt cx="8691882" cy="47509"/>
          </a:xfrm>
        </p:grpSpPr>
        <p:sp>
          <p:nvSpPr>
            <p:cNvPr id="3" name="Rectangle 21"/>
            <p:cNvSpPr/>
            <p:nvPr/>
          </p:nvSpPr>
          <p:spPr>
            <a:xfrm>
              <a:off x="-1" y="-2"/>
              <a:ext cx="1309329" cy="475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4" name="Rectangle 22"/>
            <p:cNvSpPr/>
            <p:nvPr/>
          </p:nvSpPr>
          <p:spPr>
            <a:xfrm>
              <a:off x="1309327" y="-2"/>
              <a:ext cx="2467642" cy="47511"/>
            </a:xfrm>
            <a:prstGeom prst="rect">
              <a:avLst/>
            </a:prstGeom>
            <a:solidFill>
              <a:srgbClr val="5700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" name="Rectangle 23"/>
            <p:cNvSpPr/>
            <p:nvPr/>
          </p:nvSpPr>
          <p:spPr>
            <a:xfrm>
              <a:off x="3776967" y="-2"/>
              <a:ext cx="4914915" cy="47511"/>
            </a:xfrm>
            <a:prstGeom prst="rect">
              <a:avLst/>
            </a:prstGeom>
            <a:solidFill>
              <a:srgbClr val="81AED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7" name="Title Text"/>
          <p:cNvSpPr/>
          <p:nvPr>
            <p:ph type="title"/>
          </p:nvPr>
        </p:nvSpPr>
        <p:spPr>
          <a:xfrm>
            <a:off x="310151" y="15484"/>
            <a:ext cx="8229601" cy="693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/>
          <p:nvPr>
            <p:ph type="body" idx="1"/>
          </p:nvPr>
        </p:nvSpPr>
        <p:spPr>
          <a:xfrm>
            <a:off x="430463" y="902369"/>
            <a:ext cx="8229601" cy="36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/>
          <p:nvPr>
            <p:ph type="sldNum" sz="quarter" idx="2"/>
          </p:nvPr>
        </p:nvSpPr>
        <p:spPr>
          <a:xfrm>
            <a:off x="8430262" y="4701301"/>
            <a:ext cx="256539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chemeClr val="accent6"/>
          </a:solidFill>
          <a:uFillTx/>
          <a:latin typeface="Gill Sans"/>
          <a:ea typeface="Gill Sans"/>
          <a:cs typeface="Gill Sans"/>
          <a:sym typeface="Gill Sans"/>
        </a:defRPr>
      </a:lvl1pPr>
      <a:lvl2pPr marL="790575" marR="0" indent="-333375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chemeClr val="accent6"/>
          </a:solidFill>
          <a:uFillTx/>
          <a:latin typeface="Gill Sans"/>
          <a:ea typeface="Gill Sans"/>
          <a:cs typeface="Gill Sans"/>
          <a:sym typeface="Gill Sans"/>
        </a:defRPr>
      </a:lvl2pPr>
      <a:lvl3pPr marL="12344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chemeClr val="accent6"/>
          </a:solidFill>
          <a:uFillTx/>
          <a:latin typeface="Gill Sans"/>
          <a:ea typeface="Gill Sans"/>
          <a:cs typeface="Gill Sans"/>
          <a:sym typeface="Gill Sans"/>
        </a:defRPr>
      </a:lvl3pPr>
      <a:lvl4pPr marL="1727200" marR="0" indent="-355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/>
        <a:buChar char="–"/>
        <a:tabLst/>
        <a:defRPr b="0" baseline="0" cap="none" i="0" spc="0" strike="noStrike" sz="2800" u="none">
          <a:ln>
            <a:noFill/>
          </a:ln>
          <a:solidFill>
            <a:schemeClr val="accent6"/>
          </a:solidFill>
          <a:uFillTx/>
          <a:latin typeface="Gill Sans"/>
          <a:ea typeface="Gill Sans"/>
          <a:cs typeface="Gill Sans"/>
          <a:sym typeface="Gill Sans"/>
        </a:defRPr>
      </a:lvl4pPr>
      <a:lvl5pPr marL="2184400" marR="0" indent="-355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/>
        <a:buChar char="»"/>
        <a:tabLst/>
        <a:defRPr b="0" baseline="0" cap="none" i="0" spc="0" strike="noStrike" sz="2800" u="none">
          <a:ln>
            <a:noFill/>
          </a:ln>
          <a:solidFill>
            <a:schemeClr val="accent6"/>
          </a:solidFill>
          <a:uFillTx/>
          <a:latin typeface="Gill Sans"/>
          <a:ea typeface="Gill Sans"/>
          <a:cs typeface="Gill Sans"/>
          <a:sym typeface="Gill Sans"/>
        </a:defRPr>
      </a:lvl5pPr>
      <a:lvl6pPr marL="26060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chemeClr val="accent6"/>
          </a:solidFill>
          <a:uFillTx/>
          <a:latin typeface="Gill Sans"/>
          <a:ea typeface="Gill Sans"/>
          <a:cs typeface="Gill Sans"/>
          <a:sym typeface="Gill Sans"/>
        </a:defRPr>
      </a:lvl6pPr>
      <a:lvl7pPr marL="3063238" marR="0" indent="-32003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chemeClr val="accent6"/>
          </a:solidFill>
          <a:uFillTx/>
          <a:latin typeface="Gill Sans"/>
          <a:ea typeface="Gill Sans"/>
          <a:cs typeface="Gill Sans"/>
          <a:sym typeface="Gill Sans"/>
        </a:defRPr>
      </a:lvl7pPr>
      <a:lvl8pPr marL="3520440" marR="0" indent="-32003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chemeClr val="accent6"/>
          </a:solidFill>
          <a:uFillTx/>
          <a:latin typeface="Gill Sans"/>
          <a:ea typeface="Gill Sans"/>
          <a:cs typeface="Gill Sans"/>
          <a:sym typeface="Gill Sans"/>
        </a:defRPr>
      </a:lvl8pPr>
      <a:lvl9pPr marL="3977640" marR="0" indent="-32004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chemeClr val="accent6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/>
          <p:nvPr>
            <p:ph type="ctrTitle"/>
          </p:nvPr>
        </p:nvSpPr>
        <p:spPr>
          <a:xfrm>
            <a:off x="958150" y="1073526"/>
            <a:ext cx="7397041" cy="1747125"/>
          </a:xfrm>
          <a:prstGeom prst="rect">
            <a:avLst/>
          </a:prstGeom>
        </p:spPr>
        <p:txBody>
          <a:bodyPr/>
          <a:lstStyle/>
          <a:p>
            <a:pPr defTabSz="199704">
              <a:lnSpc>
                <a:spcPts val="3400"/>
              </a:lnSpc>
              <a:spcBef>
                <a:spcPts val="500"/>
              </a:spcBef>
              <a:defRPr b="0" sz="201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Unsupervised Learning of Narrative Schemas and their Participants </a:t>
            </a:r>
          </a:p>
          <a:p>
            <a:pPr defTabSz="199704">
              <a:lnSpc>
                <a:spcPts val="3200"/>
              </a:lnSpc>
              <a:spcBef>
                <a:spcPts val="500"/>
              </a:spcBef>
              <a:defRPr b="0" sz="201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Nathanael Chambers and Dan Jurafsky </a:t>
            </a:r>
          </a:p>
          <a:p>
            <a:pPr defTabSz="199704">
              <a:defRPr sz="2016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ACL, 2009</a:t>
            </a:r>
          </a:p>
        </p:txBody>
      </p:sp>
      <p:sp>
        <p:nvSpPr>
          <p:cNvPr id="257" name="Subtitle 2"/>
          <p:cNvSpPr/>
          <p:nvPr>
            <p:ph type="subTitle" sz="quarter" idx="1"/>
          </p:nvPr>
        </p:nvSpPr>
        <p:spPr>
          <a:xfrm>
            <a:off x="958150" y="3255791"/>
            <a:ext cx="7397041" cy="73152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200"/>
            </a:pPr>
            <a:r>
              <a:t>Halley Young (halleyy@seas.upenn.edu)</a:t>
            </a:r>
          </a:p>
          <a:p>
            <a:pPr>
              <a:lnSpc>
                <a:spcPct val="80000"/>
              </a:lnSpc>
              <a:defRPr sz="2200"/>
            </a:pPr>
            <a:r>
              <a:t>02/18/2019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lide Number"/>
          <p:cNvSpPr/>
          <p:nvPr>
            <p:ph type="sldNum" sz="quarter" idx="4294967295"/>
          </p:nvPr>
        </p:nvSpPr>
        <p:spPr>
          <a:xfrm>
            <a:off x="8430259" y="4701299"/>
            <a:ext cx="2565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How does it work?"/>
          <p:cNvSpPr/>
          <p:nvPr>
            <p:ph type="title"/>
          </p:nvPr>
        </p:nvSpPr>
        <p:spPr>
          <a:xfrm>
            <a:off x="310151" y="15483"/>
            <a:ext cx="8229601" cy="693608"/>
          </a:xfrm>
          <a:prstGeom prst="rect">
            <a:avLst/>
          </a:prstGeom>
        </p:spPr>
        <p:txBody>
          <a:bodyPr/>
          <a:lstStyle/>
          <a:p>
            <a:pPr/>
            <a:r>
              <a:t>How does it work?</a:t>
            </a:r>
          </a:p>
        </p:txBody>
      </p:sp>
      <p:sp>
        <p:nvSpPr>
          <p:cNvPr id="297" name="Define another function to maximize:…"/>
          <p:cNvSpPr/>
          <p:nvPr>
            <p:ph type="body" idx="1"/>
          </p:nvPr>
        </p:nvSpPr>
        <p:spPr>
          <a:xfrm>
            <a:off x="299583" y="982800"/>
            <a:ext cx="8082555" cy="3489722"/>
          </a:xfrm>
          <a:prstGeom prst="rect">
            <a:avLst/>
          </a:prstGeom>
        </p:spPr>
        <p:txBody>
          <a:bodyPr/>
          <a:lstStyle/>
          <a:p>
            <a:pPr marL="257175" indent="-257175" defTabSz="342900">
              <a:spcBef>
                <a:spcPts val="400"/>
              </a:spcBef>
              <a:defRPr sz="1800"/>
            </a:pPr>
            <a:r>
              <a:t>Define another function to maximize:</a:t>
            </a:r>
          </a:p>
          <a:p>
            <a:pPr marL="257175" indent="-257175" defTabSz="342900">
              <a:spcBef>
                <a:spcPts val="400"/>
              </a:spcBef>
              <a:defRPr sz="1800"/>
            </a:pPr>
          </a:p>
          <a:p>
            <a:pPr marL="257175" indent="-257175" defTabSz="342900">
              <a:spcBef>
                <a:spcPts val="400"/>
              </a:spcBef>
              <a:defRPr sz="1800"/>
            </a:pPr>
          </a:p>
          <a:p>
            <a:pPr marL="257175" indent="-257175" defTabSz="342900">
              <a:spcBef>
                <a:spcPts val="400"/>
              </a:spcBef>
              <a:defRPr sz="1800"/>
            </a:pPr>
          </a:p>
          <a:p>
            <a:pPr marL="257175" indent="-257175" defTabSz="342900">
              <a:spcBef>
                <a:spcPts val="400"/>
              </a:spcBef>
              <a:defRPr sz="1800"/>
            </a:pPr>
            <a:r>
              <a:t>N = a set of events and mappings from events to argument</a:t>
            </a:r>
          </a:p>
          <a:p>
            <a:pPr marL="257175" indent="-257175" defTabSz="342900">
              <a:spcBef>
                <a:spcPts val="400"/>
              </a:spcBef>
              <a:defRPr sz="1800"/>
            </a:pPr>
            <a:r>
              <a:t>Notice that we’re maximizing for a given verb over all possible argument structures</a:t>
            </a:r>
          </a:p>
          <a:p>
            <a:pPr marL="257175" indent="-257175" defTabSz="342900">
              <a:spcBef>
                <a:spcPts val="400"/>
              </a:spcBef>
              <a:defRPr sz="1800"/>
            </a:pPr>
            <a:r>
              <a:t>β is a hyperparameter that controls whether to include a verb in a narrative schema or start a new one</a:t>
            </a:r>
          </a:p>
          <a:p>
            <a:pPr marL="257175" indent="-257175" defTabSz="342900">
              <a:spcBef>
                <a:spcPts val="400"/>
              </a:spcBef>
              <a:defRPr sz="1800"/>
            </a:pPr>
            <a:r>
              <a:t>As seen before, (convict, object) fits well into the chain containing {(arrest, object), (plead, subject)}, but if we evaluate “chop” before creating any chains relating to cooking, it makes sense to start a new narrative schema</a:t>
            </a:r>
          </a:p>
        </p:txBody>
      </p:sp>
      <p:pic>
        <p:nvPicPr>
          <p:cNvPr id="298" name="Screen Shot 2019-02-14 at 2.32.09 PM.png" descr="Screen Shot 2019-02-14 at 2.32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515" y="1333500"/>
            <a:ext cx="3770085" cy="96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 Placeholder 6"/>
          <p:cNvSpPr/>
          <p:nvPr>
            <p:ph type="sldNum" sz="quarter" idx="4294967295"/>
          </p:nvPr>
        </p:nvSpPr>
        <p:spPr>
          <a:xfrm>
            <a:off x="8430259" y="4701299"/>
            <a:ext cx="2565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Title 1"/>
          <p:cNvSpPr/>
          <p:nvPr>
            <p:ph type="title"/>
          </p:nvPr>
        </p:nvSpPr>
        <p:spPr>
          <a:xfrm>
            <a:off x="310151" y="15485"/>
            <a:ext cx="8229601" cy="693605"/>
          </a:xfrm>
          <a:prstGeom prst="rect">
            <a:avLst/>
          </a:prstGeom>
        </p:spPr>
        <p:txBody>
          <a:bodyPr/>
          <a:lstStyle/>
          <a:p>
            <a:pPr/>
            <a:r>
              <a:t>Example Schema Found</a:t>
            </a:r>
          </a:p>
        </p:txBody>
      </p:sp>
      <p:pic>
        <p:nvPicPr>
          <p:cNvPr id="302" name="Screen Shot 2019-02-14 at 2.48.38 PM.png" descr="Screen Shot 2019-02-14 at 2.48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6131"/>
            <a:ext cx="9144000" cy="3851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lide Number Placeholder 1"/>
          <p:cNvSpPr/>
          <p:nvPr>
            <p:ph type="sldNum" sz="quarter" idx="4294967295"/>
          </p:nvPr>
        </p:nvSpPr>
        <p:spPr>
          <a:xfrm>
            <a:off x="8430258" y="4701299"/>
            <a:ext cx="2565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Title 2"/>
          <p:cNvSpPr/>
          <p:nvPr>
            <p:ph type="title"/>
          </p:nvPr>
        </p:nvSpPr>
        <p:spPr>
          <a:xfrm>
            <a:off x="310151" y="15485"/>
            <a:ext cx="8229601" cy="693605"/>
          </a:xfrm>
          <a:prstGeom prst="rect">
            <a:avLst/>
          </a:prstGeom>
        </p:spPr>
        <p:txBody>
          <a:bodyPr/>
          <a:lstStyle/>
          <a:p>
            <a:pPr/>
            <a:r>
              <a:t>Results and Analysis</a:t>
            </a:r>
          </a:p>
        </p:txBody>
      </p:sp>
      <p:sp>
        <p:nvSpPr>
          <p:cNvPr id="306" name="Content Placeholder 3"/>
          <p:cNvSpPr/>
          <p:nvPr/>
        </p:nvSpPr>
        <p:spPr>
          <a:xfrm>
            <a:off x="457198" y="1016001"/>
            <a:ext cx="7890934" cy="3578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•"/>
              <a:defRPr sz="17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Compare results of schema generation on a New York Times dataset to the hand-crafted FrameNet schemas</a:t>
            </a:r>
          </a:p>
          <a:p>
            <a:pPr lvl="1" marL="800100" indent="-342900">
              <a:lnSpc>
                <a:spcPct val="8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•"/>
              <a:defRPr sz="17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Able to easily map 13/20 narrative schemas to FrameNet frames</a:t>
            </a:r>
          </a:p>
          <a:p>
            <a:pPr lvl="2" marL="1257300" indent="-342900">
              <a:lnSpc>
                <a:spcPct val="8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•"/>
              <a:defRPr sz="17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Unclear if the other 7 were poorly chosen or a sign that FrameNet is not wide-coverage</a:t>
            </a:r>
          </a:p>
          <a:p>
            <a:pPr lvl="1" marL="800100" indent="-342900">
              <a:lnSpc>
                <a:spcPct val="8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•"/>
              <a:defRPr sz="17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78 total verbs, of which 52 occurred in FrameNet</a:t>
            </a:r>
          </a:p>
          <a:p>
            <a:pPr lvl="2" marL="1257300" indent="-342900">
              <a:lnSpc>
                <a:spcPct val="8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•"/>
              <a:defRPr sz="17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67% of the 52 were grouped similarly in FrameNet</a:t>
            </a:r>
          </a:p>
          <a:p>
            <a:pPr lvl="1" marL="800100" indent="-342900">
              <a:lnSpc>
                <a:spcPct val="80000"/>
              </a:lnSpc>
              <a:spcBef>
                <a:spcPts val="400"/>
              </a:spcBef>
              <a:buClr>
                <a:schemeClr val="accent5"/>
              </a:buClr>
              <a:buSzPct val="100000"/>
              <a:buFont typeface="Arial"/>
              <a:buChar char="•"/>
              <a:defRPr sz="17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156 argument slots, out of which 96.8% were grouped correctly relative to the other verbs sharing that slot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"/>
          <p:cNvSpPr/>
          <p:nvPr>
            <p:ph type="sldNum" sz="quarter" idx="4294967295"/>
          </p:nvPr>
        </p:nvSpPr>
        <p:spPr>
          <a:xfrm>
            <a:off x="8430259" y="4701299"/>
            <a:ext cx="2565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9" name="Results and Analysis - Cloze Test"/>
          <p:cNvSpPr/>
          <p:nvPr>
            <p:ph type="title"/>
          </p:nvPr>
        </p:nvSpPr>
        <p:spPr>
          <a:xfrm>
            <a:off x="310151" y="15483"/>
            <a:ext cx="8229601" cy="693608"/>
          </a:xfrm>
          <a:prstGeom prst="rect">
            <a:avLst/>
          </a:prstGeom>
        </p:spPr>
        <p:txBody>
          <a:bodyPr/>
          <a:lstStyle/>
          <a:p>
            <a:pPr/>
            <a:r>
              <a:t>Results and Analysis - Cloze Test</a:t>
            </a:r>
          </a:p>
        </p:txBody>
      </p:sp>
      <p:sp>
        <p:nvSpPr>
          <p:cNvPr id="310" name="Task: given human defined narrative chain with one event slot missing, rank position of that event slot on the list of potential new event slots to add to the chain…"/>
          <p:cNvSpPr/>
          <p:nvPr>
            <p:ph type="body" idx="1"/>
          </p:nvPr>
        </p:nvSpPr>
        <p:spPr>
          <a:xfrm>
            <a:off x="457199" y="1104903"/>
            <a:ext cx="8082555" cy="3489724"/>
          </a:xfrm>
          <a:prstGeom prst="rect">
            <a:avLst/>
          </a:prstGeom>
        </p:spPr>
        <p:txBody>
          <a:bodyPr/>
          <a:lstStyle/>
          <a:p>
            <a:pPr/>
            <a:r>
              <a:t>Task: given human defined narrative chain with one event slot missing, rank position of that event slot on the list of potential new event slots to add to the chain</a:t>
            </a:r>
          </a:p>
          <a:p>
            <a:pPr/>
            <a:r>
              <a:t>10.1% improvement using the argument roles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lide Number"/>
          <p:cNvSpPr/>
          <p:nvPr>
            <p:ph type="sldNum" sz="quarter" idx="4294967295"/>
          </p:nvPr>
        </p:nvSpPr>
        <p:spPr>
          <a:xfrm>
            <a:off x="8430259" y="4701299"/>
            <a:ext cx="2565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Work since then"/>
          <p:cNvSpPr/>
          <p:nvPr>
            <p:ph type="title"/>
          </p:nvPr>
        </p:nvSpPr>
        <p:spPr>
          <a:xfrm>
            <a:off x="310151" y="15483"/>
            <a:ext cx="8229601" cy="693608"/>
          </a:xfrm>
          <a:prstGeom prst="rect">
            <a:avLst/>
          </a:prstGeom>
        </p:spPr>
        <p:txBody>
          <a:bodyPr/>
          <a:lstStyle/>
          <a:p>
            <a:pPr/>
            <a:r>
              <a:t>Work since then</a:t>
            </a:r>
          </a:p>
        </p:txBody>
      </p:sp>
      <p:sp>
        <p:nvSpPr>
          <p:cNvPr id="314" name="“NASTEA: Investigating Narrative Schemas through Annotated Entities” by Simonson and Davis, 2016…"/>
          <p:cNvSpPr/>
          <p:nvPr>
            <p:ph type="body" idx="1"/>
          </p:nvPr>
        </p:nvSpPr>
        <p:spPr>
          <a:xfrm>
            <a:off x="457199" y="1104903"/>
            <a:ext cx="8082555" cy="3489724"/>
          </a:xfrm>
          <a:prstGeom prst="rect">
            <a:avLst/>
          </a:prstGeom>
        </p:spPr>
        <p:txBody>
          <a:bodyPr/>
          <a:lstStyle/>
          <a:p>
            <a:pPr/>
            <a:r>
              <a:t>“NASTEA: Investigating Narrative Schemas through Annotated Entities” by Simonson and Davis, 2016</a:t>
            </a:r>
          </a:p>
          <a:p>
            <a:pPr lvl="1">
              <a:buChar char="•"/>
            </a:pPr>
            <a:r>
              <a:t>use document categories and topic modeling</a:t>
            </a:r>
          </a:p>
          <a:p>
            <a:pPr/>
            <a:r>
              <a:t>Authors of this paper (Jurafsky and Chambers, 2011) recently wrote a new paper which gives richer roles than subject/object (e.g., an “embassy” is the “target” of a “bombing”)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lide Number Placeholder 1"/>
          <p:cNvSpPr/>
          <p:nvPr>
            <p:ph type="sldNum" sz="quarter" idx="4294967295"/>
          </p:nvPr>
        </p:nvSpPr>
        <p:spPr>
          <a:xfrm>
            <a:off x="8430258" y="4701299"/>
            <a:ext cx="2565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Title 2"/>
          <p:cNvSpPr/>
          <p:nvPr>
            <p:ph type="title"/>
          </p:nvPr>
        </p:nvSpPr>
        <p:spPr>
          <a:xfrm>
            <a:off x="310151" y="0"/>
            <a:ext cx="8229601" cy="693605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Conclusions</a:t>
            </a:r>
          </a:p>
        </p:txBody>
      </p:sp>
      <p:sp>
        <p:nvSpPr>
          <p:cNvPr id="318" name="Content Placeholder 3"/>
          <p:cNvSpPr/>
          <p:nvPr/>
        </p:nvSpPr>
        <p:spPr>
          <a:xfrm>
            <a:off x="457198" y="1016001"/>
            <a:ext cx="7890934" cy="3578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5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Tasks that before we assumed required human annotation may be possible to learn in an unsupervised fashion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5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Joint learning of different types of variables can improve accuracy over creating two distinct learning tasks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5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There are a fairly large number of sets of events with roles which reoccur together with high frequency, given a certain (newspaper) corpus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/>
          <p:nvPr>
            <p:ph type="sldNum" sz="quarter" idx="4294967295"/>
          </p:nvPr>
        </p:nvSpPr>
        <p:spPr>
          <a:xfrm>
            <a:off x="8430259" y="4701299"/>
            <a:ext cx="2565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Questions to think about"/>
          <p:cNvSpPr/>
          <p:nvPr>
            <p:ph type="title"/>
          </p:nvPr>
        </p:nvSpPr>
        <p:spPr>
          <a:xfrm>
            <a:off x="310151" y="15483"/>
            <a:ext cx="8229601" cy="693608"/>
          </a:xfrm>
          <a:prstGeom prst="rect">
            <a:avLst/>
          </a:prstGeom>
        </p:spPr>
        <p:txBody>
          <a:bodyPr/>
          <a:lstStyle/>
          <a:p>
            <a:pPr/>
            <a:r>
              <a:t>Questions to think about</a:t>
            </a:r>
          </a:p>
        </p:txBody>
      </p:sp>
      <p:sp>
        <p:nvSpPr>
          <p:cNvPr id="322" name="Moving past 2009 - word vectors?  LSTMs?…"/>
          <p:cNvSpPr/>
          <p:nvPr>
            <p:ph type="body" idx="1"/>
          </p:nvPr>
        </p:nvSpPr>
        <p:spPr>
          <a:xfrm>
            <a:off x="457199" y="1104903"/>
            <a:ext cx="8082555" cy="3489724"/>
          </a:xfrm>
          <a:prstGeom prst="rect">
            <a:avLst/>
          </a:prstGeom>
        </p:spPr>
        <p:txBody>
          <a:bodyPr/>
          <a:lstStyle/>
          <a:p>
            <a:pPr marL="318897" indent="-318897" defTabSz="425194">
              <a:defRPr sz="2200"/>
            </a:pPr>
            <a:r>
              <a:t>Moving past 2009 - word vectors?  LSTMs?</a:t>
            </a:r>
          </a:p>
          <a:p>
            <a:pPr marL="318897" indent="-318897" defTabSz="425194">
              <a:defRPr sz="2200"/>
            </a:pPr>
            <a:r>
              <a:t>Whatever you think about whether FrameNet has been a success or not, would you assume that a set of frames based solely on verbs that actually co-occur with similar arguments often in practice would be more or less useful?</a:t>
            </a:r>
          </a:p>
          <a:p>
            <a:pPr lvl="1" marL="744093" indent="-318897" defTabSz="425194">
              <a:buChar char="•"/>
              <a:defRPr sz="2200"/>
            </a:pPr>
            <a:r>
              <a:t>Arguments for more usefulness: relate to the texts the machine will actually see, has the possibility of scaling beyond human annotation</a:t>
            </a:r>
          </a:p>
          <a:p>
            <a:pPr lvl="1" marL="744093" indent="-318897" defTabSz="425194">
              <a:buChar char="•"/>
              <a:defRPr sz="2200"/>
            </a:pPr>
            <a:r>
              <a:t>Arguments for less usefulness: Consider the frame “Activity_ready_state”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/>
          <p:nvPr>
            <p:ph type="sldNum" sz="quarter" idx="4294967295"/>
          </p:nvPr>
        </p:nvSpPr>
        <p:spPr>
          <a:xfrm>
            <a:off x="8430259" y="4701299"/>
            <a:ext cx="2565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(FrameNet Example)"/>
          <p:cNvSpPr/>
          <p:nvPr>
            <p:ph type="title"/>
          </p:nvPr>
        </p:nvSpPr>
        <p:spPr>
          <a:xfrm>
            <a:off x="310151" y="15483"/>
            <a:ext cx="8229601" cy="693608"/>
          </a:xfrm>
          <a:prstGeom prst="rect">
            <a:avLst/>
          </a:prstGeom>
        </p:spPr>
        <p:txBody>
          <a:bodyPr/>
          <a:lstStyle/>
          <a:p>
            <a:pPr/>
            <a:r>
              <a:t>(FrameNet Example)</a:t>
            </a:r>
          </a:p>
        </p:txBody>
      </p:sp>
      <p:pic>
        <p:nvPicPr>
          <p:cNvPr id="326" name="Screen Shot 2019-02-14 at 3.01.16 PM.png" descr="Screen Shot 2019-02-14 at 3.01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41400"/>
            <a:ext cx="9144000" cy="176253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Could this approach be extended to take “to do a u-turn on passport ID cards” as an argument?”…"/>
          <p:cNvSpPr/>
          <p:nvPr/>
        </p:nvSpPr>
        <p:spPr>
          <a:xfrm>
            <a:off x="132004" y="2919728"/>
            <a:ext cx="8643600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Could this approach be extended to take “to do a u-turn on passport ID cards” as an argument?”</a:t>
            </a: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Notice the difference between “for the bathtub” and “for him”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/>
          <p:nvPr>
            <p:ph type="sldNum" sz="quarter" idx="4294967295"/>
          </p:nvPr>
        </p:nvSpPr>
        <p:spPr>
          <a:xfrm>
            <a:off x="8430259" y="4701299"/>
            <a:ext cx="2565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Questions?"/>
          <p:cNvSpPr/>
          <p:nvPr>
            <p:ph type="title"/>
          </p:nvPr>
        </p:nvSpPr>
        <p:spPr>
          <a:xfrm>
            <a:off x="310151" y="15483"/>
            <a:ext cx="8229601" cy="693608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331" name="Thank you!"/>
          <p:cNvSpPr/>
          <p:nvPr>
            <p:ph type="body" idx="1"/>
          </p:nvPr>
        </p:nvSpPr>
        <p:spPr>
          <a:xfrm>
            <a:off x="457199" y="1104903"/>
            <a:ext cx="8082555" cy="3489724"/>
          </a:xfrm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lide Number Placeholder 1"/>
          <p:cNvSpPr/>
          <p:nvPr>
            <p:ph type="sldNum" sz="quarter" idx="4294967295"/>
          </p:nvPr>
        </p:nvSpPr>
        <p:spPr>
          <a:xfrm>
            <a:off x="8506458" y="4701299"/>
            <a:ext cx="1803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0" name="Title 2"/>
          <p:cNvSpPr/>
          <p:nvPr>
            <p:ph type="title"/>
          </p:nvPr>
        </p:nvSpPr>
        <p:spPr>
          <a:xfrm>
            <a:off x="310151" y="15485"/>
            <a:ext cx="8229601" cy="693605"/>
          </a:xfrm>
          <a:prstGeom prst="rect">
            <a:avLst/>
          </a:prstGeom>
        </p:spPr>
        <p:txBody>
          <a:bodyPr/>
          <a:lstStyle/>
          <a:p>
            <a:pPr/>
            <a:r>
              <a:t>Problem &amp; Motivation</a:t>
            </a:r>
          </a:p>
        </p:txBody>
      </p:sp>
      <p:sp>
        <p:nvSpPr>
          <p:cNvPr id="261" name="Content Placeholder 3"/>
          <p:cNvSpPr/>
          <p:nvPr/>
        </p:nvSpPr>
        <p:spPr>
          <a:xfrm>
            <a:off x="457198" y="1016001"/>
            <a:ext cx="7890934" cy="3578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7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Problem: Discover narrative schemas in an unsupervised manner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7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Narrative schemas are partial orderings of a set of events which all share one of a finite, small set of arguments, or </a:t>
            </a:r>
            <a:r>
              <a:rPr i="1"/>
              <a:t>roles</a:t>
            </a:r>
            <a:endParaRPr i="1"/>
          </a:p>
          <a:p>
            <a:pPr defTabSz="452627">
              <a:lnSpc>
                <a:spcPct val="90000"/>
              </a:lnSpc>
              <a:spcBef>
                <a:spcPts val="600"/>
              </a:spcBef>
              <a:defRPr sz="1300">
                <a:solidFill>
                  <a:schemeClr val="accent6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Text 1: </a:t>
            </a:r>
          </a:p>
          <a:p>
            <a:pPr defTabSz="452627">
              <a:lnSpc>
                <a:spcPct val="90000"/>
              </a:lnSpc>
              <a:spcBef>
                <a:spcPts val="600"/>
              </a:spcBef>
              <a:defRPr sz="1300">
                <a:solidFill>
                  <a:schemeClr val="accent6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“The police searched the suspect before they arrested him.  </a:t>
            </a:r>
          </a:p>
          <a:p>
            <a:pPr defTabSz="452627">
              <a:lnSpc>
                <a:spcPct val="90000"/>
              </a:lnSpc>
              <a:spcBef>
                <a:spcPts val="600"/>
              </a:spcBef>
              <a:defRPr sz="1300">
                <a:solidFill>
                  <a:schemeClr val="accent6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He plead innocent and the jury acquitted him”</a:t>
            </a:r>
          </a:p>
          <a:p>
            <a:pPr defTabSz="452627">
              <a:lnSpc>
                <a:spcPct val="90000"/>
              </a:lnSpc>
              <a:spcBef>
                <a:spcPts val="600"/>
              </a:spcBef>
              <a:defRPr sz="1300">
                <a:solidFill>
                  <a:schemeClr val="accent6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…</a:t>
            </a:r>
          </a:p>
          <a:p>
            <a:pPr defTabSz="452627">
              <a:lnSpc>
                <a:spcPct val="90000"/>
              </a:lnSpc>
              <a:spcBef>
                <a:spcPts val="600"/>
              </a:spcBef>
              <a:defRPr sz="1300">
                <a:solidFill>
                  <a:schemeClr val="accent6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Text </a:t>
            </a:r>
            <a:r>
              <a:rPr i="1"/>
              <a:t>N</a:t>
            </a:r>
            <a:r>
              <a:t>: “The cops searched the suspect.  He plead guilty, and the jury </a:t>
            </a:r>
          </a:p>
          <a:p>
            <a:pPr defTabSz="452627">
              <a:lnSpc>
                <a:spcPct val="90000"/>
              </a:lnSpc>
              <a:spcBef>
                <a:spcPts val="600"/>
              </a:spcBef>
              <a:defRPr sz="1300">
                <a:solidFill>
                  <a:schemeClr val="accent6"/>
                </a:solidFill>
                <a:latin typeface="Garamond"/>
                <a:ea typeface="Garamond"/>
                <a:cs typeface="Garamond"/>
                <a:sym typeface="Garamond"/>
              </a:defRPr>
            </a:pPr>
            <a:r>
              <a:t>convicted him and sentenced him to 3 years in prison.”</a:t>
            </a:r>
          </a:p>
        </p:txBody>
      </p:sp>
      <p:pic>
        <p:nvPicPr>
          <p:cNvPr id="262" name="Screen Shot 2019-02-13 at 6.48.24 PM.png" descr="Screen Shot 2019-02-13 at 6.48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3140" y="3130550"/>
            <a:ext cx="2803661" cy="1418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lide Number"/>
          <p:cNvSpPr/>
          <p:nvPr>
            <p:ph type="sldNum" sz="quarter" idx="4294967295"/>
          </p:nvPr>
        </p:nvSpPr>
        <p:spPr>
          <a:xfrm>
            <a:off x="8506458" y="4701299"/>
            <a:ext cx="1803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Why do we care?"/>
          <p:cNvSpPr/>
          <p:nvPr>
            <p:ph type="title"/>
          </p:nvPr>
        </p:nvSpPr>
        <p:spPr>
          <a:xfrm>
            <a:off x="310151" y="15483"/>
            <a:ext cx="8229601" cy="693608"/>
          </a:xfrm>
          <a:prstGeom prst="rect">
            <a:avLst/>
          </a:prstGeom>
        </p:spPr>
        <p:txBody>
          <a:bodyPr/>
          <a:lstStyle/>
          <a:p>
            <a:pPr/>
            <a:r>
              <a:t>Why do we care?</a:t>
            </a:r>
          </a:p>
        </p:txBody>
      </p:sp>
      <p:sp>
        <p:nvSpPr>
          <p:cNvPr id="266" name="Knowing such schema can help with coreference resolution and sense disambiguation…"/>
          <p:cNvSpPr/>
          <p:nvPr>
            <p:ph type="body" idx="1"/>
          </p:nvPr>
        </p:nvSpPr>
        <p:spPr>
          <a:xfrm>
            <a:off x="457199" y="1104903"/>
            <a:ext cx="8082555" cy="3489724"/>
          </a:xfrm>
          <a:prstGeom prst="rect">
            <a:avLst/>
          </a:prstGeom>
        </p:spPr>
        <p:txBody>
          <a:bodyPr/>
          <a:lstStyle/>
          <a:p>
            <a:pPr marL="288035" indent="-288035" defTabSz="384047">
              <a:spcBef>
                <a:spcPts val="400"/>
              </a:spcBef>
              <a:defRPr sz="2000"/>
            </a:pPr>
            <a:r>
              <a:t>Knowing such schema can help with coreference resolution and sense disambiguation</a:t>
            </a:r>
          </a:p>
          <a:p>
            <a:pPr lvl="1" marL="672083" indent="-288035" defTabSz="384047">
              <a:spcBef>
                <a:spcPts val="400"/>
              </a:spcBef>
              <a:buChar char="•"/>
              <a:defRPr sz="2000"/>
            </a:pPr>
            <a:r>
              <a:t>recent (2018) paper uses for improving scores on Winograd schema</a:t>
            </a:r>
          </a:p>
          <a:p>
            <a:pPr marL="288035" indent="-288035" defTabSz="384047">
              <a:spcBef>
                <a:spcPts val="400"/>
              </a:spcBef>
              <a:defRPr sz="2000"/>
            </a:pPr>
            <a:r>
              <a:t>Generative models that produce entire narratives should know to generate temporally and thematically appropriate narratives</a:t>
            </a:r>
          </a:p>
          <a:p>
            <a:pPr marL="288035" indent="-288035" defTabSz="384047">
              <a:spcBef>
                <a:spcPts val="400"/>
              </a:spcBef>
              <a:defRPr sz="2000"/>
            </a:pPr>
            <a:r>
              <a:t>It’s kind of cool to know that a linguistic hypothesis from the 1950s-70s (Minsky, Filmore) about how meaning arises can be discovered statistically</a:t>
            </a:r>
          </a:p>
          <a:p>
            <a:pPr marL="288035" indent="-288035" defTabSz="384047">
              <a:spcBef>
                <a:spcPts val="400"/>
              </a:spcBef>
              <a:defRPr sz="2000"/>
            </a:pPr>
            <a:r>
              <a:t>Can be used for summarization (if P always follows Q, maybe only need to say Q)</a:t>
            </a:r>
          </a:p>
          <a:p>
            <a:pPr marL="288035" indent="-288035" defTabSz="384047">
              <a:spcBef>
                <a:spcPts val="400"/>
              </a:spcBef>
              <a:defRPr sz="2000"/>
            </a:pPr>
            <a:r>
              <a:t>Understanding steps to a process that a robot might carry 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lide Number Placeholder 3"/>
          <p:cNvSpPr/>
          <p:nvPr>
            <p:ph type="sldNum" sz="quarter" idx="4294967295"/>
          </p:nvPr>
        </p:nvSpPr>
        <p:spPr>
          <a:xfrm>
            <a:off x="8506458" y="4701299"/>
            <a:ext cx="1803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Title 1"/>
          <p:cNvSpPr/>
          <p:nvPr>
            <p:ph type="title"/>
          </p:nvPr>
        </p:nvSpPr>
        <p:spPr>
          <a:xfrm>
            <a:off x="310151" y="15485"/>
            <a:ext cx="8229601" cy="693605"/>
          </a:xfrm>
          <a:prstGeom prst="rect">
            <a:avLst/>
          </a:prstGeom>
        </p:spPr>
        <p:txBody>
          <a:bodyPr/>
          <a:lstStyle/>
          <a:p>
            <a:pPr/>
            <a:r>
              <a:t>Contents:</a:t>
            </a:r>
          </a:p>
        </p:txBody>
      </p:sp>
      <p:sp>
        <p:nvSpPr>
          <p:cNvPr id="270" name="Content Placeholder 2"/>
          <p:cNvSpPr/>
          <p:nvPr>
            <p:ph type="body" idx="1"/>
          </p:nvPr>
        </p:nvSpPr>
        <p:spPr>
          <a:xfrm>
            <a:off x="430463" y="902368"/>
            <a:ext cx="8229601" cy="3690801"/>
          </a:xfrm>
          <a:prstGeom prst="rect">
            <a:avLst/>
          </a:prstGeom>
        </p:spPr>
        <p:txBody>
          <a:bodyPr/>
          <a:lstStyle/>
          <a:p>
            <a:pPr/>
            <a:r>
              <a:t>Previous approaches to this paper</a:t>
            </a:r>
          </a:p>
          <a:p>
            <a:pPr/>
            <a:r>
              <a:t>This paper’s approach to this problem</a:t>
            </a:r>
          </a:p>
          <a:p>
            <a:pPr/>
            <a:r>
              <a:t>Results from this paper</a:t>
            </a:r>
          </a:p>
          <a:p>
            <a:pPr/>
            <a:r>
              <a:t>Approaches since this paper has been published</a:t>
            </a:r>
          </a:p>
          <a:p>
            <a:pPr/>
            <a:r>
              <a:t>Conclusions and final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lide Number Placeholder 1"/>
          <p:cNvSpPr/>
          <p:nvPr>
            <p:ph type="sldNum" sz="quarter" idx="4294967295"/>
          </p:nvPr>
        </p:nvSpPr>
        <p:spPr>
          <a:xfrm>
            <a:off x="8506458" y="4701299"/>
            <a:ext cx="1803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Title 2"/>
          <p:cNvSpPr/>
          <p:nvPr>
            <p:ph type="title"/>
          </p:nvPr>
        </p:nvSpPr>
        <p:spPr>
          <a:xfrm>
            <a:off x="310151" y="15485"/>
            <a:ext cx="8229601" cy="693605"/>
          </a:xfrm>
          <a:prstGeom prst="rect">
            <a:avLst/>
          </a:prstGeom>
        </p:spPr>
        <p:txBody>
          <a:bodyPr/>
          <a:lstStyle/>
          <a:p>
            <a:pPr/>
            <a:r>
              <a:t>Previous approaches prior to this paper</a:t>
            </a:r>
          </a:p>
        </p:txBody>
      </p:sp>
      <p:sp>
        <p:nvSpPr>
          <p:cNvPr id="274" name="Content Placeholder 3"/>
          <p:cNvSpPr/>
          <p:nvPr/>
        </p:nvSpPr>
        <p:spPr>
          <a:xfrm>
            <a:off x="457198" y="1016001"/>
            <a:ext cx="7890934" cy="3578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Mostly hand-crafted “scripts” or “frames” (slightly different formulations of a very similar KR problem)</a:t>
            </a:r>
          </a:p>
          <a:p>
            <a:pPr marL="342900" indent="-342900"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In previous paper by same author, used unsupervised approach, but didn’t learn roles or have event slots with both participants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 Placeholder 1"/>
          <p:cNvSpPr/>
          <p:nvPr>
            <p:ph type="sldNum" sz="quarter" idx="4294967295"/>
          </p:nvPr>
        </p:nvSpPr>
        <p:spPr>
          <a:xfrm>
            <a:off x="8506458" y="4701299"/>
            <a:ext cx="1803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Title 2"/>
          <p:cNvSpPr/>
          <p:nvPr>
            <p:ph type="title"/>
          </p:nvPr>
        </p:nvSpPr>
        <p:spPr>
          <a:xfrm>
            <a:off x="310151" y="15485"/>
            <a:ext cx="8229601" cy="693605"/>
          </a:xfrm>
          <a:prstGeom prst="rect">
            <a:avLst/>
          </a:prstGeom>
        </p:spPr>
        <p:txBody>
          <a:bodyPr/>
          <a:lstStyle/>
          <a:p>
            <a:pPr/>
            <a:r>
              <a:t>Contributions of this work</a:t>
            </a:r>
          </a:p>
        </p:txBody>
      </p:sp>
      <p:sp>
        <p:nvSpPr>
          <p:cNvPr id="278" name="Content Placeholder 3"/>
          <p:cNvSpPr/>
          <p:nvPr/>
        </p:nvSpPr>
        <p:spPr>
          <a:xfrm>
            <a:off x="457198" y="1016001"/>
            <a:ext cx="7890934" cy="3578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Unsupervised learning of what was before generally an exhausting manual task</a:t>
            </a:r>
          </a:p>
          <a:p>
            <a:pPr marL="342900" indent="-342900"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Improvements in accuracy and expressivity over previous methods for creating narrative schema which contained only partial schema (i.e., some subject/object positions unfilled) and did not provide role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lide Number Placeholder 1"/>
          <p:cNvSpPr/>
          <p:nvPr>
            <p:ph type="sldNum" sz="quarter" idx="4294967295"/>
          </p:nvPr>
        </p:nvSpPr>
        <p:spPr>
          <a:xfrm>
            <a:off x="8506458" y="4701299"/>
            <a:ext cx="1803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Title 2"/>
          <p:cNvSpPr/>
          <p:nvPr>
            <p:ph type="title"/>
          </p:nvPr>
        </p:nvSpPr>
        <p:spPr>
          <a:xfrm>
            <a:off x="310151" y="15485"/>
            <a:ext cx="8229601" cy="693605"/>
          </a:xfrm>
          <a:prstGeom prst="rect">
            <a:avLst/>
          </a:prstGeom>
        </p:spPr>
        <p:txBody>
          <a:bodyPr/>
          <a:lstStyle/>
          <a:p>
            <a:pPr/>
            <a:r>
              <a:t>How does it work?</a:t>
            </a:r>
          </a:p>
        </p:txBody>
      </p:sp>
      <p:sp>
        <p:nvSpPr>
          <p:cNvPr id="282" name="Content Placeholder 3"/>
          <p:cNvSpPr/>
          <p:nvPr/>
        </p:nvSpPr>
        <p:spPr>
          <a:xfrm>
            <a:off x="457198" y="1016001"/>
            <a:ext cx="7890934" cy="3578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Jointly learning chains of events (verbs + argument slot) and roles that fit in argument slots</a:t>
            </a:r>
          </a:p>
          <a:p>
            <a:pPr marL="342900" indent="-342900">
              <a:spcBef>
                <a:spcPts val="600"/>
              </a:spcBef>
              <a:buClr>
                <a:schemeClr val="accent5"/>
              </a:buClr>
              <a:buSzPct val="100000"/>
              <a:buFont typeface="Arial"/>
              <a:buChar char="•"/>
              <a:defRPr sz="2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Assume existence of coreference disambiguation, then try to maximize the similarity (by frequency of co-occurrence) of events and roles connected in a narrative schema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lide Number"/>
          <p:cNvSpPr/>
          <p:nvPr>
            <p:ph type="sldNum" sz="quarter" idx="4294967295"/>
          </p:nvPr>
        </p:nvSpPr>
        <p:spPr>
          <a:xfrm>
            <a:off x="8506458" y="4701299"/>
            <a:ext cx="1803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5" name="Screen Shot 2019-02-14 at 2.19.40 PM.png" descr="Screen Shot 2019-02-14 at 2.19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619" y="2340311"/>
            <a:ext cx="3941763" cy="677318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How does it work?"/>
          <p:cNvSpPr/>
          <p:nvPr>
            <p:ph type="title"/>
          </p:nvPr>
        </p:nvSpPr>
        <p:spPr>
          <a:xfrm>
            <a:off x="310151" y="15483"/>
            <a:ext cx="8229601" cy="693608"/>
          </a:xfrm>
          <a:prstGeom prst="rect">
            <a:avLst/>
          </a:prstGeom>
        </p:spPr>
        <p:txBody>
          <a:bodyPr/>
          <a:lstStyle/>
          <a:p>
            <a:pPr/>
            <a:r>
              <a:t>How does it work?</a:t>
            </a:r>
          </a:p>
        </p:txBody>
      </p:sp>
      <p:sp>
        <p:nvSpPr>
          <p:cNvPr id="287" name="For a given tuple (f :: verb, g :: argument type), and for an existing chain of (tuple, argument pairs), the score…"/>
          <p:cNvSpPr/>
          <p:nvPr>
            <p:ph type="body" idx="1"/>
          </p:nvPr>
        </p:nvSpPr>
        <p:spPr>
          <a:xfrm>
            <a:off x="530723" y="1282702"/>
            <a:ext cx="8082554" cy="3489725"/>
          </a:xfrm>
          <a:prstGeom prst="rect">
            <a:avLst/>
          </a:prstGeom>
        </p:spPr>
        <p:txBody>
          <a:bodyPr/>
          <a:lstStyle/>
          <a:p>
            <a:pPr marL="270890" indent="-270890" defTabSz="361188">
              <a:spcBef>
                <a:spcPts val="400"/>
              </a:spcBef>
              <a:defRPr sz="1800"/>
            </a:pPr>
          </a:p>
          <a:p>
            <a:pPr marL="0" indent="0" defTabSz="361188">
              <a:spcBef>
                <a:spcPts val="400"/>
              </a:spcBef>
              <a:buSzTx/>
              <a:buNone/>
              <a:defRPr sz="1800"/>
            </a:pPr>
            <a:r>
              <a:t>For a given tuple (f :: verb, g :: argument type), and for an existing chain of (tuple, argument pairs), the score</a:t>
            </a:r>
          </a:p>
          <a:p>
            <a:pPr marL="0" indent="0" defTabSz="361188">
              <a:spcBef>
                <a:spcPts val="400"/>
              </a:spcBef>
              <a:buSzTx/>
              <a:buNone/>
              <a:defRPr sz="1800"/>
            </a:pPr>
          </a:p>
          <a:p>
            <a:pPr marL="0" indent="0" defTabSz="361188">
              <a:spcBef>
                <a:spcPts val="400"/>
              </a:spcBef>
              <a:buSzTx/>
              <a:buNone/>
              <a:defRPr sz="1800"/>
            </a:pPr>
          </a:p>
          <a:p>
            <a:pPr marL="0" indent="0" defTabSz="361188">
              <a:spcBef>
                <a:spcPts val="400"/>
              </a:spcBef>
              <a:buSzTx/>
              <a:buNone/>
              <a:defRPr sz="1800"/>
            </a:pPr>
            <a:r>
              <a:t>, where similarity is defined by point wise mutual information (proportional to probability of being seen together)</a:t>
            </a:r>
          </a:p>
          <a:p>
            <a:pPr marL="0" indent="0" defTabSz="361188">
              <a:spcBef>
                <a:spcPts val="400"/>
              </a:spcBef>
              <a:buSzTx/>
              <a:buNone/>
              <a:defRPr sz="1800"/>
            </a:pPr>
          </a:p>
          <a:p>
            <a:pPr marL="0" indent="0" defTabSz="361188">
              <a:spcBef>
                <a:spcPts val="400"/>
              </a:spcBef>
              <a:buSzTx/>
              <a:buNone/>
              <a:defRPr i="1" sz="1800"/>
            </a:pPr>
            <a:r>
              <a:t>chainsim</a:t>
            </a:r>
            <a:r>
              <a:rPr i="0"/>
              <a:t>({(arrest, object), (plead, subject)}, (convict, object)) should be high, since in many texts the object of arrest, subject of plead, and object of convict appear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lide Number"/>
          <p:cNvSpPr/>
          <p:nvPr>
            <p:ph type="sldNum" sz="quarter" idx="4294967295"/>
          </p:nvPr>
        </p:nvSpPr>
        <p:spPr>
          <a:xfrm>
            <a:off x="8506458" y="4701299"/>
            <a:ext cx="180339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How does it work?"/>
          <p:cNvSpPr/>
          <p:nvPr>
            <p:ph type="title"/>
          </p:nvPr>
        </p:nvSpPr>
        <p:spPr>
          <a:xfrm>
            <a:off x="310151" y="15483"/>
            <a:ext cx="8229601" cy="693608"/>
          </a:xfrm>
          <a:prstGeom prst="rect">
            <a:avLst/>
          </a:prstGeom>
        </p:spPr>
        <p:txBody>
          <a:bodyPr/>
          <a:lstStyle/>
          <a:p>
            <a:pPr/>
            <a:r>
              <a:t>How does it work?</a:t>
            </a:r>
          </a:p>
        </p:txBody>
      </p:sp>
      <p:sp>
        <p:nvSpPr>
          <p:cNvPr id="291" name="Specific to a given argument,…"/>
          <p:cNvSpPr/>
          <p:nvPr>
            <p:ph type="body" idx="1"/>
          </p:nvPr>
        </p:nvSpPr>
        <p:spPr>
          <a:xfrm>
            <a:off x="457199" y="1104903"/>
            <a:ext cx="8082555" cy="3489724"/>
          </a:xfrm>
          <a:prstGeom prst="rect">
            <a:avLst/>
          </a:prstGeom>
        </p:spPr>
        <p:txBody>
          <a:bodyPr/>
          <a:lstStyle/>
          <a:p>
            <a:pPr marL="0" indent="0" defTabSz="297179">
              <a:spcBef>
                <a:spcPts val="300"/>
              </a:spcBef>
              <a:buSzTx/>
              <a:buNone/>
              <a:defRPr sz="1500"/>
            </a:pPr>
            <a:r>
              <a:t>Specific to a given argument,</a:t>
            </a:r>
          </a:p>
          <a:p>
            <a:pPr marL="0" indent="0" defTabSz="297179">
              <a:spcBef>
                <a:spcPts val="300"/>
              </a:spcBef>
              <a:buSzTx/>
              <a:buNone/>
              <a:defRPr sz="1500"/>
            </a:pPr>
          </a:p>
          <a:p>
            <a:pPr marL="0" indent="0" defTabSz="297179">
              <a:spcBef>
                <a:spcPts val="300"/>
              </a:spcBef>
              <a:buSzTx/>
              <a:buNone/>
              <a:defRPr sz="1500"/>
            </a:pPr>
            <a:r>
              <a:t>(again measuring frequency of co-occurence, but this time with a given role value instead of simply argument slots.</a:t>
            </a:r>
          </a:p>
          <a:p>
            <a:pPr marL="0" indent="0" defTabSz="297179">
              <a:spcBef>
                <a:spcPts val="300"/>
              </a:spcBef>
              <a:buSzTx/>
              <a:buNone/>
              <a:defRPr sz="1500"/>
            </a:pPr>
            <a:r>
              <a:t>Then </a:t>
            </a:r>
          </a:p>
          <a:p>
            <a:pPr marL="0" indent="0" defTabSz="297179">
              <a:spcBef>
                <a:spcPts val="300"/>
              </a:spcBef>
              <a:buSzTx/>
              <a:buNone/>
              <a:defRPr sz="1500"/>
            </a:pPr>
            <a:r>
              <a:t>chainsim’(C, &lt;f,g&gt;) = </a:t>
            </a:r>
          </a:p>
          <a:p>
            <a:pPr marL="0" indent="0" defTabSz="297179">
              <a:spcBef>
                <a:spcPts val="300"/>
              </a:spcBef>
              <a:buSzTx/>
              <a:buNone/>
              <a:defRPr sz="1500"/>
            </a:pPr>
          </a:p>
          <a:p>
            <a:pPr marL="0" indent="0" defTabSz="297179">
              <a:spcBef>
                <a:spcPts val="300"/>
              </a:spcBef>
              <a:buSzTx/>
              <a:buNone/>
              <a:defRPr sz="1500"/>
            </a:pPr>
            <a:r>
              <a:t>Essentially, a verb-event slot fits a narrative schema if there is an actual role type that it is associated with that it shares between many elements of the schema</a:t>
            </a:r>
          </a:p>
          <a:p>
            <a:pPr marL="0" indent="0" defTabSz="297179">
              <a:spcBef>
                <a:spcPts val="300"/>
              </a:spcBef>
              <a:buSzTx/>
              <a:buNone/>
              <a:defRPr sz="1500"/>
            </a:pPr>
          </a:p>
          <a:p>
            <a:pPr marL="0" indent="0" defTabSz="297179">
              <a:spcBef>
                <a:spcPts val="300"/>
              </a:spcBef>
              <a:buSzTx/>
              <a:buNone/>
              <a:defRPr sz="1500"/>
            </a:pPr>
            <a:r>
              <a:t>This means that, even though there aren’t a lot of instances of {(arrest, object), (plead, subject), (convict, object)} where the role is played by the police, because there exists a role (the suspect) for which there is a high co-occurrence, (convict, object) fits well with the existing narrative chain</a:t>
            </a:r>
          </a:p>
        </p:txBody>
      </p:sp>
      <p:pic>
        <p:nvPicPr>
          <p:cNvPr id="292" name="Screen Shot 2019-02-14 at 2.24.46 PM.png" descr="Screen Shot 2019-02-14 at 2.24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450" y="806450"/>
            <a:ext cx="4686300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Screen Shot 2019-02-14 at 2.29.24 PM.png" descr="Screen Shot 2019-02-14 at 2.29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6050" y="2228850"/>
            <a:ext cx="4381500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144D"/>
      </a:dk1>
      <a:lt1>
        <a:srgbClr val="FFFFFF"/>
      </a:lt1>
      <a:dk2>
        <a:srgbClr val="A7A7A7"/>
      </a:dk2>
      <a:lt2>
        <a:srgbClr val="53535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