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408" r:id="rId2"/>
    <p:sldId id="324" r:id="rId3"/>
    <p:sldId id="319" r:id="rId4"/>
    <p:sldId id="328" r:id="rId5"/>
    <p:sldId id="341" r:id="rId6"/>
    <p:sldId id="342" r:id="rId7"/>
    <p:sldId id="331" r:id="rId8"/>
    <p:sldId id="332" r:id="rId9"/>
    <p:sldId id="333" r:id="rId10"/>
    <p:sldId id="334" r:id="rId11"/>
    <p:sldId id="335" r:id="rId12"/>
    <p:sldId id="413" r:id="rId13"/>
    <p:sldId id="385" r:id="rId14"/>
    <p:sldId id="344" r:id="rId15"/>
    <p:sldId id="345" r:id="rId16"/>
    <p:sldId id="346" r:id="rId17"/>
    <p:sldId id="353" r:id="rId18"/>
    <p:sldId id="412" r:id="rId19"/>
    <p:sldId id="411" r:id="rId20"/>
    <p:sldId id="414" r:id="rId21"/>
    <p:sldId id="409" r:id="rId22"/>
    <p:sldId id="410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AE413F7-FCE9-4DF7-A811-15A837271141}">
          <p14:sldIdLst>
            <p14:sldId id="408"/>
            <p14:sldId id="324"/>
            <p14:sldId id="319"/>
            <p14:sldId id="328"/>
            <p14:sldId id="341"/>
            <p14:sldId id="342"/>
            <p14:sldId id="331"/>
            <p14:sldId id="332"/>
            <p14:sldId id="333"/>
            <p14:sldId id="334"/>
            <p14:sldId id="335"/>
            <p14:sldId id="413"/>
            <p14:sldId id="385"/>
            <p14:sldId id="344"/>
            <p14:sldId id="345"/>
            <p14:sldId id="346"/>
            <p14:sldId id="353"/>
            <p14:sldId id="412"/>
            <p14:sldId id="411"/>
            <p14:sldId id="414"/>
            <p14:sldId id="409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000080"/>
    <a:srgbClr val="FAC896"/>
    <a:srgbClr val="A7001B"/>
    <a:srgbClr val="FAE1AF"/>
    <a:srgbClr val="CC3300"/>
    <a:srgbClr val="006600"/>
    <a:srgbClr val="FBA313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675AE-87AF-4ACC-9C54-7F892591B309}" v="2583" dt="2019-01-25T17:25:1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6781" autoAdjust="0"/>
  </p:normalViewPr>
  <p:slideViewPr>
    <p:cSldViewPr>
      <p:cViewPr varScale="1">
        <p:scale>
          <a:sx n="79" d="100"/>
          <a:sy n="79" d="100"/>
        </p:scale>
        <p:origin x="136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2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h, Dan" userId="18da4c67-dd89-43a7-9856-8592f867a23c" providerId="ADAL" clId="{FEB675AE-87AF-4ACC-9C54-7F892591B309}"/>
    <pc:docChg chg="undo custSel addSld delSld modSld delSection modSection">
      <pc:chgData name="Roth, Dan" userId="18da4c67-dd89-43a7-9856-8592f867a23c" providerId="ADAL" clId="{FEB675AE-87AF-4ACC-9C54-7F892591B309}" dt="2019-01-25T17:25:16.809" v="2582" actId="18676"/>
      <pc:docMkLst>
        <pc:docMk/>
      </pc:docMkLst>
      <pc:sldChg chg="del">
        <pc:chgData name="Roth, Dan" userId="18da4c67-dd89-43a7-9856-8592f867a23c" providerId="ADAL" clId="{FEB675AE-87AF-4ACC-9C54-7F892591B309}" dt="2019-01-25T17:24:15.047" v="2567" actId="2696"/>
        <pc:sldMkLst>
          <pc:docMk/>
          <pc:sldMk cId="0" sldId="262"/>
        </pc:sldMkLst>
      </pc:sldChg>
      <pc:sldChg chg="del modTransition">
        <pc:chgData name="Roth, Dan" userId="18da4c67-dd89-43a7-9856-8592f867a23c" providerId="ADAL" clId="{FEB675AE-87AF-4ACC-9C54-7F892591B309}" dt="2019-01-25T17:24:13.847" v="2543" actId="2696"/>
        <pc:sldMkLst>
          <pc:docMk/>
          <pc:sldMk cId="2936185946" sldId="275"/>
        </pc:sldMkLst>
      </pc:sldChg>
      <pc:sldChg chg="del">
        <pc:chgData name="Roth, Dan" userId="18da4c67-dd89-43a7-9856-8592f867a23c" providerId="ADAL" clId="{FEB675AE-87AF-4ACC-9C54-7F892591B309}" dt="2019-01-25T17:24:15.093" v="2568" actId="2696"/>
        <pc:sldMkLst>
          <pc:docMk/>
          <pc:sldMk cId="1408392018" sldId="276"/>
        </pc:sldMkLst>
      </pc:sldChg>
      <pc:sldChg chg="del">
        <pc:chgData name="Roth, Dan" userId="18da4c67-dd89-43a7-9856-8592f867a23c" providerId="ADAL" clId="{FEB675AE-87AF-4ACC-9C54-7F892591B309}" dt="2019-01-25T17:24:15.138" v="2569" actId="2696"/>
        <pc:sldMkLst>
          <pc:docMk/>
          <pc:sldMk cId="547350302" sldId="277"/>
        </pc:sldMkLst>
      </pc:sldChg>
      <pc:sldChg chg="del">
        <pc:chgData name="Roth, Dan" userId="18da4c67-dd89-43a7-9856-8592f867a23c" providerId="ADAL" clId="{FEB675AE-87AF-4ACC-9C54-7F892591B309}" dt="2019-01-25T17:24:15.178" v="2570" actId="2696"/>
        <pc:sldMkLst>
          <pc:docMk/>
          <pc:sldMk cId="3075960995" sldId="278"/>
        </pc:sldMkLst>
      </pc:sldChg>
      <pc:sldChg chg="del">
        <pc:chgData name="Roth, Dan" userId="18da4c67-dd89-43a7-9856-8592f867a23c" providerId="ADAL" clId="{FEB675AE-87AF-4ACC-9C54-7F892591B309}" dt="2019-01-25T17:24:14.500" v="2554" actId="2696"/>
        <pc:sldMkLst>
          <pc:docMk/>
          <pc:sldMk cId="1659641058" sldId="284"/>
        </pc:sldMkLst>
      </pc:sldChg>
      <pc:sldChg chg="del">
        <pc:chgData name="Roth, Dan" userId="18da4c67-dd89-43a7-9856-8592f867a23c" providerId="ADAL" clId="{FEB675AE-87AF-4ACC-9C54-7F892591B309}" dt="2019-01-25T17:24:14.547" v="2555" actId="2696"/>
        <pc:sldMkLst>
          <pc:docMk/>
          <pc:sldMk cId="782495850" sldId="288"/>
        </pc:sldMkLst>
      </pc:sldChg>
      <pc:sldChg chg="del">
        <pc:chgData name="Roth, Dan" userId="18da4c67-dd89-43a7-9856-8592f867a23c" providerId="ADAL" clId="{FEB675AE-87AF-4ACC-9C54-7F892591B309}" dt="2019-01-25T17:24:14.579" v="2556" actId="2696"/>
        <pc:sldMkLst>
          <pc:docMk/>
          <pc:sldMk cId="2006106069" sldId="290"/>
        </pc:sldMkLst>
      </pc:sldChg>
      <pc:sldChg chg="del">
        <pc:chgData name="Roth, Dan" userId="18da4c67-dd89-43a7-9856-8592f867a23c" providerId="ADAL" clId="{FEB675AE-87AF-4ACC-9C54-7F892591B309}" dt="2019-01-25T17:24:14.627" v="2557" actId="2696"/>
        <pc:sldMkLst>
          <pc:docMk/>
          <pc:sldMk cId="755792389" sldId="291"/>
        </pc:sldMkLst>
      </pc:sldChg>
      <pc:sldChg chg="del">
        <pc:chgData name="Roth, Dan" userId="18da4c67-dd89-43a7-9856-8592f867a23c" providerId="ADAL" clId="{FEB675AE-87AF-4ACC-9C54-7F892591B309}" dt="2019-01-25T17:24:14.850" v="2561" actId="2696"/>
        <pc:sldMkLst>
          <pc:docMk/>
          <pc:sldMk cId="122013090" sldId="304"/>
        </pc:sldMkLst>
      </pc:sldChg>
      <pc:sldChg chg="del">
        <pc:chgData name="Roth, Dan" userId="18da4c67-dd89-43a7-9856-8592f867a23c" providerId="ADAL" clId="{FEB675AE-87AF-4ACC-9C54-7F892591B309}" dt="2019-01-25T17:24:14.882" v="2562" actId="2696"/>
        <pc:sldMkLst>
          <pc:docMk/>
          <pc:sldMk cId="341999033" sldId="305"/>
        </pc:sldMkLst>
      </pc:sldChg>
      <pc:sldChg chg="del">
        <pc:chgData name="Roth, Dan" userId="18da4c67-dd89-43a7-9856-8592f867a23c" providerId="ADAL" clId="{FEB675AE-87AF-4ACC-9C54-7F892591B309}" dt="2019-01-25T17:24:14.929" v="2563" actId="2696"/>
        <pc:sldMkLst>
          <pc:docMk/>
          <pc:sldMk cId="1566367" sldId="306"/>
        </pc:sldMkLst>
      </pc:sldChg>
      <pc:sldChg chg="del">
        <pc:chgData name="Roth, Dan" userId="18da4c67-dd89-43a7-9856-8592f867a23c" providerId="ADAL" clId="{FEB675AE-87AF-4ACC-9C54-7F892591B309}" dt="2019-01-25T17:24:14.944" v="2564" actId="2696"/>
        <pc:sldMkLst>
          <pc:docMk/>
          <pc:sldMk cId="3627452125" sldId="309"/>
        </pc:sldMkLst>
      </pc:sldChg>
      <pc:sldChg chg="del">
        <pc:chgData name="Roth, Dan" userId="18da4c67-dd89-43a7-9856-8592f867a23c" providerId="ADAL" clId="{FEB675AE-87AF-4ACC-9C54-7F892591B309}" dt="2019-01-25T17:24:14.683" v="2558" actId="2696"/>
        <pc:sldMkLst>
          <pc:docMk/>
          <pc:sldMk cId="2778761916" sldId="312"/>
        </pc:sldMkLst>
      </pc:sldChg>
      <pc:sldChg chg="del">
        <pc:chgData name="Roth, Dan" userId="18da4c67-dd89-43a7-9856-8592f867a23c" providerId="ADAL" clId="{FEB675AE-87AF-4ACC-9C54-7F892591B309}" dt="2019-01-25T17:24:14.749" v="2559" actId="2696"/>
        <pc:sldMkLst>
          <pc:docMk/>
          <pc:sldMk cId="1942138963" sldId="313"/>
        </pc:sldMkLst>
      </pc:sldChg>
      <pc:sldChg chg="del">
        <pc:chgData name="Roth, Dan" userId="18da4c67-dd89-43a7-9856-8592f867a23c" providerId="ADAL" clId="{FEB675AE-87AF-4ACC-9C54-7F892591B309}" dt="2019-01-25T17:24:14.815" v="2560" actId="2696"/>
        <pc:sldMkLst>
          <pc:docMk/>
          <pc:sldMk cId="1012055524" sldId="314"/>
        </pc:sldMkLst>
      </pc:sldChg>
      <pc:sldChg chg="modTransition">
        <pc:chgData name="Roth, Dan" userId="18da4c67-dd89-43a7-9856-8592f867a23c" providerId="ADAL" clId="{FEB675AE-87AF-4ACC-9C54-7F892591B309}" dt="2019-01-23T17:22:05.899" v="2361"/>
        <pc:sldMkLst>
          <pc:docMk/>
          <pc:sldMk cId="3958187142" sldId="319"/>
        </pc:sldMkLst>
      </pc:sldChg>
      <pc:sldChg chg="modSp">
        <pc:chgData name="Roth, Dan" userId="18da4c67-dd89-43a7-9856-8592f867a23c" providerId="ADAL" clId="{FEB675AE-87AF-4ACC-9C54-7F892591B309}" dt="2019-01-23T17:17:55.685" v="2360" actId="20577"/>
        <pc:sldMkLst>
          <pc:docMk/>
          <pc:sldMk cId="150265810" sldId="324"/>
        </pc:sldMkLst>
        <pc:spChg chg="mod">
          <ac:chgData name="Roth, Dan" userId="18da4c67-dd89-43a7-9856-8592f867a23c" providerId="ADAL" clId="{FEB675AE-87AF-4ACC-9C54-7F892591B309}" dt="2019-01-23T16:17:26.901" v="149" actId="20577"/>
          <ac:spMkLst>
            <pc:docMk/>
            <pc:sldMk cId="150265810" sldId="324"/>
            <ac:spMk id="2" creationId="{00000000-0000-0000-0000-000000000000}"/>
          </ac:spMkLst>
        </pc:spChg>
        <pc:spChg chg="mod">
          <ac:chgData name="Roth, Dan" userId="18da4c67-dd89-43a7-9856-8592f867a23c" providerId="ADAL" clId="{FEB675AE-87AF-4ACC-9C54-7F892591B309}" dt="2019-01-23T17:17:55.685" v="2360" actId="20577"/>
          <ac:spMkLst>
            <pc:docMk/>
            <pc:sldMk cId="150265810" sldId="324"/>
            <ac:spMk id="3" creationId="{00000000-0000-0000-0000-000000000000}"/>
          </ac:spMkLst>
        </pc:spChg>
        <pc:picChg chg="mod">
          <ac:chgData name="Roth, Dan" userId="18da4c67-dd89-43a7-9856-8592f867a23c" providerId="ADAL" clId="{FEB675AE-87AF-4ACC-9C54-7F892591B309}" dt="2019-01-23T16:23:53.798" v="165" actId="1076"/>
          <ac:picMkLst>
            <pc:docMk/>
            <pc:sldMk cId="150265810" sldId="324"/>
            <ac:picMk id="2050" creationId="{00000000-0000-0000-0000-000000000000}"/>
          </ac:picMkLst>
        </pc:picChg>
      </pc:sldChg>
      <pc:sldChg chg="modTransition">
        <pc:chgData name="Roth, Dan" userId="18da4c67-dd89-43a7-9856-8592f867a23c" providerId="ADAL" clId="{FEB675AE-87AF-4ACC-9C54-7F892591B309}" dt="2019-01-23T17:22:14.126" v="2362"/>
        <pc:sldMkLst>
          <pc:docMk/>
          <pc:sldMk cId="1488551656" sldId="328"/>
        </pc:sldMkLst>
      </pc:sldChg>
      <pc:sldChg chg="add del">
        <pc:chgData name="Roth, Dan" userId="18da4c67-dd89-43a7-9856-8592f867a23c" providerId="ADAL" clId="{FEB675AE-87AF-4ACC-9C54-7F892591B309}" dt="2019-01-25T17:24:15.451" v="2576" actId="2696"/>
        <pc:sldMkLst>
          <pc:docMk/>
          <pc:sldMk cId="963927656" sldId="338"/>
        </pc:sldMkLst>
      </pc:sldChg>
      <pc:sldChg chg="add del">
        <pc:chgData name="Roth, Dan" userId="18da4c67-dd89-43a7-9856-8592f867a23c" providerId="ADAL" clId="{FEB675AE-87AF-4ACC-9C54-7F892591B309}" dt="2019-01-25T17:24:15.480" v="2577" actId="2696"/>
        <pc:sldMkLst>
          <pc:docMk/>
          <pc:sldMk cId="529867083" sldId="340"/>
        </pc:sldMkLst>
      </pc:sldChg>
      <pc:sldChg chg="addSp modSp modAnim">
        <pc:chgData name="Roth, Dan" userId="18da4c67-dd89-43a7-9856-8592f867a23c" providerId="ADAL" clId="{FEB675AE-87AF-4ACC-9C54-7F892591B309}" dt="2019-01-23T16:22:17.102" v="158" actId="1076"/>
        <pc:sldMkLst>
          <pc:docMk/>
          <pc:sldMk cId="1828463798" sldId="353"/>
        </pc:sldMkLst>
        <pc:spChg chg="add mod">
          <ac:chgData name="Roth, Dan" userId="18da4c67-dd89-43a7-9856-8592f867a23c" providerId="ADAL" clId="{FEB675AE-87AF-4ACC-9C54-7F892591B309}" dt="2019-01-23T16:22:17.102" v="158" actId="1076"/>
          <ac:spMkLst>
            <pc:docMk/>
            <pc:sldMk cId="1828463798" sldId="353"/>
            <ac:spMk id="16" creationId="{70026675-6048-4E36-A53E-E2211302AC85}"/>
          </ac:spMkLst>
        </pc:spChg>
      </pc:sldChg>
      <pc:sldChg chg="del">
        <pc:chgData name="Roth, Dan" userId="18da4c67-dd89-43a7-9856-8592f867a23c" providerId="ADAL" clId="{FEB675AE-87AF-4ACC-9C54-7F892591B309}" dt="2019-01-25T17:24:14.033" v="2545" actId="2696"/>
        <pc:sldMkLst>
          <pc:docMk/>
          <pc:sldMk cId="3891218332" sldId="363"/>
        </pc:sldMkLst>
      </pc:sldChg>
      <pc:sldChg chg="del">
        <pc:chgData name="Roth, Dan" userId="18da4c67-dd89-43a7-9856-8592f867a23c" providerId="ADAL" clId="{FEB675AE-87AF-4ACC-9C54-7F892591B309}" dt="2019-01-25T17:24:13.941" v="2544" actId="2696"/>
        <pc:sldMkLst>
          <pc:docMk/>
          <pc:sldMk cId="2675100412" sldId="374"/>
        </pc:sldMkLst>
      </pc:sldChg>
      <pc:sldChg chg="del">
        <pc:chgData name="Roth, Dan" userId="18da4c67-dd89-43a7-9856-8592f867a23c" providerId="ADAL" clId="{FEB675AE-87AF-4ACC-9C54-7F892591B309}" dt="2019-01-25T17:24:14.064" v="2546" actId="2696"/>
        <pc:sldMkLst>
          <pc:docMk/>
          <pc:sldMk cId="3718435690" sldId="375"/>
        </pc:sldMkLst>
      </pc:sldChg>
      <pc:sldChg chg="del">
        <pc:chgData name="Roth, Dan" userId="18da4c67-dd89-43a7-9856-8592f867a23c" providerId="ADAL" clId="{FEB675AE-87AF-4ACC-9C54-7F892591B309}" dt="2019-01-25T17:24:14.115" v="2547" actId="2696"/>
        <pc:sldMkLst>
          <pc:docMk/>
          <pc:sldMk cId="2083629171" sldId="377"/>
        </pc:sldMkLst>
      </pc:sldChg>
      <pc:sldChg chg="del">
        <pc:chgData name="Roth, Dan" userId="18da4c67-dd89-43a7-9856-8592f867a23c" providerId="ADAL" clId="{FEB675AE-87AF-4ACC-9C54-7F892591B309}" dt="2019-01-25T17:24:14.150" v="2548" actId="2696"/>
        <pc:sldMkLst>
          <pc:docMk/>
          <pc:sldMk cId="872073118" sldId="378"/>
        </pc:sldMkLst>
      </pc:sldChg>
      <pc:sldChg chg="del">
        <pc:chgData name="Roth, Dan" userId="18da4c67-dd89-43a7-9856-8592f867a23c" providerId="ADAL" clId="{FEB675AE-87AF-4ACC-9C54-7F892591B309}" dt="2019-01-25T17:24:14.197" v="2549" actId="2696"/>
        <pc:sldMkLst>
          <pc:docMk/>
          <pc:sldMk cId="2896696152" sldId="379"/>
        </pc:sldMkLst>
      </pc:sldChg>
      <pc:sldChg chg="del">
        <pc:chgData name="Roth, Dan" userId="18da4c67-dd89-43a7-9856-8592f867a23c" providerId="ADAL" clId="{FEB675AE-87AF-4ACC-9C54-7F892591B309}" dt="2019-01-25T17:24:14.245" v="2550" actId="2696"/>
        <pc:sldMkLst>
          <pc:docMk/>
          <pc:sldMk cId="2916950250" sldId="380"/>
        </pc:sldMkLst>
      </pc:sldChg>
      <pc:sldChg chg="del">
        <pc:chgData name="Roth, Dan" userId="18da4c67-dd89-43a7-9856-8592f867a23c" providerId="ADAL" clId="{FEB675AE-87AF-4ACC-9C54-7F892591B309}" dt="2019-01-25T17:24:14.314" v="2551" actId="2696"/>
        <pc:sldMkLst>
          <pc:docMk/>
          <pc:sldMk cId="1487461640" sldId="382"/>
        </pc:sldMkLst>
      </pc:sldChg>
      <pc:sldChg chg="del">
        <pc:chgData name="Roth, Dan" userId="18da4c67-dd89-43a7-9856-8592f867a23c" providerId="ADAL" clId="{FEB675AE-87AF-4ACC-9C54-7F892591B309}" dt="2019-01-25T17:24:14.417" v="2552" actId="2696"/>
        <pc:sldMkLst>
          <pc:docMk/>
          <pc:sldMk cId="3620204632" sldId="383"/>
        </pc:sldMkLst>
      </pc:sldChg>
      <pc:sldChg chg="del">
        <pc:chgData name="Roth, Dan" userId="18da4c67-dd89-43a7-9856-8592f867a23c" providerId="ADAL" clId="{FEB675AE-87AF-4ACC-9C54-7F892591B309}" dt="2019-01-25T17:24:15.417" v="2575" actId="2696"/>
        <pc:sldMkLst>
          <pc:docMk/>
          <pc:sldMk cId="3915825275" sldId="390"/>
        </pc:sldMkLst>
      </pc:sldChg>
      <pc:sldChg chg="del">
        <pc:chgData name="Roth, Dan" userId="18da4c67-dd89-43a7-9856-8592f867a23c" providerId="ADAL" clId="{FEB675AE-87AF-4ACC-9C54-7F892591B309}" dt="2019-01-25T17:24:14.983" v="2565" actId="2696"/>
        <pc:sldMkLst>
          <pc:docMk/>
          <pc:sldMk cId="1646246735" sldId="391"/>
        </pc:sldMkLst>
      </pc:sldChg>
      <pc:sldChg chg="del">
        <pc:chgData name="Roth, Dan" userId="18da4c67-dd89-43a7-9856-8592f867a23c" providerId="ADAL" clId="{FEB675AE-87AF-4ACC-9C54-7F892591B309}" dt="2019-01-25T17:24:14.467" v="2553" actId="2696"/>
        <pc:sldMkLst>
          <pc:docMk/>
          <pc:sldMk cId="1420393515" sldId="394"/>
        </pc:sldMkLst>
      </pc:sldChg>
      <pc:sldChg chg="del">
        <pc:chgData name="Roth, Dan" userId="18da4c67-dd89-43a7-9856-8592f867a23c" providerId="ADAL" clId="{FEB675AE-87AF-4ACC-9C54-7F892591B309}" dt="2019-01-25T17:24:15.015" v="2566" actId="2696"/>
        <pc:sldMkLst>
          <pc:docMk/>
          <pc:sldMk cId="3270615644" sldId="395"/>
        </pc:sldMkLst>
      </pc:sldChg>
      <pc:sldChg chg="del">
        <pc:chgData name="Roth, Dan" userId="18da4c67-dd89-43a7-9856-8592f867a23c" providerId="ADAL" clId="{FEB675AE-87AF-4ACC-9C54-7F892591B309}" dt="2019-01-25T17:24:15.210" v="2571" actId="2696"/>
        <pc:sldMkLst>
          <pc:docMk/>
          <pc:sldMk cId="3459725095" sldId="400"/>
        </pc:sldMkLst>
      </pc:sldChg>
      <pc:sldChg chg="del">
        <pc:chgData name="Roth, Dan" userId="18da4c67-dd89-43a7-9856-8592f867a23c" providerId="ADAL" clId="{FEB675AE-87AF-4ACC-9C54-7F892591B309}" dt="2019-01-25T17:24:15.233" v="2572" actId="2696"/>
        <pc:sldMkLst>
          <pc:docMk/>
          <pc:sldMk cId="1977825613" sldId="402"/>
        </pc:sldMkLst>
      </pc:sldChg>
      <pc:sldChg chg="del">
        <pc:chgData name="Roth, Dan" userId="18da4c67-dd89-43a7-9856-8592f867a23c" providerId="ADAL" clId="{FEB675AE-87AF-4ACC-9C54-7F892591B309}" dt="2019-01-25T17:24:15.296" v="2573" actId="2696"/>
        <pc:sldMkLst>
          <pc:docMk/>
          <pc:sldMk cId="327922750" sldId="404"/>
        </pc:sldMkLst>
      </pc:sldChg>
      <pc:sldChg chg="del">
        <pc:chgData name="Roth, Dan" userId="18da4c67-dd89-43a7-9856-8592f867a23c" providerId="ADAL" clId="{FEB675AE-87AF-4ACC-9C54-7F892591B309}" dt="2019-01-25T17:24:15.334" v="2574" actId="2696"/>
        <pc:sldMkLst>
          <pc:docMk/>
          <pc:sldMk cId="1727055733" sldId="407"/>
        </pc:sldMkLst>
      </pc:sldChg>
      <pc:sldChg chg="delSp modSp add">
        <pc:chgData name="Roth, Dan" userId="18da4c67-dd89-43a7-9856-8592f867a23c" providerId="ADAL" clId="{FEB675AE-87AF-4ACC-9C54-7F892591B309}" dt="2019-01-23T16:12:29.277" v="97" actId="478"/>
        <pc:sldMkLst>
          <pc:docMk/>
          <pc:sldMk cId="3961046053" sldId="408"/>
        </pc:sldMkLst>
        <pc:spChg chg="del">
          <ac:chgData name="Roth, Dan" userId="18da4c67-dd89-43a7-9856-8592f867a23c" providerId="ADAL" clId="{FEB675AE-87AF-4ACC-9C54-7F892591B309}" dt="2019-01-23T16:12:15.088" v="95" actId="478"/>
          <ac:spMkLst>
            <pc:docMk/>
            <pc:sldMk cId="3961046053" sldId="408"/>
            <ac:spMk id="6" creationId="{00000000-0000-0000-0000-000000000000}"/>
          </ac:spMkLst>
        </pc:spChg>
        <pc:spChg chg="mod">
          <ac:chgData name="Roth, Dan" userId="18da4c67-dd89-43a7-9856-8592f867a23c" providerId="ADAL" clId="{FEB675AE-87AF-4ACC-9C54-7F892591B309}" dt="2019-01-23T16:12:09.211" v="94" actId="404"/>
          <ac:spMkLst>
            <pc:docMk/>
            <pc:sldMk cId="3961046053" sldId="408"/>
            <ac:spMk id="3075" creationId="{00000000-0000-0000-0000-000000000000}"/>
          </ac:spMkLst>
        </pc:spChg>
        <pc:picChg chg="del">
          <ac:chgData name="Roth, Dan" userId="18da4c67-dd89-43a7-9856-8592f867a23c" providerId="ADAL" clId="{FEB675AE-87AF-4ACC-9C54-7F892591B309}" dt="2019-01-23T16:12:24.238" v="96" actId="478"/>
          <ac:picMkLst>
            <pc:docMk/>
            <pc:sldMk cId="3961046053" sldId="408"/>
            <ac:picMk id="2" creationId="{00000000-0000-0000-0000-000000000000}"/>
          </ac:picMkLst>
        </pc:picChg>
        <pc:picChg chg="del">
          <ac:chgData name="Roth, Dan" userId="18da4c67-dd89-43a7-9856-8592f867a23c" providerId="ADAL" clId="{FEB675AE-87AF-4ACC-9C54-7F892591B309}" dt="2019-01-23T16:12:29.277" v="97" actId="478"/>
          <ac:picMkLst>
            <pc:docMk/>
            <pc:sldMk cId="3961046053" sldId="408"/>
            <ac:picMk id="4" creationId="{00000000-0000-0000-0000-000000000000}"/>
          </ac:picMkLst>
        </pc:picChg>
      </pc:sldChg>
      <pc:sldChg chg="modSp add modAnim">
        <pc:chgData name="Roth, Dan" userId="18da4c67-dd89-43a7-9856-8592f867a23c" providerId="ADAL" clId="{FEB675AE-87AF-4ACC-9C54-7F892591B309}" dt="2019-01-23T17:27:19.406" v="2542" actId="20577"/>
        <pc:sldMkLst>
          <pc:docMk/>
          <pc:sldMk cId="3171519191" sldId="409"/>
        </pc:sldMkLst>
        <pc:spChg chg="mod">
          <ac:chgData name="Roth, Dan" userId="18da4c67-dd89-43a7-9856-8592f867a23c" providerId="ADAL" clId="{FEB675AE-87AF-4ACC-9C54-7F892591B309}" dt="2019-01-23T17:27:19.406" v="2542" actId="20577"/>
          <ac:spMkLst>
            <pc:docMk/>
            <pc:sldMk cId="3171519191" sldId="409"/>
            <ac:spMk id="3" creationId="{32AD94B3-C32F-4D6C-ABF1-05D9FB0F4159}"/>
          </ac:spMkLst>
        </pc:spChg>
      </pc:sldChg>
      <pc:sldChg chg="add">
        <pc:chgData name="Roth, Dan" userId="18da4c67-dd89-43a7-9856-8592f867a23c" providerId="ADAL" clId="{FEB675AE-87AF-4ACC-9C54-7F892591B309}" dt="2019-01-23T17:04:45.443" v="1855"/>
        <pc:sldMkLst>
          <pc:docMk/>
          <pc:sldMk cId="2927507868" sldId="410"/>
        </pc:sldMkLst>
      </pc:sldChg>
      <pc:sldChg chg="add">
        <pc:chgData name="Roth, Dan" userId="18da4c67-dd89-43a7-9856-8592f867a23c" providerId="ADAL" clId="{FEB675AE-87AF-4ACC-9C54-7F892591B309}" dt="2019-01-23T17:07:37.765" v="1963"/>
        <pc:sldMkLst>
          <pc:docMk/>
          <pc:sldMk cId="1420590977" sldId="411"/>
        </pc:sldMkLst>
      </pc:sldChg>
      <pc:sldChg chg="add">
        <pc:chgData name="Roth, Dan" userId="18da4c67-dd89-43a7-9856-8592f867a23c" providerId="ADAL" clId="{FEB675AE-87AF-4ACC-9C54-7F892591B309}" dt="2019-01-23T17:07:37.765" v="1963"/>
        <pc:sldMkLst>
          <pc:docMk/>
          <pc:sldMk cId="1396298297" sldId="412"/>
        </pc:sldMkLst>
      </pc:sldChg>
      <pc:sldChg chg="modSp add modAnim">
        <pc:chgData name="Roth, Dan" userId="18da4c67-dd89-43a7-9856-8592f867a23c" providerId="ADAL" clId="{FEB675AE-87AF-4ACC-9C54-7F892591B309}" dt="2019-01-23T16:54:17.960" v="1851"/>
        <pc:sldMkLst>
          <pc:docMk/>
          <pc:sldMk cId="3553417767" sldId="413"/>
        </pc:sldMkLst>
        <pc:spChg chg="mod">
          <ac:chgData name="Roth, Dan" userId="18da4c67-dd89-43a7-9856-8592f867a23c" providerId="ADAL" clId="{FEB675AE-87AF-4ACC-9C54-7F892591B309}" dt="2019-01-23T16:52:38.286" v="1713" actId="20577"/>
          <ac:spMkLst>
            <pc:docMk/>
            <pc:sldMk cId="3553417767" sldId="413"/>
            <ac:spMk id="2" creationId="{95DB6825-28AC-4CD7-A2EE-934831C3E8F2}"/>
          </ac:spMkLst>
        </pc:spChg>
        <pc:spChg chg="mod">
          <ac:chgData name="Roth, Dan" userId="18da4c67-dd89-43a7-9856-8592f867a23c" providerId="ADAL" clId="{FEB675AE-87AF-4ACC-9C54-7F892591B309}" dt="2019-01-23T16:54:09.109" v="1850" actId="20577"/>
          <ac:spMkLst>
            <pc:docMk/>
            <pc:sldMk cId="3553417767" sldId="413"/>
            <ac:spMk id="3" creationId="{20C97427-67D8-475B-8008-0D874D40FF34}"/>
          </ac:spMkLst>
        </pc:spChg>
      </pc:sldChg>
      <pc:sldChg chg="modSp add modAnim">
        <pc:chgData name="Roth, Dan" userId="18da4c67-dd89-43a7-9856-8592f867a23c" providerId="ADAL" clId="{FEB675AE-87AF-4ACC-9C54-7F892591B309}" dt="2019-01-23T17:26:10.743" v="2540"/>
        <pc:sldMkLst>
          <pc:docMk/>
          <pc:sldMk cId="2536711855" sldId="414"/>
        </pc:sldMkLst>
        <pc:spChg chg="mod">
          <ac:chgData name="Roth, Dan" userId="18da4c67-dd89-43a7-9856-8592f867a23c" providerId="ADAL" clId="{FEB675AE-87AF-4ACC-9C54-7F892591B309}" dt="2019-01-23T17:08:01.853" v="1984" actId="20577"/>
          <ac:spMkLst>
            <pc:docMk/>
            <pc:sldMk cId="2536711855" sldId="414"/>
            <ac:spMk id="2" creationId="{0190EAC9-A6D0-432B-8355-2384B014DEA9}"/>
          </ac:spMkLst>
        </pc:spChg>
        <pc:spChg chg="mod">
          <ac:chgData name="Roth, Dan" userId="18da4c67-dd89-43a7-9856-8592f867a23c" providerId="ADAL" clId="{FEB675AE-87AF-4ACC-9C54-7F892591B309}" dt="2019-01-23T17:25:17.976" v="2535" actId="6549"/>
          <ac:spMkLst>
            <pc:docMk/>
            <pc:sldMk cId="2536711855" sldId="414"/>
            <ac:spMk id="3" creationId="{25585800-8D8A-431A-9CBB-D76D018346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F7D9C7A-1E92-449D-A064-B8AFA531E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753E5-623F-4C67-8206-272E28AD2ED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Title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232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model for natural language comprehension – and I’d like to talk about some of the key issues we need to think about if we want to make progress in NLU</a:t>
            </a:r>
          </a:p>
          <a:p>
            <a:r>
              <a:rPr lang="en-US" dirty="0"/>
              <a:t>In doing it, I’ll dispel with some of the currently hot trends – they</a:t>
            </a:r>
            <a:r>
              <a:rPr lang="en-US" baseline="0" dirty="0"/>
              <a:t> can help up clime trees, but we want to reach the moon.</a:t>
            </a:r>
          </a:p>
          <a:p>
            <a:r>
              <a:rPr lang="en-US" baseline="0" dirty="0"/>
              <a:t>I will use it to pay tribute to John McCarthy – many of you, I hope, know that he thought a lot about representations and Reasoning, I will discuss some of his thoughts about natural language stories</a:t>
            </a:r>
          </a:p>
          <a:p>
            <a:r>
              <a:rPr lang="en-US" baseline="0" dirty="0"/>
              <a:t>And I’ll use it to give you a brief tour of some of the relevant, hopefully important, ideas came from my work in these directions, and were we should go.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D9C7A-1E92-449D-A064-B8AFA531E95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22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read this story; but a</a:t>
            </a:r>
            <a:r>
              <a:rPr lang="en-US" baseline="0" dirty="0"/>
              <a:t> small part of it got wet; so you will help me figure out if what I heard on National Public Radio is correct given this story, and also, what’s behind this black ink.</a:t>
            </a:r>
          </a:p>
          <a:p>
            <a:r>
              <a:rPr lang="en-US" dirty="0"/>
              <a:t>Where? …..How do you</a:t>
            </a:r>
            <a:r>
              <a:rPr lang="en-US" baseline="0" dirty="0"/>
              <a:t> know? </a:t>
            </a:r>
          </a:p>
          <a:p>
            <a:r>
              <a:rPr lang="en-US" dirty="0"/>
              <a:t>Cannot be pumpkins  -- the minister cannot be a pumpkin; and I cannot add it to people (semantic type); </a:t>
            </a:r>
          </a:p>
          <a:p>
            <a:r>
              <a:rPr lang="en-US" dirty="0"/>
              <a:t>but can be killed from the semantic types perspective (even though “killed” is a verb),</a:t>
            </a:r>
            <a:r>
              <a:rPr lang="en-US" baseline="0" dirty="0"/>
              <a:t> but you probably infer that the argument is missing and can go on. </a:t>
            </a:r>
            <a:r>
              <a:rPr lang="en-US" dirty="0"/>
              <a:t> </a:t>
            </a:r>
          </a:p>
          <a:p>
            <a:r>
              <a:rPr lang="en-US" dirty="0"/>
              <a:t>Killed does not make sense since we think</a:t>
            </a:r>
            <a:r>
              <a:rPr lang="en-US" baseline="0" dirty="0"/>
              <a:t> that the seconds sentence elaborates on the first sentence rather than contradicts it – this is part of a convention that we buy into when we read a story – we have some expectations. </a:t>
            </a:r>
          </a:p>
          <a:p>
            <a:r>
              <a:rPr lang="en-US" baseline="0" dirty="0"/>
              <a:t>It would not fit into our equation – 35 + 14 = 49; </a:t>
            </a:r>
          </a:p>
          <a:p>
            <a:r>
              <a:rPr lang="en-US" baseline="0" dirty="0"/>
              <a:t>And, this is the telecom minister, and the minister here might be the same one….</a:t>
            </a:r>
          </a:p>
          <a:p>
            <a:r>
              <a:rPr lang="en-US" baseline="0" dirty="0"/>
              <a:t>Visitors – makes sense since he talked about it later – but doesn’t fit the math.</a:t>
            </a:r>
          </a:p>
          <a:p>
            <a:r>
              <a:rPr lang="en-US" baseline="0" dirty="0"/>
              <a:t>Injured is good;</a:t>
            </a:r>
          </a:p>
          <a:p>
            <a:r>
              <a:rPr lang="en-US" b="1" baseline="0" dirty="0"/>
              <a:t>But he probably wasn’t injured too seriously, since he was talking about it later.</a:t>
            </a:r>
          </a:p>
          <a:p>
            <a:r>
              <a:rPr lang="en-US" baseline="0" dirty="0"/>
              <a:t>There is a lot of “what if” when we read a story like that – even at the very low level …..</a:t>
            </a:r>
          </a:p>
          <a:p>
            <a:r>
              <a:rPr lang="en-US" baseline="0" dirty="0"/>
              <a:t>More than anything else, understanding is telling ourselves a story about the story….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D9C7A-1E92-449D-A064-B8AFA531E95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33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AA7F-08EF-454F-AA59-0FEA9AF091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AAA7F-08EF-454F-AA59-0FEA9AF091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1B544F-54BD-49AE-A5F4-9D5946008D93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FCEA49E-E184-4713-806D-E847FB61C9F1}" type="slidenum">
              <a:rPr lang="en-US" sz="1200">
                <a:latin typeface="Times New Roman" pitchFamily="18" charset="0"/>
              </a:rPr>
              <a:pPr algn="r" eaLnBrk="1" hangingPunct="1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8E0D60-0D1E-424A-BD46-570C65B11730}" type="slidenum">
              <a:rPr lang="en-US" smtClean="0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72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a more abstract</a:t>
            </a:r>
            <a:r>
              <a:rPr lang="en-US" baseline="0" dirty="0"/>
              <a:t> way : </a:t>
            </a:r>
            <a:r>
              <a:rPr lang="en-US" dirty="0"/>
              <a:t>My research</a:t>
            </a:r>
            <a:r>
              <a:rPr lang="en-US" baseline="0" dirty="0"/>
              <a:t> span all these aspects &amp; more; but I’ll focus on providing a framework, present some examples, and some recent, exciting results towards the end.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728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4BF6195-0823-49BA-B65D-2602F52199CF}" type="slidenum">
              <a:rPr lang="en-US" sz="1200">
                <a:latin typeface="Calibri" pitchFamily="34" charset="0"/>
              </a:rPr>
              <a:pPr algn="r" eaLnBrk="1" hangingPunct="1"/>
              <a:t>17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penn-1-A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1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148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2133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2484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93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8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811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3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6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556022" y="6627472"/>
            <a:ext cx="1360821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76274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86800" y="6627472"/>
            <a:ext cx="30136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39EF4-A850-451A-A568-A8D7B10EE4DC}" type="slidenum">
              <a:rPr lang="zh-CN" altLang="en-US" sz="800">
                <a:solidFill>
                  <a:srgbClr val="A700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endParaRPr lang="en-US" altLang="zh-CN" sz="800" dirty="0">
              <a:solidFill>
                <a:srgbClr val="A700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6681055" y="6627472"/>
            <a:ext cx="556017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0"/>
            <a:endParaRPr lang="en-US" dirty="0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1905000" y="6627472"/>
            <a:ext cx="1447800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275362" y="6627472"/>
            <a:ext cx="1324838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5" name="Picture 14" descr="penn_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6400800"/>
            <a:ext cx="51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9"/>
          <p:cNvGrpSpPr>
            <a:grpSpLocks/>
          </p:cNvGrpSpPr>
          <p:nvPr userDrawn="1"/>
        </p:nvGrpSpPr>
        <p:grpSpPr bwMode="auto">
          <a:xfrm>
            <a:off x="2680087" y="6206622"/>
            <a:ext cx="3911600" cy="569913"/>
            <a:chOff x="114" y="226"/>
            <a:chExt cx="2464" cy="50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2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26"/>
              <a:ext cx="37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27"/>
              <a:ext cx="331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11" y="559"/>
              <a:ext cx="96" cy="116"/>
            </a:xfrm>
            <a:custGeom>
              <a:avLst/>
              <a:gdLst>
                <a:gd name="T0" fmla="*/ 21 w 74"/>
                <a:gd name="T1" fmla="*/ 74 h 79"/>
                <a:gd name="T2" fmla="*/ 6 w 74"/>
                <a:gd name="T3" fmla="*/ 60 h 79"/>
                <a:gd name="T4" fmla="*/ 0 w 74"/>
                <a:gd name="T5" fmla="*/ 39 h 79"/>
                <a:gd name="T6" fmla="*/ 13 w 74"/>
                <a:gd name="T7" fmla="*/ 11 h 79"/>
                <a:gd name="T8" fmla="*/ 46 w 74"/>
                <a:gd name="T9" fmla="*/ 0 h 79"/>
                <a:gd name="T10" fmla="*/ 60 w 74"/>
                <a:gd name="T11" fmla="*/ 1 h 79"/>
                <a:gd name="T12" fmla="*/ 74 w 74"/>
                <a:gd name="T13" fmla="*/ 5 h 79"/>
                <a:gd name="T14" fmla="*/ 74 w 74"/>
                <a:gd name="T15" fmla="*/ 6 h 79"/>
                <a:gd name="T16" fmla="*/ 73 w 74"/>
                <a:gd name="T17" fmla="*/ 12 h 79"/>
                <a:gd name="T18" fmla="*/ 72 w 74"/>
                <a:gd name="T19" fmla="*/ 24 h 79"/>
                <a:gd name="T20" fmla="*/ 67 w 74"/>
                <a:gd name="T21" fmla="*/ 24 h 79"/>
                <a:gd name="T22" fmla="*/ 67 w 74"/>
                <a:gd name="T23" fmla="*/ 14 h 79"/>
                <a:gd name="T24" fmla="*/ 63 w 74"/>
                <a:gd name="T25" fmla="*/ 11 h 79"/>
                <a:gd name="T26" fmla="*/ 56 w 74"/>
                <a:gd name="T27" fmla="*/ 8 h 79"/>
                <a:gd name="T28" fmla="*/ 46 w 74"/>
                <a:gd name="T29" fmla="*/ 6 h 79"/>
                <a:gd name="T30" fmla="*/ 25 w 74"/>
                <a:gd name="T31" fmla="*/ 15 h 79"/>
                <a:gd name="T32" fmla="*/ 17 w 74"/>
                <a:gd name="T33" fmla="*/ 37 h 79"/>
                <a:gd name="T34" fmla="*/ 27 w 74"/>
                <a:gd name="T35" fmla="*/ 63 h 79"/>
                <a:gd name="T36" fmla="*/ 50 w 74"/>
                <a:gd name="T37" fmla="*/ 72 h 79"/>
                <a:gd name="T38" fmla="*/ 61 w 74"/>
                <a:gd name="T39" fmla="*/ 71 h 79"/>
                <a:gd name="T40" fmla="*/ 73 w 74"/>
                <a:gd name="T41" fmla="*/ 66 h 79"/>
                <a:gd name="T42" fmla="*/ 74 w 74"/>
                <a:gd name="T43" fmla="*/ 68 h 79"/>
                <a:gd name="T44" fmla="*/ 71 w 74"/>
                <a:gd name="T45" fmla="*/ 73 h 79"/>
                <a:gd name="T46" fmla="*/ 59 w 74"/>
                <a:gd name="T47" fmla="*/ 78 h 79"/>
                <a:gd name="T48" fmla="*/ 46 w 74"/>
                <a:gd name="T49" fmla="*/ 79 h 79"/>
                <a:gd name="T50" fmla="*/ 21 w 74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79">
                  <a:moveTo>
                    <a:pt x="21" y="74"/>
                  </a:moveTo>
                  <a:cubicBezTo>
                    <a:pt x="14" y="71"/>
                    <a:pt x="9" y="66"/>
                    <a:pt x="6" y="60"/>
                  </a:cubicBezTo>
                  <a:cubicBezTo>
                    <a:pt x="2" y="54"/>
                    <a:pt x="0" y="47"/>
                    <a:pt x="0" y="39"/>
                  </a:cubicBezTo>
                  <a:cubicBezTo>
                    <a:pt x="0" y="28"/>
                    <a:pt x="4" y="18"/>
                    <a:pt x="13" y="11"/>
                  </a:cubicBezTo>
                  <a:cubicBezTo>
                    <a:pt x="21" y="4"/>
                    <a:pt x="32" y="0"/>
                    <a:pt x="46" y="0"/>
                  </a:cubicBezTo>
                  <a:cubicBezTo>
                    <a:pt x="51" y="0"/>
                    <a:pt x="55" y="0"/>
                    <a:pt x="60" y="1"/>
                  </a:cubicBezTo>
                  <a:cubicBezTo>
                    <a:pt x="65" y="2"/>
                    <a:pt x="69" y="3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8"/>
                    <a:pt x="73" y="10"/>
                    <a:pt x="73" y="12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18"/>
                    <a:pt x="67" y="15"/>
                    <a:pt x="67" y="14"/>
                  </a:cubicBezTo>
                  <a:cubicBezTo>
                    <a:pt x="66" y="14"/>
                    <a:pt x="65" y="13"/>
                    <a:pt x="63" y="11"/>
                  </a:cubicBezTo>
                  <a:cubicBezTo>
                    <a:pt x="62" y="10"/>
                    <a:pt x="59" y="9"/>
                    <a:pt x="56" y="8"/>
                  </a:cubicBezTo>
                  <a:cubicBezTo>
                    <a:pt x="53" y="7"/>
                    <a:pt x="50" y="6"/>
                    <a:pt x="46" y="6"/>
                  </a:cubicBezTo>
                  <a:cubicBezTo>
                    <a:pt x="37" y="6"/>
                    <a:pt x="30" y="9"/>
                    <a:pt x="25" y="15"/>
                  </a:cubicBezTo>
                  <a:cubicBezTo>
                    <a:pt x="20" y="20"/>
                    <a:pt x="17" y="28"/>
                    <a:pt x="17" y="37"/>
                  </a:cubicBezTo>
                  <a:cubicBezTo>
                    <a:pt x="17" y="48"/>
                    <a:pt x="20" y="56"/>
                    <a:pt x="27" y="63"/>
                  </a:cubicBezTo>
                  <a:cubicBezTo>
                    <a:pt x="32" y="69"/>
                    <a:pt x="40" y="72"/>
                    <a:pt x="50" y="72"/>
                  </a:cubicBezTo>
                  <a:cubicBezTo>
                    <a:pt x="54" y="72"/>
                    <a:pt x="58" y="71"/>
                    <a:pt x="61" y="71"/>
                  </a:cubicBezTo>
                  <a:cubicBezTo>
                    <a:pt x="65" y="70"/>
                    <a:pt x="68" y="68"/>
                    <a:pt x="73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9"/>
                    <a:pt x="72" y="71"/>
                    <a:pt x="71" y="73"/>
                  </a:cubicBezTo>
                  <a:cubicBezTo>
                    <a:pt x="67" y="75"/>
                    <a:pt x="63" y="77"/>
                    <a:pt x="59" y="78"/>
                  </a:cubicBezTo>
                  <a:cubicBezTo>
                    <a:pt x="55" y="79"/>
                    <a:pt x="51" y="79"/>
                    <a:pt x="46" y="79"/>
                  </a:cubicBezTo>
                  <a:cubicBezTo>
                    <a:pt x="36" y="79"/>
                    <a:pt x="28" y="78"/>
                    <a:pt x="21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623" y="597"/>
              <a:ext cx="547" cy="78"/>
            </a:xfrm>
            <a:custGeom>
              <a:avLst/>
              <a:gdLst>
                <a:gd name="T0" fmla="*/ 143 w 421"/>
                <a:gd name="T1" fmla="*/ 27 h 53"/>
                <a:gd name="T2" fmla="*/ 150 w 421"/>
                <a:gd name="T3" fmla="*/ 49 h 53"/>
                <a:gd name="T4" fmla="*/ 132 w 421"/>
                <a:gd name="T5" fmla="*/ 49 h 53"/>
                <a:gd name="T6" fmla="*/ 139 w 421"/>
                <a:gd name="T7" fmla="*/ 28 h 53"/>
                <a:gd name="T8" fmla="*/ 132 w 421"/>
                <a:gd name="T9" fmla="*/ 4 h 53"/>
                <a:gd name="T10" fmla="*/ 167 w 421"/>
                <a:gd name="T11" fmla="*/ 24 h 53"/>
                <a:gd name="T12" fmla="*/ 178 w 421"/>
                <a:gd name="T13" fmla="*/ 5 h 53"/>
                <a:gd name="T14" fmla="*/ 180 w 421"/>
                <a:gd name="T15" fmla="*/ 1 h 53"/>
                <a:gd name="T16" fmla="*/ 184 w 421"/>
                <a:gd name="T17" fmla="*/ 5 h 53"/>
                <a:gd name="T18" fmla="*/ 183 w 421"/>
                <a:gd name="T19" fmla="*/ 41 h 53"/>
                <a:gd name="T20" fmla="*/ 342 w 421"/>
                <a:gd name="T21" fmla="*/ 53 h 53"/>
                <a:gd name="T22" fmla="*/ 316 w 421"/>
                <a:gd name="T23" fmla="*/ 4 h 53"/>
                <a:gd name="T24" fmla="*/ 340 w 421"/>
                <a:gd name="T25" fmla="*/ 4 h 53"/>
                <a:gd name="T26" fmla="*/ 348 w 421"/>
                <a:gd name="T27" fmla="*/ 40 h 53"/>
                <a:gd name="T28" fmla="*/ 354 w 421"/>
                <a:gd name="T29" fmla="*/ 4 h 53"/>
                <a:gd name="T30" fmla="*/ 372 w 421"/>
                <a:gd name="T31" fmla="*/ 4 h 53"/>
                <a:gd name="T32" fmla="*/ 347 w 421"/>
                <a:gd name="T33" fmla="*/ 53 h 53"/>
                <a:gd name="T34" fmla="*/ 75 w 421"/>
                <a:gd name="T35" fmla="*/ 7 h 53"/>
                <a:gd name="T36" fmla="*/ 118 w 421"/>
                <a:gd name="T37" fmla="*/ 4 h 53"/>
                <a:gd name="T38" fmla="*/ 107 w 421"/>
                <a:gd name="T39" fmla="*/ 5 h 53"/>
                <a:gd name="T40" fmla="*/ 84 w 421"/>
                <a:gd name="T41" fmla="*/ 42 h 53"/>
                <a:gd name="T42" fmla="*/ 108 w 421"/>
                <a:gd name="T43" fmla="*/ 35 h 53"/>
                <a:gd name="T44" fmla="*/ 122 w 421"/>
                <a:gd name="T45" fmla="*/ 31 h 53"/>
                <a:gd name="T46" fmla="*/ 119 w 421"/>
                <a:gd name="T47" fmla="*/ 48 h 53"/>
                <a:gd name="T48" fmla="*/ 7 w 421"/>
                <a:gd name="T49" fmla="*/ 46 h 53"/>
                <a:gd name="T50" fmla="*/ 29 w 421"/>
                <a:gd name="T51" fmla="*/ 0 h 53"/>
                <a:gd name="T52" fmla="*/ 53 w 421"/>
                <a:gd name="T53" fmla="*/ 40 h 53"/>
                <a:gd name="T54" fmla="*/ 16 w 421"/>
                <a:gd name="T55" fmla="*/ 9 h 53"/>
                <a:gd name="T56" fmla="*/ 29 w 421"/>
                <a:gd name="T57" fmla="*/ 49 h 53"/>
                <a:gd name="T58" fmla="*/ 28 w 421"/>
                <a:gd name="T59" fmla="*/ 4 h 53"/>
                <a:gd name="T60" fmla="*/ 383 w 421"/>
                <a:gd name="T61" fmla="*/ 52 h 53"/>
                <a:gd name="T62" fmla="*/ 387 w 421"/>
                <a:gd name="T63" fmla="*/ 7 h 53"/>
                <a:gd name="T64" fmla="*/ 394 w 421"/>
                <a:gd name="T65" fmla="*/ 1 h 53"/>
                <a:gd name="T66" fmla="*/ 419 w 421"/>
                <a:gd name="T67" fmla="*/ 12 h 53"/>
                <a:gd name="T68" fmla="*/ 405 w 421"/>
                <a:gd name="T69" fmla="*/ 5 h 53"/>
                <a:gd name="T70" fmla="*/ 411 w 421"/>
                <a:gd name="T71" fmla="*/ 23 h 53"/>
                <a:gd name="T72" fmla="*/ 415 w 421"/>
                <a:gd name="T73" fmla="*/ 26 h 53"/>
                <a:gd name="T74" fmla="*/ 411 w 421"/>
                <a:gd name="T75" fmla="*/ 28 h 53"/>
                <a:gd name="T76" fmla="*/ 398 w 421"/>
                <a:gd name="T77" fmla="*/ 48 h 53"/>
                <a:gd name="T78" fmla="*/ 421 w 421"/>
                <a:gd name="T79" fmla="*/ 39 h 53"/>
                <a:gd name="T80" fmla="*/ 305 w 421"/>
                <a:gd name="T81" fmla="*/ 52 h 53"/>
                <a:gd name="T82" fmla="*/ 291 w 421"/>
                <a:gd name="T83" fmla="*/ 48 h 53"/>
                <a:gd name="T84" fmla="*/ 292 w 421"/>
                <a:gd name="T85" fmla="*/ 5 h 53"/>
                <a:gd name="T86" fmla="*/ 297 w 421"/>
                <a:gd name="T87" fmla="*/ 1 h 53"/>
                <a:gd name="T88" fmla="*/ 303 w 421"/>
                <a:gd name="T89" fmla="*/ 7 h 53"/>
                <a:gd name="T90" fmla="*/ 304 w 421"/>
                <a:gd name="T91" fmla="*/ 49 h 53"/>
                <a:gd name="T92" fmla="*/ 254 w 421"/>
                <a:gd name="T93" fmla="*/ 52 h 53"/>
                <a:gd name="T94" fmla="*/ 247 w 421"/>
                <a:gd name="T95" fmla="*/ 48 h 53"/>
                <a:gd name="T96" fmla="*/ 248 w 421"/>
                <a:gd name="T97" fmla="*/ 6 h 53"/>
                <a:gd name="T98" fmla="*/ 234 w 421"/>
                <a:gd name="T99" fmla="*/ 7 h 53"/>
                <a:gd name="T100" fmla="*/ 230 w 421"/>
                <a:gd name="T101" fmla="*/ 1 h 53"/>
                <a:gd name="T102" fmla="*/ 277 w 421"/>
                <a:gd name="T103" fmla="*/ 13 h 53"/>
                <a:gd name="T104" fmla="*/ 260 w 421"/>
                <a:gd name="T105" fmla="*/ 5 h 53"/>
                <a:gd name="T106" fmla="*/ 259 w 421"/>
                <a:gd name="T107" fmla="*/ 45 h 53"/>
                <a:gd name="T108" fmla="*/ 254 w 421"/>
                <a:gd name="T109" fmla="*/ 52 h 53"/>
                <a:gd name="T110" fmla="*/ 199 w 421"/>
                <a:gd name="T111" fmla="*/ 49 h 53"/>
                <a:gd name="T112" fmla="*/ 205 w 421"/>
                <a:gd name="T113" fmla="*/ 13 h 53"/>
                <a:gd name="T114" fmla="*/ 199 w 421"/>
                <a:gd name="T115" fmla="*/ 1 h 53"/>
                <a:gd name="T116" fmla="*/ 217 w 421"/>
                <a:gd name="T117" fmla="*/ 4 h 53"/>
                <a:gd name="T118" fmla="*/ 216 w 421"/>
                <a:gd name="T119" fmla="*/ 48 h 53"/>
                <a:gd name="T120" fmla="*/ 218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177" y="52"/>
                  </a:moveTo>
                  <a:cubicBezTo>
                    <a:pt x="170" y="45"/>
                    <a:pt x="163" y="36"/>
                    <a:pt x="154" y="26"/>
                  </a:cubicBezTo>
                  <a:cubicBezTo>
                    <a:pt x="149" y="21"/>
                    <a:pt x="146" y="16"/>
                    <a:pt x="143" y="12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1"/>
                    <a:pt x="143" y="35"/>
                    <a:pt x="143" y="41"/>
                  </a:cubicBezTo>
                  <a:cubicBezTo>
                    <a:pt x="143" y="45"/>
                    <a:pt x="144" y="47"/>
                    <a:pt x="14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7" y="49"/>
                    <a:pt x="150" y="49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6" y="52"/>
                    <a:pt x="143" y="52"/>
                    <a:pt x="141" y="52"/>
                  </a:cubicBezTo>
                  <a:cubicBezTo>
                    <a:pt x="140" y="52"/>
                    <a:pt x="137" y="52"/>
                    <a:pt x="132" y="5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5" y="49"/>
                    <a:pt x="137" y="49"/>
                    <a:pt x="137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9" y="45"/>
                    <a:pt x="139" y="41"/>
                  </a:cubicBezTo>
                  <a:cubicBezTo>
                    <a:pt x="139" y="35"/>
                    <a:pt x="139" y="31"/>
                    <a:pt x="139" y="2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8"/>
                    <a:pt x="139" y="6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7" y="4"/>
                    <a:pt x="135" y="4"/>
                    <a:pt x="132" y="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6" y="1"/>
                    <a:pt x="139" y="1"/>
                    <a:pt x="141" y="1"/>
                  </a:cubicBezTo>
                  <a:cubicBezTo>
                    <a:pt x="143" y="1"/>
                    <a:pt x="145" y="1"/>
                    <a:pt x="147" y="1"/>
                  </a:cubicBezTo>
                  <a:cubicBezTo>
                    <a:pt x="153" y="8"/>
                    <a:pt x="159" y="16"/>
                    <a:pt x="167" y="24"/>
                  </a:cubicBezTo>
                  <a:cubicBezTo>
                    <a:pt x="171" y="30"/>
                    <a:pt x="175" y="34"/>
                    <a:pt x="179" y="3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9" y="18"/>
                    <a:pt x="179" y="13"/>
                    <a:pt x="179" y="9"/>
                  </a:cubicBezTo>
                  <a:cubicBezTo>
                    <a:pt x="179" y="7"/>
                    <a:pt x="178" y="5"/>
                    <a:pt x="178" y="5"/>
                  </a:cubicBezTo>
                  <a:cubicBezTo>
                    <a:pt x="178" y="5"/>
                    <a:pt x="178" y="4"/>
                    <a:pt x="177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5" y="1"/>
                    <a:pt x="177" y="1"/>
                    <a:pt x="180" y="1"/>
                  </a:cubicBezTo>
                  <a:cubicBezTo>
                    <a:pt x="184" y="1"/>
                    <a:pt x="187" y="1"/>
                    <a:pt x="190" y="1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7" y="4"/>
                    <a:pt x="186" y="4"/>
                    <a:pt x="185" y="4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3" y="8"/>
                    <a:pt x="183" y="11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45"/>
                    <a:pt x="183" y="49"/>
                    <a:pt x="184" y="53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0" y="53"/>
                    <a:pt x="178" y="52"/>
                    <a:pt x="177" y="52"/>
                  </a:cubicBezTo>
                  <a:moveTo>
                    <a:pt x="342" y="53"/>
                  </a:moveTo>
                  <a:cubicBezTo>
                    <a:pt x="329" y="22"/>
                    <a:pt x="329" y="22"/>
                    <a:pt x="329" y="22"/>
                  </a:cubicBezTo>
                  <a:cubicBezTo>
                    <a:pt x="326" y="15"/>
                    <a:pt x="324" y="10"/>
                    <a:pt x="323" y="7"/>
                  </a:cubicBezTo>
                  <a:cubicBezTo>
                    <a:pt x="322" y="6"/>
                    <a:pt x="321" y="5"/>
                    <a:pt x="321" y="5"/>
                  </a:cubicBezTo>
                  <a:cubicBezTo>
                    <a:pt x="320" y="4"/>
                    <a:pt x="319" y="4"/>
                    <a:pt x="316" y="4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21" y="1"/>
                    <a:pt x="325" y="1"/>
                    <a:pt x="329" y="1"/>
                  </a:cubicBezTo>
                  <a:cubicBezTo>
                    <a:pt x="332" y="1"/>
                    <a:pt x="336" y="1"/>
                    <a:pt x="340" y="1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7" y="4"/>
                    <a:pt x="336" y="4"/>
                    <a:pt x="335" y="4"/>
                  </a:cubicBezTo>
                  <a:cubicBezTo>
                    <a:pt x="334" y="5"/>
                    <a:pt x="334" y="5"/>
                    <a:pt x="334" y="6"/>
                  </a:cubicBezTo>
                  <a:cubicBezTo>
                    <a:pt x="334" y="6"/>
                    <a:pt x="335" y="9"/>
                    <a:pt x="337" y="14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6" y="19"/>
                    <a:pt x="356" y="19"/>
                    <a:pt x="356" y="19"/>
                  </a:cubicBezTo>
                  <a:cubicBezTo>
                    <a:pt x="359" y="12"/>
                    <a:pt x="361" y="7"/>
                    <a:pt x="361" y="6"/>
                  </a:cubicBezTo>
                  <a:cubicBezTo>
                    <a:pt x="361" y="5"/>
                    <a:pt x="360" y="5"/>
                    <a:pt x="360" y="4"/>
                  </a:cubicBezTo>
                  <a:cubicBezTo>
                    <a:pt x="359" y="4"/>
                    <a:pt x="357" y="4"/>
                    <a:pt x="354" y="4"/>
                  </a:cubicBezTo>
                  <a:cubicBezTo>
                    <a:pt x="354" y="1"/>
                    <a:pt x="354" y="1"/>
                    <a:pt x="354" y="1"/>
                  </a:cubicBezTo>
                  <a:cubicBezTo>
                    <a:pt x="359" y="1"/>
                    <a:pt x="362" y="1"/>
                    <a:pt x="363" y="1"/>
                  </a:cubicBezTo>
                  <a:cubicBezTo>
                    <a:pt x="365" y="1"/>
                    <a:pt x="368" y="1"/>
                    <a:pt x="372" y="1"/>
                  </a:cubicBezTo>
                  <a:cubicBezTo>
                    <a:pt x="372" y="4"/>
                    <a:pt x="372" y="4"/>
                    <a:pt x="372" y="4"/>
                  </a:cubicBezTo>
                  <a:cubicBezTo>
                    <a:pt x="369" y="4"/>
                    <a:pt x="368" y="4"/>
                    <a:pt x="368" y="5"/>
                  </a:cubicBezTo>
                  <a:cubicBezTo>
                    <a:pt x="367" y="5"/>
                    <a:pt x="366" y="8"/>
                    <a:pt x="363" y="13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45"/>
                    <a:pt x="348" y="50"/>
                    <a:pt x="347" y="53"/>
                  </a:cubicBezTo>
                  <a:cubicBezTo>
                    <a:pt x="342" y="53"/>
                    <a:pt x="342" y="53"/>
                    <a:pt x="342" y="53"/>
                  </a:cubicBezTo>
                  <a:moveTo>
                    <a:pt x="75" y="46"/>
                  </a:moveTo>
                  <a:cubicBezTo>
                    <a:pt x="69" y="41"/>
                    <a:pt x="67" y="34"/>
                    <a:pt x="67" y="26"/>
                  </a:cubicBezTo>
                  <a:cubicBezTo>
                    <a:pt x="67" y="18"/>
                    <a:pt x="69" y="12"/>
                    <a:pt x="75" y="7"/>
                  </a:cubicBezTo>
                  <a:cubicBezTo>
                    <a:pt x="80" y="2"/>
                    <a:pt x="88" y="0"/>
                    <a:pt x="98" y="0"/>
                  </a:cubicBezTo>
                  <a:cubicBezTo>
                    <a:pt x="102" y="0"/>
                    <a:pt x="105" y="0"/>
                    <a:pt x="109" y="1"/>
                  </a:cubicBezTo>
                  <a:cubicBezTo>
                    <a:pt x="112" y="1"/>
                    <a:pt x="115" y="2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7"/>
                    <a:pt x="117" y="11"/>
                    <a:pt x="117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3"/>
                    <a:pt x="114" y="11"/>
                    <a:pt x="113" y="9"/>
                  </a:cubicBezTo>
                  <a:cubicBezTo>
                    <a:pt x="112" y="8"/>
                    <a:pt x="110" y="6"/>
                    <a:pt x="107" y="5"/>
                  </a:cubicBezTo>
                  <a:cubicBezTo>
                    <a:pt x="105" y="4"/>
                    <a:pt x="102" y="4"/>
                    <a:pt x="99" y="4"/>
                  </a:cubicBezTo>
                  <a:cubicBezTo>
                    <a:pt x="92" y="4"/>
                    <a:pt x="87" y="6"/>
                    <a:pt x="84" y="10"/>
                  </a:cubicBezTo>
                  <a:cubicBezTo>
                    <a:pt x="80" y="13"/>
                    <a:pt x="78" y="19"/>
                    <a:pt x="78" y="25"/>
                  </a:cubicBezTo>
                  <a:cubicBezTo>
                    <a:pt x="78" y="32"/>
                    <a:pt x="80" y="38"/>
                    <a:pt x="84" y="42"/>
                  </a:cubicBezTo>
                  <a:cubicBezTo>
                    <a:pt x="88" y="47"/>
                    <a:pt x="93" y="49"/>
                    <a:pt x="98" y="49"/>
                  </a:cubicBezTo>
                  <a:cubicBezTo>
                    <a:pt x="101" y="49"/>
                    <a:pt x="105" y="48"/>
                    <a:pt x="108" y="47"/>
                  </a:cubicBezTo>
                  <a:cubicBezTo>
                    <a:pt x="108" y="45"/>
                    <a:pt x="108" y="43"/>
                    <a:pt x="108" y="41"/>
                  </a:cubicBezTo>
                  <a:cubicBezTo>
                    <a:pt x="108" y="38"/>
                    <a:pt x="108" y="36"/>
                    <a:pt x="108" y="35"/>
                  </a:cubicBezTo>
                  <a:cubicBezTo>
                    <a:pt x="107" y="35"/>
                    <a:pt x="105" y="34"/>
                    <a:pt x="10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4" y="31"/>
                    <a:pt x="108" y="31"/>
                    <a:pt x="112" y="31"/>
                  </a:cubicBezTo>
                  <a:cubicBezTo>
                    <a:pt x="115" y="31"/>
                    <a:pt x="118" y="31"/>
                    <a:pt x="122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4"/>
                    <a:pt x="120" y="34"/>
                    <a:pt x="119" y="35"/>
                  </a:cubicBezTo>
                  <a:cubicBezTo>
                    <a:pt x="119" y="37"/>
                    <a:pt x="119" y="39"/>
                    <a:pt x="119" y="41"/>
                  </a:cubicBezTo>
                  <a:cubicBezTo>
                    <a:pt x="119" y="42"/>
                    <a:pt x="119" y="45"/>
                    <a:pt x="119" y="48"/>
                  </a:cubicBezTo>
                  <a:cubicBezTo>
                    <a:pt x="114" y="50"/>
                    <a:pt x="110" y="51"/>
                    <a:pt x="107" y="52"/>
                  </a:cubicBezTo>
                  <a:cubicBezTo>
                    <a:pt x="104" y="53"/>
                    <a:pt x="100" y="53"/>
                    <a:pt x="97" y="53"/>
                  </a:cubicBezTo>
                  <a:cubicBezTo>
                    <a:pt x="87" y="53"/>
                    <a:pt x="80" y="50"/>
                    <a:pt x="75" y="46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2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5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406" y="52"/>
                  </a:moveTo>
                  <a:cubicBezTo>
                    <a:pt x="402" y="52"/>
                    <a:pt x="399" y="52"/>
                    <a:pt x="396" y="52"/>
                  </a:cubicBezTo>
                  <a:cubicBezTo>
                    <a:pt x="392" y="52"/>
                    <a:pt x="387" y="52"/>
                    <a:pt x="383" y="52"/>
                  </a:cubicBezTo>
                  <a:cubicBezTo>
                    <a:pt x="383" y="50"/>
                    <a:pt x="383" y="50"/>
                    <a:pt x="383" y="50"/>
                  </a:cubicBezTo>
                  <a:cubicBezTo>
                    <a:pt x="384" y="50"/>
                    <a:pt x="385" y="49"/>
                    <a:pt x="386" y="48"/>
                  </a:cubicBezTo>
                  <a:cubicBezTo>
                    <a:pt x="387" y="44"/>
                    <a:pt x="387" y="36"/>
                    <a:pt x="387" y="24"/>
                  </a:cubicBezTo>
                  <a:cubicBezTo>
                    <a:pt x="387" y="16"/>
                    <a:pt x="387" y="10"/>
                    <a:pt x="387" y="7"/>
                  </a:cubicBezTo>
                  <a:cubicBezTo>
                    <a:pt x="387" y="6"/>
                    <a:pt x="387" y="5"/>
                    <a:pt x="386" y="5"/>
                  </a:cubicBezTo>
                  <a:cubicBezTo>
                    <a:pt x="386" y="4"/>
                    <a:pt x="384" y="4"/>
                    <a:pt x="381" y="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6" y="1"/>
                    <a:pt x="391" y="1"/>
                    <a:pt x="39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7" y="1"/>
                    <a:pt x="419" y="1"/>
                    <a:pt x="420" y="1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20" y="4"/>
                    <a:pt x="420" y="8"/>
                    <a:pt x="419" y="12"/>
                  </a:cubicBezTo>
                  <a:cubicBezTo>
                    <a:pt x="417" y="12"/>
                    <a:pt x="417" y="12"/>
                    <a:pt x="417" y="12"/>
                  </a:cubicBezTo>
                  <a:cubicBezTo>
                    <a:pt x="416" y="8"/>
                    <a:pt x="416" y="6"/>
                    <a:pt x="416" y="6"/>
                  </a:cubicBezTo>
                  <a:cubicBezTo>
                    <a:pt x="416" y="6"/>
                    <a:pt x="415" y="6"/>
                    <a:pt x="414" y="6"/>
                  </a:cubicBezTo>
                  <a:cubicBezTo>
                    <a:pt x="412" y="5"/>
                    <a:pt x="409" y="5"/>
                    <a:pt x="405" y="5"/>
                  </a:cubicBezTo>
                  <a:cubicBezTo>
                    <a:pt x="403" y="5"/>
                    <a:pt x="401" y="5"/>
                    <a:pt x="398" y="5"/>
                  </a:cubicBezTo>
                  <a:cubicBezTo>
                    <a:pt x="398" y="13"/>
                    <a:pt x="397" y="19"/>
                    <a:pt x="397" y="23"/>
                  </a:cubicBezTo>
                  <a:cubicBezTo>
                    <a:pt x="400" y="23"/>
                    <a:pt x="402" y="24"/>
                    <a:pt x="405" y="24"/>
                  </a:cubicBezTo>
                  <a:cubicBezTo>
                    <a:pt x="408" y="24"/>
                    <a:pt x="410" y="23"/>
                    <a:pt x="411" y="23"/>
                  </a:cubicBezTo>
                  <a:cubicBezTo>
                    <a:pt x="411" y="23"/>
                    <a:pt x="412" y="23"/>
                    <a:pt x="412" y="22"/>
                  </a:cubicBezTo>
                  <a:cubicBezTo>
                    <a:pt x="412" y="22"/>
                    <a:pt x="412" y="20"/>
                    <a:pt x="412" y="18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5" y="22"/>
                    <a:pt x="415" y="24"/>
                    <a:pt x="415" y="26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2" y="31"/>
                    <a:pt x="412" y="29"/>
                    <a:pt x="412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09" y="27"/>
                    <a:pt x="407" y="27"/>
                    <a:pt x="402" y="27"/>
                  </a:cubicBezTo>
                  <a:cubicBezTo>
                    <a:pt x="401" y="27"/>
                    <a:pt x="399" y="27"/>
                    <a:pt x="398" y="28"/>
                  </a:cubicBezTo>
                  <a:cubicBezTo>
                    <a:pt x="397" y="29"/>
                    <a:pt x="397" y="30"/>
                    <a:pt x="397" y="32"/>
                  </a:cubicBezTo>
                  <a:cubicBezTo>
                    <a:pt x="397" y="38"/>
                    <a:pt x="398" y="44"/>
                    <a:pt x="398" y="48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9" y="48"/>
                    <a:pt x="413" y="47"/>
                    <a:pt x="416" y="47"/>
                  </a:cubicBezTo>
                  <a:cubicBezTo>
                    <a:pt x="417" y="45"/>
                    <a:pt x="418" y="42"/>
                    <a:pt x="418" y="39"/>
                  </a:cubicBezTo>
                  <a:cubicBezTo>
                    <a:pt x="421" y="39"/>
                    <a:pt x="421" y="39"/>
                    <a:pt x="421" y="39"/>
                  </a:cubicBezTo>
                  <a:cubicBezTo>
                    <a:pt x="421" y="44"/>
                    <a:pt x="420" y="48"/>
                    <a:pt x="420" y="52"/>
                  </a:cubicBezTo>
                  <a:cubicBezTo>
                    <a:pt x="418" y="52"/>
                    <a:pt x="416" y="52"/>
                    <a:pt x="414" y="52"/>
                  </a:cubicBezTo>
                  <a:cubicBezTo>
                    <a:pt x="412" y="52"/>
                    <a:pt x="410" y="52"/>
                    <a:pt x="406" y="52"/>
                  </a:cubicBezTo>
                  <a:moveTo>
                    <a:pt x="305" y="52"/>
                  </a:moveTo>
                  <a:cubicBezTo>
                    <a:pt x="302" y="52"/>
                    <a:pt x="300" y="52"/>
                    <a:pt x="298" y="52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9" y="49"/>
                    <a:pt x="291" y="49"/>
                    <a:pt x="291" y="48"/>
                  </a:cubicBezTo>
                  <a:cubicBezTo>
                    <a:pt x="291" y="48"/>
                    <a:pt x="292" y="47"/>
                    <a:pt x="292" y="45"/>
                  </a:cubicBezTo>
                  <a:cubicBezTo>
                    <a:pt x="292" y="42"/>
                    <a:pt x="292" y="36"/>
                    <a:pt x="292" y="27"/>
                  </a:cubicBezTo>
                  <a:cubicBezTo>
                    <a:pt x="292" y="24"/>
                    <a:pt x="292" y="19"/>
                    <a:pt x="292" y="13"/>
                  </a:cubicBezTo>
                  <a:cubicBezTo>
                    <a:pt x="292" y="8"/>
                    <a:pt x="292" y="6"/>
                    <a:pt x="292" y="5"/>
                  </a:cubicBezTo>
                  <a:cubicBezTo>
                    <a:pt x="291" y="5"/>
                    <a:pt x="291" y="5"/>
                    <a:pt x="291" y="4"/>
                  </a:cubicBezTo>
                  <a:cubicBezTo>
                    <a:pt x="290" y="4"/>
                    <a:pt x="289" y="4"/>
                    <a:pt x="285" y="4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90" y="1"/>
                    <a:pt x="294" y="1"/>
                    <a:pt x="297" y="1"/>
                  </a:cubicBezTo>
                  <a:cubicBezTo>
                    <a:pt x="301" y="1"/>
                    <a:pt x="306" y="1"/>
                    <a:pt x="309" y="1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6" y="4"/>
                    <a:pt x="304" y="4"/>
                    <a:pt x="304" y="4"/>
                  </a:cubicBezTo>
                  <a:cubicBezTo>
                    <a:pt x="303" y="5"/>
                    <a:pt x="303" y="6"/>
                    <a:pt x="303" y="7"/>
                  </a:cubicBezTo>
                  <a:cubicBezTo>
                    <a:pt x="303" y="9"/>
                    <a:pt x="302" y="14"/>
                    <a:pt x="302" y="21"/>
                  </a:cubicBezTo>
                  <a:cubicBezTo>
                    <a:pt x="302" y="31"/>
                    <a:pt x="303" y="37"/>
                    <a:pt x="303" y="41"/>
                  </a:cubicBezTo>
                  <a:cubicBezTo>
                    <a:pt x="303" y="45"/>
                    <a:pt x="303" y="47"/>
                    <a:pt x="303" y="48"/>
                  </a:cubicBezTo>
                  <a:cubicBezTo>
                    <a:pt x="303" y="48"/>
                    <a:pt x="304" y="48"/>
                    <a:pt x="304" y="49"/>
                  </a:cubicBezTo>
                  <a:cubicBezTo>
                    <a:pt x="305" y="49"/>
                    <a:pt x="306" y="49"/>
                    <a:pt x="309" y="49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5" y="52"/>
                    <a:pt x="305" y="52"/>
                    <a:pt x="305" y="52"/>
                  </a:cubicBezTo>
                  <a:moveTo>
                    <a:pt x="254" y="52"/>
                  </a:moveTo>
                  <a:cubicBezTo>
                    <a:pt x="249" y="52"/>
                    <a:pt x="245" y="52"/>
                    <a:pt x="241" y="52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3" y="49"/>
                    <a:pt x="244" y="49"/>
                    <a:pt x="246" y="49"/>
                  </a:cubicBezTo>
                  <a:cubicBezTo>
                    <a:pt x="246" y="49"/>
                    <a:pt x="247" y="48"/>
                    <a:pt x="247" y="48"/>
                  </a:cubicBezTo>
                  <a:cubicBezTo>
                    <a:pt x="248" y="48"/>
                    <a:pt x="248" y="47"/>
                    <a:pt x="248" y="47"/>
                  </a:cubicBezTo>
                  <a:cubicBezTo>
                    <a:pt x="248" y="46"/>
                    <a:pt x="248" y="42"/>
                    <a:pt x="248" y="35"/>
                  </a:cubicBezTo>
                  <a:cubicBezTo>
                    <a:pt x="248" y="30"/>
                    <a:pt x="248" y="25"/>
                    <a:pt x="248" y="21"/>
                  </a:cubicBezTo>
                  <a:cubicBezTo>
                    <a:pt x="248" y="11"/>
                    <a:pt x="248" y="6"/>
                    <a:pt x="248" y="6"/>
                  </a:cubicBezTo>
                  <a:cubicBezTo>
                    <a:pt x="248" y="6"/>
                    <a:pt x="247" y="5"/>
                    <a:pt x="246" y="5"/>
                  </a:cubicBezTo>
                  <a:cubicBezTo>
                    <a:pt x="242" y="5"/>
                    <a:pt x="239" y="6"/>
                    <a:pt x="237" y="6"/>
                  </a:cubicBezTo>
                  <a:cubicBezTo>
                    <a:pt x="236" y="6"/>
                    <a:pt x="235" y="6"/>
                    <a:pt x="235" y="6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9"/>
                    <a:pt x="234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9"/>
                    <a:pt x="230" y="4"/>
                    <a:pt x="230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8" y="1"/>
                    <a:pt x="246" y="1"/>
                    <a:pt x="253" y="1"/>
                  </a:cubicBezTo>
                  <a:cubicBezTo>
                    <a:pt x="260" y="1"/>
                    <a:pt x="268" y="1"/>
                    <a:pt x="277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7" y="5"/>
                    <a:pt x="277" y="9"/>
                    <a:pt x="277" y="1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3" y="9"/>
                    <a:pt x="273" y="7"/>
                    <a:pt x="273" y="6"/>
                  </a:cubicBezTo>
                  <a:cubicBezTo>
                    <a:pt x="273" y="6"/>
                    <a:pt x="272" y="6"/>
                    <a:pt x="272" y="6"/>
                  </a:cubicBezTo>
                  <a:cubicBezTo>
                    <a:pt x="270" y="6"/>
                    <a:pt x="266" y="5"/>
                    <a:pt x="260" y="5"/>
                  </a:cubicBezTo>
                  <a:cubicBezTo>
                    <a:pt x="260" y="5"/>
                    <a:pt x="259" y="6"/>
                    <a:pt x="259" y="6"/>
                  </a:cubicBezTo>
                  <a:cubicBezTo>
                    <a:pt x="259" y="6"/>
                    <a:pt x="259" y="6"/>
                    <a:pt x="259" y="8"/>
                  </a:cubicBezTo>
                  <a:cubicBezTo>
                    <a:pt x="259" y="32"/>
                    <a:pt x="259" y="32"/>
                    <a:pt x="259" y="32"/>
                  </a:cubicBezTo>
                  <a:cubicBezTo>
                    <a:pt x="259" y="39"/>
                    <a:pt x="259" y="44"/>
                    <a:pt x="259" y="45"/>
                  </a:cubicBezTo>
                  <a:cubicBezTo>
                    <a:pt x="259" y="47"/>
                    <a:pt x="259" y="48"/>
                    <a:pt x="260" y="48"/>
                  </a:cubicBezTo>
                  <a:cubicBezTo>
                    <a:pt x="260" y="49"/>
                    <a:pt x="262" y="49"/>
                    <a:pt x="266" y="49"/>
                  </a:cubicBezTo>
                  <a:cubicBezTo>
                    <a:pt x="266" y="52"/>
                    <a:pt x="266" y="52"/>
                    <a:pt x="266" y="52"/>
                  </a:cubicBezTo>
                  <a:cubicBezTo>
                    <a:pt x="262" y="52"/>
                    <a:pt x="258" y="52"/>
                    <a:pt x="254" y="52"/>
                  </a:cubicBezTo>
                  <a:moveTo>
                    <a:pt x="218" y="52"/>
                  </a:moveTo>
                  <a:cubicBezTo>
                    <a:pt x="215" y="52"/>
                    <a:pt x="213" y="52"/>
                    <a:pt x="211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2" y="49"/>
                    <a:pt x="204" y="49"/>
                    <a:pt x="204" y="48"/>
                  </a:cubicBezTo>
                  <a:cubicBezTo>
                    <a:pt x="205" y="48"/>
                    <a:pt x="205" y="47"/>
                    <a:pt x="205" y="45"/>
                  </a:cubicBezTo>
                  <a:cubicBezTo>
                    <a:pt x="205" y="42"/>
                    <a:pt x="205" y="36"/>
                    <a:pt x="205" y="27"/>
                  </a:cubicBezTo>
                  <a:cubicBezTo>
                    <a:pt x="205" y="24"/>
                    <a:pt x="205" y="19"/>
                    <a:pt x="205" y="13"/>
                  </a:cubicBezTo>
                  <a:cubicBezTo>
                    <a:pt x="205" y="8"/>
                    <a:pt x="205" y="6"/>
                    <a:pt x="205" y="5"/>
                  </a:cubicBezTo>
                  <a:cubicBezTo>
                    <a:pt x="205" y="5"/>
                    <a:pt x="204" y="5"/>
                    <a:pt x="204" y="4"/>
                  </a:cubicBezTo>
                  <a:cubicBezTo>
                    <a:pt x="204" y="4"/>
                    <a:pt x="202" y="4"/>
                    <a:pt x="199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4" y="1"/>
                    <a:pt x="207" y="1"/>
                    <a:pt x="210" y="1"/>
                  </a:cubicBezTo>
                  <a:cubicBezTo>
                    <a:pt x="215" y="1"/>
                    <a:pt x="219" y="1"/>
                    <a:pt x="222" y="1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19" y="4"/>
                    <a:pt x="217" y="4"/>
                    <a:pt x="217" y="4"/>
                  </a:cubicBezTo>
                  <a:cubicBezTo>
                    <a:pt x="216" y="5"/>
                    <a:pt x="216" y="6"/>
                    <a:pt x="216" y="7"/>
                  </a:cubicBezTo>
                  <a:cubicBezTo>
                    <a:pt x="216" y="9"/>
                    <a:pt x="216" y="14"/>
                    <a:pt x="216" y="21"/>
                  </a:cubicBezTo>
                  <a:cubicBezTo>
                    <a:pt x="216" y="31"/>
                    <a:pt x="216" y="37"/>
                    <a:pt x="216" y="41"/>
                  </a:cubicBezTo>
                  <a:cubicBezTo>
                    <a:pt x="216" y="45"/>
                    <a:pt x="216" y="47"/>
                    <a:pt x="216" y="48"/>
                  </a:cubicBezTo>
                  <a:cubicBezTo>
                    <a:pt x="217" y="48"/>
                    <a:pt x="217" y="48"/>
                    <a:pt x="217" y="49"/>
                  </a:cubicBezTo>
                  <a:cubicBezTo>
                    <a:pt x="218" y="49"/>
                    <a:pt x="220" y="49"/>
                    <a:pt x="222" y="49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8" y="52"/>
                    <a:pt x="218" y="52"/>
                    <a:pt x="21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28" y="559"/>
              <a:ext cx="95" cy="116"/>
            </a:xfrm>
            <a:custGeom>
              <a:avLst/>
              <a:gdLst>
                <a:gd name="T0" fmla="*/ 20 w 73"/>
                <a:gd name="T1" fmla="*/ 74 h 79"/>
                <a:gd name="T2" fmla="*/ 5 w 73"/>
                <a:gd name="T3" fmla="*/ 60 h 79"/>
                <a:gd name="T4" fmla="*/ 0 w 73"/>
                <a:gd name="T5" fmla="*/ 39 h 79"/>
                <a:gd name="T6" fmla="*/ 12 w 73"/>
                <a:gd name="T7" fmla="*/ 11 h 79"/>
                <a:gd name="T8" fmla="*/ 45 w 73"/>
                <a:gd name="T9" fmla="*/ 0 h 79"/>
                <a:gd name="T10" fmla="*/ 59 w 73"/>
                <a:gd name="T11" fmla="*/ 1 h 79"/>
                <a:gd name="T12" fmla="*/ 73 w 73"/>
                <a:gd name="T13" fmla="*/ 5 h 79"/>
                <a:gd name="T14" fmla="*/ 73 w 73"/>
                <a:gd name="T15" fmla="*/ 6 h 79"/>
                <a:gd name="T16" fmla="*/ 72 w 73"/>
                <a:gd name="T17" fmla="*/ 12 h 79"/>
                <a:gd name="T18" fmla="*/ 71 w 73"/>
                <a:gd name="T19" fmla="*/ 24 h 79"/>
                <a:gd name="T20" fmla="*/ 66 w 73"/>
                <a:gd name="T21" fmla="*/ 24 h 79"/>
                <a:gd name="T22" fmla="*/ 66 w 73"/>
                <a:gd name="T23" fmla="*/ 14 h 79"/>
                <a:gd name="T24" fmla="*/ 63 w 73"/>
                <a:gd name="T25" fmla="*/ 11 h 79"/>
                <a:gd name="T26" fmla="*/ 55 w 73"/>
                <a:gd name="T27" fmla="*/ 8 h 79"/>
                <a:gd name="T28" fmla="*/ 45 w 73"/>
                <a:gd name="T29" fmla="*/ 6 h 79"/>
                <a:gd name="T30" fmla="*/ 24 w 73"/>
                <a:gd name="T31" fmla="*/ 15 h 79"/>
                <a:gd name="T32" fmla="*/ 16 w 73"/>
                <a:gd name="T33" fmla="*/ 37 h 79"/>
                <a:gd name="T34" fmla="*/ 26 w 73"/>
                <a:gd name="T35" fmla="*/ 63 h 79"/>
                <a:gd name="T36" fmla="*/ 49 w 73"/>
                <a:gd name="T37" fmla="*/ 72 h 79"/>
                <a:gd name="T38" fmla="*/ 60 w 73"/>
                <a:gd name="T39" fmla="*/ 71 h 79"/>
                <a:gd name="T40" fmla="*/ 72 w 73"/>
                <a:gd name="T41" fmla="*/ 66 h 79"/>
                <a:gd name="T42" fmla="*/ 73 w 73"/>
                <a:gd name="T43" fmla="*/ 68 h 79"/>
                <a:gd name="T44" fmla="*/ 70 w 73"/>
                <a:gd name="T45" fmla="*/ 73 h 79"/>
                <a:gd name="T46" fmla="*/ 58 w 73"/>
                <a:gd name="T47" fmla="*/ 78 h 79"/>
                <a:gd name="T48" fmla="*/ 45 w 73"/>
                <a:gd name="T49" fmla="*/ 79 h 79"/>
                <a:gd name="T50" fmla="*/ 20 w 73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79">
                  <a:moveTo>
                    <a:pt x="20" y="74"/>
                  </a:moveTo>
                  <a:cubicBezTo>
                    <a:pt x="14" y="71"/>
                    <a:pt x="8" y="66"/>
                    <a:pt x="5" y="60"/>
                  </a:cubicBezTo>
                  <a:cubicBezTo>
                    <a:pt x="1" y="54"/>
                    <a:pt x="0" y="47"/>
                    <a:pt x="0" y="39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0" y="0"/>
                    <a:pt x="55" y="0"/>
                    <a:pt x="59" y="1"/>
                  </a:cubicBezTo>
                  <a:cubicBezTo>
                    <a:pt x="64" y="2"/>
                    <a:pt x="68" y="3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8"/>
                    <a:pt x="72" y="10"/>
                    <a:pt x="72" y="12"/>
                  </a:cubicBezTo>
                  <a:cubicBezTo>
                    <a:pt x="72" y="15"/>
                    <a:pt x="71" y="19"/>
                    <a:pt x="7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18"/>
                    <a:pt x="66" y="15"/>
                    <a:pt x="66" y="14"/>
                  </a:cubicBezTo>
                  <a:cubicBezTo>
                    <a:pt x="65" y="14"/>
                    <a:pt x="64" y="13"/>
                    <a:pt x="63" y="11"/>
                  </a:cubicBezTo>
                  <a:cubicBezTo>
                    <a:pt x="61" y="10"/>
                    <a:pt x="58" y="9"/>
                    <a:pt x="55" y="8"/>
                  </a:cubicBezTo>
                  <a:cubicBezTo>
                    <a:pt x="52" y="7"/>
                    <a:pt x="49" y="6"/>
                    <a:pt x="45" y="6"/>
                  </a:cubicBezTo>
                  <a:cubicBezTo>
                    <a:pt x="36" y="6"/>
                    <a:pt x="29" y="9"/>
                    <a:pt x="24" y="15"/>
                  </a:cubicBezTo>
                  <a:cubicBezTo>
                    <a:pt x="19" y="20"/>
                    <a:pt x="16" y="28"/>
                    <a:pt x="16" y="37"/>
                  </a:cubicBezTo>
                  <a:cubicBezTo>
                    <a:pt x="16" y="48"/>
                    <a:pt x="19" y="56"/>
                    <a:pt x="26" y="63"/>
                  </a:cubicBezTo>
                  <a:cubicBezTo>
                    <a:pt x="32" y="69"/>
                    <a:pt x="39" y="72"/>
                    <a:pt x="49" y="72"/>
                  </a:cubicBezTo>
                  <a:cubicBezTo>
                    <a:pt x="53" y="72"/>
                    <a:pt x="57" y="71"/>
                    <a:pt x="60" y="71"/>
                  </a:cubicBezTo>
                  <a:cubicBezTo>
                    <a:pt x="64" y="70"/>
                    <a:pt x="68" y="68"/>
                    <a:pt x="72" y="66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1" y="71"/>
                    <a:pt x="70" y="73"/>
                  </a:cubicBezTo>
                  <a:cubicBezTo>
                    <a:pt x="66" y="75"/>
                    <a:pt x="62" y="77"/>
                    <a:pt x="58" y="78"/>
                  </a:cubicBezTo>
                  <a:cubicBezTo>
                    <a:pt x="54" y="79"/>
                    <a:pt x="50" y="79"/>
                    <a:pt x="45" y="79"/>
                  </a:cubicBezTo>
                  <a:cubicBezTo>
                    <a:pt x="35" y="79"/>
                    <a:pt x="27" y="78"/>
                    <a:pt x="20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339" y="597"/>
              <a:ext cx="757" cy="78"/>
            </a:xfrm>
            <a:custGeom>
              <a:avLst/>
              <a:gdLst>
                <a:gd name="T0" fmla="*/ 537 w 583"/>
                <a:gd name="T1" fmla="*/ 48 h 53"/>
                <a:gd name="T2" fmla="*/ 525 w 583"/>
                <a:gd name="T3" fmla="*/ 49 h 53"/>
                <a:gd name="T4" fmla="*/ 532 w 583"/>
                <a:gd name="T5" fmla="*/ 5 h 53"/>
                <a:gd name="T6" fmla="*/ 560 w 583"/>
                <a:gd name="T7" fmla="*/ 24 h 53"/>
                <a:gd name="T8" fmla="*/ 565 w 583"/>
                <a:gd name="T9" fmla="*/ 4 h 53"/>
                <a:gd name="T10" fmla="*/ 578 w 583"/>
                <a:gd name="T11" fmla="*/ 5 h 53"/>
                <a:gd name="T12" fmla="*/ 576 w 583"/>
                <a:gd name="T13" fmla="*/ 53 h 53"/>
                <a:gd name="T14" fmla="*/ 489 w 583"/>
                <a:gd name="T15" fmla="*/ 0 h 53"/>
                <a:gd name="T16" fmla="*/ 487 w 583"/>
                <a:gd name="T17" fmla="*/ 53 h 53"/>
                <a:gd name="T18" fmla="*/ 489 w 583"/>
                <a:gd name="T19" fmla="*/ 49 h 53"/>
                <a:gd name="T20" fmla="*/ 209 w 583"/>
                <a:gd name="T21" fmla="*/ 51 h 53"/>
                <a:gd name="T22" fmla="*/ 199 w 583"/>
                <a:gd name="T23" fmla="*/ 4 h 53"/>
                <a:gd name="T24" fmla="*/ 212 w 583"/>
                <a:gd name="T25" fmla="*/ 4 h 53"/>
                <a:gd name="T26" fmla="*/ 216 w 583"/>
                <a:gd name="T27" fmla="*/ 45 h 53"/>
                <a:gd name="T28" fmla="*/ 237 w 583"/>
                <a:gd name="T29" fmla="*/ 5 h 53"/>
                <a:gd name="T30" fmla="*/ 249 w 583"/>
                <a:gd name="T31" fmla="*/ 4 h 53"/>
                <a:gd name="T32" fmla="*/ 233 w 583"/>
                <a:gd name="T33" fmla="*/ 51 h 53"/>
                <a:gd name="T34" fmla="*/ 13 w 583"/>
                <a:gd name="T35" fmla="*/ 3 h 53"/>
                <a:gd name="T36" fmla="*/ 43 w 583"/>
                <a:gd name="T37" fmla="*/ 49 h 53"/>
                <a:gd name="T38" fmla="*/ 20 w 583"/>
                <a:gd name="T39" fmla="*/ 47 h 53"/>
                <a:gd name="T40" fmla="*/ 16 w 583"/>
                <a:gd name="T41" fmla="*/ 9 h 53"/>
                <a:gd name="T42" fmla="*/ 78 w 583"/>
                <a:gd name="T43" fmla="*/ 48 h 53"/>
                <a:gd name="T44" fmla="*/ 68 w 583"/>
                <a:gd name="T45" fmla="*/ 49 h 53"/>
                <a:gd name="T46" fmla="*/ 71 w 583"/>
                <a:gd name="T47" fmla="*/ 4 h 53"/>
                <a:gd name="T48" fmla="*/ 101 w 583"/>
                <a:gd name="T49" fmla="*/ 38 h 53"/>
                <a:gd name="T50" fmla="*/ 130 w 583"/>
                <a:gd name="T51" fmla="*/ 8 h 53"/>
                <a:gd name="T52" fmla="*/ 136 w 583"/>
                <a:gd name="T53" fmla="*/ 52 h 53"/>
                <a:gd name="T54" fmla="*/ 119 w 583"/>
                <a:gd name="T55" fmla="*/ 45 h 53"/>
                <a:gd name="T56" fmla="*/ 446 w 583"/>
                <a:gd name="T57" fmla="*/ 52 h 53"/>
                <a:gd name="T58" fmla="*/ 433 w 583"/>
                <a:gd name="T59" fmla="*/ 27 h 53"/>
                <a:gd name="T60" fmla="*/ 438 w 583"/>
                <a:gd name="T61" fmla="*/ 1 h 53"/>
                <a:gd name="T62" fmla="*/ 444 w 583"/>
                <a:gd name="T63" fmla="*/ 41 h 53"/>
                <a:gd name="T64" fmla="*/ 395 w 583"/>
                <a:gd name="T65" fmla="*/ 52 h 53"/>
                <a:gd name="T66" fmla="*/ 389 w 583"/>
                <a:gd name="T67" fmla="*/ 35 h 53"/>
                <a:gd name="T68" fmla="*/ 375 w 583"/>
                <a:gd name="T69" fmla="*/ 7 h 53"/>
                <a:gd name="T70" fmla="*/ 418 w 583"/>
                <a:gd name="T71" fmla="*/ 1 h 53"/>
                <a:gd name="T72" fmla="*/ 401 w 583"/>
                <a:gd name="T73" fmla="*/ 5 h 53"/>
                <a:gd name="T74" fmla="*/ 407 w 583"/>
                <a:gd name="T75" fmla="*/ 49 h 53"/>
                <a:gd name="T76" fmla="*/ 347 w 583"/>
                <a:gd name="T77" fmla="*/ 48 h 53"/>
                <a:gd name="T78" fmla="*/ 323 w 583"/>
                <a:gd name="T79" fmla="*/ 41 h 53"/>
                <a:gd name="T80" fmla="*/ 318 w 583"/>
                <a:gd name="T81" fmla="*/ 52 h 53"/>
                <a:gd name="T82" fmla="*/ 335 w 583"/>
                <a:gd name="T83" fmla="*/ 0 h 53"/>
                <a:gd name="T84" fmla="*/ 354 w 583"/>
                <a:gd name="T85" fmla="*/ 52 h 53"/>
                <a:gd name="T86" fmla="*/ 279 w 583"/>
                <a:gd name="T87" fmla="*/ 52 h 53"/>
                <a:gd name="T88" fmla="*/ 273 w 583"/>
                <a:gd name="T89" fmla="*/ 35 h 53"/>
                <a:gd name="T90" fmla="*/ 259 w 583"/>
                <a:gd name="T91" fmla="*/ 7 h 53"/>
                <a:gd name="T92" fmla="*/ 302 w 583"/>
                <a:gd name="T93" fmla="*/ 1 h 53"/>
                <a:gd name="T94" fmla="*/ 285 w 583"/>
                <a:gd name="T95" fmla="*/ 5 h 53"/>
                <a:gd name="T96" fmla="*/ 291 w 583"/>
                <a:gd name="T97" fmla="*/ 49 h 53"/>
                <a:gd name="T98" fmla="*/ 150 w 583"/>
                <a:gd name="T99" fmla="*/ 48 h 53"/>
                <a:gd name="T100" fmla="*/ 147 w 583"/>
                <a:gd name="T101" fmla="*/ 4 h 53"/>
                <a:gd name="T102" fmla="*/ 171 w 583"/>
                <a:gd name="T103" fmla="*/ 1 h 53"/>
                <a:gd name="T104" fmla="*/ 168 w 583"/>
                <a:gd name="T105" fmla="*/ 28 h 53"/>
                <a:gd name="T106" fmla="*/ 174 w 583"/>
                <a:gd name="T107" fmla="*/ 22 h 53"/>
                <a:gd name="T108" fmla="*/ 162 w 583"/>
                <a:gd name="T10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570" y="52"/>
                  </a:moveTo>
                  <a:cubicBezTo>
                    <a:pt x="564" y="45"/>
                    <a:pt x="556" y="36"/>
                    <a:pt x="547" y="26"/>
                  </a:cubicBezTo>
                  <a:cubicBezTo>
                    <a:pt x="543" y="21"/>
                    <a:pt x="539" y="16"/>
                    <a:pt x="537" y="12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31"/>
                    <a:pt x="537" y="35"/>
                    <a:pt x="537" y="41"/>
                  </a:cubicBezTo>
                  <a:cubicBezTo>
                    <a:pt x="537" y="45"/>
                    <a:pt x="537" y="47"/>
                    <a:pt x="537" y="48"/>
                  </a:cubicBezTo>
                  <a:cubicBezTo>
                    <a:pt x="538" y="48"/>
                    <a:pt x="538" y="48"/>
                    <a:pt x="538" y="48"/>
                  </a:cubicBezTo>
                  <a:cubicBezTo>
                    <a:pt x="538" y="49"/>
                    <a:pt x="540" y="49"/>
                    <a:pt x="543" y="49"/>
                  </a:cubicBezTo>
                  <a:cubicBezTo>
                    <a:pt x="543" y="52"/>
                    <a:pt x="543" y="52"/>
                    <a:pt x="543" y="52"/>
                  </a:cubicBezTo>
                  <a:cubicBezTo>
                    <a:pt x="539" y="52"/>
                    <a:pt x="536" y="52"/>
                    <a:pt x="535" y="52"/>
                  </a:cubicBezTo>
                  <a:cubicBezTo>
                    <a:pt x="533" y="52"/>
                    <a:pt x="530" y="52"/>
                    <a:pt x="525" y="52"/>
                  </a:cubicBezTo>
                  <a:cubicBezTo>
                    <a:pt x="525" y="49"/>
                    <a:pt x="525" y="49"/>
                    <a:pt x="525" y="49"/>
                  </a:cubicBezTo>
                  <a:cubicBezTo>
                    <a:pt x="528" y="49"/>
                    <a:pt x="530" y="49"/>
                    <a:pt x="531" y="49"/>
                  </a:cubicBezTo>
                  <a:cubicBezTo>
                    <a:pt x="531" y="48"/>
                    <a:pt x="531" y="48"/>
                    <a:pt x="531" y="48"/>
                  </a:cubicBezTo>
                  <a:cubicBezTo>
                    <a:pt x="532" y="47"/>
                    <a:pt x="532" y="45"/>
                    <a:pt x="532" y="41"/>
                  </a:cubicBezTo>
                  <a:cubicBezTo>
                    <a:pt x="532" y="35"/>
                    <a:pt x="532" y="31"/>
                    <a:pt x="532" y="2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2" y="8"/>
                    <a:pt x="532" y="6"/>
                    <a:pt x="532" y="5"/>
                  </a:cubicBezTo>
                  <a:cubicBezTo>
                    <a:pt x="532" y="5"/>
                    <a:pt x="531" y="5"/>
                    <a:pt x="531" y="5"/>
                  </a:cubicBezTo>
                  <a:cubicBezTo>
                    <a:pt x="531" y="4"/>
                    <a:pt x="529" y="4"/>
                    <a:pt x="525" y="4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29" y="1"/>
                    <a:pt x="532" y="1"/>
                    <a:pt x="534" y="1"/>
                  </a:cubicBezTo>
                  <a:cubicBezTo>
                    <a:pt x="536" y="1"/>
                    <a:pt x="538" y="1"/>
                    <a:pt x="541" y="1"/>
                  </a:cubicBezTo>
                  <a:cubicBezTo>
                    <a:pt x="546" y="8"/>
                    <a:pt x="553" y="16"/>
                    <a:pt x="560" y="24"/>
                  </a:cubicBezTo>
                  <a:cubicBezTo>
                    <a:pt x="565" y="30"/>
                    <a:pt x="569" y="34"/>
                    <a:pt x="572" y="38"/>
                  </a:cubicBezTo>
                  <a:cubicBezTo>
                    <a:pt x="572" y="24"/>
                    <a:pt x="572" y="24"/>
                    <a:pt x="572" y="24"/>
                  </a:cubicBezTo>
                  <a:cubicBezTo>
                    <a:pt x="572" y="18"/>
                    <a:pt x="572" y="13"/>
                    <a:pt x="572" y="9"/>
                  </a:cubicBezTo>
                  <a:cubicBezTo>
                    <a:pt x="572" y="7"/>
                    <a:pt x="572" y="5"/>
                    <a:pt x="571" y="5"/>
                  </a:cubicBezTo>
                  <a:cubicBezTo>
                    <a:pt x="571" y="5"/>
                    <a:pt x="571" y="4"/>
                    <a:pt x="571" y="4"/>
                  </a:cubicBezTo>
                  <a:cubicBezTo>
                    <a:pt x="570" y="4"/>
                    <a:pt x="569" y="4"/>
                    <a:pt x="565" y="4"/>
                  </a:cubicBezTo>
                  <a:cubicBezTo>
                    <a:pt x="565" y="1"/>
                    <a:pt x="565" y="1"/>
                    <a:pt x="565" y="1"/>
                  </a:cubicBezTo>
                  <a:cubicBezTo>
                    <a:pt x="568" y="1"/>
                    <a:pt x="571" y="1"/>
                    <a:pt x="573" y="1"/>
                  </a:cubicBezTo>
                  <a:cubicBezTo>
                    <a:pt x="577" y="1"/>
                    <a:pt x="580" y="1"/>
                    <a:pt x="583" y="1"/>
                  </a:cubicBezTo>
                  <a:cubicBezTo>
                    <a:pt x="583" y="4"/>
                    <a:pt x="583" y="4"/>
                    <a:pt x="583" y="4"/>
                  </a:cubicBezTo>
                  <a:cubicBezTo>
                    <a:pt x="581" y="4"/>
                    <a:pt x="579" y="4"/>
                    <a:pt x="578" y="4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7" y="6"/>
                    <a:pt x="577" y="6"/>
                    <a:pt x="577" y="6"/>
                  </a:cubicBezTo>
                  <a:cubicBezTo>
                    <a:pt x="577" y="6"/>
                    <a:pt x="577" y="8"/>
                    <a:pt x="577" y="1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7" y="45"/>
                    <a:pt x="577" y="49"/>
                    <a:pt x="577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3" y="53"/>
                    <a:pt x="571" y="52"/>
                    <a:pt x="570" y="52"/>
                  </a:cubicBezTo>
                  <a:moveTo>
                    <a:pt x="467" y="46"/>
                  </a:moveTo>
                  <a:cubicBezTo>
                    <a:pt x="462" y="41"/>
                    <a:pt x="460" y="35"/>
                    <a:pt x="460" y="27"/>
                  </a:cubicBezTo>
                  <a:cubicBezTo>
                    <a:pt x="460" y="21"/>
                    <a:pt x="461" y="16"/>
                    <a:pt x="463" y="12"/>
                  </a:cubicBezTo>
                  <a:cubicBezTo>
                    <a:pt x="465" y="8"/>
                    <a:pt x="469" y="5"/>
                    <a:pt x="473" y="3"/>
                  </a:cubicBezTo>
                  <a:cubicBezTo>
                    <a:pt x="477" y="1"/>
                    <a:pt x="482" y="0"/>
                    <a:pt x="489" y="0"/>
                  </a:cubicBezTo>
                  <a:cubicBezTo>
                    <a:pt x="495" y="0"/>
                    <a:pt x="500" y="1"/>
                    <a:pt x="504" y="3"/>
                  </a:cubicBezTo>
                  <a:cubicBezTo>
                    <a:pt x="508" y="5"/>
                    <a:pt x="511" y="8"/>
                    <a:pt x="513" y="12"/>
                  </a:cubicBezTo>
                  <a:cubicBezTo>
                    <a:pt x="515" y="15"/>
                    <a:pt x="516" y="20"/>
                    <a:pt x="516" y="25"/>
                  </a:cubicBezTo>
                  <a:cubicBezTo>
                    <a:pt x="516" y="31"/>
                    <a:pt x="515" y="36"/>
                    <a:pt x="513" y="40"/>
                  </a:cubicBezTo>
                  <a:cubicBezTo>
                    <a:pt x="510" y="44"/>
                    <a:pt x="507" y="47"/>
                    <a:pt x="503" y="49"/>
                  </a:cubicBezTo>
                  <a:cubicBezTo>
                    <a:pt x="499" y="52"/>
                    <a:pt x="493" y="53"/>
                    <a:pt x="487" y="53"/>
                  </a:cubicBezTo>
                  <a:cubicBezTo>
                    <a:pt x="478" y="53"/>
                    <a:pt x="472" y="51"/>
                    <a:pt x="467" y="46"/>
                  </a:cubicBezTo>
                  <a:moveTo>
                    <a:pt x="475" y="9"/>
                  </a:moveTo>
                  <a:cubicBezTo>
                    <a:pt x="472" y="13"/>
                    <a:pt x="471" y="18"/>
                    <a:pt x="471" y="25"/>
                  </a:cubicBezTo>
                  <a:cubicBezTo>
                    <a:pt x="471" y="31"/>
                    <a:pt x="472" y="35"/>
                    <a:pt x="473" y="39"/>
                  </a:cubicBezTo>
                  <a:cubicBezTo>
                    <a:pt x="475" y="42"/>
                    <a:pt x="477" y="45"/>
                    <a:pt x="479" y="47"/>
                  </a:cubicBezTo>
                  <a:cubicBezTo>
                    <a:pt x="482" y="48"/>
                    <a:pt x="485" y="49"/>
                    <a:pt x="489" y="49"/>
                  </a:cubicBezTo>
                  <a:cubicBezTo>
                    <a:pt x="494" y="49"/>
                    <a:pt x="498" y="47"/>
                    <a:pt x="501" y="43"/>
                  </a:cubicBezTo>
                  <a:cubicBezTo>
                    <a:pt x="503" y="40"/>
                    <a:pt x="505" y="34"/>
                    <a:pt x="505" y="27"/>
                  </a:cubicBezTo>
                  <a:cubicBezTo>
                    <a:pt x="505" y="19"/>
                    <a:pt x="503" y="13"/>
                    <a:pt x="500" y="9"/>
                  </a:cubicBezTo>
                  <a:cubicBezTo>
                    <a:pt x="497" y="6"/>
                    <a:pt x="493" y="4"/>
                    <a:pt x="487" y="4"/>
                  </a:cubicBezTo>
                  <a:cubicBezTo>
                    <a:pt x="482" y="4"/>
                    <a:pt x="478" y="6"/>
                    <a:pt x="475" y="9"/>
                  </a:cubicBezTo>
                  <a:moveTo>
                    <a:pt x="209" y="51"/>
                  </a:moveTo>
                  <a:cubicBezTo>
                    <a:pt x="206" y="49"/>
                    <a:pt x="203" y="47"/>
                    <a:pt x="202" y="45"/>
                  </a:cubicBezTo>
                  <a:cubicBezTo>
                    <a:pt x="201" y="43"/>
                    <a:pt x="200" y="40"/>
                    <a:pt x="200" y="35"/>
                  </a:cubicBezTo>
                  <a:cubicBezTo>
                    <a:pt x="200" y="19"/>
                    <a:pt x="200" y="19"/>
                    <a:pt x="200" y="19"/>
                  </a:cubicBezTo>
                  <a:cubicBezTo>
                    <a:pt x="200" y="17"/>
                    <a:pt x="200" y="14"/>
                    <a:pt x="200" y="9"/>
                  </a:cubicBezTo>
                  <a:cubicBezTo>
                    <a:pt x="200" y="7"/>
                    <a:pt x="200" y="6"/>
                    <a:pt x="199" y="5"/>
                  </a:cubicBezTo>
                  <a:cubicBezTo>
                    <a:pt x="199" y="5"/>
                    <a:pt x="199" y="5"/>
                    <a:pt x="199" y="4"/>
                  </a:cubicBezTo>
                  <a:cubicBezTo>
                    <a:pt x="198" y="4"/>
                    <a:pt x="197" y="4"/>
                    <a:pt x="194" y="4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9" y="1"/>
                    <a:pt x="203" y="1"/>
                    <a:pt x="207" y="1"/>
                  </a:cubicBezTo>
                  <a:cubicBezTo>
                    <a:pt x="209" y="1"/>
                    <a:pt x="213" y="1"/>
                    <a:pt x="217" y="1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5" y="4"/>
                    <a:pt x="213" y="4"/>
                    <a:pt x="212" y="4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11" y="5"/>
                    <a:pt x="211" y="6"/>
                    <a:pt x="211" y="7"/>
                  </a:cubicBezTo>
                  <a:cubicBezTo>
                    <a:pt x="211" y="8"/>
                    <a:pt x="211" y="12"/>
                    <a:pt x="211" y="18"/>
                  </a:cubicBezTo>
                  <a:cubicBezTo>
                    <a:pt x="211" y="23"/>
                    <a:pt x="211" y="28"/>
                    <a:pt x="211" y="32"/>
                  </a:cubicBezTo>
                  <a:cubicBezTo>
                    <a:pt x="211" y="36"/>
                    <a:pt x="211" y="39"/>
                    <a:pt x="212" y="41"/>
                  </a:cubicBezTo>
                  <a:cubicBezTo>
                    <a:pt x="213" y="43"/>
                    <a:pt x="214" y="44"/>
                    <a:pt x="216" y="45"/>
                  </a:cubicBezTo>
                  <a:cubicBezTo>
                    <a:pt x="218" y="46"/>
                    <a:pt x="221" y="47"/>
                    <a:pt x="224" y="47"/>
                  </a:cubicBezTo>
                  <a:cubicBezTo>
                    <a:pt x="228" y="47"/>
                    <a:pt x="231" y="46"/>
                    <a:pt x="233" y="45"/>
                  </a:cubicBezTo>
                  <a:cubicBezTo>
                    <a:pt x="235" y="43"/>
                    <a:pt x="236" y="42"/>
                    <a:pt x="237" y="39"/>
                  </a:cubicBezTo>
                  <a:cubicBezTo>
                    <a:pt x="238" y="37"/>
                    <a:pt x="238" y="32"/>
                    <a:pt x="238" y="24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8"/>
                    <a:pt x="238" y="6"/>
                    <a:pt x="237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6" y="4"/>
                    <a:pt x="234" y="4"/>
                    <a:pt x="231" y="4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35" y="1"/>
                    <a:pt x="237" y="1"/>
                    <a:pt x="240" y="1"/>
                  </a:cubicBezTo>
                  <a:cubicBezTo>
                    <a:pt x="242" y="1"/>
                    <a:pt x="245" y="1"/>
                    <a:pt x="249" y="1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6" y="4"/>
                    <a:pt x="245" y="4"/>
                    <a:pt x="244" y="5"/>
                  </a:cubicBezTo>
                  <a:cubicBezTo>
                    <a:pt x="243" y="5"/>
                    <a:pt x="243" y="6"/>
                    <a:pt x="243" y="9"/>
                  </a:cubicBezTo>
                  <a:cubicBezTo>
                    <a:pt x="243" y="14"/>
                    <a:pt x="243" y="20"/>
                    <a:pt x="243" y="27"/>
                  </a:cubicBezTo>
                  <a:cubicBezTo>
                    <a:pt x="243" y="32"/>
                    <a:pt x="242" y="35"/>
                    <a:pt x="242" y="36"/>
                  </a:cubicBezTo>
                  <a:cubicBezTo>
                    <a:pt x="242" y="39"/>
                    <a:pt x="241" y="42"/>
                    <a:pt x="240" y="45"/>
                  </a:cubicBezTo>
                  <a:cubicBezTo>
                    <a:pt x="239" y="47"/>
                    <a:pt x="236" y="49"/>
                    <a:pt x="233" y="51"/>
                  </a:cubicBezTo>
                  <a:cubicBezTo>
                    <a:pt x="230" y="52"/>
                    <a:pt x="226" y="53"/>
                    <a:pt x="221" y="53"/>
                  </a:cubicBezTo>
                  <a:cubicBezTo>
                    <a:pt x="216" y="53"/>
                    <a:pt x="212" y="52"/>
                    <a:pt x="209" y="51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3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6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97" y="53"/>
                  </a:moveTo>
                  <a:cubicBezTo>
                    <a:pt x="95" y="49"/>
                    <a:pt x="92" y="43"/>
                    <a:pt x="89" y="37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9"/>
                    <a:pt x="77" y="39"/>
                    <a:pt x="77" y="44"/>
                  </a:cubicBezTo>
                  <a:cubicBezTo>
                    <a:pt x="77" y="46"/>
                    <a:pt x="77" y="48"/>
                    <a:pt x="78" y="48"/>
                  </a:cubicBezTo>
                  <a:cubicBezTo>
                    <a:pt x="78" y="49"/>
                    <a:pt x="80" y="49"/>
                    <a:pt x="83" y="4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1" y="52"/>
                    <a:pt x="78" y="52"/>
                    <a:pt x="76" y="52"/>
                  </a:cubicBezTo>
                  <a:cubicBezTo>
                    <a:pt x="72" y="52"/>
                    <a:pt x="69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49"/>
                    <a:pt x="71" y="49"/>
                    <a:pt x="71" y="48"/>
                  </a:cubicBezTo>
                  <a:cubicBezTo>
                    <a:pt x="72" y="48"/>
                    <a:pt x="72" y="46"/>
                    <a:pt x="72" y="43"/>
                  </a:cubicBezTo>
                  <a:cubicBezTo>
                    <a:pt x="72" y="37"/>
                    <a:pt x="72" y="30"/>
                    <a:pt x="72" y="23"/>
                  </a:cubicBezTo>
                  <a:cubicBezTo>
                    <a:pt x="72" y="19"/>
                    <a:pt x="72" y="15"/>
                    <a:pt x="72" y="10"/>
                  </a:cubicBezTo>
                  <a:cubicBezTo>
                    <a:pt x="72" y="7"/>
                    <a:pt x="72" y="6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4"/>
                    <a:pt x="69" y="4"/>
                    <a:pt x="66" y="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2" y="1"/>
                    <a:pt x="74" y="1"/>
                  </a:cubicBezTo>
                  <a:cubicBezTo>
                    <a:pt x="78" y="1"/>
                    <a:pt x="81" y="1"/>
                    <a:pt x="84" y="1"/>
                  </a:cubicBezTo>
                  <a:cubicBezTo>
                    <a:pt x="85" y="4"/>
                    <a:pt x="87" y="7"/>
                    <a:pt x="88" y="10"/>
                  </a:cubicBezTo>
                  <a:cubicBezTo>
                    <a:pt x="89" y="12"/>
                    <a:pt x="93" y="21"/>
                    <a:pt x="101" y="38"/>
                  </a:cubicBezTo>
                  <a:cubicBezTo>
                    <a:pt x="110" y="21"/>
                    <a:pt x="115" y="9"/>
                    <a:pt x="119" y="1"/>
                  </a:cubicBezTo>
                  <a:cubicBezTo>
                    <a:pt x="122" y="1"/>
                    <a:pt x="125" y="1"/>
                    <a:pt x="127" y="1"/>
                  </a:cubicBezTo>
                  <a:cubicBezTo>
                    <a:pt x="130" y="1"/>
                    <a:pt x="133" y="1"/>
                    <a:pt x="136" y="1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3" y="4"/>
                    <a:pt x="131" y="4"/>
                    <a:pt x="131" y="5"/>
                  </a:cubicBezTo>
                  <a:cubicBezTo>
                    <a:pt x="130" y="5"/>
                    <a:pt x="130" y="6"/>
                    <a:pt x="130" y="8"/>
                  </a:cubicBezTo>
                  <a:cubicBezTo>
                    <a:pt x="130" y="11"/>
                    <a:pt x="130" y="17"/>
                    <a:pt x="130" y="26"/>
                  </a:cubicBezTo>
                  <a:cubicBezTo>
                    <a:pt x="130" y="30"/>
                    <a:pt x="130" y="34"/>
                    <a:pt x="130" y="39"/>
                  </a:cubicBezTo>
                  <a:cubicBezTo>
                    <a:pt x="130" y="44"/>
                    <a:pt x="130" y="47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9"/>
                    <a:pt x="133" y="49"/>
                    <a:pt x="136" y="49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2" y="52"/>
                    <a:pt x="129" y="52"/>
                    <a:pt x="126" y="52"/>
                  </a:cubicBezTo>
                  <a:cubicBezTo>
                    <a:pt x="122" y="52"/>
                    <a:pt x="118" y="52"/>
                    <a:pt x="113" y="52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7" y="49"/>
                    <a:pt x="118" y="49"/>
                    <a:pt x="118" y="48"/>
                  </a:cubicBezTo>
                  <a:cubicBezTo>
                    <a:pt x="119" y="48"/>
                    <a:pt x="119" y="47"/>
                    <a:pt x="119" y="45"/>
                  </a:cubicBezTo>
                  <a:cubicBezTo>
                    <a:pt x="119" y="43"/>
                    <a:pt x="119" y="39"/>
                    <a:pt x="119" y="33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5" y="18"/>
                    <a:pt x="111" y="28"/>
                    <a:pt x="105" y="40"/>
                  </a:cubicBezTo>
                  <a:cubicBezTo>
                    <a:pt x="102" y="46"/>
                    <a:pt x="100" y="50"/>
                    <a:pt x="99" y="53"/>
                  </a:cubicBezTo>
                  <a:cubicBezTo>
                    <a:pt x="97" y="53"/>
                    <a:pt x="97" y="53"/>
                    <a:pt x="97" y="53"/>
                  </a:cubicBezTo>
                  <a:moveTo>
                    <a:pt x="446" y="52"/>
                  </a:moveTo>
                  <a:cubicBezTo>
                    <a:pt x="443" y="52"/>
                    <a:pt x="441" y="52"/>
                    <a:pt x="439" y="52"/>
                  </a:cubicBezTo>
                  <a:cubicBezTo>
                    <a:pt x="426" y="52"/>
                    <a:pt x="426" y="52"/>
                    <a:pt x="426" y="5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0" y="49"/>
                    <a:pt x="432" y="49"/>
                    <a:pt x="432" y="48"/>
                  </a:cubicBezTo>
                  <a:cubicBezTo>
                    <a:pt x="432" y="48"/>
                    <a:pt x="433" y="47"/>
                    <a:pt x="433" y="45"/>
                  </a:cubicBezTo>
                  <a:cubicBezTo>
                    <a:pt x="433" y="42"/>
                    <a:pt x="433" y="36"/>
                    <a:pt x="433" y="27"/>
                  </a:cubicBezTo>
                  <a:cubicBezTo>
                    <a:pt x="433" y="24"/>
                    <a:pt x="433" y="19"/>
                    <a:pt x="433" y="13"/>
                  </a:cubicBezTo>
                  <a:cubicBezTo>
                    <a:pt x="433" y="8"/>
                    <a:pt x="433" y="6"/>
                    <a:pt x="433" y="5"/>
                  </a:cubicBezTo>
                  <a:cubicBezTo>
                    <a:pt x="433" y="5"/>
                    <a:pt x="432" y="5"/>
                    <a:pt x="432" y="4"/>
                  </a:cubicBezTo>
                  <a:cubicBezTo>
                    <a:pt x="431" y="4"/>
                    <a:pt x="430" y="4"/>
                    <a:pt x="426" y="4"/>
                  </a:cubicBezTo>
                  <a:cubicBezTo>
                    <a:pt x="426" y="1"/>
                    <a:pt x="426" y="1"/>
                    <a:pt x="426" y="1"/>
                  </a:cubicBezTo>
                  <a:cubicBezTo>
                    <a:pt x="431" y="1"/>
                    <a:pt x="435" y="1"/>
                    <a:pt x="438" y="1"/>
                  </a:cubicBezTo>
                  <a:cubicBezTo>
                    <a:pt x="442" y="1"/>
                    <a:pt x="447" y="1"/>
                    <a:pt x="450" y="1"/>
                  </a:cubicBezTo>
                  <a:cubicBezTo>
                    <a:pt x="450" y="4"/>
                    <a:pt x="450" y="4"/>
                    <a:pt x="450" y="4"/>
                  </a:cubicBezTo>
                  <a:cubicBezTo>
                    <a:pt x="447" y="4"/>
                    <a:pt x="445" y="4"/>
                    <a:pt x="445" y="4"/>
                  </a:cubicBezTo>
                  <a:cubicBezTo>
                    <a:pt x="444" y="5"/>
                    <a:pt x="444" y="6"/>
                    <a:pt x="444" y="7"/>
                  </a:cubicBezTo>
                  <a:cubicBezTo>
                    <a:pt x="444" y="9"/>
                    <a:pt x="444" y="14"/>
                    <a:pt x="444" y="21"/>
                  </a:cubicBezTo>
                  <a:cubicBezTo>
                    <a:pt x="444" y="31"/>
                    <a:pt x="444" y="37"/>
                    <a:pt x="444" y="41"/>
                  </a:cubicBezTo>
                  <a:cubicBezTo>
                    <a:pt x="444" y="45"/>
                    <a:pt x="444" y="47"/>
                    <a:pt x="444" y="48"/>
                  </a:cubicBezTo>
                  <a:cubicBezTo>
                    <a:pt x="444" y="48"/>
                    <a:pt x="445" y="48"/>
                    <a:pt x="445" y="49"/>
                  </a:cubicBezTo>
                  <a:cubicBezTo>
                    <a:pt x="446" y="49"/>
                    <a:pt x="447" y="49"/>
                    <a:pt x="450" y="49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6" y="52"/>
                    <a:pt x="446" y="52"/>
                    <a:pt x="446" y="52"/>
                  </a:cubicBezTo>
                  <a:moveTo>
                    <a:pt x="395" y="52"/>
                  </a:moveTo>
                  <a:cubicBezTo>
                    <a:pt x="390" y="52"/>
                    <a:pt x="386" y="52"/>
                    <a:pt x="383" y="52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4" y="49"/>
                    <a:pt x="385" y="49"/>
                    <a:pt x="387" y="49"/>
                  </a:cubicBezTo>
                  <a:cubicBezTo>
                    <a:pt x="388" y="49"/>
                    <a:pt x="388" y="4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89" y="46"/>
                    <a:pt x="389" y="42"/>
                    <a:pt x="389" y="35"/>
                  </a:cubicBezTo>
                  <a:cubicBezTo>
                    <a:pt x="389" y="30"/>
                    <a:pt x="389" y="25"/>
                    <a:pt x="389" y="21"/>
                  </a:cubicBezTo>
                  <a:cubicBezTo>
                    <a:pt x="389" y="11"/>
                    <a:pt x="389" y="6"/>
                    <a:pt x="389" y="6"/>
                  </a:cubicBezTo>
                  <a:cubicBezTo>
                    <a:pt x="389" y="6"/>
                    <a:pt x="388" y="5"/>
                    <a:pt x="387" y="5"/>
                  </a:cubicBezTo>
                  <a:cubicBezTo>
                    <a:pt x="383" y="5"/>
                    <a:pt x="380" y="6"/>
                    <a:pt x="378" y="6"/>
                  </a:cubicBezTo>
                  <a:cubicBezTo>
                    <a:pt x="377" y="6"/>
                    <a:pt x="376" y="6"/>
                    <a:pt x="376" y="6"/>
                  </a:cubicBezTo>
                  <a:cubicBezTo>
                    <a:pt x="375" y="7"/>
                    <a:pt x="375" y="7"/>
                    <a:pt x="375" y="7"/>
                  </a:cubicBezTo>
                  <a:cubicBezTo>
                    <a:pt x="375" y="7"/>
                    <a:pt x="375" y="9"/>
                    <a:pt x="375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1" y="9"/>
                    <a:pt x="371" y="4"/>
                    <a:pt x="371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9" y="1"/>
                    <a:pt x="387" y="1"/>
                    <a:pt x="394" y="1"/>
                  </a:cubicBezTo>
                  <a:cubicBezTo>
                    <a:pt x="401" y="1"/>
                    <a:pt x="409" y="1"/>
                    <a:pt x="418" y="1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8" y="5"/>
                    <a:pt x="418" y="9"/>
                    <a:pt x="418" y="13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9"/>
                    <a:pt x="414" y="7"/>
                    <a:pt x="414" y="6"/>
                  </a:cubicBezTo>
                  <a:cubicBezTo>
                    <a:pt x="414" y="6"/>
                    <a:pt x="413" y="6"/>
                    <a:pt x="413" y="6"/>
                  </a:cubicBezTo>
                  <a:cubicBezTo>
                    <a:pt x="411" y="6"/>
                    <a:pt x="407" y="5"/>
                    <a:pt x="401" y="5"/>
                  </a:cubicBezTo>
                  <a:cubicBezTo>
                    <a:pt x="401" y="5"/>
                    <a:pt x="400" y="6"/>
                    <a:pt x="400" y="6"/>
                  </a:cubicBezTo>
                  <a:cubicBezTo>
                    <a:pt x="400" y="6"/>
                    <a:pt x="400" y="6"/>
                    <a:pt x="400" y="8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00" y="39"/>
                    <a:pt x="400" y="44"/>
                    <a:pt x="400" y="45"/>
                  </a:cubicBezTo>
                  <a:cubicBezTo>
                    <a:pt x="400" y="47"/>
                    <a:pt x="401" y="48"/>
                    <a:pt x="401" y="48"/>
                  </a:cubicBezTo>
                  <a:cubicBezTo>
                    <a:pt x="401" y="49"/>
                    <a:pt x="403" y="49"/>
                    <a:pt x="407" y="49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3" y="52"/>
                    <a:pt x="399" y="52"/>
                    <a:pt x="395" y="52"/>
                  </a:cubicBezTo>
                  <a:moveTo>
                    <a:pt x="354" y="52"/>
                  </a:moveTo>
                  <a:cubicBezTo>
                    <a:pt x="350" y="52"/>
                    <a:pt x="346" y="52"/>
                    <a:pt x="342" y="52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5" y="49"/>
                    <a:pt x="347" y="49"/>
                    <a:pt x="347" y="48"/>
                  </a:cubicBezTo>
                  <a:cubicBezTo>
                    <a:pt x="347" y="48"/>
                    <a:pt x="348" y="48"/>
                    <a:pt x="348" y="47"/>
                  </a:cubicBezTo>
                  <a:cubicBezTo>
                    <a:pt x="348" y="47"/>
                    <a:pt x="347" y="45"/>
                    <a:pt x="346" y="43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1" y="36"/>
                    <a:pt x="337" y="36"/>
                    <a:pt x="334" y="36"/>
                  </a:cubicBezTo>
                  <a:cubicBezTo>
                    <a:pt x="330" y="36"/>
                    <a:pt x="327" y="36"/>
                    <a:pt x="325" y="36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2"/>
                    <a:pt x="322" y="43"/>
                    <a:pt x="321" y="46"/>
                  </a:cubicBezTo>
                  <a:cubicBezTo>
                    <a:pt x="321" y="46"/>
                    <a:pt x="321" y="47"/>
                    <a:pt x="321" y="47"/>
                  </a:cubicBezTo>
                  <a:cubicBezTo>
                    <a:pt x="321" y="47"/>
                    <a:pt x="321" y="48"/>
                    <a:pt x="322" y="48"/>
                  </a:cubicBezTo>
                  <a:cubicBezTo>
                    <a:pt x="322" y="48"/>
                    <a:pt x="324" y="49"/>
                    <a:pt x="327" y="49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5" y="52"/>
                    <a:pt x="322" y="52"/>
                    <a:pt x="318" y="52"/>
                  </a:cubicBezTo>
                  <a:cubicBezTo>
                    <a:pt x="315" y="52"/>
                    <a:pt x="312" y="52"/>
                    <a:pt x="310" y="52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12" y="49"/>
                    <a:pt x="314" y="48"/>
                    <a:pt x="314" y="48"/>
                  </a:cubicBezTo>
                  <a:cubicBezTo>
                    <a:pt x="315" y="48"/>
                    <a:pt x="315" y="47"/>
                    <a:pt x="316" y="45"/>
                  </a:cubicBezTo>
                  <a:cubicBezTo>
                    <a:pt x="318" y="42"/>
                    <a:pt x="319" y="38"/>
                    <a:pt x="322" y="3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9" y="45"/>
                    <a:pt x="360" y="47"/>
                    <a:pt x="361" y="48"/>
                  </a:cubicBezTo>
                  <a:cubicBezTo>
                    <a:pt x="361" y="48"/>
                    <a:pt x="363" y="49"/>
                    <a:pt x="365" y="49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1" y="52"/>
                    <a:pt x="358" y="52"/>
                    <a:pt x="354" y="52"/>
                  </a:cubicBezTo>
                  <a:moveTo>
                    <a:pt x="326" y="32"/>
                  </a:moveTo>
                  <a:cubicBezTo>
                    <a:pt x="329" y="32"/>
                    <a:pt x="331" y="32"/>
                    <a:pt x="334" y="32"/>
                  </a:cubicBezTo>
                  <a:cubicBezTo>
                    <a:pt x="337" y="32"/>
                    <a:pt x="339" y="32"/>
                    <a:pt x="342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26" y="32"/>
                    <a:pt x="326" y="32"/>
                    <a:pt x="326" y="32"/>
                  </a:cubicBezTo>
                  <a:moveTo>
                    <a:pt x="279" y="52"/>
                  </a:moveTo>
                  <a:cubicBezTo>
                    <a:pt x="274" y="52"/>
                    <a:pt x="270" y="52"/>
                    <a:pt x="267" y="52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8" y="49"/>
                    <a:pt x="269" y="49"/>
                    <a:pt x="271" y="49"/>
                  </a:cubicBezTo>
                  <a:cubicBezTo>
                    <a:pt x="272" y="49"/>
                    <a:pt x="272" y="48"/>
                    <a:pt x="272" y="48"/>
                  </a:cubicBezTo>
                  <a:cubicBezTo>
                    <a:pt x="273" y="48"/>
                    <a:pt x="273" y="47"/>
                    <a:pt x="273" y="47"/>
                  </a:cubicBezTo>
                  <a:cubicBezTo>
                    <a:pt x="273" y="46"/>
                    <a:pt x="273" y="42"/>
                    <a:pt x="273" y="35"/>
                  </a:cubicBezTo>
                  <a:cubicBezTo>
                    <a:pt x="273" y="30"/>
                    <a:pt x="274" y="25"/>
                    <a:pt x="274" y="21"/>
                  </a:cubicBezTo>
                  <a:cubicBezTo>
                    <a:pt x="274" y="11"/>
                    <a:pt x="273" y="6"/>
                    <a:pt x="273" y="6"/>
                  </a:cubicBezTo>
                  <a:cubicBezTo>
                    <a:pt x="273" y="6"/>
                    <a:pt x="273" y="5"/>
                    <a:pt x="271" y="5"/>
                  </a:cubicBezTo>
                  <a:cubicBezTo>
                    <a:pt x="267" y="5"/>
                    <a:pt x="264" y="6"/>
                    <a:pt x="262" y="6"/>
                  </a:cubicBezTo>
                  <a:cubicBezTo>
                    <a:pt x="261" y="6"/>
                    <a:pt x="260" y="6"/>
                    <a:pt x="260" y="6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7"/>
                    <a:pt x="259" y="9"/>
                    <a:pt x="259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56" y="9"/>
                    <a:pt x="255" y="4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63" y="1"/>
                    <a:pt x="271" y="1"/>
                    <a:pt x="278" y="1"/>
                  </a:cubicBezTo>
                  <a:cubicBezTo>
                    <a:pt x="285" y="1"/>
                    <a:pt x="293" y="1"/>
                    <a:pt x="302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2" y="5"/>
                    <a:pt x="302" y="9"/>
                    <a:pt x="302" y="13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8" y="9"/>
                    <a:pt x="298" y="7"/>
                    <a:pt x="298" y="6"/>
                  </a:cubicBezTo>
                  <a:cubicBezTo>
                    <a:pt x="298" y="6"/>
                    <a:pt x="297" y="6"/>
                    <a:pt x="297" y="6"/>
                  </a:cubicBezTo>
                  <a:cubicBezTo>
                    <a:pt x="295" y="6"/>
                    <a:pt x="291" y="5"/>
                    <a:pt x="285" y="5"/>
                  </a:cubicBezTo>
                  <a:cubicBezTo>
                    <a:pt x="285" y="5"/>
                    <a:pt x="284" y="6"/>
                    <a:pt x="284" y="6"/>
                  </a:cubicBezTo>
                  <a:cubicBezTo>
                    <a:pt x="284" y="6"/>
                    <a:pt x="284" y="6"/>
                    <a:pt x="284" y="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84" y="39"/>
                    <a:pt x="284" y="44"/>
                    <a:pt x="284" y="45"/>
                  </a:cubicBezTo>
                  <a:cubicBezTo>
                    <a:pt x="284" y="47"/>
                    <a:pt x="285" y="48"/>
                    <a:pt x="285" y="48"/>
                  </a:cubicBezTo>
                  <a:cubicBezTo>
                    <a:pt x="285" y="49"/>
                    <a:pt x="287" y="49"/>
                    <a:pt x="291" y="49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7" y="52"/>
                    <a:pt x="283" y="52"/>
                    <a:pt x="279" y="52"/>
                  </a:cubicBezTo>
                  <a:moveTo>
                    <a:pt x="158" y="52"/>
                  </a:moveTo>
                  <a:cubicBezTo>
                    <a:pt x="157" y="52"/>
                    <a:pt x="153" y="52"/>
                    <a:pt x="145" y="5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8" y="49"/>
                    <a:pt x="150" y="49"/>
                    <a:pt x="150" y="48"/>
                  </a:cubicBezTo>
                  <a:cubicBezTo>
                    <a:pt x="150" y="48"/>
                    <a:pt x="151" y="48"/>
                    <a:pt x="151" y="48"/>
                  </a:cubicBezTo>
                  <a:cubicBezTo>
                    <a:pt x="151" y="47"/>
                    <a:pt x="151" y="45"/>
                    <a:pt x="151" y="40"/>
                  </a:cubicBezTo>
                  <a:cubicBezTo>
                    <a:pt x="151" y="36"/>
                    <a:pt x="151" y="31"/>
                    <a:pt x="151" y="27"/>
                  </a:cubicBezTo>
                  <a:cubicBezTo>
                    <a:pt x="151" y="19"/>
                    <a:pt x="151" y="14"/>
                    <a:pt x="151" y="10"/>
                  </a:cubicBezTo>
                  <a:cubicBezTo>
                    <a:pt x="151" y="7"/>
                    <a:pt x="151" y="5"/>
                    <a:pt x="150" y="5"/>
                  </a:cubicBezTo>
                  <a:cubicBezTo>
                    <a:pt x="150" y="4"/>
                    <a:pt x="149" y="4"/>
                    <a:pt x="147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2" y="1"/>
                    <a:pt x="154" y="1"/>
                    <a:pt x="155" y="1"/>
                  </a:cubicBezTo>
                  <a:cubicBezTo>
                    <a:pt x="157" y="1"/>
                    <a:pt x="161" y="1"/>
                    <a:pt x="165" y="1"/>
                  </a:cubicBezTo>
                  <a:cubicBezTo>
                    <a:pt x="168" y="1"/>
                    <a:pt x="170" y="1"/>
                    <a:pt x="171" y="1"/>
                  </a:cubicBezTo>
                  <a:cubicBezTo>
                    <a:pt x="175" y="1"/>
                    <a:pt x="178" y="1"/>
                    <a:pt x="181" y="2"/>
                  </a:cubicBezTo>
                  <a:cubicBezTo>
                    <a:pt x="183" y="3"/>
                    <a:pt x="184" y="4"/>
                    <a:pt x="185" y="6"/>
                  </a:cubicBezTo>
                  <a:cubicBezTo>
                    <a:pt x="186" y="7"/>
                    <a:pt x="187" y="9"/>
                    <a:pt x="187" y="12"/>
                  </a:cubicBezTo>
                  <a:cubicBezTo>
                    <a:pt x="187" y="16"/>
                    <a:pt x="185" y="20"/>
                    <a:pt x="182" y="23"/>
                  </a:cubicBezTo>
                  <a:cubicBezTo>
                    <a:pt x="179" y="26"/>
                    <a:pt x="175" y="28"/>
                    <a:pt x="170" y="28"/>
                  </a:cubicBezTo>
                  <a:cubicBezTo>
                    <a:pt x="169" y="28"/>
                    <a:pt x="169" y="28"/>
                    <a:pt x="168" y="28"/>
                  </a:cubicBezTo>
                  <a:cubicBezTo>
                    <a:pt x="167" y="28"/>
                    <a:pt x="166" y="28"/>
                    <a:pt x="166" y="27"/>
                  </a:cubicBezTo>
                  <a:cubicBezTo>
                    <a:pt x="165" y="27"/>
                    <a:pt x="165" y="26"/>
                    <a:pt x="164" y="25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6" y="24"/>
                    <a:pt x="166" y="24"/>
                    <a:pt x="167" y="24"/>
                  </a:cubicBezTo>
                  <a:cubicBezTo>
                    <a:pt x="167" y="24"/>
                    <a:pt x="167" y="24"/>
                    <a:pt x="168" y="24"/>
                  </a:cubicBezTo>
                  <a:cubicBezTo>
                    <a:pt x="170" y="24"/>
                    <a:pt x="172" y="23"/>
                    <a:pt x="174" y="22"/>
                  </a:cubicBezTo>
                  <a:cubicBezTo>
                    <a:pt x="175" y="20"/>
                    <a:pt x="176" y="18"/>
                    <a:pt x="176" y="15"/>
                  </a:cubicBezTo>
                  <a:cubicBezTo>
                    <a:pt x="176" y="11"/>
                    <a:pt x="175" y="9"/>
                    <a:pt x="174" y="7"/>
                  </a:cubicBezTo>
                  <a:cubicBezTo>
                    <a:pt x="172" y="5"/>
                    <a:pt x="170" y="4"/>
                    <a:pt x="167" y="4"/>
                  </a:cubicBezTo>
                  <a:cubicBezTo>
                    <a:pt x="165" y="4"/>
                    <a:pt x="164" y="5"/>
                    <a:pt x="162" y="5"/>
                  </a:cubicBezTo>
                  <a:cubicBezTo>
                    <a:pt x="162" y="13"/>
                    <a:pt x="162" y="19"/>
                    <a:pt x="162" y="24"/>
                  </a:cubicBezTo>
                  <a:cubicBezTo>
                    <a:pt x="162" y="26"/>
                    <a:pt x="162" y="32"/>
                    <a:pt x="162" y="41"/>
                  </a:cubicBezTo>
                  <a:cubicBezTo>
                    <a:pt x="162" y="45"/>
                    <a:pt x="162" y="47"/>
                    <a:pt x="162" y="47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9"/>
                    <a:pt x="166" y="49"/>
                    <a:pt x="169" y="49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5" y="52"/>
                    <a:pt x="161" y="52"/>
                    <a:pt x="15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155" y="559"/>
              <a:ext cx="108" cy="116"/>
            </a:xfrm>
            <a:custGeom>
              <a:avLst/>
              <a:gdLst>
                <a:gd name="T0" fmla="*/ 12 w 83"/>
                <a:gd name="T1" fmla="*/ 68 h 79"/>
                <a:gd name="T2" fmla="*/ 0 w 83"/>
                <a:gd name="T3" fmla="*/ 40 h 79"/>
                <a:gd name="T4" fmla="*/ 12 w 83"/>
                <a:gd name="T5" fmla="*/ 11 h 79"/>
                <a:gd name="T6" fmla="*/ 48 w 83"/>
                <a:gd name="T7" fmla="*/ 0 h 79"/>
                <a:gd name="T8" fmla="*/ 63 w 83"/>
                <a:gd name="T9" fmla="*/ 1 h 79"/>
                <a:gd name="T10" fmla="*/ 77 w 83"/>
                <a:gd name="T11" fmla="*/ 5 h 79"/>
                <a:gd name="T12" fmla="*/ 78 w 83"/>
                <a:gd name="T13" fmla="*/ 6 h 79"/>
                <a:gd name="T14" fmla="*/ 75 w 83"/>
                <a:gd name="T15" fmla="*/ 23 h 79"/>
                <a:gd name="T16" fmla="*/ 71 w 83"/>
                <a:gd name="T17" fmla="*/ 23 h 79"/>
                <a:gd name="T18" fmla="*/ 70 w 83"/>
                <a:gd name="T19" fmla="*/ 14 h 79"/>
                <a:gd name="T20" fmla="*/ 61 w 83"/>
                <a:gd name="T21" fmla="*/ 8 h 79"/>
                <a:gd name="T22" fmla="*/ 48 w 83"/>
                <a:gd name="T23" fmla="*/ 6 h 79"/>
                <a:gd name="T24" fmla="*/ 25 w 83"/>
                <a:gd name="T25" fmla="*/ 15 h 79"/>
                <a:gd name="T26" fmla="*/ 17 w 83"/>
                <a:gd name="T27" fmla="*/ 38 h 79"/>
                <a:gd name="T28" fmla="*/ 26 w 83"/>
                <a:gd name="T29" fmla="*/ 64 h 79"/>
                <a:gd name="T30" fmla="*/ 48 w 83"/>
                <a:gd name="T31" fmla="*/ 73 h 79"/>
                <a:gd name="T32" fmla="*/ 62 w 83"/>
                <a:gd name="T33" fmla="*/ 70 h 79"/>
                <a:gd name="T34" fmla="*/ 63 w 83"/>
                <a:gd name="T35" fmla="*/ 62 h 79"/>
                <a:gd name="T36" fmla="*/ 62 w 83"/>
                <a:gd name="T37" fmla="*/ 53 h 79"/>
                <a:gd name="T38" fmla="*/ 50 w 83"/>
                <a:gd name="T39" fmla="*/ 51 h 79"/>
                <a:gd name="T40" fmla="*/ 50 w 83"/>
                <a:gd name="T41" fmla="*/ 47 h 79"/>
                <a:gd name="T42" fmla="*/ 68 w 83"/>
                <a:gd name="T43" fmla="*/ 47 h 79"/>
                <a:gd name="T44" fmla="*/ 83 w 83"/>
                <a:gd name="T45" fmla="*/ 47 h 79"/>
                <a:gd name="T46" fmla="*/ 83 w 83"/>
                <a:gd name="T47" fmla="*/ 50 h 79"/>
                <a:gd name="T48" fmla="*/ 79 w 83"/>
                <a:gd name="T49" fmla="*/ 52 h 79"/>
                <a:gd name="T50" fmla="*/ 78 w 83"/>
                <a:gd name="T51" fmla="*/ 62 h 79"/>
                <a:gd name="T52" fmla="*/ 79 w 83"/>
                <a:gd name="T53" fmla="*/ 73 h 79"/>
                <a:gd name="T54" fmla="*/ 61 w 83"/>
                <a:gd name="T55" fmla="*/ 78 h 79"/>
                <a:gd name="T56" fmla="*/ 45 w 83"/>
                <a:gd name="T57" fmla="*/ 79 h 79"/>
                <a:gd name="T58" fmla="*/ 12 w 83"/>
                <a:gd name="T5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79">
                  <a:moveTo>
                    <a:pt x="12" y="68"/>
                  </a:moveTo>
                  <a:cubicBezTo>
                    <a:pt x="4" y="61"/>
                    <a:pt x="0" y="51"/>
                    <a:pt x="0" y="40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1" y="4"/>
                    <a:pt x="32" y="0"/>
                    <a:pt x="48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2"/>
                    <a:pt x="73" y="3"/>
                    <a:pt x="77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11"/>
                    <a:pt x="76" y="16"/>
                    <a:pt x="75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0" y="17"/>
                    <a:pt x="70" y="14"/>
                  </a:cubicBezTo>
                  <a:cubicBezTo>
                    <a:pt x="68" y="11"/>
                    <a:pt x="65" y="9"/>
                    <a:pt x="61" y="8"/>
                  </a:cubicBezTo>
                  <a:cubicBezTo>
                    <a:pt x="57" y="7"/>
                    <a:pt x="53" y="6"/>
                    <a:pt x="48" y="6"/>
                  </a:cubicBezTo>
                  <a:cubicBezTo>
                    <a:pt x="39" y="6"/>
                    <a:pt x="31" y="9"/>
                    <a:pt x="25" y="15"/>
                  </a:cubicBezTo>
                  <a:cubicBezTo>
                    <a:pt x="20" y="20"/>
                    <a:pt x="17" y="28"/>
                    <a:pt x="17" y="38"/>
                  </a:cubicBezTo>
                  <a:cubicBezTo>
                    <a:pt x="17" y="49"/>
                    <a:pt x="20" y="57"/>
                    <a:pt x="26" y="64"/>
                  </a:cubicBezTo>
                  <a:cubicBezTo>
                    <a:pt x="32" y="70"/>
                    <a:pt x="39" y="73"/>
                    <a:pt x="48" y="73"/>
                  </a:cubicBezTo>
                  <a:cubicBezTo>
                    <a:pt x="52" y="73"/>
                    <a:pt x="57" y="72"/>
                    <a:pt x="62" y="70"/>
                  </a:cubicBezTo>
                  <a:cubicBezTo>
                    <a:pt x="63" y="67"/>
                    <a:pt x="63" y="65"/>
                    <a:pt x="63" y="62"/>
                  </a:cubicBezTo>
                  <a:cubicBezTo>
                    <a:pt x="63" y="56"/>
                    <a:pt x="62" y="53"/>
                    <a:pt x="62" y="53"/>
                  </a:cubicBezTo>
                  <a:cubicBezTo>
                    <a:pt x="61" y="52"/>
                    <a:pt x="57" y="52"/>
                    <a:pt x="50" y="5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7" y="47"/>
                    <a:pt x="63" y="47"/>
                    <a:pt x="68" y="47"/>
                  </a:cubicBezTo>
                  <a:cubicBezTo>
                    <a:pt x="73" y="47"/>
                    <a:pt x="78" y="47"/>
                    <a:pt x="83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1"/>
                    <a:pt x="80" y="51"/>
                    <a:pt x="79" y="52"/>
                  </a:cubicBezTo>
                  <a:cubicBezTo>
                    <a:pt x="78" y="56"/>
                    <a:pt x="78" y="59"/>
                    <a:pt x="78" y="62"/>
                  </a:cubicBezTo>
                  <a:cubicBezTo>
                    <a:pt x="78" y="63"/>
                    <a:pt x="78" y="67"/>
                    <a:pt x="79" y="73"/>
                  </a:cubicBezTo>
                  <a:cubicBezTo>
                    <a:pt x="72" y="75"/>
                    <a:pt x="66" y="77"/>
                    <a:pt x="61" y="78"/>
                  </a:cubicBezTo>
                  <a:cubicBezTo>
                    <a:pt x="56" y="79"/>
                    <a:pt x="51" y="79"/>
                    <a:pt x="45" y="79"/>
                  </a:cubicBezTo>
                  <a:cubicBezTo>
                    <a:pt x="31" y="79"/>
                    <a:pt x="20" y="76"/>
                    <a:pt x="12" y="68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281" y="597"/>
              <a:ext cx="297" cy="78"/>
            </a:xfrm>
            <a:custGeom>
              <a:avLst/>
              <a:gdLst>
                <a:gd name="T0" fmla="*/ 130 w 229"/>
                <a:gd name="T1" fmla="*/ 35 h 53"/>
                <a:gd name="T2" fmla="*/ 129 w 229"/>
                <a:gd name="T3" fmla="*/ 5 h 53"/>
                <a:gd name="T4" fmla="*/ 124 w 229"/>
                <a:gd name="T5" fmla="*/ 1 h 53"/>
                <a:gd name="T6" fmla="*/ 147 w 229"/>
                <a:gd name="T7" fmla="*/ 4 h 53"/>
                <a:gd name="T8" fmla="*/ 141 w 229"/>
                <a:gd name="T9" fmla="*/ 7 h 53"/>
                <a:gd name="T10" fmla="*/ 142 w 229"/>
                <a:gd name="T11" fmla="*/ 41 h 53"/>
                <a:gd name="T12" fmla="*/ 163 w 229"/>
                <a:gd name="T13" fmla="*/ 45 h 53"/>
                <a:gd name="T14" fmla="*/ 168 w 229"/>
                <a:gd name="T15" fmla="*/ 11 h 53"/>
                <a:gd name="T16" fmla="*/ 161 w 229"/>
                <a:gd name="T17" fmla="*/ 4 h 53"/>
                <a:gd name="T18" fmla="*/ 178 w 229"/>
                <a:gd name="T19" fmla="*/ 1 h 53"/>
                <a:gd name="T20" fmla="*/ 173 w 229"/>
                <a:gd name="T21" fmla="*/ 9 h 53"/>
                <a:gd name="T22" fmla="*/ 170 w 229"/>
                <a:gd name="T23" fmla="*/ 45 h 53"/>
                <a:gd name="T24" fmla="*/ 139 w 229"/>
                <a:gd name="T25" fmla="*/ 51 h 53"/>
                <a:gd name="T26" fmla="*/ 62 w 229"/>
                <a:gd name="T27" fmla="*/ 12 h 53"/>
                <a:gd name="T28" fmla="*/ 103 w 229"/>
                <a:gd name="T29" fmla="*/ 3 h 53"/>
                <a:gd name="T30" fmla="*/ 111 w 229"/>
                <a:gd name="T31" fmla="*/ 40 h 53"/>
                <a:gd name="T32" fmla="*/ 65 w 229"/>
                <a:gd name="T33" fmla="*/ 46 h 53"/>
                <a:gd name="T34" fmla="*/ 72 w 229"/>
                <a:gd name="T35" fmla="*/ 39 h 53"/>
                <a:gd name="T36" fmla="*/ 99 w 229"/>
                <a:gd name="T37" fmla="*/ 43 h 53"/>
                <a:gd name="T38" fmla="*/ 86 w 229"/>
                <a:gd name="T39" fmla="*/ 4 h 53"/>
                <a:gd name="T40" fmla="*/ 187 w 229"/>
                <a:gd name="T41" fmla="*/ 52 h 53"/>
                <a:gd name="T42" fmla="*/ 192 w 229"/>
                <a:gd name="T43" fmla="*/ 48 h 53"/>
                <a:gd name="T44" fmla="*/ 193 w 229"/>
                <a:gd name="T45" fmla="*/ 10 h 53"/>
                <a:gd name="T46" fmla="*/ 187 w 229"/>
                <a:gd name="T47" fmla="*/ 4 h 53"/>
                <a:gd name="T48" fmla="*/ 197 w 229"/>
                <a:gd name="T49" fmla="*/ 1 h 53"/>
                <a:gd name="T50" fmla="*/ 222 w 229"/>
                <a:gd name="T51" fmla="*/ 2 h 53"/>
                <a:gd name="T52" fmla="*/ 224 w 229"/>
                <a:gd name="T53" fmla="*/ 23 h 53"/>
                <a:gd name="T54" fmla="*/ 207 w 229"/>
                <a:gd name="T55" fmla="*/ 27 h 53"/>
                <a:gd name="T56" fmla="*/ 208 w 229"/>
                <a:gd name="T57" fmla="*/ 24 h 53"/>
                <a:gd name="T58" fmla="*/ 218 w 229"/>
                <a:gd name="T59" fmla="*/ 15 h 53"/>
                <a:gd name="T60" fmla="*/ 204 w 229"/>
                <a:gd name="T61" fmla="*/ 5 h 53"/>
                <a:gd name="T62" fmla="*/ 204 w 229"/>
                <a:gd name="T63" fmla="*/ 47 h 53"/>
                <a:gd name="T64" fmla="*/ 211 w 229"/>
                <a:gd name="T65" fmla="*/ 52 h 53"/>
                <a:gd name="T66" fmla="*/ 19 w 229"/>
                <a:gd name="T67" fmla="*/ 26 h 53"/>
                <a:gd name="T68" fmla="*/ 29 w 229"/>
                <a:gd name="T69" fmla="*/ 22 h 53"/>
                <a:gd name="T70" fmla="*/ 22 w 229"/>
                <a:gd name="T71" fmla="*/ 5 h 53"/>
                <a:gd name="T72" fmla="*/ 17 w 229"/>
                <a:gd name="T73" fmla="*/ 30 h 53"/>
                <a:gd name="T74" fmla="*/ 18 w 229"/>
                <a:gd name="T75" fmla="*/ 48 h 53"/>
                <a:gd name="T76" fmla="*/ 12 w 229"/>
                <a:gd name="T77" fmla="*/ 52 h 53"/>
                <a:gd name="T78" fmla="*/ 5 w 229"/>
                <a:gd name="T79" fmla="*/ 48 h 53"/>
                <a:gd name="T80" fmla="*/ 6 w 229"/>
                <a:gd name="T81" fmla="*/ 29 h 53"/>
                <a:gd name="T82" fmla="*/ 5 w 229"/>
                <a:gd name="T83" fmla="*/ 5 h 53"/>
                <a:gd name="T84" fmla="*/ 10 w 229"/>
                <a:gd name="T85" fmla="*/ 1 h 53"/>
                <a:gd name="T86" fmla="*/ 41 w 229"/>
                <a:gd name="T87" fmla="*/ 6 h 53"/>
                <a:gd name="T88" fmla="*/ 31 w 229"/>
                <a:gd name="T89" fmla="*/ 25 h 53"/>
                <a:gd name="T90" fmla="*/ 48 w 229"/>
                <a:gd name="T91" fmla="*/ 49 h 53"/>
                <a:gd name="T92" fmla="*/ 48 w 229"/>
                <a:gd name="T9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39" y="51"/>
                  </a:moveTo>
                  <a:cubicBezTo>
                    <a:pt x="136" y="49"/>
                    <a:pt x="133" y="47"/>
                    <a:pt x="132" y="45"/>
                  </a:cubicBezTo>
                  <a:cubicBezTo>
                    <a:pt x="131" y="43"/>
                    <a:pt x="130" y="40"/>
                    <a:pt x="130" y="35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7"/>
                    <a:pt x="130" y="14"/>
                    <a:pt x="130" y="9"/>
                  </a:cubicBezTo>
                  <a:cubicBezTo>
                    <a:pt x="130" y="7"/>
                    <a:pt x="130" y="6"/>
                    <a:pt x="129" y="5"/>
                  </a:cubicBezTo>
                  <a:cubicBezTo>
                    <a:pt x="129" y="5"/>
                    <a:pt x="129" y="5"/>
                    <a:pt x="128" y="4"/>
                  </a:cubicBezTo>
                  <a:cubicBezTo>
                    <a:pt x="128" y="4"/>
                    <a:pt x="127" y="4"/>
                    <a:pt x="124" y="4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9" y="1"/>
                    <a:pt x="133" y="1"/>
                    <a:pt x="137" y="1"/>
                  </a:cubicBezTo>
                  <a:cubicBezTo>
                    <a:pt x="139" y="1"/>
                    <a:pt x="143" y="1"/>
                    <a:pt x="147" y="1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5" y="4"/>
                    <a:pt x="143" y="4"/>
                    <a:pt x="142" y="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6"/>
                    <a:pt x="141" y="7"/>
                  </a:cubicBezTo>
                  <a:cubicBezTo>
                    <a:pt x="141" y="8"/>
                    <a:pt x="141" y="12"/>
                    <a:pt x="141" y="18"/>
                  </a:cubicBezTo>
                  <a:cubicBezTo>
                    <a:pt x="141" y="23"/>
                    <a:pt x="141" y="28"/>
                    <a:pt x="141" y="32"/>
                  </a:cubicBezTo>
                  <a:cubicBezTo>
                    <a:pt x="141" y="36"/>
                    <a:pt x="141" y="39"/>
                    <a:pt x="142" y="41"/>
                  </a:cubicBezTo>
                  <a:cubicBezTo>
                    <a:pt x="143" y="43"/>
                    <a:pt x="144" y="44"/>
                    <a:pt x="146" y="45"/>
                  </a:cubicBezTo>
                  <a:cubicBezTo>
                    <a:pt x="148" y="46"/>
                    <a:pt x="151" y="47"/>
                    <a:pt x="154" y="47"/>
                  </a:cubicBezTo>
                  <a:cubicBezTo>
                    <a:pt x="158" y="47"/>
                    <a:pt x="161" y="46"/>
                    <a:pt x="163" y="45"/>
                  </a:cubicBezTo>
                  <a:cubicBezTo>
                    <a:pt x="165" y="43"/>
                    <a:pt x="166" y="42"/>
                    <a:pt x="167" y="39"/>
                  </a:cubicBezTo>
                  <a:cubicBezTo>
                    <a:pt x="168" y="37"/>
                    <a:pt x="168" y="32"/>
                    <a:pt x="168" y="24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8"/>
                    <a:pt x="168" y="6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6" y="4"/>
                    <a:pt x="164" y="4"/>
                    <a:pt x="161" y="4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4" y="1"/>
                    <a:pt x="167" y="1"/>
                    <a:pt x="170" y="1"/>
                  </a:cubicBezTo>
                  <a:cubicBezTo>
                    <a:pt x="172" y="1"/>
                    <a:pt x="175" y="1"/>
                    <a:pt x="178" y="1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6" y="4"/>
                    <a:pt x="175" y="4"/>
                    <a:pt x="174" y="5"/>
                  </a:cubicBezTo>
                  <a:cubicBezTo>
                    <a:pt x="173" y="5"/>
                    <a:pt x="173" y="6"/>
                    <a:pt x="173" y="9"/>
                  </a:cubicBezTo>
                  <a:cubicBezTo>
                    <a:pt x="173" y="14"/>
                    <a:pt x="172" y="20"/>
                    <a:pt x="172" y="27"/>
                  </a:cubicBezTo>
                  <a:cubicBezTo>
                    <a:pt x="172" y="32"/>
                    <a:pt x="172" y="35"/>
                    <a:pt x="172" y="36"/>
                  </a:cubicBezTo>
                  <a:cubicBezTo>
                    <a:pt x="172" y="39"/>
                    <a:pt x="171" y="42"/>
                    <a:pt x="170" y="45"/>
                  </a:cubicBezTo>
                  <a:cubicBezTo>
                    <a:pt x="168" y="47"/>
                    <a:pt x="166" y="49"/>
                    <a:pt x="163" y="51"/>
                  </a:cubicBezTo>
                  <a:cubicBezTo>
                    <a:pt x="160" y="52"/>
                    <a:pt x="156" y="53"/>
                    <a:pt x="151" y="53"/>
                  </a:cubicBezTo>
                  <a:cubicBezTo>
                    <a:pt x="146" y="53"/>
                    <a:pt x="142" y="52"/>
                    <a:pt x="139" y="51"/>
                  </a:cubicBezTo>
                  <a:moveTo>
                    <a:pt x="65" y="46"/>
                  </a:moveTo>
                  <a:cubicBezTo>
                    <a:pt x="61" y="41"/>
                    <a:pt x="58" y="35"/>
                    <a:pt x="58" y="27"/>
                  </a:cubicBezTo>
                  <a:cubicBezTo>
                    <a:pt x="58" y="21"/>
                    <a:pt x="59" y="16"/>
                    <a:pt x="62" y="12"/>
                  </a:cubicBezTo>
                  <a:cubicBezTo>
                    <a:pt x="64" y="8"/>
                    <a:pt x="67" y="5"/>
                    <a:pt x="71" y="3"/>
                  </a:cubicBezTo>
                  <a:cubicBezTo>
                    <a:pt x="76" y="1"/>
                    <a:pt x="81" y="0"/>
                    <a:pt x="87" y="0"/>
                  </a:cubicBezTo>
                  <a:cubicBezTo>
                    <a:pt x="94" y="0"/>
                    <a:pt x="99" y="1"/>
                    <a:pt x="103" y="3"/>
                  </a:cubicBezTo>
                  <a:cubicBezTo>
                    <a:pt x="107" y="5"/>
                    <a:pt x="110" y="8"/>
                    <a:pt x="112" y="12"/>
                  </a:cubicBezTo>
                  <a:cubicBezTo>
                    <a:pt x="114" y="15"/>
                    <a:pt x="115" y="20"/>
                    <a:pt x="115" y="25"/>
                  </a:cubicBezTo>
                  <a:cubicBezTo>
                    <a:pt x="115" y="31"/>
                    <a:pt x="114" y="36"/>
                    <a:pt x="111" y="40"/>
                  </a:cubicBezTo>
                  <a:cubicBezTo>
                    <a:pt x="109" y="44"/>
                    <a:pt x="106" y="47"/>
                    <a:pt x="102" y="49"/>
                  </a:cubicBezTo>
                  <a:cubicBezTo>
                    <a:pt x="97" y="52"/>
                    <a:pt x="92" y="53"/>
                    <a:pt x="86" y="53"/>
                  </a:cubicBezTo>
                  <a:cubicBezTo>
                    <a:pt x="77" y="53"/>
                    <a:pt x="70" y="51"/>
                    <a:pt x="65" y="46"/>
                  </a:cubicBezTo>
                  <a:moveTo>
                    <a:pt x="74" y="9"/>
                  </a:moveTo>
                  <a:cubicBezTo>
                    <a:pt x="71" y="13"/>
                    <a:pt x="70" y="18"/>
                    <a:pt x="70" y="25"/>
                  </a:cubicBezTo>
                  <a:cubicBezTo>
                    <a:pt x="70" y="31"/>
                    <a:pt x="70" y="35"/>
                    <a:pt x="72" y="39"/>
                  </a:cubicBezTo>
                  <a:cubicBezTo>
                    <a:pt x="74" y="42"/>
                    <a:pt x="76" y="45"/>
                    <a:pt x="78" y="47"/>
                  </a:cubicBezTo>
                  <a:cubicBezTo>
                    <a:pt x="80" y="48"/>
                    <a:pt x="84" y="49"/>
                    <a:pt x="88" y="49"/>
                  </a:cubicBezTo>
                  <a:cubicBezTo>
                    <a:pt x="92" y="49"/>
                    <a:pt x="96" y="47"/>
                    <a:pt x="99" y="43"/>
                  </a:cubicBezTo>
                  <a:cubicBezTo>
                    <a:pt x="102" y="40"/>
                    <a:pt x="104" y="34"/>
                    <a:pt x="104" y="27"/>
                  </a:cubicBezTo>
                  <a:cubicBezTo>
                    <a:pt x="104" y="19"/>
                    <a:pt x="102" y="13"/>
                    <a:pt x="99" y="9"/>
                  </a:cubicBezTo>
                  <a:cubicBezTo>
                    <a:pt x="96" y="6"/>
                    <a:pt x="92" y="4"/>
                    <a:pt x="86" y="4"/>
                  </a:cubicBezTo>
                  <a:cubicBezTo>
                    <a:pt x="81" y="4"/>
                    <a:pt x="77" y="6"/>
                    <a:pt x="74" y="9"/>
                  </a:cubicBezTo>
                  <a:moveTo>
                    <a:pt x="200" y="52"/>
                  </a:moveTo>
                  <a:cubicBezTo>
                    <a:pt x="199" y="52"/>
                    <a:pt x="194" y="52"/>
                    <a:pt x="187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90" y="49"/>
                    <a:pt x="191" y="49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7"/>
                    <a:pt x="193" y="45"/>
                    <a:pt x="193" y="40"/>
                  </a:cubicBezTo>
                  <a:cubicBezTo>
                    <a:pt x="193" y="36"/>
                    <a:pt x="193" y="31"/>
                    <a:pt x="193" y="27"/>
                  </a:cubicBezTo>
                  <a:cubicBezTo>
                    <a:pt x="193" y="19"/>
                    <a:pt x="193" y="14"/>
                    <a:pt x="193" y="10"/>
                  </a:cubicBezTo>
                  <a:cubicBezTo>
                    <a:pt x="193" y="7"/>
                    <a:pt x="192" y="5"/>
                    <a:pt x="192" y="5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1"/>
                    <a:pt x="197" y="1"/>
                  </a:cubicBezTo>
                  <a:cubicBezTo>
                    <a:pt x="199" y="1"/>
                    <a:pt x="202" y="1"/>
                    <a:pt x="207" y="1"/>
                  </a:cubicBezTo>
                  <a:cubicBezTo>
                    <a:pt x="209" y="1"/>
                    <a:pt x="211" y="1"/>
                    <a:pt x="212" y="1"/>
                  </a:cubicBezTo>
                  <a:cubicBezTo>
                    <a:pt x="217" y="1"/>
                    <a:pt x="220" y="1"/>
                    <a:pt x="222" y="2"/>
                  </a:cubicBezTo>
                  <a:cubicBezTo>
                    <a:pt x="224" y="3"/>
                    <a:pt x="226" y="4"/>
                    <a:pt x="227" y="6"/>
                  </a:cubicBezTo>
                  <a:cubicBezTo>
                    <a:pt x="228" y="7"/>
                    <a:pt x="229" y="9"/>
                    <a:pt x="229" y="12"/>
                  </a:cubicBezTo>
                  <a:cubicBezTo>
                    <a:pt x="229" y="16"/>
                    <a:pt x="227" y="20"/>
                    <a:pt x="224" y="23"/>
                  </a:cubicBezTo>
                  <a:cubicBezTo>
                    <a:pt x="221" y="26"/>
                    <a:pt x="216" y="28"/>
                    <a:pt x="211" y="28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8"/>
                    <a:pt x="208" y="28"/>
                    <a:pt x="207" y="27"/>
                  </a:cubicBezTo>
                  <a:cubicBezTo>
                    <a:pt x="207" y="27"/>
                    <a:pt x="206" y="26"/>
                    <a:pt x="206" y="25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07" y="24"/>
                    <a:pt x="208" y="24"/>
                    <a:pt x="208" y="24"/>
                  </a:cubicBezTo>
                  <a:cubicBezTo>
                    <a:pt x="209" y="24"/>
                    <a:pt x="209" y="24"/>
                    <a:pt x="209" y="24"/>
                  </a:cubicBezTo>
                  <a:cubicBezTo>
                    <a:pt x="212" y="24"/>
                    <a:pt x="214" y="23"/>
                    <a:pt x="215" y="22"/>
                  </a:cubicBezTo>
                  <a:cubicBezTo>
                    <a:pt x="217" y="20"/>
                    <a:pt x="218" y="18"/>
                    <a:pt x="218" y="15"/>
                  </a:cubicBezTo>
                  <a:cubicBezTo>
                    <a:pt x="218" y="11"/>
                    <a:pt x="217" y="9"/>
                    <a:pt x="215" y="7"/>
                  </a:cubicBezTo>
                  <a:cubicBezTo>
                    <a:pt x="214" y="5"/>
                    <a:pt x="211" y="4"/>
                    <a:pt x="208" y="4"/>
                  </a:cubicBezTo>
                  <a:cubicBezTo>
                    <a:pt x="207" y="4"/>
                    <a:pt x="206" y="5"/>
                    <a:pt x="204" y="5"/>
                  </a:cubicBezTo>
                  <a:cubicBezTo>
                    <a:pt x="204" y="13"/>
                    <a:pt x="203" y="19"/>
                    <a:pt x="203" y="24"/>
                  </a:cubicBezTo>
                  <a:cubicBezTo>
                    <a:pt x="203" y="26"/>
                    <a:pt x="204" y="32"/>
                    <a:pt x="204" y="41"/>
                  </a:cubicBezTo>
                  <a:cubicBezTo>
                    <a:pt x="204" y="45"/>
                    <a:pt x="204" y="47"/>
                    <a:pt x="204" y="47"/>
                  </a:cubicBezTo>
                  <a:cubicBezTo>
                    <a:pt x="204" y="48"/>
                    <a:pt x="204" y="48"/>
                    <a:pt x="205" y="48"/>
                  </a:cubicBezTo>
                  <a:cubicBezTo>
                    <a:pt x="205" y="49"/>
                    <a:pt x="207" y="49"/>
                    <a:pt x="211" y="49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07" y="52"/>
                    <a:pt x="203" y="52"/>
                    <a:pt x="200" y="52"/>
                  </a:cubicBezTo>
                  <a:moveTo>
                    <a:pt x="27" y="37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1"/>
                    <a:pt x="31" y="9"/>
                    <a:pt x="30" y="7"/>
                  </a:cubicBezTo>
                  <a:cubicBezTo>
                    <a:pt x="28" y="6"/>
                    <a:pt x="25" y="5"/>
                    <a:pt x="22" y="5"/>
                  </a:cubicBezTo>
                  <a:cubicBezTo>
                    <a:pt x="21" y="5"/>
                    <a:pt x="19" y="5"/>
                    <a:pt x="17" y="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7" y="37"/>
                    <a:pt x="17" y="42"/>
                  </a:cubicBezTo>
                  <a:cubicBezTo>
                    <a:pt x="17" y="45"/>
                    <a:pt x="17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21" y="49"/>
                    <a:pt x="23" y="49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2"/>
                    <a:pt x="15" y="52"/>
                    <a:pt x="12" y="52"/>
                  </a:cubicBezTo>
                  <a:cubicBezTo>
                    <a:pt x="8" y="52"/>
                    <a:pt x="4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9"/>
                    <a:pt x="5" y="49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7"/>
                    <a:pt x="6" y="45"/>
                    <a:pt x="6" y="42"/>
                  </a:cubicBezTo>
                  <a:cubicBezTo>
                    <a:pt x="6" y="37"/>
                    <a:pt x="6" y="32"/>
                    <a:pt x="6" y="29"/>
                  </a:cubicBezTo>
                  <a:cubicBezTo>
                    <a:pt x="6" y="25"/>
                    <a:pt x="6" y="20"/>
                    <a:pt x="6" y="14"/>
                  </a:cubicBezTo>
                  <a:cubicBezTo>
                    <a:pt x="6" y="9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3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5" y="1"/>
                    <a:pt x="37" y="2"/>
                  </a:cubicBezTo>
                  <a:cubicBezTo>
                    <a:pt x="39" y="3"/>
                    <a:pt x="40" y="4"/>
                    <a:pt x="41" y="6"/>
                  </a:cubicBezTo>
                  <a:cubicBezTo>
                    <a:pt x="42" y="7"/>
                    <a:pt x="43" y="9"/>
                    <a:pt x="43" y="12"/>
                  </a:cubicBezTo>
                  <a:cubicBezTo>
                    <a:pt x="43" y="14"/>
                    <a:pt x="42" y="17"/>
                    <a:pt x="40" y="19"/>
                  </a:cubicBezTo>
                  <a:cubicBezTo>
                    <a:pt x="39" y="21"/>
                    <a:pt x="36" y="23"/>
                    <a:pt x="31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7"/>
                    <a:pt x="47" y="48"/>
                    <a:pt x="48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2" y="52"/>
                    <a:pt x="38" y="52"/>
                    <a:pt x="37" y="52"/>
                  </a:cubicBezTo>
                  <a:cubicBezTo>
                    <a:pt x="34" y="49"/>
                    <a:pt x="31" y="44"/>
                    <a:pt x="27" y="37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505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5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5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1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615" y="589"/>
              <a:ext cx="547" cy="77"/>
            </a:xfrm>
            <a:custGeom>
              <a:avLst/>
              <a:gdLst>
                <a:gd name="T0" fmla="*/ 54 w 421"/>
                <a:gd name="T1" fmla="*/ 12 h 53"/>
                <a:gd name="T2" fmla="*/ 4 w 421"/>
                <a:gd name="T3" fmla="*/ 13 h 53"/>
                <a:gd name="T4" fmla="*/ 43 w 421"/>
                <a:gd name="T5" fmla="*/ 50 h 53"/>
                <a:gd name="T6" fmla="*/ 16 w 421"/>
                <a:gd name="T7" fmla="*/ 9 h 53"/>
                <a:gd name="T8" fmla="*/ 41 w 421"/>
                <a:gd name="T9" fmla="*/ 44 h 53"/>
                <a:gd name="T10" fmla="*/ 109 w 421"/>
                <a:gd name="T11" fmla="*/ 42 h 53"/>
                <a:gd name="T12" fmla="*/ 78 w 421"/>
                <a:gd name="T13" fmla="*/ 26 h 53"/>
                <a:gd name="T14" fmla="*/ 113 w 421"/>
                <a:gd name="T15" fmla="*/ 10 h 53"/>
                <a:gd name="T16" fmla="*/ 118 w 421"/>
                <a:gd name="T17" fmla="*/ 4 h 53"/>
                <a:gd name="T18" fmla="*/ 67 w 421"/>
                <a:gd name="T19" fmla="*/ 27 h 53"/>
                <a:gd name="T20" fmla="*/ 119 w 421"/>
                <a:gd name="T21" fmla="*/ 49 h 53"/>
                <a:gd name="T22" fmla="*/ 122 w 421"/>
                <a:gd name="T23" fmla="*/ 31 h 53"/>
                <a:gd name="T24" fmla="*/ 108 w 421"/>
                <a:gd name="T25" fmla="*/ 35 h 53"/>
                <a:gd name="T26" fmla="*/ 145 w 421"/>
                <a:gd name="T27" fmla="*/ 49 h 53"/>
                <a:gd name="T28" fmla="*/ 143 w 421"/>
                <a:gd name="T29" fmla="*/ 13 h 53"/>
                <a:gd name="T30" fmla="*/ 184 w 421"/>
                <a:gd name="T31" fmla="*/ 53 h 53"/>
                <a:gd name="T32" fmla="*/ 184 w 421"/>
                <a:gd name="T33" fmla="*/ 6 h 53"/>
                <a:gd name="T34" fmla="*/ 190 w 421"/>
                <a:gd name="T35" fmla="*/ 1 h 53"/>
                <a:gd name="T36" fmla="*/ 177 w 421"/>
                <a:gd name="T37" fmla="*/ 4 h 53"/>
                <a:gd name="T38" fmla="*/ 179 w 421"/>
                <a:gd name="T39" fmla="*/ 38 h 53"/>
                <a:gd name="T40" fmla="*/ 132 w 421"/>
                <a:gd name="T41" fmla="*/ 1 h 53"/>
                <a:gd name="T42" fmla="*/ 139 w 421"/>
                <a:gd name="T43" fmla="*/ 13 h 53"/>
                <a:gd name="T44" fmla="*/ 138 w 421"/>
                <a:gd name="T45" fmla="*/ 49 h 53"/>
                <a:gd name="T46" fmla="*/ 211 w 421"/>
                <a:gd name="T47" fmla="*/ 52 h 53"/>
                <a:gd name="T48" fmla="*/ 218 w 421"/>
                <a:gd name="T49" fmla="*/ 49 h 53"/>
                <a:gd name="T50" fmla="*/ 216 w 421"/>
                <a:gd name="T51" fmla="*/ 7 h 53"/>
                <a:gd name="T52" fmla="*/ 210 w 421"/>
                <a:gd name="T53" fmla="*/ 1 h 53"/>
                <a:gd name="T54" fmla="*/ 205 w 421"/>
                <a:gd name="T55" fmla="*/ 6 h 53"/>
                <a:gd name="T56" fmla="*/ 204 w 421"/>
                <a:gd name="T57" fmla="*/ 49 h 53"/>
                <a:gd name="T58" fmla="*/ 255 w 421"/>
                <a:gd name="T59" fmla="*/ 52 h 53"/>
                <a:gd name="T60" fmla="*/ 259 w 421"/>
                <a:gd name="T61" fmla="*/ 46 h 53"/>
                <a:gd name="T62" fmla="*/ 260 w 421"/>
                <a:gd name="T63" fmla="*/ 6 h 53"/>
                <a:gd name="T64" fmla="*/ 277 w 421"/>
                <a:gd name="T65" fmla="*/ 13 h 53"/>
                <a:gd name="T66" fmla="*/ 231 w 421"/>
                <a:gd name="T67" fmla="*/ 1 h 53"/>
                <a:gd name="T68" fmla="*/ 234 w 421"/>
                <a:gd name="T69" fmla="*/ 7 h 53"/>
                <a:gd name="T70" fmla="*/ 249 w 421"/>
                <a:gd name="T71" fmla="*/ 6 h 53"/>
                <a:gd name="T72" fmla="*/ 247 w 421"/>
                <a:gd name="T73" fmla="*/ 48 h 53"/>
                <a:gd name="T74" fmla="*/ 255 w 421"/>
                <a:gd name="T75" fmla="*/ 52 h 53"/>
                <a:gd name="T76" fmla="*/ 309 w 421"/>
                <a:gd name="T77" fmla="*/ 49 h 53"/>
                <a:gd name="T78" fmla="*/ 303 w 421"/>
                <a:gd name="T79" fmla="*/ 21 h 53"/>
                <a:gd name="T80" fmla="*/ 309 w 421"/>
                <a:gd name="T81" fmla="*/ 1 h 53"/>
                <a:gd name="T82" fmla="*/ 291 w 421"/>
                <a:gd name="T83" fmla="*/ 5 h 53"/>
                <a:gd name="T84" fmla="*/ 292 w 421"/>
                <a:gd name="T85" fmla="*/ 46 h 53"/>
                <a:gd name="T86" fmla="*/ 298 w 421"/>
                <a:gd name="T87" fmla="*/ 52 h 53"/>
                <a:gd name="T88" fmla="*/ 342 w 421"/>
                <a:gd name="T89" fmla="*/ 53 h 53"/>
                <a:gd name="T90" fmla="*/ 368 w 421"/>
                <a:gd name="T91" fmla="*/ 5 h 53"/>
                <a:gd name="T92" fmla="*/ 355 w 421"/>
                <a:gd name="T93" fmla="*/ 1 h 53"/>
                <a:gd name="T94" fmla="*/ 356 w 421"/>
                <a:gd name="T95" fmla="*/ 19 h 53"/>
                <a:gd name="T96" fmla="*/ 335 w 421"/>
                <a:gd name="T97" fmla="*/ 5 h 53"/>
                <a:gd name="T98" fmla="*/ 316 w 421"/>
                <a:gd name="T99" fmla="*/ 1 h 53"/>
                <a:gd name="T100" fmla="*/ 406 w 421"/>
                <a:gd name="T101" fmla="*/ 52 h 53"/>
                <a:gd name="T102" fmla="*/ 418 w 421"/>
                <a:gd name="T103" fmla="*/ 40 h 53"/>
                <a:gd name="T104" fmla="*/ 398 w 421"/>
                <a:gd name="T105" fmla="*/ 32 h 53"/>
                <a:gd name="T106" fmla="*/ 412 w 421"/>
                <a:gd name="T107" fmla="*/ 29 h 53"/>
                <a:gd name="T108" fmla="*/ 416 w 421"/>
                <a:gd name="T109" fmla="*/ 18 h 53"/>
                <a:gd name="T110" fmla="*/ 405 w 421"/>
                <a:gd name="T111" fmla="*/ 24 h 53"/>
                <a:gd name="T112" fmla="*/ 415 w 421"/>
                <a:gd name="T113" fmla="*/ 6 h 53"/>
                <a:gd name="T114" fmla="*/ 421 w 421"/>
                <a:gd name="T115" fmla="*/ 2 h 53"/>
                <a:gd name="T116" fmla="*/ 381 w 421"/>
                <a:gd name="T117" fmla="*/ 1 h 53"/>
                <a:gd name="T118" fmla="*/ 387 w 421"/>
                <a:gd name="T119" fmla="*/ 24 h 53"/>
                <a:gd name="T120" fmla="*/ 396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1" y="8"/>
                    <a:pt x="48" y="5"/>
                    <a:pt x="44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29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108" y="35"/>
                  </a:moveTo>
                  <a:cubicBezTo>
                    <a:pt x="108" y="36"/>
                    <a:pt x="109" y="38"/>
                    <a:pt x="109" y="42"/>
                  </a:cubicBezTo>
                  <a:cubicBezTo>
                    <a:pt x="109" y="43"/>
                    <a:pt x="109" y="45"/>
                    <a:pt x="108" y="47"/>
                  </a:cubicBezTo>
                  <a:cubicBezTo>
                    <a:pt x="105" y="48"/>
                    <a:pt x="102" y="49"/>
                    <a:pt x="99" y="49"/>
                  </a:cubicBezTo>
                  <a:cubicBezTo>
                    <a:pt x="93" y="49"/>
                    <a:pt x="88" y="47"/>
                    <a:pt x="84" y="43"/>
                  </a:cubicBezTo>
                  <a:cubicBezTo>
                    <a:pt x="80" y="38"/>
                    <a:pt x="78" y="33"/>
                    <a:pt x="78" y="26"/>
                  </a:cubicBezTo>
                  <a:cubicBezTo>
                    <a:pt x="78" y="19"/>
                    <a:pt x="80" y="14"/>
                    <a:pt x="84" y="10"/>
                  </a:cubicBezTo>
                  <a:cubicBezTo>
                    <a:pt x="88" y="6"/>
                    <a:pt x="93" y="4"/>
                    <a:pt x="99" y="4"/>
                  </a:cubicBezTo>
                  <a:cubicBezTo>
                    <a:pt x="102" y="4"/>
                    <a:pt x="105" y="5"/>
                    <a:pt x="107" y="6"/>
                  </a:cubicBezTo>
                  <a:cubicBezTo>
                    <a:pt x="110" y="6"/>
                    <a:pt x="112" y="8"/>
                    <a:pt x="113" y="10"/>
                  </a:cubicBezTo>
                  <a:cubicBezTo>
                    <a:pt x="114" y="11"/>
                    <a:pt x="114" y="13"/>
                    <a:pt x="114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1"/>
                    <a:pt x="118" y="7"/>
                    <a:pt x="119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2"/>
                    <a:pt x="112" y="2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ubicBezTo>
                    <a:pt x="88" y="0"/>
                    <a:pt x="81" y="3"/>
                    <a:pt x="75" y="7"/>
                  </a:cubicBezTo>
                  <a:cubicBezTo>
                    <a:pt x="70" y="12"/>
                    <a:pt x="67" y="19"/>
                    <a:pt x="67" y="27"/>
                  </a:cubicBezTo>
                  <a:cubicBezTo>
                    <a:pt x="67" y="35"/>
                    <a:pt x="70" y="41"/>
                    <a:pt x="75" y="46"/>
                  </a:cubicBezTo>
                  <a:cubicBezTo>
                    <a:pt x="80" y="51"/>
                    <a:pt x="88" y="53"/>
                    <a:pt x="97" y="53"/>
                  </a:cubicBezTo>
                  <a:cubicBezTo>
                    <a:pt x="101" y="53"/>
                    <a:pt x="104" y="53"/>
                    <a:pt x="107" y="52"/>
                  </a:cubicBezTo>
                  <a:cubicBezTo>
                    <a:pt x="111" y="52"/>
                    <a:pt x="115" y="50"/>
                    <a:pt x="119" y="49"/>
                  </a:cubicBezTo>
                  <a:cubicBezTo>
                    <a:pt x="119" y="45"/>
                    <a:pt x="119" y="42"/>
                    <a:pt x="119" y="41"/>
                  </a:cubicBezTo>
                  <a:cubicBezTo>
                    <a:pt x="119" y="40"/>
                    <a:pt x="119" y="37"/>
                    <a:pt x="119" y="35"/>
                  </a:cubicBezTo>
                  <a:cubicBezTo>
                    <a:pt x="120" y="34"/>
                    <a:pt x="121" y="34"/>
                    <a:pt x="122" y="34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9" y="31"/>
                    <a:pt x="115" y="32"/>
                    <a:pt x="112" y="32"/>
                  </a:cubicBezTo>
                  <a:cubicBezTo>
                    <a:pt x="109" y="32"/>
                    <a:pt x="105" y="31"/>
                    <a:pt x="100" y="31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5" y="35"/>
                    <a:pt x="108" y="35"/>
                    <a:pt x="108" y="35"/>
                  </a:cubicBezTo>
                  <a:close/>
                  <a:moveTo>
                    <a:pt x="141" y="52"/>
                  </a:moveTo>
                  <a:cubicBezTo>
                    <a:pt x="143" y="52"/>
                    <a:pt x="146" y="52"/>
                    <a:pt x="150" y="52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47" y="49"/>
                    <a:pt x="145" y="49"/>
                    <a:pt x="145" y="4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5"/>
                    <a:pt x="144" y="41"/>
                  </a:cubicBezTo>
                  <a:cubicBezTo>
                    <a:pt x="143" y="36"/>
                    <a:pt x="143" y="31"/>
                    <a:pt x="143" y="27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6" y="16"/>
                    <a:pt x="150" y="21"/>
                    <a:pt x="154" y="26"/>
                  </a:cubicBezTo>
                  <a:cubicBezTo>
                    <a:pt x="163" y="37"/>
                    <a:pt x="171" y="45"/>
                    <a:pt x="177" y="52"/>
                  </a:cubicBezTo>
                  <a:cubicBezTo>
                    <a:pt x="178" y="53"/>
                    <a:pt x="180" y="53"/>
                    <a:pt x="183" y="53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49"/>
                    <a:pt x="183" y="45"/>
                    <a:pt x="183" y="4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8"/>
                    <a:pt x="184" y="6"/>
                    <a:pt x="184" y="6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6" y="4"/>
                    <a:pt x="187" y="4"/>
                    <a:pt x="190" y="4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1"/>
                    <a:pt x="184" y="1"/>
                    <a:pt x="180" y="1"/>
                  </a:cubicBezTo>
                  <a:cubicBezTo>
                    <a:pt x="178" y="1"/>
                    <a:pt x="175" y="1"/>
                    <a:pt x="172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5" y="4"/>
                    <a:pt x="177" y="4"/>
                    <a:pt x="177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9" y="6"/>
                    <a:pt x="179" y="7"/>
                    <a:pt x="179" y="9"/>
                  </a:cubicBezTo>
                  <a:cubicBezTo>
                    <a:pt x="179" y="13"/>
                    <a:pt x="179" y="18"/>
                    <a:pt x="179" y="24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6" y="35"/>
                    <a:pt x="172" y="30"/>
                    <a:pt x="167" y="24"/>
                  </a:cubicBezTo>
                  <a:cubicBezTo>
                    <a:pt x="160" y="16"/>
                    <a:pt x="153" y="8"/>
                    <a:pt x="148" y="1"/>
                  </a:cubicBezTo>
                  <a:cubicBezTo>
                    <a:pt x="145" y="1"/>
                    <a:pt x="143" y="1"/>
                    <a:pt x="141" y="1"/>
                  </a:cubicBezTo>
                  <a:cubicBezTo>
                    <a:pt x="139" y="1"/>
                    <a:pt x="136" y="1"/>
                    <a:pt x="132" y="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6" y="4"/>
                    <a:pt x="137" y="4"/>
                    <a:pt x="138" y="5"/>
                  </a:cubicBezTo>
                  <a:cubicBezTo>
                    <a:pt x="138" y="5"/>
                    <a:pt x="138" y="5"/>
                    <a:pt x="139" y="6"/>
                  </a:cubicBezTo>
                  <a:cubicBezTo>
                    <a:pt x="139" y="6"/>
                    <a:pt x="139" y="9"/>
                    <a:pt x="139" y="1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31"/>
                    <a:pt x="139" y="36"/>
                    <a:pt x="139" y="42"/>
                  </a:cubicBezTo>
                  <a:cubicBezTo>
                    <a:pt x="139" y="45"/>
                    <a:pt x="139" y="47"/>
                    <a:pt x="138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7" y="49"/>
                    <a:pt x="135" y="49"/>
                    <a:pt x="132" y="49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7" y="52"/>
                    <a:pt x="140" y="52"/>
                    <a:pt x="141" y="52"/>
                  </a:cubicBezTo>
                  <a:close/>
                  <a:moveTo>
                    <a:pt x="211" y="52"/>
                  </a:moveTo>
                  <a:cubicBezTo>
                    <a:pt x="213" y="52"/>
                    <a:pt x="216" y="52"/>
                    <a:pt x="218" y="52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0" y="49"/>
                    <a:pt x="218" y="49"/>
                    <a:pt x="218" y="49"/>
                  </a:cubicBezTo>
                  <a:cubicBezTo>
                    <a:pt x="217" y="49"/>
                    <a:pt x="217" y="48"/>
                    <a:pt x="217" y="48"/>
                  </a:cubicBezTo>
                  <a:cubicBezTo>
                    <a:pt x="216" y="47"/>
                    <a:pt x="216" y="45"/>
                    <a:pt x="216" y="41"/>
                  </a:cubicBezTo>
                  <a:cubicBezTo>
                    <a:pt x="216" y="38"/>
                    <a:pt x="216" y="31"/>
                    <a:pt x="216" y="21"/>
                  </a:cubicBezTo>
                  <a:cubicBezTo>
                    <a:pt x="216" y="14"/>
                    <a:pt x="216" y="9"/>
                    <a:pt x="216" y="7"/>
                  </a:cubicBezTo>
                  <a:cubicBezTo>
                    <a:pt x="216" y="6"/>
                    <a:pt x="217" y="5"/>
                    <a:pt x="217" y="5"/>
                  </a:cubicBezTo>
                  <a:cubicBezTo>
                    <a:pt x="218" y="4"/>
                    <a:pt x="219" y="4"/>
                    <a:pt x="223" y="4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19" y="1"/>
                    <a:pt x="215" y="1"/>
                    <a:pt x="210" y="1"/>
                  </a:cubicBezTo>
                  <a:cubicBezTo>
                    <a:pt x="208" y="1"/>
                    <a:pt x="204" y="1"/>
                    <a:pt x="199" y="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202" y="4"/>
                    <a:pt x="204" y="4"/>
                    <a:pt x="204" y="5"/>
                  </a:cubicBezTo>
                  <a:cubicBezTo>
                    <a:pt x="205" y="5"/>
                    <a:pt x="205" y="5"/>
                    <a:pt x="205" y="6"/>
                  </a:cubicBezTo>
                  <a:cubicBezTo>
                    <a:pt x="205" y="6"/>
                    <a:pt x="205" y="8"/>
                    <a:pt x="205" y="13"/>
                  </a:cubicBezTo>
                  <a:cubicBezTo>
                    <a:pt x="205" y="19"/>
                    <a:pt x="206" y="24"/>
                    <a:pt x="206" y="28"/>
                  </a:cubicBezTo>
                  <a:cubicBezTo>
                    <a:pt x="206" y="36"/>
                    <a:pt x="205" y="42"/>
                    <a:pt x="205" y="46"/>
                  </a:cubicBezTo>
                  <a:cubicBezTo>
                    <a:pt x="205" y="47"/>
                    <a:pt x="205" y="48"/>
                    <a:pt x="204" y="49"/>
                  </a:cubicBezTo>
                  <a:cubicBezTo>
                    <a:pt x="204" y="49"/>
                    <a:pt x="202" y="49"/>
                    <a:pt x="199" y="49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11" y="52"/>
                    <a:pt x="211" y="52"/>
                    <a:pt x="211" y="52"/>
                  </a:cubicBezTo>
                  <a:close/>
                  <a:moveTo>
                    <a:pt x="255" y="52"/>
                  </a:moveTo>
                  <a:cubicBezTo>
                    <a:pt x="259" y="52"/>
                    <a:pt x="262" y="52"/>
                    <a:pt x="266" y="52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2" y="49"/>
                    <a:pt x="261" y="49"/>
                    <a:pt x="260" y="49"/>
                  </a:cubicBezTo>
                  <a:cubicBezTo>
                    <a:pt x="260" y="48"/>
                    <a:pt x="259" y="47"/>
                    <a:pt x="259" y="46"/>
                  </a:cubicBezTo>
                  <a:cubicBezTo>
                    <a:pt x="259" y="44"/>
                    <a:pt x="259" y="40"/>
                    <a:pt x="259" y="32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7"/>
                    <a:pt x="259" y="6"/>
                    <a:pt x="259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6" y="6"/>
                    <a:pt x="270" y="6"/>
                    <a:pt x="272" y="6"/>
                  </a:cubicBezTo>
                  <a:cubicBezTo>
                    <a:pt x="273" y="6"/>
                    <a:pt x="273" y="6"/>
                    <a:pt x="273" y="7"/>
                  </a:cubicBezTo>
                  <a:cubicBezTo>
                    <a:pt x="273" y="7"/>
                    <a:pt x="274" y="9"/>
                    <a:pt x="274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77" y="9"/>
                    <a:pt x="277" y="5"/>
                    <a:pt x="278" y="2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268" y="1"/>
                    <a:pt x="260" y="1"/>
                    <a:pt x="253" y="1"/>
                  </a:cubicBezTo>
                  <a:cubicBezTo>
                    <a:pt x="246" y="1"/>
                    <a:pt x="238" y="1"/>
                    <a:pt x="231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5"/>
                    <a:pt x="231" y="9"/>
                    <a:pt x="231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9"/>
                    <a:pt x="234" y="7"/>
                    <a:pt x="234" y="7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6"/>
                    <a:pt x="236" y="6"/>
                    <a:pt x="237" y="6"/>
                  </a:cubicBezTo>
                  <a:cubicBezTo>
                    <a:pt x="240" y="6"/>
                    <a:pt x="243" y="6"/>
                    <a:pt x="246" y="6"/>
                  </a:cubicBezTo>
                  <a:cubicBezTo>
                    <a:pt x="248" y="6"/>
                    <a:pt x="249" y="6"/>
                    <a:pt x="249" y="6"/>
                  </a:cubicBezTo>
                  <a:cubicBezTo>
                    <a:pt x="249" y="6"/>
                    <a:pt x="249" y="11"/>
                    <a:pt x="249" y="21"/>
                  </a:cubicBezTo>
                  <a:cubicBezTo>
                    <a:pt x="249" y="26"/>
                    <a:pt x="249" y="31"/>
                    <a:pt x="249" y="35"/>
                  </a:cubicBezTo>
                  <a:cubicBezTo>
                    <a:pt x="248" y="42"/>
                    <a:pt x="248" y="46"/>
                    <a:pt x="248" y="47"/>
                  </a:cubicBezTo>
                  <a:cubicBezTo>
                    <a:pt x="248" y="48"/>
                    <a:pt x="248" y="48"/>
                    <a:pt x="247" y="48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5" y="52"/>
                    <a:pt x="249" y="52"/>
                    <a:pt x="255" y="52"/>
                  </a:cubicBezTo>
                  <a:close/>
                  <a:moveTo>
                    <a:pt x="298" y="52"/>
                  </a:moveTo>
                  <a:cubicBezTo>
                    <a:pt x="300" y="52"/>
                    <a:pt x="302" y="52"/>
                    <a:pt x="30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7" y="49"/>
                    <a:pt x="305" y="49"/>
                    <a:pt x="304" y="49"/>
                  </a:cubicBezTo>
                  <a:cubicBezTo>
                    <a:pt x="304" y="49"/>
                    <a:pt x="304" y="48"/>
                    <a:pt x="304" y="48"/>
                  </a:cubicBezTo>
                  <a:cubicBezTo>
                    <a:pt x="303" y="47"/>
                    <a:pt x="303" y="45"/>
                    <a:pt x="303" y="41"/>
                  </a:cubicBezTo>
                  <a:cubicBezTo>
                    <a:pt x="303" y="38"/>
                    <a:pt x="303" y="31"/>
                    <a:pt x="303" y="21"/>
                  </a:cubicBezTo>
                  <a:cubicBezTo>
                    <a:pt x="303" y="14"/>
                    <a:pt x="303" y="9"/>
                    <a:pt x="303" y="7"/>
                  </a:cubicBezTo>
                  <a:cubicBezTo>
                    <a:pt x="303" y="6"/>
                    <a:pt x="303" y="5"/>
                    <a:pt x="304" y="5"/>
                  </a:cubicBezTo>
                  <a:cubicBezTo>
                    <a:pt x="304" y="4"/>
                    <a:pt x="306" y="4"/>
                    <a:pt x="309" y="4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06" y="1"/>
                    <a:pt x="302" y="1"/>
                    <a:pt x="297" y="1"/>
                  </a:cubicBezTo>
                  <a:cubicBezTo>
                    <a:pt x="294" y="1"/>
                    <a:pt x="291" y="1"/>
                    <a:pt x="286" y="1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9" y="4"/>
                    <a:pt x="291" y="4"/>
                    <a:pt x="291" y="5"/>
                  </a:cubicBezTo>
                  <a:cubicBezTo>
                    <a:pt x="291" y="5"/>
                    <a:pt x="292" y="5"/>
                    <a:pt x="292" y="6"/>
                  </a:cubicBezTo>
                  <a:cubicBezTo>
                    <a:pt x="292" y="6"/>
                    <a:pt x="292" y="8"/>
                    <a:pt x="292" y="13"/>
                  </a:cubicBezTo>
                  <a:cubicBezTo>
                    <a:pt x="292" y="19"/>
                    <a:pt x="292" y="24"/>
                    <a:pt x="292" y="28"/>
                  </a:cubicBezTo>
                  <a:cubicBezTo>
                    <a:pt x="292" y="36"/>
                    <a:pt x="292" y="42"/>
                    <a:pt x="292" y="46"/>
                  </a:cubicBezTo>
                  <a:cubicBezTo>
                    <a:pt x="292" y="47"/>
                    <a:pt x="292" y="48"/>
                    <a:pt x="291" y="49"/>
                  </a:cubicBezTo>
                  <a:cubicBezTo>
                    <a:pt x="291" y="49"/>
                    <a:pt x="289" y="49"/>
                    <a:pt x="286" y="49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98" y="52"/>
                    <a:pt x="298" y="52"/>
                    <a:pt x="298" y="52"/>
                  </a:cubicBezTo>
                  <a:close/>
                  <a:moveTo>
                    <a:pt x="321" y="5"/>
                  </a:moveTo>
                  <a:cubicBezTo>
                    <a:pt x="322" y="5"/>
                    <a:pt x="322" y="6"/>
                    <a:pt x="323" y="8"/>
                  </a:cubicBezTo>
                  <a:cubicBezTo>
                    <a:pt x="324" y="10"/>
                    <a:pt x="326" y="15"/>
                    <a:pt x="329" y="22"/>
                  </a:cubicBezTo>
                  <a:cubicBezTo>
                    <a:pt x="342" y="53"/>
                    <a:pt x="342" y="53"/>
                    <a:pt x="342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8" y="50"/>
                    <a:pt x="350" y="46"/>
                    <a:pt x="352" y="40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66" y="8"/>
                    <a:pt x="367" y="5"/>
                    <a:pt x="368" y="5"/>
                  </a:cubicBezTo>
                  <a:cubicBezTo>
                    <a:pt x="368" y="4"/>
                    <a:pt x="370" y="4"/>
                    <a:pt x="372" y="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68" y="1"/>
                    <a:pt x="365" y="1"/>
                    <a:pt x="364" y="1"/>
                  </a:cubicBezTo>
                  <a:cubicBezTo>
                    <a:pt x="362" y="1"/>
                    <a:pt x="359" y="1"/>
                    <a:pt x="355" y="1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8" y="4"/>
                    <a:pt x="359" y="4"/>
                    <a:pt x="360" y="5"/>
                  </a:cubicBezTo>
                  <a:cubicBezTo>
                    <a:pt x="360" y="5"/>
                    <a:pt x="361" y="5"/>
                    <a:pt x="361" y="6"/>
                  </a:cubicBezTo>
                  <a:cubicBezTo>
                    <a:pt x="361" y="7"/>
                    <a:pt x="359" y="12"/>
                    <a:pt x="356" y="19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5" y="9"/>
                    <a:pt x="334" y="7"/>
                    <a:pt x="334" y="6"/>
                  </a:cubicBezTo>
                  <a:cubicBezTo>
                    <a:pt x="334" y="5"/>
                    <a:pt x="335" y="5"/>
                    <a:pt x="335" y="5"/>
                  </a:cubicBezTo>
                  <a:cubicBezTo>
                    <a:pt x="336" y="4"/>
                    <a:pt x="338" y="4"/>
                    <a:pt x="340" y="4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6" y="1"/>
                    <a:pt x="333" y="1"/>
                    <a:pt x="329" y="1"/>
                  </a:cubicBezTo>
                  <a:cubicBezTo>
                    <a:pt x="325" y="1"/>
                    <a:pt x="321" y="1"/>
                    <a:pt x="316" y="1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19" y="4"/>
                    <a:pt x="321" y="4"/>
                    <a:pt x="321" y="5"/>
                  </a:cubicBezTo>
                  <a:close/>
                  <a:moveTo>
                    <a:pt x="396" y="52"/>
                  </a:moveTo>
                  <a:cubicBezTo>
                    <a:pt x="399" y="52"/>
                    <a:pt x="402" y="52"/>
                    <a:pt x="406" y="52"/>
                  </a:cubicBezTo>
                  <a:cubicBezTo>
                    <a:pt x="410" y="52"/>
                    <a:pt x="413" y="52"/>
                    <a:pt x="414" y="52"/>
                  </a:cubicBezTo>
                  <a:cubicBezTo>
                    <a:pt x="416" y="52"/>
                    <a:pt x="418" y="52"/>
                    <a:pt x="420" y="52"/>
                  </a:cubicBezTo>
                  <a:cubicBezTo>
                    <a:pt x="421" y="48"/>
                    <a:pt x="421" y="44"/>
                    <a:pt x="421" y="40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8" y="42"/>
                    <a:pt x="417" y="45"/>
                    <a:pt x="417" y="47"/>
                  </a:cubicBezTo>
                  <a:cubicBezTo>
                    <a:pt x="413" y="48"/>
                    <a:pt x="409" y="48"/>
                    <a:pt x="405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8" y="44"/>
                    <a:pt x="398" y="39"/>
                    <a:pt x="398" y="32"/>
                  </a:cubicBezTo>
                  <a:cubicBezTo>
                    <a:pt x="398" y="30"/>
                    <a:pt x="398" y="29"/>
                    <a:pt x="398" y="28"/>
                  </a:cubicBezTo>
                  <a:cubicBezTo>
                    <a:pt x="400" y="28"/>
                    <a:pt x="401" y="28"/>
                    <a:pt x="403" y="28"/>
                  </a:cubicBezTo>
                  <a:cubicBezTo>
                    <a:pt x="407" y="28"/>
                    <a:pt x="410" y="28"/>
                    <a:pt x="411" y="28"/>
                  </a:cubicBezTo>
                  <a:cubicBezTo>
                    <a:pt x="411" y="28"/>
                    <a:pt x="412" y="28"/>
                    <a:pt x="412" y="29"/>
                  </a:cubicBezTo>
                  <a:cubicBezTo>
                    <a:pt x="412" y="29"/>
                    <a:pt x="412" y="31"/>
                    <a:pt x="412" y="34"/>
                  </a:cubicBezTo>
                  <a:cubicBezTo>
                    <a:pt x="416" y="34"/>
                    <a:pt x="416" y="34"/>
                    <a:pt x="416" y="34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5"/>
                    <a:pt x="415" y="22"/>
                    <a:pt x="416" y="18"/>
                  </a:cubicBezTo>
                  <a:cubicBezTo>
                    <a:pt x="412" y="18"/>
                    <a:pt x="412" y="18"/>
                    <a:pt x="412" y="18"/>
                  </a:cubicBezTo>
                  <a:cubicBezTo>
                    <a:pt x="412" y="20"/>
                    <a:pt x="412" y="22"/>
                    <a:pt x="412" y="22"/>
                  </a:cubicBezTo>
                  <a:cubicBezTo>
                    <a:pt x="412" y="23"/>
                    <a:pt x="411" y="23"/>
                    <a:pt x="411" y="23"/>
                  </a:cubicBezTo>
                  <a:cubicBezTo>
                    <a:pt x="410" y="24"/>
                    <a:pt x="408" y="24"/>
                    <a:pt x="405" y="24"/>
                  </a:cubicBezTo>
                  <a:cubicBezTo>
                    <a:pt x="403" y="24"/>
                    <a:pt x="400" y="24"/>
                    <a:pt x="398" y="24"/>
                  </a:cubicBezTo>
                  <a:cubicBezTo>
                    <a:pt x="398" y="19"/>
                    <a:pt x="398" y="13"/>
                    <a:pt x="398" y="5"/>
                  </a:cubicBezTo>
                  <a:cubicBezTo>
                    <a:pt x="401" y="5"/>
                    <a:pt x="403" y="5"/>
                    <a:pt x="405" y="5"/>
                  </a:cubicBezTo>
                  <a:cubicBezTo>
                    <a:pt x="409" y="5"/>
                    <a:pt x="413" y="5"/>
                    <a:pt x="415" y="6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6" y="7"/>
                    <a:pt x="417" y="9"/>
                    <a:pt x="417" y="12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8"/>
                    <a:pt x="420" y="4"/>
                    <a:pt x="421" y="2"/>
                  </a:cubicBezTo>
                  <a:cubicBezTo>
                    <a:pt x="420" y="1"/>
                    <a:pt x="420" y="1"/>
                    <a:pt x="420" y="1"/>
                  </a:cubicBezTo>
                  <a:cubicBezTo>
                    <a:pt x="419" y="1"/>
                    <a:pt x="417" y="1"/>
                    <a:pt x="415" y="1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1" y="1"/>
                    <a:pt x="387" y="1"/>
                    <a:pt x="381" y="1"/>
                  </a:cubicBezTo>
                  <a:cubicBezTo>
                    <a:pt x="381" y="4"/>
                    <a:pt x="381" y="4"/>
                    <a:pt x="381" y="4"/>
                  </a:cubicBezTo>
                  <a:cubicBezTo>
                    <a:pt x="384" y="4"/>
                    <a:pt x="386" y="5"/>
                    <a:pt x="386" y="5"/>
                  </a:cubicBezTo>
                  <a:cubicBezTo>
                    <a:pt x="387" y="5"/>
                    <a:pt x="387" y="6"/>
                    <a:pt x="387" y="8"/>
                  </a:cubicBezTo>
                  <a:cubicBezTo>
                    <a:pt x="387" y="10"/>
                    <a:pt x="387" y="16"/>
                    <a:pt x="387" y="24"/>
                  </a:cubicBezTo>
                  <a:cubicBezTo>
                    <a:pt x="387" y="37"/>
                    <a:pt x="387" y="45"/>
                    <a:pt x="387" y="48"/>
                  </a:cubicBezTo>
                  <a:cubicBezTo>
                    <a:pt x="386" y="49"/>
                    <a:pt x="384" y="50"/>
                    <a:pt x="383" y="50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8" y="52"/>
                    <a:pt x="392" y="52"/>
                    <a:pt x="396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21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6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6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2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1" y="589"/>
              <a:ext cx="757" cy="77"/>
            </a:xfrm>
            <a:custGeom>
              <a:avLst/>
              <a:gdLst>
                <a:gd name="T0" fmla="*/ 29 w 583"/>
                <a:gd name="T1" fmla="*/ 0 h 53"/>
                <a:gd name="T2" fmla="*/ 43 w 583"/>
                <a:gd name="T3" fmla="*/ 50 h 53"/>
                <a:gd name="T4" fmla="*/ 41 w 583"/>
                <a:gd name="T5" fmla="*/ 9 h 53"/>
                <a:gd name="T6" fmla="*/ 83 w 583"/>
                <a:gd name="T7" fmla="*/ 52 h 53"/>
                <a:gd name="T8" fmla="*/ 90 w 583"/>
                <a:gd name="T9" fmla="*/ 37 h 53"/>
                <a:gd name="T10" fmla="*/ 119 w 583"/>
                <a:gd name="T11" fmla="*/ 45 h 53"/>
                <a:gd name="T12" fmla="*/ 136 w 583"/>
                <a:gd name="T13" fmla="*/ 52 h 53"/>
                <a:gd name="T14" fmla="*/ 130 w 583"/>
                <a:gd name="T15" fmla="*/ 8 h 53"/>
                <a:gd name="T16" fmla="*/ 102 w 583"/>
                <a:gd name="T17" fmla="*/ 38 h 53"/>
                <a:gd name="T18" fmla="*/ 71 w 583"/>
                <a:gd name="T19" fmla="*/ 5 h 53"/>
                <a:gd name="T20" fmla="*/ 68 w 583"/>
                <a:gd name="T21" fmla="*/ 49 h 53"/>
                <a:gd name="T22" fmla="*/ 170 w 583"/>
                <a:gd name="T23" fmla="*/ 49 h 53"/>
                <a:gd name="T24" fmla="*/ 167 w 583"/>
                <a:gd name="T25" fmla="*/ 5 h 53"/>
                <a:gd name="T26" fmla="*/ 165 w 583"/>
                <a:gd name="T27" fmla="*/ 24 h 53"/>
                <a:gd name="T28" fmla="*/ 187 w 583"/>
                <a:gd name="T29" fmla="*/ 12 h 53"/>
                <a:gd name="T30" fmla="*/ 149 w 583"/>
                <a:gd name="T31" fmla="*/ 1 h 53"/>
                <a:gd name="T32" fmla="*/ 152 w 583"/>
                <a:gd name="T33" fmla="*/ 27 h 53"/>
                <a:gd name="T34" fmla="*/ 159 w 583"/>
                <a:gd name="T35" fmla="*/ 52 h 53"/>
                <a:gd name="T36" fmla="*/ 202 w 583"/>
                <a:gd name="T37" fmla="*/ 45 h 53"/>
                <a:gd name="T38" fmla="*/ 243 w 583"/>
                <a:gd name="T39" fmla="*/ 28 h 53"/>
                <a:gd name="T40" fmla="*/ 232 w 583"/>
                <a:gd name="T41" fmla="*/ 1 h 53"/>
                <a:gd name="T42" fmla="*/ 237 w 583"/>
                <a:gd name="T43" fmla="*/ 40 h 53"/>
                <a:gd name="T44" fmla="*/ 211 w 583"/>
                <a:gd name="T45" fmla="*/ 19 h 53"/>
                <a:gd name="T46" fmla="*/ 207 w 583"/>
                <a:gd name="T47" fmla="*/ 1 h 53"/>
                <a:gd name="T48" fmla="*/ 291 w 583"/>
                <a:gd name="T49" fmla="*/ 49 h 53"/>
                <a:gd name="T50" fmla="*/ 285 w 583"/>
                <a:gd name="T51" fmla="*/ 6 h 53"/>
                <a:gd name="T52" fmla="*/ 303 w 583"/>
                <a:gd name="T53" fmla="*/ 1 h 53"/>
                <a:gd name="T54" fmla="*/ 259 w 583"/>
                <a:gd name="T55" fmla="*/ 7 h 53"/>
                <a:gd name="T56" fmla="*/ 274 w 583"/>
                <a:gd name="T57" fmla="*/ 35 h 53"/>
                <a:gd name="T58" fmla="*/ 280 w 583"/>
                <a:gd name="T59" fmla="*/ 52 h 53"/>
                <a:gd name="T60" fmla="*/ 321 w 583"/>
                <a:gd name="T61" fmla="*/ 47 h 53"/>
                <a:gd name="T62" fmla="*/ 346 w 583"/>
                <a:gd name="T63" fmla="*/ 43 h 53"/>
                <a:gd name="T64" fmla="*/ 366 w 583"/>
                <a:gd name="T65" fmla="*/ 52 h 53"/>
                <a:gd name="T66" fmla="*/ 322 w 583"/>
                <a:gd name="T67" fmla="*/ 32 h 53"/>
                <a:gd name="T68" fmla="*/ 334 w 583"/>
                <a:gd name="T69" fmla="*/ 32 h 53"/>
                <a:gd name="T70" fmla="*/ 407 w 583"/>
                <a:gd name="T71" fmla="*/ 49 h 53"/>
                <a:gd name="T72" fmla="*/ 401 w 583"/>
                <a:gd name="T73" fmla="*/ 6 h 53"/>
                <a:gd name="T74" fmla="*/ 419 w 583"/>
                <a:gd name="T75" fmla="*/ 1 h 53"/>
                <a:gd name="T76" fmla="*/ 375 w 583"/>
                <a:gd name="T77" fmla="*/ 7 h 53"/>
                <a:gd name="T78" fmla="*/ 390 w 583"/>
                <a:gd name="T79" fmla="*/ 35 h 53"/>
                <a:gd name="T80" fmla="*/ 396 w 583"/>
                <a:gd name="T81" fmla="*/ 52 h 53"/>
                <a:gd name="T82" fmla="*/ 445 w 583"/>
                <a:gd name="T83" fmla="*/ 48 h 53"/>
                <a:gd name="T84" fmla="*/ 450 w 583"/>
                <a:gd name="T85" fmla="*/ 1 h 53"/>
                <a:gd name="T86" fmla="*/ 433 w 583"/>
                <a:gd name="T87" fmla="*/ 13 h 53"/>
                <a:gd name="T88" fmla="*/ 439 w 583"/>
                <a:gd name="T89" fmla="*/ 52 h 53"/>
                <a:gd name="T90" fmla="*/ 489 w 583"/>
                <a:gd name="T91" fmla="*/ 0 h 53"/>
                <a:gd name="T92" fmla="*/ 503 w 583"/>
                <a:gd name="T93" fmla="*/ 50 h 53"/>
                <a:gd name="T94" fmla="*/ 500 w 583"/>
                <a:gd name="T95" fmla="*/ 9 h 53"/>
                <a:gd name="T96" fmla="*/ 543 w 583"/>
                <a:gd name="T97" fmla="*/ 52 h 53"/>
                <a:gd name="T98" fmla="*/ 537 w 583"/>
                <a:gd name="T99" fmla="*/ 13 h 53"/>
                <a:gd name="T100" fmla="*/ 577 w 583"/>
                <a:gd name="T101" fmla="*/ 26 h 53"/>
                <a:gd name="T102" fmla="*/ 583 w 583"/>
                <a:gd name="T103" fmla="*/ 1 h 53"/>
                <a:gd name="T104" fmla="*/ 572 w 583"/>
                <a:gd name="T105" fmla="*/ 9 h 53"/>
                <a:gd name="T106" fmla="*/ 526 w 583"/>
                <a:gd name="T107" fmla="*/ 1 h 53"/>
                <a:gd name="T108" fmla="*/ 532 w 583"/>
                <a:gd name="T10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2" y="8"/>
                    <a:pt x="48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30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76" y="52"/>
                  </a:moveTo>
                  <a:cubicBezTo>
                    <a:pt x="78" y="52"/>
                    <a:pt x="81" y="52"/>
                    <a:pt x="83" y="5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0" y="49"/>
                    <a:pt x="78" y="49"/>
                    <a:pt x="78" y="48"/>
                  </a:cubicBezTo>
                  <a:cubicBezTo>
                    <a:pt x="77" y="48"/>
                    <a:pt x="77" y="47"/>
                    <a:pt x="77" y="44"/>
                  </a:cubicBezTo>
                  <a:cubicBezTo>
                    <a:pt x="77" y="39"/>
                    <a:pt x="77" y="30"/>
                    <a:pt x="77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44"/>
                    <a:pt x="95" y="49"/>
                    <a:pt x="97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1" y="50"/>
                    <a:pt x="103" y="46"/>
                    <a:pt x="105" y="41"/>
                  </a:cubicBezTo>
                  <a:cubicBezTo>
                    <a:pt x="111" y="28"/>
                    <a:pt x="116" y="19"/>
                    <a:pt x="119" y="1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40"/>
                    <a:pt x="119" y="44"/>
                    <a:pt x="119" y="45"/>
                  </a:cubicBezTo>
                  <a:cubicBezTo>
                    <a:pt x="119" y="47"/>
                    <a:pt x="119" y="48"/>
                    <a:pt x="118" y="49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8" y="52"/>
                    <a:pt x="123" y="52"/>
                    <a:pt x="126" y="52"/>
                  </a:cubicBezTo>
                  <a:cubicBezTo>
                    <a:pt x="129" y="52"/>
                    <a:pt x="132" y="52"/>
                    <a:pt x="136" y="52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3" y="49"/>
                    <a:pt x="132" y="49"/>
                    <a:pt x="131" y="49"/>
                  </a:cubicBezTo>
                  <a:cubicBezTo>
                    <a:pt x="131" y="48"/>
                    <a:pt x="131" y="48"/>
                    <a:pt x="130" y="48"/>
                  </a:cubicBezTo>
                  <a:cubicBezTo>
                    <a:pt x="130" y="47"/>
                    <a:pt x="130" y="44"/>
                    <a:pt x="130" y="40"/>
                  </a:cubicBezTo>
                  <a:cubicBezTo>
                    <a:pt x="130" y="35"/>
                    <a:pt x="130" y="30"/>
                    <a:pt x="130" y="26"/>
                  </a:cubicBezTo>
                  <a:cubicBezTo>
                    <a:pt x="130" y="17"/>
                    <a:pt x="130" y="11"/>
                    <a:pt x="130" y="8"/>
                  </a:cubicBezTo>
                  <a:cubicBezTo>
                    <a:pt x="130" y="6"/>
                    <a:pt x="130" y="5"/>
                    <a:pt x="131" y="5"/>
                  </a:cubicBezTo>
                  <a:cubicBezTo>
                    <a:pt x="131" y="4"/>
                    <a:pt x="133" y="4"/>
                    <a:pt x="136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4" y="1"/>
                    <a:pt x="131" y="1"/>
                    <a:pt x="127" y="1"/>
                  </a:cubicBezTo>
                  <a:cubicBezTo>
                    <a:pt x="125" y="1"/>
                    <a:pt x="122" y="1"/>
                    <a:pt x="119" y="1"/>
                  </a:cubicBezTo>
                  <a:cubicBezTo>
                    <a:pt x="116" y="9"/>
                    <a:pt x="110" y="21"/>
                    <a:pt x="102" y="38"/>
                  </a:cubicBezTo>
                  <a:cubicBezTo>
                    <a:pt x="94" y="22"/>
                    <a:pt x="89" y="12"/>
                    <a:pt x="88" y="10"/>
                  </a:cubicBezTo>
                  <a:cubicBezTo>
                    <a:pt x="87" y="7"/>
                    <a:pt x="85" y="4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4"/>
                    <a:pt x="71" y="4"/>
                    <a:pt x="71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6"/>
                    <a:pt x="72" y="8"/>
                    <a:pt x="72" y="11"/>
                  </a:cubicBezTo>
                  <a:cubicBezTo>
                    <a:pt x="73" y="15"/>
                    <a:pt x="73" y="20"/>
                    <a:pt x="73" y="23"/>
                  </a:cubicBezTo>
                  <a:cubicBezTo>
                    <a:pt x="73" y="30"/>
                    <a:pt x="72" y="37"/>
                    <a:pt x="72" y="43"/>
                  </a:cubicBezTo>
                  <a:cubicBezTo>
                    <a:pt x="72" y="46"/>
                    <a:pt x="72" y="48"/>
                    <a:pt x="71" y="48"/>
                  </a:cubicBezTo>
                  <a:cubicBezTo>
                    <a:pt x="71" y="49"/>
                    <a:pt x="70" y="49"/>
                    <a:pt x="68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9" y="52"/>
                    <a:pt x="72" y="52"/>
                    <a:pt x="76" y="52"/>
                  </a:cubicBezTo>
                  <a:close/>
                  <a:moveTo>
                    <a:pt x="159" y="52"/>
                  </a:moveTo>
                  <a:cubicBezTo>
                    <a:pt x="162" y="52"/>
                    <a:pt x="165" y="52"/>
                    <a:pt x="170" y="5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66" y="49"/>
                    <a:pt x="164" y="49"/>
                    <a:pt x="163" y="49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2" y="45"/>
                    <a:pt x="162" y="41"/>
                  </a:cubicBezTo>
                  <a:cubicBezTo>
                    <a:pt x="162" y="32"/>
                    <a:pt x="162" y="26"/>
                    <a:pt x="162" y="24"/>
                  </a:cubicBezTo>
                  <a:cubicBezTo>
                    <a:pt x="162" y="19"/>
                    <a:pt x="162" y="13"/>
                    <a:pt x="162" y="5"/>
                  </a:cubicBezTo>
                  <a:cubicBezTo>
                    <a:pt x="164" y="5"/>
                    <a:pt x="166" y="5"/>
                    <a:pt x="167" y="5"/>
                  </a:cubicBezTo>
                  <a:cubicBezTo>
                    <a:pt x="170" y="5"/>
                    <a:pt x="172" y="6"/>
                    <a:pt x="174" y="7"/>
                  </a:cubicBezTo>
                  <a:cubicBezTo>
                    <a:pt x="176" y="9"/>
                    <a:pt x="176" y="11"/>
                    <a:pt x="176" y="15"/>
                  </a:cubicBezTo>
                  <a:cubicBezTo>
                    <a:pt x="176" y="18"/>
                    <a:pt x="176" y="20"/>
                    <a:pt x="174" y="22"/>
                  </a:cubicBezTo>
                  <a:cubicBezTo>
                    <a:pt x="172" y="24"/>
                    <a:pt x="170" y="25"/>
                    <a:pt x="168" y="25"/>
                  </a:cubicBezTo>
                  <a:cubicBezTo>
                    <a:pt x="168" y="25"/>
                    <a:pt x="167" y="25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5" y="26"/>
                    <a:pt x="165" y="27"/>
                    <a:pt x="166" y="28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8"/>
                    <a:pt x="170" y="28"/>
                  </a:cubicBezTo>
                  <a:cubicBezTo>
                    <a:pt x="175" y="28"/>
                    <a:pt x="179" y="27"/>
                    <a:pt x="182" y="24"/>
                  </a:cubicBezTo>
                  <a:cubicBezTo>
                    <a:pt x="186" y="21"/>
                    <a:pt x="187" y="17"/>
                    <a:pt x="187" y="12"/>
                  </a:cubicBezTo>
                  <a:cubicBezTo>
                    <a:pt x="187" y="10"/>
                    <a:pt x="187" y="8"/>
                    <a:pt x="186" y="6"/>
                  </a:cubicBezTo>
                  <a:cubicBezTo>
                    <a:pt x="184" y="4"/>
                    <a:pt x="183" y="3"/>
                    <a:pt x="181" y="2"/>
                  </a:cubicBezTo>
                  <a:cubicBezTo>
                    <a:pt x="179" y="1"/>
                    <a:pt x="175" y="1"/>
                    <a:pt x="171" y="1"/>
                  </a:cubicBezTo>
                  <a:cubicBezTo>
                    <a:pt x="170" y="1"/>
                    <a:pt x="168" y="1"/>
                    <a:pt x="166" y="1"/>
                  </a:cubicBezTo>
                  <a:cubicBezTo>
                    <a:pt x="161" y="1"/>
                    <a:pt x="158" y="1"/>
                    <a:pt x="156" y="1"/>
                  </a:cubicBezTo>
                  <a:cubicBezTo>
                    <a:pt x="154" y="1"/>
                    <a:pt x="152" y="1"/>
                    <a:pt x="149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9" y="4"/>
                    <a:pt x="150" y="4"/>
                    <a:pt x="151" y="5"/>
                  </a:cubicBezTo>
                  <a:cubicBezTo>
                    <a:pt x="151" y="5"/>
                    <a:pt x="151" y="7"/>
                    <a:pt x="151" y="11"/>
                  </a:cubicBezTo>
                  <a:cubicBezTo>
                    <a:pt x="152" y="14"/>
                    <a:pt x="152" y="19"/>
                    <a:pt x="152" y="27"/>
                  </a:cubicBezTo>
                  <a:cubicBezTo>
                    <a:pt x="152" y="31"/>
                    <a:pt x="152" y="36"/>
                    <a:pt x="151" y="40"/>
                  </a:cubicBezTo>
                  <a:cubicBezTo>
                    <a:pt x="151" y="45"/>
                    <a:pt x="151" y="47"/>
                    <a:pt x="151" y="48"/>
                  </a:cubicBezTo>
                  <a:cubicBezTo>
                    <a:pt x="151" y="48"/>
                    <a:pt x="151" y="49"/>
                    <a:pt x="150" y="49"/>
                  </a:cubicBezTo>
                  <a:cubicBezTo>
                    <a:pt x="150" y="49"/>
                    <a:pt x="148" y="49"/>
                    <a:pt x="145" y="49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53" y="52"/>
                    <a:pt x="157" y="52"/>
                    <a:pt x="159" y="52"/>
                  </a:cubicBezTo>
                  <a:close/>
                  <a:moveTo>
                    <a:pt x="199" y="5"/>
                  </a:moveTo>
                  <a:cubicBezTo>
                    <a:pt x="199" y="5"/>
                    <a:pt x="200" y="5"/>
                    <a:pt x="200" y="5"/>
                  </a:cubicBezTo>
                  <a:cubicBezTo>
                    <a:pt x="200" y="6"/>
                    <a:pt x="200" y="7"/>
                    <a:pt x="200" y="9"/>
                  </a:cubicBezTo>
                  <a:cubicBezTo>
                    <a:pt x="200" y="14"/>
                    <a:pt x="200" y="18"/>
                    <a:pt x="200" y="19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200" y="40"/>
                    <a:pt x="201" y="43"/>
                    <a:pt x="202" y="45"/>
                  </a:cubicBezTo>
                  <a:cubicBezTo>
                    <a:pt x="204" y="48"/>
                    <a:pt x="206" y="49"/>
                    <a:pt x="209" y="51"/>
                  </a:cubicBezTo>
                  <a:cubicBezTo>
                    <a:pt x="212" y="52"/>
                    <a:pt x="217" y="53"/>
                    <a:pt x="221" y="53"/>
                  </a:cubicBezTo>
                  <a:cubicBezTo>
                    <a:pt x="226" y="53"/>
                    <a:pt x="230" y="52"/>
                    <a:pt x="233" y="51"/>
                  </a:cubicBezTo>
                  <a:cubicBezTo>
                    <a:pt x="236" y="49"/>
                    <a:pt x="239" y="47"/>
                    <a:pt x="240" y="45"/>
                  </a:cubicBezTo>
                  <a:cubicBezTo>
                    <a:pt x="241" y="43"/>
                    <a:pt x="242" y="40"/>
                    <a:pt x="243" y="36"/>
                  </a:cubicBezTo>
                  <a:cubicBezTo>
                    <a:pt x="243" y="35"/>
                    <a:pt x="243" y="32"/>
                    <a:pt x="243" y="28"/>
                  </a:cubicBezTo>
                  <a:cubicBezTo>
                    <a:pt x="243" y="21"/>
                    <a:pt x="243" y="14"/>
                    <a:pt x="243" y="9"/>
                  </a:cubicBezTo>
                  <a:cubicBezTo>
                    <a:pt x="243" y="7"/>
                    <a:pt x="244" y="5"/>
                    <a:pt x="244" y="5"/>
                  </a:cubicBezTo>
                  <a:cubicBezTo>
                    <a:pt x="245" y="4"/>
                    <a:pt x="246" y="4"/>
                    <a:pt x="249" y="4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5" y="1"/>
                    <a:pt x="243" y="1"/>
                    <a:pt x="240" y="1"/>
                  </a:cubicBezTo>
                  <a:cubicBezTo>
                    <a:pt x="238" y="1"/>
                    <a:pt x="235" y="1"/>
                    <a:pt x="232" y="1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5" y="4"/>
                    <a:pt x="236" y="4"/>
                    <a:pt x="237" y="5"/>
                  </a:cubicBezTo>
                  <a:cubicBezTo>
                    <a:pt x="237" y="5"/>
                    <a:pt x="238" y="5"/>
                    <a:pt x="238" y="5"/>
                  </a:cubicBezTo>
                  <a:cubicBezTo>
                    <a:pt x="238" y="6"/>
                    <a:pt x="238" y="8"/>
                    <a:pt x="238" y="11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32"/>
                    <a:pt x="238" y="37"/>
                    <a:pt x="237" y="40"/>
                  </a:cubicBezTo>
                  <a:cubicBezTo>
                    <a:pt x="236" y="42"/>
                    <a:pt x="235" y="44"/>
                    <a:pt x="233" y="45"/>
                  </a:cubicBezTo>
                  <a:cubicBezTo>
                    <a:pt x="231" y="46"/>
                    <a:pt x="228" y="47"/>
                    <a:pt x="224" y="47"/>
                  </a:cubicBezTo>
                  <a:cubicBezTo>
                    <a:pt x="221" y="47"/>
                    <a:pt x="218" y="46"/>
                    <a:pt x="216" y="45"/>
                  </a:cubicBezTo>
                  <a:cubicBezTo>
                    <a:pt x="214" y="44"/>
                    <a:pt x="213" y="43"/>
                    <a:pt x="212" y="41"/>
                  </a:cubicBezTo>
                  <a:cubicBezTo>
                    <a:pt x="211" y="39"/>
                    <a:pt x="211" y="36"/>
                    <a:pt x="211" y="32"/>
                  </a:cubicBezTo>
                  <a:cubicBezTo>
                    <a:pt x="211" y="28"/>
                    <a:pt x="211" y="23"/>
                    <a:pt x="211" y="19"/>
                  </a:cubicBezTo>
                  <a:cubicBezTo>
                    <a:pt x="211" y="12"/>
                    <a:pt x="211" y="8"/>
                    <a:pt x="211" y="7"/>
                  </a:cubicBezTo>
                  <a:cubicBezTo>
                    <a:pt x="211" y="6"/>
                    <a:pt x="212" y="5"/>
                    <a:pt x="212" y="5"/>
                  </a:cubicBezTo>
                  <a:cubicBezTo>
                    <a:pt x="213" y="5"/>
                    <a:pt x="213" y="5"/>
                    <a:pt x="213" y="5"/>
                  </a:cubicBezTo>
                  <a:cubicBezTo>
                    <a:pt x="214" y="4"/>
                    <a:pt x="215" y="4"/>
                    <a:pt x="217" y="4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204" y="1"/>
                    <a:pt x="199" y="1"/>
                    <a:pt x="194" y="1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7" y="4"/>
                    <a:pt x="198" y="4"/>
                    <a:pt x="199" y="5"/>
                  </a:cubicBezTo>
                  <a:close/>
                  <a:moveTo>
                    <a:pt x="280" y="52"/>
                  </a:moveTo>
                  <a:cubicBezTo>
                    <a:pt x="284" y="52"/>
                    <a:pt x="287" y="52"/>
                    <a:pt x="291" y="52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88" y="49"/>
                    <a:pt x="286" y="49"/>
                    <a:pt x="285" y="49"/>
                  </a:cubicBezTo>
                  <a:cubicBezTo>
                    <a:pt x="285" y="48"/>
                    <a:pt x="285" y="47"/>
                    <a:pt x="284" y="46"/>
                  </a:cubicBezTo>
                  <a:cubicBezTo>
                    <a:pt x="284" y="44"/>
                    <a:pt x="284" y="40"/>
                    <a:pt x="284" y="32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7"/>
                    <a:pt x="284" y="6"/>
                    <a:pt x="285" y="6"/>
                  </a:cubicBezTo>
                  <a:cubicBezTo>
                    <a:pt x="285" y="6"/>
                    <a:pt x="285" y="6"/>
                    <a:pt x="285" y="6"/>
                  </a:cubicBezTo>
                  <a:cubicBezTo>
                    <a:pt x="291" y="6"/>
                    <a:pt x="295" y="6"/>
                    <a:pt x="297" y="6"/>
                  </a:cubicBezTo>
                  <a:cubicBezTo>
                    <a:pt x="298" y="6"/>
                    <a:pt x="298" y="6"/>
                    <a:pt x="298" y="7"/>
                  </a:cubicBezTo>
                  <a:cubicBezTo>
                    <a:pt x="298" y="7"/>
                    <a:pt x="299" y="9"/>
                    <a:pt x="299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9"/>
                    <a:pt x="302" y="5"/>
                    <a:pt x="303" y="2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94" y="1"/>
                    <a:pt x="285" y="1"/>
                    <a:pt x="278" y="1"/>
                  </a:cubicBezTo>
                  <a:cubicBezTo>
                    <a:pt x="271" y="1"/>
                    <a:pt x="263" y="1"/>
                    <a:pt x="256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5"/>
                    <a:pt x="256" y="9"/>
                    <a:pt x="256" y="13"/>
                  </a:cubicBezTo>
                  <a:cubicBezTo>
                    <a:pt x="259" y="13"/>
                    <a:pt x="259" y="13"/>
                    <a:pt x="259" y="13"/>
                  </a:cubicBezTo>
                  <a:cubicBezTo>
                    <a:pt x="259" y="9"/>
                    <a:pt x="259" y="7"/>
                    <a:pt x="259" y="7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1" y="6"/>
                    <a:pt x="262" y="6"/>
                  </a:cubicBezTo>
                  <a:cubicBezTo>
                    <a:pt x="265" y="6"/>
                    <a:pt x="268" y="6"/>
                    <a:pt x="271" y="6"/>
                  </a:cubicBezTo>
                  <a:cubicBezTo>
                    <a:pt x="273" y="6"/>
                    <a:pt x="274" y="6"/>
                    <a:pt x="274" y="6"/>
                  </a:cubicBezTo>
                  <a:cubicBezTo>
                    <a:pt x="274" y="6"/>
                    <a:pt x="274" y="11"/>
                    <a:pt x="274" y="21"/>
                  </a:cubicBezTo>
                  <a:cubicBezTo>
                    <a:pt x="274" y="26"/>
                    <a:pt x="274" y="31"/>
                    <a:pt x="274" y="35"/>
                  </a:cubicBezTo>
                  <a:cubicBezTo>
                    <a:pt x="274" y="42"/>
                    <a:pt x="273" y="46"/>
                    <a:pt x="273" y="47"/>
                  </a:cubicBezTo>
                  <a:cubicBezTo>
                    <a:pt x="273" y="48"/>
                    <a:pt x="273" y="48"/>
                    <a:pt x="273" y="48"/>
                  </a:cubicBezTo>
                  <a:cubicBezTo>
                    <a:pt x="272" y="49"/>
                    <a:pt x="272" y="49"/>
                    <a:pt x="271" y="49"/>
                  </a:cubicBezTo>
                  <a:cubicBezTo>
                    <a:pt x="270" y="49"/>
                    <a:pt x="268" y="49"/>
                    <a:pt x="267" y="49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52"/>
                    <a:pt x="274" y="52"/>
                    <a:pt x="280" y="52"/>
                  </a:cubicBezTo>
                  <a:close/>
                  <a:moveTo>
                    <a:pt x="310" y="52"/>
                  </a:moveTo>
                  <a:cubicBezTo>
                    <a:pt x="312" y="52"/>
                    <a:pt x="315" y="52"/>
                    <a:pt x="318" y="52"/>
                  </a:cubicBezTo>
                  <a:cubicBezTo>
                    <a:pt x="322" y="52"/>
                    <a:pt x="325" y="52"/>
                    <a:pt x="327" y="52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4" y="49"/>
                    <a:pt x="323" y="49"/>
                    <a:pt x="322" y="48"/>
                  </a:cubicBezTo>
                  <a:cubicBezTo>
                    <a:pt x="322" y="48"/>
                    <a:pt x="321" y="48"/>
                    <a:pt x="321" y="47"/>
                  </a:cubicBezTo>
                  <a:cubicBezTo>
                    <a:pt x="321" y="47"/>
                    <a:pt x="322" y="46"/>
                    <a:pt x="322" y="46"/>
                  </a:cubicBezTo>
                  <a:cubicBezTo>
                    <a:pt x="322" y="44"/>
                    <a:pt x="323" y="42"/>
                    <a:pt x="323" y="41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8" y="37"/>
                    <a:pt x="331" y="37"/>
                    <a:pt x="334" y="37"/>
                  </a:cubicBezTo>
                  <a:cubicBezTo>
                    <a:pt x="338" y="37"/>
                    <a:pt x="341" y="37"/>
                    <a:pt x="344" y="37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7" y="45"/>
                    <a:pt x="348" y="47"/>
                    <a:pt x="348" y="47"/>
                  </a:cubicBezTo>
                  <a:cubicBezTo>
                    <a:pt x="348" y="48"/>
                    <a:pt x="348" y="48"/>
                    <a:pt x="347" y="49"/>
                  </a:cubicBezTo>
                  <a:cubicBezTo>
                    <a:pt x="347" y="49"/>
                    <a:pt x="345" y="49"/>
                    <a:pt x="342" y="49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46" y="52"/>
                    <a:pt x="350" y="52"/>
                    <a:pt x="354" y="52"/>
                  </a:cubicBezTo>
                  <a:cubicBezTo>
                    <a:pt x="358" y="52"/>
                    <a:pt x="362" y="52"/>
                    <a:pt x="366" y="52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3" y="49"/>
                    <a:pt x="361" y="49"/>
                    <a:pt x="361" y="48"/>
                  </a:cubicBezTo>
                  <a:cubicBezTo>
                    <a:pt x="360" y="48"/>
                    <a:pt x="359" y="45"/>
                    <a:pt x="357" y="40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0" y="38"/>
                    <a:pt x="318" y="42"/>
                    <a:pt x="316" y="46"/>
                  </a:cubicBezTo>
                  <a:cubicBezTo>
                    <a:pt x="315" y="47"/>
                    <a:pt x="315" y="48"/>
                    <a:pt x="315" y="48"/>
                  </a:cubicBezTo>
                  <a:cubicBezTo>
                    <a:pt x="314" y="49"/>
                    <a:pt x="313" y="49"/>
                    <a:pt x="310" y="49"/>
                  </a:cubicBezTo>
                  <a:cubicBezTo>
                    <a:pt x="310" y="52"/>
                    <a:pt x="310" y="52"/>
                    <a:pt x="310" y="52"/>
                  </a:cubicBezTo>
                  <a:close/>
                  <a:moveTo>
                    <a:pt x="342" y="32"/>
                  </a:moveTo>
                  <a:cubicBezTo>
                    <a:pt x="340" y="32"/>
                    <a:pt x="337" y="32"/>
                    <a:pt x="334" y="32"/>
                  </a:cubicBezTo>
                  <a:cubicBezTo>
                    <a:pt x="331" y="32"/>
                    <a:pt x="329" y="32"/>
                    <a:pt x="327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96" y="52"/>
                  </a:moveTo>
                  <a:cubicBezTo>
                    <a:pt x="400" y="52"/>
                    <a:pt x="403" y="52"/>
                    <a:pt x="407" y="52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4" y="49"/>
                    <a:pt x="402" y="49"/>
                    <a:pt x="401" y="49"/>
                  </a:cubicBezTo>
                  <a:cubicBezTo>
                    <a:pt x="401" y="48"/>
                    <a:pt x="400" y="47"/>
                    <a:pt x="400" y="46"/>
                  </a:cubicBezTo>
                  <a:cubicBezTo>
                    <a:pt x="400" y="44"/>
                    <a:pt x="400" y="40"/>
                    <a:pt x="400" y="32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7"/>
                    <a:pt x="400" y="6"/>
                    <a:pt x="401" y="6"/>
                  </a:cubicBezTo>
                  <a:cubicBezTo>
                    <a:pt x="401" y="6"/>
                    <a:pt x="401" y="6"/>
                    <a:pt x="401" y="6"/>
                  </a:cubicBezTo>
                  <a:cubicBezTo>
                    <a:pt x="407" y="6"/>
                    <a:pt x="411" y="6"/>
                    <a:pt x="413" y="6"/>
                  </a:cubicBezTo>
                  <a:cubicBezTo>
                    <a:pt x="414" y="6"/>
                    <a:pt x="414" y="6"/>
                    <a:pt x="414" y="7"/>
                  </a:cubicBezTo>
                  <a:cubicBezTo>
                    <a:pt x="414" y="7"/>
                    <a:pt x="415" y="9"/>
                    <a:pt x="415" y="13"/>
                  </a:cubicBezTo>
                  <a:cubicBezTo>
                    <a:pt x="418" y="13"/>
                    <a:pt x="418" y="13"/>
                    <a:pt x="418" y="13"/>
                  </a:cubicBezTo>
                  <a:cubicBezTo>
                    <a:pt x="418" y="9"/>
                    <a:pt x="418" y="5"/>
                    <a:pt x="419" y="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0" y="1"/>
                    <a:pt x="401" y="1"/>
                    <a:pt x="394" y="1"/>
                  </a:cubicBezTo>
                  <a:cubicBezTo>
                    <a:pt x="387" y="1"/>
                    <a:pt x="379" y="1"/>
                    <a:pt x="372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2" y="5"/>
                    <a:pt x="372" y="9"/>
                    <a:pt x="372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9"/>
                    <a:pt x="375" y="7"/>
                    <a:pt x="375" y="7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76" y="6"/>
                    <a:pt x="377" y="6"/>
                    <a:pt x="378" y="6"/>
                  </a:cubicBezTo>
                  <a:cubicBezTo>
                    <a:pt x="381" y="6"/>
                    <a:pt x="384" y="6"/>
                    <a:pt x="387" y="6"/>
                  </a:cubicBezTo>
                  <a:cubicBezTo>
                    <a:pt x="389" y="6"/>
                    <a:pt x="390" y="6"/>
                    <a:pt x="390" y="6"/>
                  </a:cubicBezTo>
                  <a:cubicBezTo>
                    <a:pt x="390" y="6"/>
                    <a:pt x="390" y="11"/>
                    <a:pt x="390" y="21"/>
                  </a:cubicBezTo>
                  <a:cubicBezTo>
                    <a:pt x="390" y="26"/>
                    <a:pt x="390" y="31"/>
                    <a:pt x="390" y="35"/>
                  </a:cubicBezTo>
                  <a:cubicBezTo>
                    <a:pt x="390" y="42"/>
                    <a:pt x="389" y="46"/>
                    <a:pt x="389" y="47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8" y="49"/>
                    <a:pt x="388" y="49"/>
                    <a:pt x="387" y="49"/>
                  </a:cubicBezTo>
                  <a:cubicBezTo>
                    <a:pt x="386" y="49"/>
                    <a:pt x="384" y="49"/>
                    <a:pt x="383" y="49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6" y="52"/>
                    <a:pt x="390" y="52"/>
                    <a:pt x="396" y="52"/>
                  </a:cubicBezTo>
                  <a:close/>
                  <a:moveTo>
                    <a:pt x="439" y="52"/>
                  </a:moveTo>
                  <a:cubicBezTo>
                    <a:pt x="441" y="52"/>
                    <a:pt x="443" y="52"/>
                    <a:pt x="446" y="52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8" y="49"/>
                    <a:pt x="446" y="49"/>
                    <a:pt x="445" y="49"/>
                  </a:cubicBezTo>
                  <a:cubicBezTo>
                    <a:pt x="445" y="49"/>
                    <a:pt x="445" y="48"/>
                    <a:pt x="445" y="48"/>
                  </a:cubicBezTo>
                  <a:cubicBezTo>
                    <a:pt x="444" y="47"/>
                    <a:pt x="444" y="45"/>
                    <a:pt x="444" y="41"/>
                  </a:cubicBezTo>
                  <a:cubicBezTo>
                    <a:pt x="444" y="38"/>
                    <a:pt x="444" y="31"/>
                    <a:pt x="444" y="21"/>
                  </a:cubicBezTo>
                  <a:cubicBezTo>
                    <a:pt x="444" y="14"/>
                    <a:pt x="444" y="9"/>
                    <a:pt x="444" y="7"/>
                  </a:cubicBezTo>
                  <a:cubicBezTo>
                    <a:pt x="444" y="6"/>
                    <a:pt x="445" y="5"/>
                    <a:pt x="445" y="5"/>
                  </a:cubicBezTo>
                  <a:cubicBezTo>
                    <a:pt x="445" y="4"/>
                    <a:pt x="447" y="4"/>
                    <a:pt x="450" y="4"/>
                  </a:cubicBezTo>
                  <a:cubicBezTo>
                    <a:pt x="450" y="1"/>
                    <a:pt x="450" y="1"/>
                    <a:pt x="450" y="1"/>
                  </a:cubicBezTo>
                  <a:cubicBezTo>
                    <a:pt x="447" y="1"/>
                    <a:pt x="443" y="1"/>
                    <a:pt x="438" y="1"/>
                  </a:cubicBezTo>
                  <a:cubicBezTo>
                    <a:pt x="435" y="1"/>
                    <a:pt x="432" y="1"/>
                    <a:pt x="427" y="1"/>
                  </a:cubicBezTo>
                  <a:cubicBezTo>
                    <a:pt x="427" y="4"/>
                    <a:pt x="427" y="4"/>
                    <a:pt x="427" y="4"/>
                  </a:cubicBezTo>
                  <a:cubicBezTo>
                    <a:pt x="430" y="4"/>
                    <a:pt x="432" y="4"/>
                    <a:pt x="432" y="5"/>
                  </a:cubicBezTo>
                  <a:cubicBezTo>
                    <a:pt x="433" y="5"/>
                    <a:pt x="433" y="5"/>
                    <a:pt x="433" y="6"/>
                  </a:cubicBezTo>
                  <a:cubicBezTo>
                    <a:pt x="433" y="6"/>
                    <a:pt x="433" y="8"/>
                    <a:pt x="433" y="13"/>
                  </a:cubicBezTo>
                  <a:cubicBezTo>
                    <a:pt x="433" y="19"/>
                    <a:pt x="433" y="24"/>
                    <a:pt x="433" y="28"/>
                  </a:cubicBezTo>
                  <a:cubicBezTo>
                    <a:pt x="433" y="36"/>
                    <a:pt x="433" y="42"/>
                    <a:pt x="433" y="46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0" y="49"/>
                    <a:pt x="427" y="49"/>
                  </a:cubicBezTo>
                  <a:cubicBezTo>
                    <a:pt x="427" y="52"/>
                    <a:pt x="427" y="52"/>
                    <a:pt x="427" y="52"/>
                  </a:cubicBezTo>
                  <a:cubicBezTo>
                    <a:pt x="439" y="52"/>
                    <a:pt x="439" y="52"/>
                    <a:pt x="439" y="52"/>
                  </a:cubicBezTo>
                  <a:close/>
                  <a:moveTo>
                    <a:pt x="503" y="50"/>
                  </a:moveTo>
                  <a:cubicBezTo>
                    <a:pt x="507" y="47"/>
                    <a:pt x="511" y="44"/>
                    <a:pt x="513" y="40"/>
                  </a:cubicBezTo>
                  <a:cubicBezTo>
                    <a:pt x="515" y="36"/>
                    <a:pt x="516" y="31"/>
                    <a:pt x="516" y="25"/>
                  </a:cubicBezTo>
                  <a:cubicBezTo>
                    <a:pt x="516" y="20"/>
                    <a:pt x="515" y="15"/>
                    <a:pt x="513" y="12"/>
                  </a:cubicBezTo>
                  <a:cubicBezTo>
                    <a:pt x="511" y="8"/>
                    <a:pt x="508" y="5"/>
                    <a:pt x="504" y="3"/>
                  </a:cubicBezTo>
                  <a:cubicBezTo>
                    <a:pt x="500" y="1"/>
                    <a:pt x="495" y="0"/>
                    <a:pt x="489" y="0"/>
                  </a:cubicBezTo>
                  <a:cubicBezTo>
                    <a:pt x="482" y="0"/>
                    <a:pt x="477" y="1"/>
                    <a:pt x="473" y="3"/>
                  </a:cubicBezTo>
                  <a:cubicBezTo>
                    <a:pt x="469" y="6"/>
                    <a:pt x="466" y="9"/>
                    <a:pt x="463" y="13"/>
                  </a:cubicBezTo>
                  <a:cubicBezTo>
                    <a:pt x="461" y="17"/>
                    <a:pt x="460" y="21"/>
                    <a:pt x="460" y="27"/>
                  </a:cubicBezTo>
                  <a:cubicBezTo>
                    <a:pt x="460" y="35"/>
                    <a:pt x="462" y="42"/>
                    <a:pt x="467" y="46"/>
                  </a:cubicBezTo>
                  <a:cubicBezTo>
                    <a:pt x="472" y="51"/>
                    <a:pt x="479" y="53"/>
                    <a:pt x="488" y="53"/>
                  </a:cubicBezTo>
                  <a:cubicBezTo>
                    <a:pt x="494" y="53"/>
                    <a:pt x="499" y="52"/>
                    <a:pt x="503" y="50"/>
                  </a:cubicBezTo>
                  <a:close/>
                  <a:moveTo>
                    <a:pt x="480" y="47"/>
                  </a:moveTo>
                  <a:cubicBezTo>
                    <a:pt x="477" y="45"/>
                    <a:pt x="475" y="43"/>
                    <a:pt x="473" y="39"/>
                  </a:cubicBezTo>
                  <a:cubicBezTo>
                    <a:pt x="472" y="35"/>
                    <a:pt x="471" y="31"/>
                    <a:pt x="471" y="26"/>
                  </a:cubicBezTo>
                  <a:cubicBezTo>
                    <a:pt x="471" y="18"/>
                    <a:pt x="473" y="13"/>
                    <a:pt x="475" y="9"/>
                  </a:cubicBezTo>
                  <a:cubicBezTo>
                    <a:pt x="478" y="6"/>
                    <a:pt x="482" y="4"/>
                    <a:pt x="488" y="4"/>
                  </a:cubicBezTo>
                  <a:cubicBezTo>
                    <a:pt x="493" y="4"/>
                    <a:pt x="497" y="6"/>
                    <a:pt x="500" y="9"/>
                  </a:cubicBezTo>
                  <a:cubicBezTo>
                    <a:pt x="504" y="13"/>
                    <a:pt x="505" y="19"/>
                    <a:pt x="505" y="27"/>
                  </a:cubicBezTo>
                  <a:cubicBezTo>
                    <a:pt x="505" y="35"/>
                    <a:pt x="504" y="40"/>
                    <a:pt x="501" y="44"/>
                  </a:cubicBezTo>
                  <a:cubicBezTo>
                    <a:pt x="498" y="47"/>
                    <a:pt x="494" y="49"/>
                    <a:pt x="489" y="49"/>
                  </a:cubicBezTo>
                  <a:cubicBezTo>
                    <a:pt x="485" y="49"/>
                    <a:pt x="482" y="48"/>
                    <a:pt x="480" y="47"/>
                  </a:cubicBezTo>
                  <a:close/>
                  <a:moveTo>
                    <a:pt x="535" y="52"/>
                  </a:moveTo>
                  <a:cubicBezTo>
                    <a:pt x="536" y="52"/>
                    <a:pt x="539" y="52"/>
                    <a:pt x="543" y="52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40" y="49"/>
                    <a:pt x="538" y="49"/>
                    <a:pt x="538" y="49"/>
                  </a:cubicBezTo>
                  <a:cubicBezTo>
                    <a:pt x="537" y="48"/>
                    <a:pt x="537" y="48"/>
                    <a:pt x="537" y="48"/>
                  </a:cubicBezTo>
                  <a:cubicBezTo>
                    <a:pt x="537" y="47"/>
                    <a:pt x="537" y="45"/>
                    <a:pt x="537" y="41"/>
                  </a:cubicBezTo>
                  <a:cubicBezTo>
                    <a:pt x="537" y="36"/>
                    <a:pt x="537" y="31"/>
                    <a:pt x="537" y="27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9" y="16"/>
                    <a:pt x="543" y="21"/>
                    <a:pt x="548" y="26"/>
                  </a:cubicBezTo>
                  <a:cubicBezTo>
                    <a:pt x="556" y="37"/>
                    <a:pt x="564" y="45"/>
                    <a:pt x="570" y="52"/>
                  </a:cubicBezTo>
                  <a:cubicBezTo>
                    <a:pt x="572" y="53"/>
                    <a:pt x="574" y="53"/>
                    <a:pt x="577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7" y="49"/>
                    <a:pt x="577" y="45"/>
                    <a:pt x="577" y="4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12"/>
                    <a:pt x="577" y="12"/>
                    <a:pt x="577" y="12"/>
                  </a:cubicBezTo>
                  <a:cubicBezTo>
                    <a:pt x="577" y="8"/>
                    <a:pt x="577" y="6"/>
                    <a:pt x="577" y="6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4"/>
                    <a:pt x="581" y="4"/>
                    <a:pt x="583" y="4"/>
                  </a:cubicBezTo>
                  <a:cubicBezTo>
                    <a:pt x="583" y="1"/>
                    <a:pt x="583" y="1"/>
                    <a:pt x="583" y="1"/>
                  </a:cubicBezTo>
                  <a:cubicBezTo>
                    <a:pt x="581" y="1"/>
                    <a:pt x="577" y="1"/>
                    <a:pt x="574" y="1"/>
                  </a:cubicBezTo>
                  <a:cubicBezTo>
                    <a:pt x="571" y="1"/>
                    <a:pt x="568" y="1"/>
                    <a:pt x="566" y="1"/>
                  </a:cubicBezTo>
                  <a:cubicBezTo>
                    <a:pt x="566" y="4"/>
                    <a:pt x="566" y="4"/>
                    <a:pt x="566" y="4"/>
                  </a:cubicBezTo>
                  <a:cubicBezTo>
                    <a:pt x="569" y="4"/>
                    <a:pt x="570" y="4"/>
                    <a:pt x="571" y="4"/>
                  </a:cubicBezTo>
                  <a:cubicBezTo>
                    <a:pt x="571" y="5"/>
                    <a:pt x="572" y="5"/>
                    <a:pt x="572" y="5"/>
                  </a:cubicBezTo>
                  <a:cubicBezTo>
                    <a:pt x="572" y="6"/>
                    <a:pt x="572" y="7"/>
                    <a:pt x="572" y="9"/>
                  </a:cubicBezTo>
                  <a:cubicBezTo>
                    <a:pt x="572" y="13"/>
                    <a:pt x="572" y="18"/>
                    <a:pt x="572" y="24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69" y="35"/>
                    <a:pt x="565" y="30"/>
                    <a:pt x="560" y="24"/>
                  </a:cubicBezTo>
                  <a:cubicBezTo>
                    <a:pt x="553" y="16"/>
                    <a:pt x="547" y="8"/>
                    <a:pt x="541" y="1"/>
                  </a:cubicBezTo>
                  <a:cubicBezTo>
                    <a:pt x="539" y="1"/>
                    <a:pt x="536" y="1"/>
                    <a:pt x="534" y="1"/>
                  </a:cubicBezTo>
                  <a:cubicBezTo>
                    <a:pt x="532" y="1"/>
                    <a:pt x="530" y="1"/>
                    <a:pt x="526" y="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9" y="4"/>
                    <a:pt x="531" y="4"/>
                    <a:pt x="531" y="5"/>
                  </a:cubicBezTo>
                  <a:cubicBezTo>
                    <a:pt x="532" y="5"/>
                    <a:pt x="532" y="5"/>
                    <a:pt x="532" y="6"/>
                  </a:cubicBezTo>
                  <a:cubicBezTo>
                    <a:pt x="532" y="6"/>
                    <a:pt x="532" y="9"/>
                    <a:pt x="532" y="13"/>
                  </a:cubicBezTo>
                  <a:cubicBezTo>
                    <a:pt x="532" y="28"/>
                    <a:pt x="532" y="28"/>
                    <a:pt x="532" y="28"/>
                  </a:cubicBezTo>
                  <a:cubicBezTo>
                    <a:pt x="532" y="31"/>
                    <a:pt x="532" y="36"/>
                    <a:pt x="532" y="42"/>
                  </a:cubicBezTo>
                  <a:cubicBezTo>
                    <a:pt x="532" y="45"/>
                    <a:pt x="532" y="47"/>
                    <a:pt x="532" y="48"/>
                  </a:cubicBezTo>
                  <a:cubicBezTo>
                    <a:pt x="532" y="48"/>
                    <a:pt x="531" y="49"/>
                    <a:pt x="531" y="49"/>
                  </a:cubicBezTo>
                  <a:cubicBezTo>
                    <a:pt x="530" y="49"/>
                    <a:pt x="529" y="49"/>
                    <a:pt x="526" y="49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30" y="52"/>
                    <a:pt x="533" y="52"/>
                    <a:pt x="535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47" y="551"/>
              <a:ext cx="109" cy="117"/>
            </a:xfrm>
            <a:custGeom>
              <a:avLst/>
              <a:gdLst>
                <a:gd name="T0" fmla="*/ 62 w 84"/>
                <a:gd name="T1" fmla="*/ 53 h 80"/>
                <a:gd name="T2" fmla="*/ 63 w 84"/>
                <a:gd name="T3" fmla="*/ 62 h 80"/>
                <a:gd name="T4" fmla="*/ 62 w 84"/>
                <a:gd name="T5" fmla="*/ 70 h 80"/>
                <a:gd name="T6" fmla="*/ 48 w 84"/>
                <a:gd name="T7" fmla="*/ 74 h 80"/>
                <a:gd name="T8" fmla="*/ 26 w 84"/>
                <a:gd name="T9" fmla="*/ 64 h 80"/>
                <a:gd name="T10" fmla="*/ 17 w 84"/>
                <a:gd name="T11" fmla="*/ 38 h 80"/>
                <a:gd name="T12" fmla="*/ 26 w 84"/>
                <a:gd name="T13" fmla="*/ 15 h 80"/>
                <a:gd name="T14" fmla="*/ 48 w 84"/>
                <a:gd name="T15" fmla="*/ 6 h 80"/>
                <a:gd name="T16" fmla="*/ 61 w 84"/>
                <a:gd name="T17" fmla="*/ 8 h 80"/>
                <a:gd name="T18" fmla="*/ 70 w 84"/>
                <a:gd name="T19" fmla="*/ 14 h 80"/>
                <a:gd name="T20" fmla="*/ 71 w 84"/>
                <a:gd name="T21" fmla="*/ 24 h 80"/>
                <a:gd name="T22" fmla="*/ 76 w 84"/>
                <a:gd name="T23" fmla="*/ 24 h 80"/>
                <a:gd name="T24" fmla="*/ 78 w 84"/>
                <a:gd name="T25" fmla="*/ 6 h 80"/>
                <a:gd name="T26" fmla="*/ 77 w 84"/>
                <a:gd name="T27" fmla="*/ 5 h 80"/>
                <a:gd name="T28" fmla="*/ 63 w 84"/>
                <a:gd name="T29" fmla="*/ 2 h 80"/>
                <a:gd name="T30" fmla="*/ 48 w 84"/>
                <a:gd name="T31" fmla="*/ 0 h 80"/>
                <a:gd name="T32" fmla="*/ 13 w 84"/>
                <a:gd name="T33" fmla="*/ 11 h 80"/>
                <a:gd name="T34" fmla="*/ 0 w 84"/>
                <a:gd name="T35" fmla="*/ 40 h 80"/>
                <a:gd name="T36" fmla="*/ 12 w 84"/>
                <a:gd name="T37" fmla="*/ 69 h 80"/>
                <a:gd name="T38" fmla="*/ 46 w 84"/>
                <a:gd name="T39" fmla="*/ 80 h 80"/>
                <a:gd name="T40" fmla="*/ 61 w 84"/>
                <a:gd name="T41" fmla="*/ 78 h 80"/>
                <a:gd name="T42" fmla="*/ 79 w 84"/>
                <a:gd name="T43" fmla="*/ 73 h 80"/>
                <a:gd name="T44" fmla="*/ 78 w 84"/>
                <a:gd name="T45" fmla="*/ 62 h 80"/>
                <a:gd name="T46" fmla="*/ 79 w 84"/>
                <a:gd name="T47" fmla="*/ 52 h 80"/>
                <a:gd name="T48" fmla="*/ 84 w 84"/>
                <a:gd name="T49" fmla="*/ 51 h 80"/>
                <a:gd name="T50" fmla="*/ 84 w 84"/>
                <a:gd name="T51" fmla="*/ 47 h 80"/>
                <a:gd name="T52" fmla="*/ 68 w 84"/>
                <a:gd name="T53" fmla="*/ 47 h 80"/>
                <a:gd name="T54" fmla="*/ 50 w 84"/>
                <a:gd name="T55" fmla="*/ 47 h 80"/>
                <a:gd name="T56" fmla="*/ 50 w 84"/>
                <a:gd name="T57" fmla="*/ 51 h 80"/>
                <a:gd name="T58" fmla="*/ 62 w 84"/>
                <a:gd name="T5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0">
                  <a:moveTo>
                    <a:pt x="62" y="53"/>
                  </a:moveTo>
                  <a:cubicBezTo>
                    <a:pt x="63" y="54"/>
                    <a:pt x="63" y="57"/>
                    <a:pt x="63" y="62"/>
                  </a:cubicBezTo>
                  <a:cubicBezTo>
                    <a:pt x="63" y="65"/>
                    <a:pt x="63" y="67"/>
                    <a:pt x="62" y="70"/>
                  </a:cubicBezTo>
                  <a:cubicBezTo>
                    <a:pt x="57" y="73"/>
                    <a:pt x="52" y="74"/>
                    <a:pt x="48" y="74"/>
                  </a:cubicBezTo>
                  <a:cubicBezTo>
                    <a:pt x="39" y="74"/>
                    <a:pt x="32" y="70"/>
                    <a:pt x="26" y="64"/>
                  </a:cubicBezTo>
                  <a:cubicBezTo>
                    <a:pt x="20" y="57"/>
                    <a:pt x="17" y="49"/>
                    <a:pt x="17" y="38"/>
                  </a:cubicBezTo>
                  <a:cubicBezTo>
                    <a:pt x="17" y="28"/>
                    <a:pt x="20" y="21"/>
                    <a:pt x="26" y="15"/>
                  </a:cubicBezTo>
                  <a:cubicBezTo>
                    <a:pt x="31" y="9"/>
                    <a:pt x="39" y="6"/>
                    <a:pt x="48" y="6"/>
                  </a:cubicBezTo>
                  <a:cubicBezTo>
                    <a:pt x="53" y="6"/>
                    <a:pt x="58" y="7"/>
                    <a:pt x="61" y="8"/>
                  </a:cubicBezTo>
                  <a:cubicBezTo>
                    <a:pt x="65" y="10"/>
                    <a:pt x="68" y="12"/>
                    <a:pt x="70" y="14"/>
                  </a:cubicBezTo>
                  <a:cubicBezTo>
                    <a:pt x="71" y="17"/>
                    <a:pt x="71" y="20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7"/>
                    <a:pt x="77" y="11"/>
                    <a:pt x="78" y="6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3" y="4"/>
                    <a:pt x="68" y="2"/>
                    <a:pt x="63" y="2"/>
                  </a:cubicBezTo>
                  <a:cubicBezTo>
                    <a:pt x="58" y="1"/>
                    <a:pt x="53" y="0"/>
                    <a:pt x="48" y="0"/>
                  </a:cubicBezTo>
                  <a:cubicBezTo>
                    <a:pt x="33" y="0"/>
                    <a:pt x="21" y="4"/>
                    <a:pt x="13" y="11"/>
                  </a:cubicBezTo>
                  <a:cubicBezTo>
                    <a:pt x="5" y="18"/>
                    <a:pt x="0" y="28"/>
                    <a:pt x="0" y="40"/>
                  </a:cubicBezTo>
                  <a:cubicBezTo>
                    <a:pt x="0" y="52"/>
                    <a:pt x="4" y="61"/>
                    <a:pt x="12" y="69"/>
                  </a:cubicBezTo>
                  <a:cubicBezTo>
                    <a:pt x="20" y="76"/>
                    <a:pt x="32" y="80"/>
                    <a:pt x="46" y="80"/>
                  </a:cubicBezTo>
                  <a:cubicBezTo>
                    <a:pt x="51" y="80"/>
                    <a:pt x="56" y="79"/>
                    <a:pt x="61" y="78"/>
                  </a:cubicBezTo>
                  <a:cubicBezTo>
                    <a:pt x="66" y="77"/>
                    <a:pt x="72" y="76"/>
                    <a:pt x="79" y="73"/>
                  </a:cubicBezTo>
                  <a:cubicBezTo>
                    <a:pt x="79" y="67"/>
                    <a:pt x="78" y="64"/>
                    <a:pt x="78" y="62"/>
                  </a:cubicBezTo>
                  <a:cubicBezTo>
                    <a:pt x="78" y="59"/>
                    <a:pt x="79" y="56"/>
                    <a:pt x="79" y="52"/>
                  </a:cubicBezTo>
                  <a:cubicBezTo>
                    <a:pt x="81" y="52"/>
                    <a:pt x="82" y="51"/>
                    <a:pt x="84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8" y="47"/>
                    <a:pt x="73" y="47"/>
                    <a:pt x="68" y="47"/>
                  </a:cubicBezTo>
                  <a:cubicBezTo>
                    <a:pt x="63" y="47"/>
                    <a:pt x="57" y="47"/>
                    <a:pt x="50" y="47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7" y="52"/>
                    <a:pt x="61" y="52"/>
                    <a:pt x="62" y="53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2273" y="589"/>
              <a:ext cx="297" cy="77"/>
            </a:xfrm>
            <a:custGeom>
              <a:avLst/>
              <a:gdLst>
                <a:gd name="T0" fmla="*/ 24 w 229"/>
                <a:gd name="T1" fmla="*/ 49 h 53"/>
                <a:gd name="T2" fmla="*/ 17 w 229"/>
                <a:gd name="T3" fmla="*/ 42 h 53"/>
                <a:gd name="T4" fmla="*/ 17 w 229"/>
                <a:gd name="T5" fmla="*/ 5 h 53"/>
                <a:gd name="T6" fmla="*/ 32 w 229"/>
                <a:gd name="T7" fmla="*/ 14 h 53"/>
                <a:gd name="T8" fmla="*/ 20 w 229"/>
                <a:gd name="T9" fmla="*/ 25 h 53"/>
                <a:gd name="T10" fmla="*/ 37 w 229"/>
                <a:gd name="T11" fmla="*/ 52 h 53"/>
                <a:gd name="T12" fmla="*/ 51 w 229"/>
                <a:gd name="T13" fmla="*/ 49 h 53"/>
                <a:gd name="T14" fmla="*/ 39 w 229"/>
                <a:gd name="T15" fmla="*/ 37 h 53"/>
                <a:gd name="T16" fmla="*/ 43 w 229"/>
                <a:gd name="T17" fmla="*/ 12 h 53"/>
                <a:gd name="T18" fmla="*/ 28 w 229"/>
                <a:gd name="T19" fmla="*/ 1 h 53"/>
                <a:gd name="T20" fmla="*/ 0 w 229"/>
                <a:gd name="T21" fmla="*/ 4 h 53"/>
                <a:gd name="T22" fmla="*/ 6 w 229"/>
                <a:gd name="T23" fmla="*/ 14 h 53"/>
                <a:gd name="T24" fmla="*/ 6 w 229"/>
                <a:gd name="T25" fmla="*/ 48 h 53"/>
                <a:gd name="T26" fmla="*/ 0 w 229"/>
                <a:gd name="T27" fmla="*/ 52 h 53"/>
                <a:gd name="T28" fmla="*/ 112 w 229"/>
                <a:gd name="T29" fmla="*/ 40 h 53"/>
                <a:gd name="T30" fmla="*/ 103 w 229"/>
                <a:gd name="T31" fmla="*/ 3 h 53"/>
                <a:gd name="T32" fmla="*/ 62 w 229"/>
                <a:gd name="T33" fmla="*/ 13 h 53"/>
                <a:gd name="T34" fmla="*/ 86 w 229"/>
                <a:gd name="T35" fmla="*/ 53 h 53"/>
                <a:gd name="T36" fmla="*/ 72 w 229"/>
                <a:gd name="T37" fmla="*/ 39 h 53"/>
                <a:gd name="T38" fmla="*/ 86 w 229"/>
                <a:gd name="T39" fmla="*/ 4 h 53"/>
                <a:gd name="T40" fmla="*/ 100 w 229"/>
                <a:gd name="T41" fmla="*/ 44 h 53"/>
                <a:gd name="T42" fmla="*/ 129 w 229"/>
                <a:gd name="T43" fmla="*/ 5 h 53"/>
                <a:gd name="T44" fmla="*/ 130 w 229"/>
                <a:gd name="T45" fmla="*/ 19 h 53"/>
                <a:gd name="T46" fmla="*/ 139 w 229"/>
                <a:gd name="T47" fmla="*/ 51 h 53"/>
                <a:gd name="T48" fmla="*/ 170 w 229"/>
                <a:gd name="T49" fmla="*/ 45 h 53"/>
                <a:gd name="T50" fmla="*/ 173 w 229"/>
                <a:gd name="T51" fmla="*/ 9 h 53"/>
                <a:gd name="T52" fmla="*/ 179 w 229"/>
                <a:gd name="T53" fmla="*/ 1 h 53"/>
                <a:gd name="T54" fmla="*/ 161 w 229"/>
                <a:gd name="T55" fmla="*/ 4 h 53"/>
                <a:gd name="T56" fmla="*/ 168 w 229"/>
                <a:gd name="T57" fmla="*/ 11 h 53"/>
                <a:gd name="T58" fmla="*/ 163 w 229"/>
                <a:gd name="T59" fmla="*/ 45 h 53"/>
                <a:gd name="T60" fmla="*/ 142 w 229"/>
                <a:gd name="T61" fmla="*/ 41 h 53"/>
                <a:gd name="T62" fmla="*/ 141 w 229"/>
                <a:gd name="T63" fmla="*/ 7 h 53"/>
                <a:gd name="T64" fmla="*/ 147 w 229"/>
                <a:gd name="T65" fmla="*/ 4 h 53"/>
                <a:gd name="T66" fmla="*/ 124 w 229"/>
                <a:gd name="T67" fmla="*/ 1 h 53"/>
                <a:gd name="T68" fmla="*/ 200 w 229"/>
                <a:gd name="T69" fmla="*/ 52 h 53"/>
                <a:gd name="T70" fmla="*/ 205 w 229"/>
                <a:gd name="T71" fmla="*/ 49 h 53"/>
                <a:gd name="T72" fmla="*/ 204 w 229"/>
                <a:gd name="T73" fmla="*/ 24 h 53"/>
                <a:gd name="T74" fmla="*/ 216 w 229"/>
                <a:gd name="T75" fmla="*/ 7 h 53"/>
                <a:gd name="T76" fmla="*/ 210 w 229"/>
                <a:gd name="T77" fmla="*/ 25 h 53"/>
                <a:gd name="T78" fmla="*/ 206 w 229"/>
                <a:gd name="T79" fmla="*/ 25 h 53"/>
                <a:gd name="T80" fmla="*/ 212 w 229"/>
                <a:gd name="T81" fmla="*/ 28 h 53"/>
                <a:gd name="T82" fmla="*/ 227 w 229"/>
                <a:gd name="T83" fmla="*/ 6 h 53"/>
                <a:gd name="T84" fmla="*/ 207 w 229"/>
                <a:gd name="T85" fmla="*/ 1 h 53"/>
                <a:gd name="T86" fmla="*/ 187 w 229"/>
                <a:gd name="T87" fmla="*/ 1 h 53"/>
                <a:gd name="T88" fmla="*/ 192 w 229"/>
                <a:gd name="T89" fmla="*/ 5 h 53"/>
                <a:gd name="T90" fmla="*/ 193 w 229"/>
                <a:gd name="T91" fmla="*/ 40 h 53"/>
                <a:gd name="T92" fmla="*/ 187 w 229"/>
                <a:gd name="T93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2" y="52"/>
                  </a:moveTo>
                  <a:cubicBezTo>
                    <a:pt x="15" y="52"/>
                    <a:pt x="19" y="52"/>
                    <a:pt x="24" y="5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7" y="45"/>
                    <a:pt x="17" y="42"/>
                  </a:cubicBezTo>
                  <a:cubicBezTo>
                    <a:pt x="17" y="37"/>
                    <a:pt x="17" y="33"/>
                    <a:pt x="17" y="3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5"/>
                    <a:pt x="22" y="5"/>
                  </a:cubicBezTo>
                  <a:cubicBezTo>
                    <a:pt x="25" y="5"/>
                    <a:pt x="28" y="6"/>
                    <a:pt x="30" y="7"/>
                  </a:cubicBezTo>
                  <a:cubicBezTo>
                    <a:pt x="32" y="9"/>
                    <a:pt x="32" y="11"/>
                    <a:pt x="32" y="14"/>
                  </a:cubicBezTo>
                  <a:cubicBezTo>
                    <a:pt x="32" y="18"/>
                    <a:pt x="31" y="20"/>
                    <a:pt x="29" y="22"/>
                  </a:cubicBezTo>
                  <a:cubicBezTo>
                    <a:pt x="27" y="24"/>
                    <a:pt x="25" y="25"/>
                    <a:pt x="22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44"/>
                    <a:pt x="35" y="49"/>
                    <a:pt x="37" y="52"/>
                  </a:cubicBezTo>
                  <a:cubicBezTo>
                    <a:pt x="39" y="52"/>
                    <a:pt x="43" y="52"/>
                    <a:pt x="49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49"/>
                    <a:pt x="49" y="49"/>
                    <a:pt x="48" y="49"/>
                  </a:cubicBezTo>
                  <a:cubicBezTo>
                    <a:pt x="48" y="49"/>
                    <a:pt x="47" y="48"/>
                    <a:pt x="46" y="4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4"/>
                    <a:pt x="39" y="22"/>
                    <a:pt x="41" y="19"/>
                  </a:cubicBezTo>
                  <a:cubicBezTo>
                    <a:pt x="42" y="17"/>
                    <a:pt x="43" y="15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5" y="1"/>
                    <a:pt x="32" y="1"/>
                    <a:pt x="28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5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9"/>
                    <a:pt x="6" y="14"/>
                  </a:cubicBezTo>
                  <a:cubicBezTo>
                    <a:pt x="6" y="20"/>
                    <a:pt x="6" y="26"/>
                    <a:pt x="6" y="30"/>
                  </a:cubicBezTo>
                  <a:cubicBezTo>
                    <a:pt x="6" y="33"/>
                    <a:pt x="6" y="37"/>
                    <a:pt x="6" y="42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3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52"/>
                    <a:pt x="8" y="52"/>
                    <a:pt x="12" y="52"/>
                  </a:cubicBezTo>
                  <a:close/>
                  <a:moveTo>
                    <a:pt x="102" y="50"/>
                  </a:moveTo>
                  <a:cubicBezTo>
                    <a:pt x="106" y="47"/>
                    <a:pt x="109" y="44"/>
                    <a:pt x="112" y="40"/>
                  </a:cubicBezTo>
                  <a:cubicBezTo>
                    <a:pt x="114" y="36"/>
                    <a:pt x="115" y="31"/>
                    <a:pt x="115" y="25"/>
                  </a:cubicBezTo>
                  <a:cubicBezTo>
                    <a:pt x="115" y="20"/>
                    <a:pt x="114" y="15"/>
                    <a:pt x="112" y="12"/>
                  </a:cubicBezTo>
                  <a:cubicBezTo>
                    <a:pt x="110" y="8"/>
                    <a:pt x="107" y="5"/>
                    <a:pt x="103" y="3"/>
                  </a:cubicBezTo>
                  <a:cubicBezTo>
                    <a:pt x="99" y="1"/>
                    <a:pt x="94" y="0"/>
                    <a:pt x="88" y="0"/>
                  </a:cubicBezTo>
                  <a:cubicBezTo>
                    <a:pt x="81" y="0"/>
                    <a:pt x="76" y="1"/>
                    <a:pt x="72" y="3"/>
                  </a:cubicBezTo>
                  <a:cubicBezTo>
                    <a:pt x="68" y="6"/>
                    <a:pt x="64" y="9"/>
                    <a:pt x="62" y="13"/>
                  </a:cubicBezTo>
                  <a:cubicBezTo>
                    <a:pt x="60" y="17"/>
                    <a:pt x="59" y="21"/>
                    <a:pt x="59" y="27"/>
                  </a:cubicBezTo>
                  <a:cubicBezTo>
                    <a:pt x="59" y="35"/>
                    <a:pt x="61" y="42"/>
                    <a:pt x="66" y="46"/>
                  </a:cubicBezTo>
                  <a:cubicBezTo>
                    <a:pt x="71" y="51"/>
                    <a:pt x="77" y="53"/>
                    <a:pt x="86" y="53"/>
                  </a:cubicBezTo>
                  <a:cubicBezTo>
                    <a:pt x="92" y="53"/>
                    <a:pt x="98" y="52"/>
                    <a:pt x="102" y="50"/>
                  </a:cubicBezTo>
                  <a:close/>
                  <a:moveTo>
                    <a:pt x="78" y="47"/>
                  </a:moveTo>
                  <a:cubicBezTo>
                    <a:pt x="76" y="45"/>
                    <a:pt x="74" y="43"/>
                    <a:pt x="72" y="39"/>
                  </a:cubicBezTo>
                  <a:cubicBezTo>
                    <a:pt x="71" y="35"/>
                    <a:pt x="70" y="31"/>
                    <a:pt x="70" y="26"/>
                  </a:cubicBezTo>
                  <a:cubicBezTo>
                    <a:pt x="70" y="18"/>
                    <a:pt x="71" y="13"/>
                    <a:pt x="74" y="9"/>
                  </a:cubicBezTo>
                  <a:cubicBezTo>
                    <a:pt x="77" y="6"/>
                    <a:pt x="81" y="4"/>
                    <a:pt x="86" y="4"/>
                  </a:cubicBezTo>
                  <a:cubicBezTo>
                    <a:pt x="92" y="4"/>
                    <a:pt x="96" y="6"/>
                    <a:pt x="99" y="9"/>
                  </a:cubicBezTo>
                  <a:cubicBezTo>
                    <a:pt x="102" y="13"/>
                    <a:pt x="104" y="19"/>
                    <a:pt x="104" y="27"/>
                  </a:cubicBezTo>
                  <a:cubicBezTo>
                    <a:pt x="104" y="35"/>
                    <a:pt x="102" y="40"/>
                    <a:pt x="100" y="44"/>
                  </a:cubicBezTo>
                  <a:cubicBezTo>
                    <a:pt x="97" y="47"/>
                    <a:pt x="93" y="49"/>
                    <a:pt x="88" y="49"/>
                  </a:cubicBezTo>
                  <a:cubicBezTo>
                    <a:pt x="84" y="49"/>
                    <a:pt x="81" y="48"/>
                    <a:pt x="78" y="47"/>
                  </a:cubicBezTo>
                  <a:close/>
                  <a:moveTo>
                    <a:pt x="129" y="5"/>
                  </a:moveTo>
                  <a:cubicBezTo>
                    <a:pt x="129" y="5"/>
                    <a:pt x="129" y="5"/>
                    <a:pt x="130" y="5"/>
                  </a:cubicBezTo>
                  <a:cubicBezTo>
                    <a:pt x="130" y="6"/>
                    <a:pt x="130" y="7"/>
                    <a:pt x="130" y="9"/>
                  </a:cubicBezTo>
                  <a:cubicBezTo>
                    <a:pt x="130" y="14"/>
                    <a:pt x="130" y="18"/>
                    <a:pt x="130" y="19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40"/>
                    <a:pt x="131" y="43"/>
                    <a:pt x="132" y="45"/>
                  </a:cubicBezTo>
                  <a:cubicBezTo>
                    <a:pt x="134" y="48"/>
                    <a:pt x="136" y="49"/>
                    <a:pt x="139" y="51"/>
                  </a:cubicBezTo>
                  <a:cubicBezTo>
                    <a:pt x="142" y="52"/>
                    <a:pt x="146" y="53"/>
                    <a:pt x="151" y="53"/>
                  </a:cubicBezTo>
                  <a:cubicBezTo>
                    <a:pt x="156" y="53"/>
                    <a:pt x="160" y="52"/>
                    <a:pt x="163" y="51"/>
                  </a:cubicBezTo>
                  <a:cubicBezTo>
                    <a:pt x="166" y="49"/>
                    <a:pt x="169" y="47"/>
                    <a:pt x="170" y="45"/>
                  </a:cubicBezTo>
                  <a:cubicBezTo>
                    <a:pt x="171" y="43"/>
                    <a:pt x="172" y="40"/>
                    <a:pt x="172" y="36"/>
                  </a:cubicBezTo>
                  <a:cubicBezTo>
                    <a:pt x="173" y="35"/>
                    <a:pt x="173" y="32"/>
                    <a:pt x="173" y="28"/>
                  </a:cubicBezTo>
                  <a:cubicBezTo>
                    <a:pt x="173" y="21"/>
                    <a:pt x="173" y="14"/>
                    <a:pt x="173" y="9"/>
                  </a:cubicBezTo>
                  <a:cubicBezTo>
                    <a:pt x="173" y="7"/>
                    <a:pt x="174" y="5"/>
                    <a:pt x="174" y="5"/>
                  </a:cubicBezTo>
                  <a:cubicBezTo>
                    <a:pt x="175" y="4"/>
                    <a:pt x="176" y="4"/>
                    <a:pt x="179" y="4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5" y="1"/>
                    <a:pt x="173" y="1"/>
                    <a:pt x="170" y="1"/>
                  </a:cubicBezTo>
                  <a:cubicBezTo>
                    <a:pt x="168" y="1"/>
                    <a:pt x="165" y="1"/>
                    <a:pt x="161" y="1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4" y="4"/>
                    <a:pt x="166" y="4"/>
                    <a:pt x="167" y="5"/>
                  </a:cubicBezTo>
                  <a:cubicBezTo>
                    <a:pt x="167" y="5"/>
                    <a:pt x="167" y="5"/>
                    <a:pt x="168" y="5"/>
                  </a:cubicBezTo>
                  <a:cubicBezTo>
                    <a:pt x="168" y="6"/>
                    <a:pt x="168" y="8"/>
                    <a:pt x="168" y="1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32"/>
                    <a:pt x="168" y="37"/>
                    <a:pt x="167" y="40"/>
                  </a:cubicBezTo>
                  <a:cubicBezTo>
                    <a:pt x="166" y="42"/>
                    <a:pt x="165" y="44"/>
                    <a:pt x="163" y="45"/>
                  </a:cubicBezTo>
                  <a:cubicBezTo>
                    <a:pt x="161" y="46"/>
                    <a:pt x="158" y="47"/>
                    <a:pt x="154" y="47"/>
                  </a:cubicBezTo>
                  <a:cubicBezTo>
                    <a:pt x="151" y="47"/>
                    <a:pt x="148" y="46"/>
                    <a:pt x="146" y="45"/>
                  </a:cubicBezTo>
                  <a:cubicBezTo>
                    <a:pt x="144" y="44"/>
                    <a:pt x="143" y="43"/>
                    <a:pt x="142" y="41"/>
                  </a:cubicBezTo>
                  <a:cubicBezTo>
                    <a:pt x="141" y="39"/>
                    <a:pt x="141" y="36"/>
                    <a:pt x="141" y="32"/>
                  </a:cubicBezTo>
                  <a:cubicBezTo>
                    <a:pt x="141" y="28"/>
                    <a:pt x="141" y="23"/>
                    <a:pt x="141" y="19"/>
                  </a:cubicBezTo>
                  <a:cubicBezTo>
                    <a:pt x="141" y="12"/>
                    <a:pt x="141" y="8"/>
                    <a:pt x="141" y="7"/>
                  </a:cubicBezTo>
                  <a:cubicBezTo>
                    <a:pt x="141" y="6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4"/>
                    <a:pt x="145" y="4"/>
                    <a:pt x="147" y="4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3" y="1"/>
                    <a:pt x="140" y="1"/>
                    <a:pt x="137" y="1"/>
                  </a:cubicBezTo>
                  <a:cubicBezTo>
                    <a:pt x="133" y="1"/>
                    <a:pt x="129" y="1"/>
                    <a:pt x="124" y="1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7" y="4"/>
                    <a:pt x="128" y="4"/>
                    <a:pt x="129" y="5"/>
                  </a:cubicBezTo>
                  <a:close/>
                  <a:moveTo>
                    <a:pt x="200" y="52"/>
                  </a:moveTo>
                  <a:cubicBezTo>
                    <a:pt x="203" y="52"/>
                    <a:pt x="207" y="52"/>
                    <a:pt x="211" y="52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08" y="49"/>
                    <a:pt x="206" y="49"/>
                    <a:pt x="205" y="49"/>
                  </a:cubicBezTo>
                  <a:cubicBezTo>
                    <a:pt x="205" y="48"/>
                    <a:pt x="204" y="48"/>
                    <a:pt x="204" y="48"/>
                  </a:cubicBezTo>
                  <a:cubicBezTo>
                    <a:pt x="204" y="47"/>
                    <a:pt x="204" y="45"/>
                    <a:pt x="204" y="41"/>
                  </a:cubicBezTo>
                  <a:cubicBezTo>
                    <a:pt x="204" y="32"/>
                    <a:pt x="204" y="26"/>
                    <a:pt x="204" y="24"/>
                  </a:cubicBezTo>
                  <a:cubicBezTo>
                    <a:pt x="204" y="19"/>
                    <a:pt x="204" y="13"/>
                    <a:pt x="204" y="5"/>
                  </a:cubicBezTo>
                  <a:cubicBezTo>
                    <a:pt x="206" y="5"/>
                    <a:pt x="207" y="5"/>
                    <a:pt x="209" y="5"/>
                  </a:cubicBezTo>
                  <a:cubicBezTo>
                    <a:pt x="212" y="5"/>
                    <a:pt x="214" y="6"/>
                    <a:pt x="216" y="7"/>
                  </a:cubicBezTo>
                  <a:cubicBezTo>
                    <a:pt x="217" y="9"/>
                    <a:pt x="218" y="11"/>
                    <a:pt x="218" y="15"/>
                  </a:cubicBezTo>
                  <a:cubicBezTo>
                    <a:pt x="218" y="18"/>
                    <a:pt x="217" y="20"/>
                    <a:pt x="216" y="22"/>
                  </a:cubicBezTo>
                  <a:cubicBezTo>
                    <a:pt x="214" y="24"/>
                    <a:pt x="212" y="25"/>
                    <a:pt x="210" y="25"/>
                  </a:cubicBezTo>
                  <a:cubicBezTo>
                    <a:pt x="209" y="25"/>
                    <a:pt x="209" y="25"/>
                    <a:pt x="208" y="24"/>
                  </a:cubicBezTo>
                  <a:cubicBezTo>
                    <a:pt x="208" y="24"/>
                    <a:pt x="207" y="24"/>
                    <a:pt x="207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10" y="28"/>
                  </a:cubicBezTo>
                  <a:cubicBezTo>
                    <a:pt x="210" y="28"/>
                    <a:pt x="211" y="28"/>
                    <a:pt x="212" y="28"/>
                  </a:cubicBezTo>
                  <a:cubicBezTo>
                    <a:pt x="217" y="28"/>
                    <a:pt x="221" y="27"/>
                    <a:pt x="224" y="24"/>
                  </a:cubicBezTo>
                  <a:cubicBezTo>
                    <a:pt x="227" y="21"/>
                    <a:pt x="229" y="17"/>
                    <a:pt x="229" y="12"/>
                  </a:cubicBezTo>
                  <a:cubicBezTo>
                    <a:pt x="229" y="10"/>
                    <a:pt x="228" y="8"/>
                    <a:pt x="227" y="6"/>
                  </a:cubicBezTo>
                  <a:cubicBezTo>
                    <a:pt x="226" y="4"/>
                    <a:pt x="224" y="3"/>
                    <a:pt x="222" y="2"/>
                  </a:cubicBezTo>
                  <a:cubicBezTo>
                    <a:pt x="220" y="1"/>
                    <a:pt x="217" y="1"/>
                    <a:pt x="213" y="1"/>
                  </a:cubicBezTo>
                  <a:cubicBezTo>
                    <a:pt x="212" y="1"/>
                    <a:pt x="210" y="1"/>
                    <a:pt x="207" y="1"/>
                  </a:cubicBezTo>
                  <a:cubicBezTo>
                    <a:pt x="203" y="1"/>
                    <a:pt x="199" y="1"/>
                    <a:pt x="197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1" y="4"/>
                    <a:pt x="192" y="4"/>
                    <a:pt x="192" y="5"/>
                  </a:cubicBezTo>
                  <a:cubicBezTo>
                    <a:pt x="193" y="5"/>
                    <a:pt x="193" y="7"/>
                    <a:pt x="193" y="11"/>
                  </a:cubicBezTo>
                  <a:cubicBezTo>
                    <a:pt x="193" y="14"/>
                    <a:pt x="193" y="19"/>
                    <a:pt x="193" y="27"/>
                  </a:cubicBezTo>
                  <a:cubicBezTo>
                    <a:pt x="193" y="31"/>
                    <a:pt x="193" y="36"/>
                    <a:pt x="193" y="40"/>
                  </a:cubicBezTo>
                  <a:cubicBezTo>
                    <a:pt x="193" y="45"/>
                    <a:pt x="193" y="47"/>
                    <a:pt x="193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1" y="49"/>
                    <a:pt x="190" y="49"/>
                    <a:pt x="187" y="49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95" y="52"/>
                    <a:pt x="199" y="52"/>
                    <a:pt x="200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2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382"/>
              <a:ext cx="49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" y="386"/>
              <a:ext cx="46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8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386"/>
              <a:ext cx="413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400800"/>
            <a:ext cx="317699" cy="41148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cap="small" baseline="0">
          <a:solidFill>
            <a:srgbClr val="A7001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anose="05000000000000000000" pitchFamily="2" charset="2"/>
        <a:buChar char="§"/>
        <a:defRPr sz="2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65000"/>
        <a:buFont typeface="Wingdings" panose="05000000000000000000" pitchFamily="2" charset="2"/>
        <a:buChar char="q"/>
        <a:defRPr sz="2000" kern="1200">
          <a:solidFill>
            <a:srgbClr val="4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575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90000"/>
        <a:buFont typeface="Wingdings" panose="05000000000000000000" pitchFamily="2" charset="2"/>
        <a:buChar char="§"/>
        <a:defRPr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485900" indent="-28575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55000"/>
        <a:buFont typeface="Wingdings" panose="05000000000000000000" pitchFamily="2" charset="2"/>
        <a:buChar char="q"/>
        <a:defRPr sz="1600" kern="1200">
          <a:solidFill>
            <a:srgbClr val="4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0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1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2400" dirty="0"/>
              <a:t>CIS-700</a:t>
            </a:r>
            <a:br>
              <a:rPr lang="en-US" altLang="en-US" sz="2400" dirty="0"/>
            </a:br>
            <a:r>
              <a:rPr lang="en-US" altLang="en-US" sz="2400" dirty="0"/>
              <a:t>Spring 2019</a:t>
            </a:r>
            <a:br>
              <a:rPr lang="en-US" altLang="en-US" sz="3600" dirty="0"/>
            </a:br>
            <a:r>
              <a:rPr lang="en-US" altLang="en-US" sz="3600" dirty="0"/>
              <a:t>Commonsense Reasoning 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Dan Roth </a:t>
            </a:r>
          </a:p>
          <a:p>
            <a:pPr eaLnBrk="1" hangingPunct="1"/>
            <a:r>
              <a:rPr lang="en-US" altLang="en-US" sz="2000" dirty="0"/>
              <a:t>Computer and Information Science</a:t>
            </a:r>
          </a:p>
          <a:p>
            <a:pPr eaLnBrk="1" hangingPunct="1"/>
            <a:r>
              <a:rPr lang="en-US" altLang="en-US" sz="2000" dirty="0"/>
              <a:t>University of Pennsylvania</a:t>
            </a:r>
          </a:p>
          <a:p>
            <a:pPr eaLnBrk="1" hangingPunct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104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Times Story: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intelligent person or program should be able to answer the following questions based on the information in the story:</a:t>
            </a:r>
          </a:p>
          <a:p>
            <a:pPr lvl="1"/>
            <a:r>
              <a:rPr lang="en-US" dirty="0"/>
              <a:t>The article proceeds with 22 questions:</a:t>
            </a:r>
          </a:p>
          <a:p>
            <a:pPr marL="0" indent="0">
              <a:buNone/>
            </a:pPr>
            <a:r>
              <a:rPr lang="en-US" dirty="0"/>
              <a:t>1.  Who was in the store when the events began?</a:t>
            </a:r>
          </a:p>
          <a:p>
            <a:pPr lvl="1"/>
            <a:r>
              <a:rPr lang="en-US" dirty="0"/>
              <a:t>Probably Mr. Hug alone, although the robbers might have been waiting for him, but if so, this would have been stated. </a:t>
            </a:r>
          </a:p>
          <a:p>
            <a:pPr marL="0" indent="0">
              <a:buNone/>
            </a:pPr>
            <a:r>
              <a:rPr lang="en-US" dirty="0"/>
              <a:t>2. What did the porter say to the robbers? </a:t>
            </a:r>
          </a:p>
          <a:p>
            <a:pPr lvl="1"/>
            <a:r>
              <a:rPr lang="en-US" dirty="0"/>
              <a:t>Nothing, because the robbers left before he came.</a:t>
            </a:r>
          </a:p>
          <a:p>
            <a:pPr marL="0" indent="0">
              <a:buNone/>
            </a:pPr>
            <a:r>
              <a:rPr lang="en-US" dirty="0"/>
              <a:t>20. Why did Mr. Hug yell from the bottom of the elevator shaft? </a:t>
            </a:r>
          </a:p>
          <a:p>
            <a:pPr lvl="1"/>
            <a:r>
              <a:rPr lang="en-US" dirty="0"/>
              <a:t>So as to attract the attention of someone who would rescue him. </a:t>
            </a:r>
          </a:p>
          <a:p>
            <a:pPr lvl="1"/>
            <a:endParaRPr lang="en-US" dirty="0"/>
          </a:p>
          <a:p>
            <a:r>
              <a:rPr lang="en-US" dirty="0"/>
              <a:t>“The above list of questions is rather random. I doubt it covers all facets of understanding the story.”</a:t>
            </a:r>
          </a:p>
        </p:txBody>
      </p:sp>
    </p:spTree>
    <p:extLst>
      <p:ext uri="{BB962C8B-B14F-4D97-AF65-F5344CB8AC3E}">
        <p14:creationId xmlns:p14="http://schemas.microsoft.com/office/powerpoint/2010/main" val="378335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48200" y="76200"/>
            <a:ext cx="4071046" cy="1219200"/>
          </a:xfrm>
          <a:prstGeom prst="wedgeRectCallout">
            <a:avLst>
              <a:gd name="adj1" fmla="val -56475"/>
              <a:gd name="adj2" fmla="val 425403"/>
            </a:avLst>
          </a:prstGeom>
          <a:solidFill>
            <a:srgbClr val="FAE1AF"/>
          </a:solidFill>
          <a:ln w="19050"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80"/>
                </a:solidFill>
              </a:rPr>
              <a:t>The QA module is </a:t>
            </a:r>
            <a:r>
              <a:rPr lang="en-US" b="1" dirty="0">
                <a:solidFill>
                  <a:srgbClr val="400080"/>
                </a:solidFill>
              </a:rPr>
              <a:t>not </a:t>
            </a:r>
            <a:r>
              <a:rPr lang="en-US" b="1" dirty="0">
                <a:solidFill>
                  <a:srgbClr val="000080"/>
                </a:solidFill>
              </a:rPr>
              <a:t>being trained </a:t>
            </a:r>
            <a:r>
              <a:rPr lang="en-US" dirty="0">
                <a:solidFill>
                  <a:srgbClr val="000080"/>
                </a:solidFill>
              </a:rPr>
              <a:t>Once the program knows English, and has the relevant background knowledge, it should answer the questions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McCarthy’s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formalism capable of expressing the assertion of the sentences free from dependence on the grammar of the English language. (“Artificial Natural Language”, ANL)</a:t>
            </a:r>
          </a:p>
          <a:p>
            <a:pPr lvl="1"/>
            <a:r>
              <a:rPr lang="en-US" dirty="0"/>
              <a:t>Semantic Parser</a:t>
            </a:r>
          </a:p>
          <a:p>
            <a:r>
              <a:rPr lang="en-US" dirty="0"/>
              <a:t>An “</a:t>
            </a:r>
            <a:r>
              <a:rPr lang="en-US" dirty="0" err="1"/>
              <a:t>understander</a:t>
            </a:r>
            <a:r>
              <a:rPr lang="en-US" dirty="0"/>
              <a:t>” that constructs the “facts” from the text.</a:t>
            </a:r>
          </a:p>
          <a:p>
            <a:pPr lvl="1"/>
            <a:r>
              <a:rPr lang="en-US" dirty="0"/>
              <a:t>Information Extraction: Entities, Relations, Temporal, Quantities,…</a:t>
            </a:r>
          </a:p>
          <a:p>
            <a:r>
              <a:rPr lang="en-US" dirty="0"/>
              <a:t>Expression of the “general information” about the world that could allow getting the answers to the questions from the “facts” and the “general information”</a:t>
            </a:r>
          </a:p>
          <a:p>
            <a:pPr lvl="1"/>
            <a:r>
              <a:rPr lang="en-US" dirty="0"/>
              <a:t>Background Knowledge </a:t>
            </a:r>
          </a:p>
          <a:p>
            <a:r>
              <a:rPr lang="en-US" dirty="0"/>
              <a:t>A “problem solver” that could answer the above questions on the basis of the “facts”.</a:t>
            </a:r>
          </a:p>
          <a:p>
            <a:pPr lvl="1"/>
            <a:r>
              <a:rPr lang="en-US" dirty="0"/>
              <a:t>Question Answering Engine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6825-28AC-4CD7-A2EE-934831C3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7427-67D8-475B-8008-0D874D40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this example?</a:t>
            </a:r>
          </a:p>
          <a:p>
            <a:endParaRPr lang="en-US" dirty="0"/>
          </a:p>
          <a:p>
            <a:pPr lvl="1"/>
            <a:r>
              <a:rPr lang="en-US" dirty="0"/>
              <a:t>Difficulties of NLU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Importance of reasoning</a:t>
            </a:r>
          </a:p>
          <a:p>
            <a:endParaRPr lang="en-US" dirty="0"/>
          </a:p>
          <a:p>
            <a:pPr lvl="1"/>
            <a:r>
              <a:rPr lang="en-US" dirty="0"/>
              <a:t>Decoupling learning from reasoning</a:t>
            </a:r>
          </a:p>
        </p:txBody>
      </p:sp>
    </p:spTree>
    <p:extLst>
      <p:ext uri="{BB962C8B-B14F-4D97-AF65-F5344CB8AC3E}">
        <p14:creationId xmlns:p14="http://schemas.microsoft.com/office/powerpoint/2010/main" val="355341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562602" y="1064987"/>
            <a:ext cx="1806767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Hayes&amp;McCarthy</a:t>
            </a:r>
            <a:endParaRPr lang="en-US" sz="1500" b="1" dirty="0"/>
          </a:p>
          <a:p>
            <a:pPr algn="ctr"/>
            <a:r>
              <a:rPr lang="en-US" sz="1500" i="1" dirty="0"/>
              <a:t>Frame Problem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19633" y="1772821"/>
            <a:ext cx="1128769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Quillian</a:t>
            </a:r>
            <a:endParaRPr lang="en-US" sz="1500" b="1" dirty="0"/>
          </a:p>
          <a:p>
            <a:pPr algn="ctr"/>
            <a:r>
              <a:rPr lang="en-US" sz="1500" i="1" dirty="0"/>
              <a:t>Semantic Networks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1000" y="2016751"/>
            <a:ext cx="1397650" cy="32316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i="1" dirty="0" err="1"/>
              <a:t>ConceptNet</a:t>
            </a:r>
            <a:endParaRPr lang="en-US" sz="1500" i="1" dirty="0"/>
          </a:p>
        </p:txBody>
      </p:sp>
      <p:sp>
        <p:nvSpPr>
          <p:cNvPr id="34" name="Rectangle 33"/>
          <p:cNvSpPr/>
          <p:nvPr/>
        </p:nvSpPr>
        <p:spPr>
          <a:xfrm>
            <a:off x="1550624" y="1341985"/>
            <a:ext cx="1443210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/>
              <a:t>Brooks</a:t>
            </a:r>
          </a:p>
          <a:p>
            <a:pPr algn="ctr"/>
            <a:r>
              <a:rPr lang="en-US" sz="1500" i="1" dirty="0" err="1"/>
              <a:t>Subsumption</a:t>
            </a:r>
            <a:endParaRPr lang="en-US" sz="1500" i="1" dirty="0"/>
          </a:p>
        </p:txBody>
      </p:sp>
      <p:sp>
        <p:nvSpPr>
          <p:cNvPr id="37" name="Rectangle 36"/>
          <p:cNvSpPr/>
          <p:nvPr/>
        </p:nvSpPr>
        <p:spPr>
          <a:xfrm>
            <a:off x="3352801" y="2034989"/>
            <a:ext cx="1676399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/>
              <a:t>Minsky, </a:t>
            </a:r>
            <a:r>
              <a:rPr lang="en-US" sz="1500" b="1" dirty="0" err="1"/>
              <a:t>Filmore</a:t>
            </a:r>
            <a:endParaRPr lang="en-US" sz="1500" b="1" dirty="0"/>
          </a:p>
          <a:p>
            <a:pPr algn="ctr"/>
            <a:r>
              <a:rPr lang="en-US" sz="1500" i="1" dirty="0"/>
              <a:t>Frames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810204"/>
            <a:ext cx="9144000" cy="304800"/>
          </a:xfrm>
          <a:prstGeom prst="rect">
            <a:avLst/>
          </a:prstGeom>
          <a:solidFill>
            <a:schemeClr val="bg2"/>
          </a:solidFill>
          <a:ln>
            <a:solidFill>
              <a:srgbClr val="FF99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2000              1990                1980             1970               1960               1950              1940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38960" y="5115005"/>
            <a:ext cx="11016" cy="549196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010400" y="3960587"/>
            <a:ext cx="1257300" cy="833736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53202" y="2992818"/>
            <a:ext cx="805609" cy="180150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2" idx="2"/>
          </p:cNvCxnSpPr>
          <p:nvPr/>
        </p:nvCxnSpPr>
        <p:spPr>
          <a:xfrm flipV="1">
            <a:off x="6384277" y="1618985"/>
            <a:ext cx="81709" cy="317980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7" idx="2"/>
          </p:cNvCxnSpPr>
          <p:nvPr/>
        </p:nvCxnSpPr>
        <p:spPr>
          <a:xfrm flipH="1" flipV="1">
            <a:off x="4191001" y="2588987"/>
            <a:ext cx="35349" cy="2209802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203633" y="4341587"/>
            <a:ext cx="0" cy="457200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666342" y="2575217"/>
            <a:ext cx="35346" cy="2223571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724400" y="2873189"/>
            <a:ext cx="1371600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Bobrow</a:t>
            </a:r>
            <a:endParaRPr lang="en-US" sz="1500" b="1" dirty="0"/>
          </a:p>
          <a:p>
            <a:pPr algn="ctr"/>
            <a:r>
              <a:rPr lang="en-US" sz="1500" i="1" dirty="0"/>
              <a:t>STUDENT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5443251" y="3427189"/>
            <a:ext cx="35346" cy="136713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539866" y="3787589"/>
            <a:ext cx="1327534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Winograd</a:t>
            </a:r>
            <a:endParaRPr lang="en-US" sz="1500" b="1" dirty="0"/>
          </a:p>
          <a:p>
            <a:pPr algn="ctr"/>
            <a:r>
              <a:rPr lang="en-US" sz="1500" i="1" dirty="0"/>
              <a:t>SHRDLU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2947242" y="4341589"/>
            <a:ext cx="13543" cy="457201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066800" y="2339917"/>
            <a:ext cx="35346" cy="247028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4" idx="2"/>
          </p:cNvCxnSpPr>
          <p:nvPr/>
        </p:nvCxnSpPr>
        <p:spPr>
          <a:xfrm flipH="1" flipV="1">
            <a:off x="2272229" y="1895983"/>
            <a:ext cx="8267" cy="289178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71045" y="5664201"/>
            <a:ext cx="1730566" cy="892552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400080"/>
                </a:solidFill>
              </a:rPr>
              <a:t>Khardon &amp; Roth</a:t>
            </a:r>
          </a:p>
          <a:p>
            <a:pPr algn="ctr"/>
            <a:r>
              <a:rPr lang="en-US" b="1" i="1" dirty="0">
                <a:solidFill>
                  <a:srgbClr val="000080"/>
                </a:solidFill>
              </a:rPr>
              <a:t>Learning to Reason</a:t>
            </a:r>
            <a:endParaRPr lang="en-US" sz="1600" i="1" dirty="0">
              <a:solidFill>
                <a:srgbClr val="00008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077200" y="2888079"/>
            <a:ext cx="190500" cy="287679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912398" y="1618984"/>
            <a:ext cx="446413" cy="589003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8" idx="3"/>
          </p:cNvCxnSpPr>
          <p:nvPr/>
        </p:nvCxnSpPr>
        <p:spPr>
          <a:xfrm flipH="1" flipV="1">
            <a:off x="6248402" y="2165236"/>
            <a:ext cx="392017" cy="435169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6" idx="3"/>
          </p:cNvCxnSpPr>
          <p:nvPr/>
        </p:nvCxnSpPr>
        <p:spPr>
          <a:xfrm flipH="1">
            <a:off x="6096000" y="2600401"/>
            <a:ext cx="544421" cy="54978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1" idx="3"/>
          </p:cNvCxnSpPr>
          <p:nvPr/>
        </p:nvCxnSpPr>
        <p:spPr>
          <a:xfrm flipH="1">
            <a:off x="5867400" y="2600401"/>
            <a:ext cx="773021" cy="146418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3"/>
          </p:cNvCxnSpPr>
          <p:nvPr/>
        </p:nvCxnSpPr>
        <p:spPr>
          <a:xfrm flipH="1" flipV="1">
            <a:off x="5029200" y="2311988"/>
            <a:ext cx="1611221" cy="28841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07726" y="2600403"/>
            <a:ext cx="3132693" cy="1460215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4" idx="3"/>
          </p:cNvCxnSpPr>
          <p:nvPr/>
        </p:nvCxnSpPr>
        <p:spPr>
          <a:xfrm flipH="1" flipV="1">
            <a:off x="2993834" y="1618984"/>
            <a:ext cx="4473766" cy="1949190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1"/>
            <a:endCxn id="31" idx="3"/>
          </p:cNvCxnSpPr>
          <p:nvPr/>
        </p:nvCxnSpPr>
        <p:spPr>
          <a:xfrm flipH="1">
            <a:off x="1778650" y="2165236"/>
            <a:ext cx="3340983" cy="13098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683527" y="2905206"/>
            <a:ext cx="1278875" cy="58477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</a:rPr>
              <a:t>Description Logic</a:t>
            </a:r>
          </a:p>
        </p:txBody>
      </p:sp>
      <p:cxnSp>
        <p:nvCxnSpPr>
          <p:cNvPr id="104" name="Straight Arrow Connector 103"/>
          <p:cNvCxnSpPr>
            <a:endCxn id="103" idx="2"/>
          </p:cNvCxnSpPr>
          <p:nvPr/>
        </p:nvCxnSpPr>
        <p:spPr>
          <a:xfrm flipV="1">
            <a:off x="3322964" y="3489981"/>
            <a:ext cx="1" cy="130880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86759" y="3768230"/>
            <a:ext cx="1120967" cy="58477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dk1"/>
                </a:solidFill>
              </a:rPr>
              <a:t>Lenant</a:t>
            </a:r>
            <a:endParaRPr lang="en-US" sz="1600" b="1" dirty="0">
              <a:solidFill>
                <a:schemeClr val="dk1"/>
              </a:solidFill>
            </a:endParaRPr>
          </a:p>
          <a:p>
            <a:pPr algn="ctr"/>
            <a:r>
              <a:rPr lang="en-US" sz="1600" i="1" dirty="0" err="1">
                <a:solidFill>
                  <a:schemeClr val="dk1"/>
                </a:solidFill>
              </a:rPr>
              <a:t>Cyc</a:t>
            </a:r>
            <a:endParaRPr lang="en-US" sz="1600" i="1" dirty="0">
              <a:solidFill>
                <a:schemeClr val="dk1"/>
              </a:solidFill>
            </a:endParaRPr>
          </a:p>
        </p:txBody>
      </p:sp>
      <p:cxnSp>
        <p:nvCxnSpPr>
          <p:cNvPr id="108" name="Straight Arrow Connector 107"/>
          <p:cNvCxnSpPr>
            <a:stCxn id="37" idx="2"/>
          </p:cNvCxnSpPr>
          <p:nvPr/>
        </p:nvCxnSpPr>
        <p:spPr>
          <a:xfrm flipH="1">
            <a:off x="3962404" y="2588987"/>
            <a:ext cx="228597" cy="403831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3" idx="3"/>
          </p:cNvCxnSpPr>
          <p:nvPr/>
        </p:nvCxnSpPr>
        <p:spPr>
          <a:xfrm flipH="1">
            <a:off x="3962402" y="2593578"/>
            <a:ext cx="1268318" cy="604016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73008" y="2212197"/>
            <a:ext cx="1371600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000080"/>
                </a:solidFill>
              </a:rPr>
              <a:t>McCarthy</a:t>
            </a:r>
          </a:p>
          <a:p>
            <a:pPr algn="ctr"/>
            <a:r>
              <a:rPr lang="en-US" sz="1500" i="1" dirty="0">
                <a:solidFill>
                  <a:srgbClr val="000080"/>
                </a:solidFill>
              </a:rPr>
              <a:t>Formalizing Commonsense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35008" y="3187173"/>
            <a:ext cx="1556592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Simon&amp;Newell</a:t>
            </a:r>
            <a:endParaRPr lang="en-US" sz="1500" b="1" dirty="0"/>
          </a:p>
          <a:p>
            <a:pPr algn="ctr"/>
            <a:r>
              <a:rPr lang="en-US" sz="1500" i="1" dirty="0"/>
              <a:t>General Problem Solver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533400"/>
          </a:xfrm>
        </p:spPr>
        <p:txBody>
          <a:bodyPr/>
          <a:lstStyle/>
          <a:p>
            <a:r>
              <a:rPr lang="en-US" dirty="0"/>
              <a:t>A Biased View of Common Sense Reasoning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5224189"/>
            <a:ext cx="5791200" cy="1024211"/>
          </a:xfrm>
          <a:solidFill>
            <a:srgbClr val="FAE1AF"/>
          </a:solidFill>
          <a:ln>
            <a:solidFill>
              <a:srgbClr val="A7001B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Common Sense Reasoning was formulated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traditionally as a “reasoning” process, irrespective of learning and the resulting knowledge representation. 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43" name="Rectangle 42"/>
          <p:cNvSpPr/>
          <p:nvPr/>
        </p:nvSpPr>
        <p:spPr>
          <a:xfrm>
            <a:off x="5791200" y="76200"/>
            <a:ext cx="3200400" cy="923330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j-lt"/>
              </a:rPr>
              <a:t>One cannot simply map natural language to a representation that gives rise to </a:t>
            </a:r>
            <a:r>
              <a:rPr lang="en-US" dirty="0">
                <a:solidFill>
                  <a:srgbClr val="400080"/>
                </a:solidFill>
                <a:latin typeface="+mj-lt"/>
              </a:rPr>
              <a:t>reasoning </a:t>
            </a:r>
            <a:endParaRPr lang="en-US" dirty="0">
              <a:solidFill>
                <a:srgbClr val="000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it Difficult?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362200" y="3810000"/>
            <a:ext cx="5867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1447800" cy="430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Meaning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4456113"/>
            <a:ext cx="1752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Language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3444766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705600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5029200" y="2667000"/>
            <a:ext cx="304800" cy="2286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41148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5626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70866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048000" y="4495800"/>
            <a:ext cx="304800" cy="228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65749" y="2862263"/>
            <a:ext cx="2159000" cy="1666875"/>
            <a:chOff x="3044" y="1803"/>
            <a:chExt cx="1360" cy="1050"/>
          </a:xfrm>
        </p:grpSpPr>
        <p:cxnSp>
          <p:nvCxnSpPr>
            <p:cNvPr id="7188" name="AutoShape 14"/>
            <p:cNvCxnSpPr>
              <a:cxnSpLocks noChangeShapeType="1"/>
              <a:stCxn id="7179" idx="1"/>
              <a:endCxn id="7176" idx="5"/>
            </p:cNvCxnSpPr>
            <p:nvPr/>
          </p:nvCxnSpPr>
          <p:spPr bwMode="auto">
            <a:xfrm rot="16200000" flipV="1">
              <a:off x="3099" y="1748"/>
              <a:ext cx="1050" cy="1160"/>
            </a:xfrm>
            <a:prstGeom prst="straightConnector1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15"/>
            <p:cNvCxnSpPr>
              <a:cxnSpLocks noChangeShapeType="1"/>
              <a:stCxn id="7179" idx="1"/>
              <a:endCxn id="7175" idx="4"/>
            </p:cNvCxnSpPr>
            <p:nvPr/>
          </p:nvCxnSpPr>
          <p:spPr bwMode="auto">
            <a:xfrm rot="16200000" flipV="1">
              <a:off x="3604" y="2252"/>
              <a:ext cx="1029" cy="172"/>
            </a:xfrm>
            <a:prstGeom prst="straightConnector1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16"/>
            <p:cNvSpPr txBox="1">
              <a:spLocks noChangeArrowheads="1"/>
            </p:cNvSpPr>
            <p:nvPr/>
          </p:nvSpPr>
          <p:spPr bwMode="auto">
            <a:xfrm>
              <a:off x="3467" y="2448"/>
              <a:ext cx="937" cy="3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/>
          </p:spPr>
          <p:txBody>
            <a:bodyPr wrap="non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dirty="0">
                  <a:solidFill>
                    <a:srgbClr val="A7001B"/>
                  </a:solidFill>
                  <a:latin typeface="+mj-lt"/>
                </a:rPr>
                <a:t>Ambiguity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43200" y="2895600"/>
            <a:ext cx="2863850" cy="1633537"/>
            <a:chOff x="1392" y="1824"/>
            <a:chExt cx="1804" cy="1029"/>
          </a:xfrm>
        </p:grpSpPr>
        <p:cxnSp>
          <p:nvCxnSpPr>
            <p:cNvPr id="7184" name="AutoShape 18"/>
            <p:cNvCxnSpPr>
              <a:cxnSpLocks noChangeShapeType="1"/>
              <a:stCxn id="7174" idx="4"/>
              <a:endCxn id="7177" idx="0"/>
            </p:cNvCxnSpPr>
            <p:nvPr/>
          </p:nvCxnSpPr>
          <p:spPr bwMode="auto">
            <a:xfrm>
              <a:off x="1930" y="1824"/>
              <a:ext cx="422" cy="1008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9"/>
            <p:cNvCxnSpPr>
              <a:cxnSpLocks noChangeShapeType="1"/>
              <a:stCxn id="7174" idx="4"/>
              <a:endCxn id="7180" idx="0"/>
            </p:cNvCxnSpPr>
            <p:nvPr/>
          </p:nvCxnSpPr>
          <p:spPr bwMode="auto">
            <a:xfrm flipH="1">
              <a:off x="1680" y="1824"/>
              <a:ext cx="250" cy="1008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20"/>
            <p:cNvCxnSpPr>
              <a:cxnSpLocks noChangeShapeType="1"/>
              <a:stCxn id="7174" idx="4"/>
              <a:endCxn id="7178" idx="1"/>
            </p:cNvCxnSpPr>
            <p:nvPr/>
          </p:nvCxnSpPr>
          <p:spPr bwMode="auto">
            <a:xfrm>
              <a:off x="1930" y="1824"/>
              <a:ext cx="1266" cy="1029"/>
            </a:xfrm>
            <a:prstGeom prst="straightConnector1">
              <a:avLst/>
            </a:prstGeom>
            <a:noFill/>
            <a:ln w="28575">
              <a:solidFill>
                <a:srgbClr val="A7001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1392" y="2016"/>
              <a:ext cx="1584" cy="3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sz="2800" b="1" dirty="0">
                  <a:solidFill>
                    <a:srgbClr val="000080"/>
                  </a:solidFill>
                  <a:latin typeface="+mj-lt"/>
                </a:rPr>
                <a:t>Variability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638800" y="838200"/>
            <a:ext cx="1981200" cy="9233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080"/>
                </a:solidFill>
                <a:latin typeface="+mj-lt"/>
              </a:rPr>
              <a:t>Midas: </a:t>
            </a:r>
            <a:r>
              <a:rPr lang="en-US" dirty="0">
                <a:solidFill>
                  <a:srgbClr val="000080"/>
                </a:solidFill>
                <a:latin typeface="+mj-lt"/>
              </a:rPr>
              <a:t>I hope that everything I touch becomes gold. </a:t>
            </a:r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33400"/>
            <a:ext cx="1138551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57200" y="990600"/>
            <a:ext cx="4419600" cy="646331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+mj-lt"/>
              </a:rPr>
              <a:t>One cannot simply map natural language to a representation that gives rise to </a:t>
            </a:r>
            <a:r>
              <a:rPr lang="en-US" dirty="0">
                <a:solidFill>
                  <a:srgbClr val="400080"/>
                </a:solidFill>
                <a:latin typeface="+mj-lt"/>
              </a:rPr>
              <a:t>reasoning </a:t>
            </a:r>
            <a:endParaRPr lang="en-US" dirty="0">
              <a:solidFill>
                <a:srgbClr val="000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28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Ambiguity 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096000"/>
            <a:ext cx="914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18ED59-66C4-4EE7-928C-95E46281329A}" type="slidenum">
              <a:rPr lang="en-US" altLang="zh-TW" smtClean="0">
                <a:solidFill>
                  <a:srgbClr val="000000"/>
                </a:solidFill>
                <a:cs typeface="Arial Unicode MS" pitchFamily="34" charset="-128"/>
              </a:rPr>
              <a:pPr eaLnBrk="1" hangingPunct="1"/>
              <a:t>15</a:t>
            </a:fld>
            <a:endParaRPr lang="en-US" altLang="zh-TW">
              <a:solidFill>
                <a:srgbClr val="000000"/>
              </a:solidFill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85800"/>
            <a:ext cx="31242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It’s a version of </a:t>
            </a: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– the standard classic </a:t>
            </a:r>
            <a:r>
              <a:rPr lang="en-US" b="1" i="1" u="sng" dirty="0">
                <a:solidFill>
                  <a:srgbClr val="008000"/>
                </a:solidFill>
              </a:rPr>
              <a:t>Macintosh</a:t>
            </a:r>
            <a:r>
              <a:rPr lang="en-US" dirty="0">
                <a:solidFill>
                  <a:srgbClr val="000000"/>
                </a:solidFill>
              </a:rPr>
              <a:t> menu font, with that distinctive thick diagonal in the ”N”.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685800"/>
            <a:ext cx="28956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was used by default for </a:t>
            </a:r>
            <a:r>
              <a:rPr lang="en-US" b="1" i="1" u="sng" dirty="0">
                <a:solidFill>
                  <a:srgbClr val="008000"/>
                </a:solidFill>
              </a:rPr>
              <a:t>Mac</a:t>
            </a:r>
            <a:r>
              <a:rPr lang="en-US" dirty="0">
                <a:solidFill>
                  <a:srgbClr val="000000"/>
                </a:solidFill>
              </a:rPr>
              <a:t> menus through </a:t>
            </a:r>
            <a:r>
              <a:rPr lang="en-US" b="1" i="1" u="sng" dirty="0" err="1">
                <a:solidFill>
                  <a:srgbClr val="008000"/>
                </a:solidFill>
              </a:rPr>
              <a:t>MacOS</a:t>
            </a:r>
            <a:r>
              <a:rPr lang="en-US" b="1" i="1" u="sng" dirty="0">
                <a:solidFill>
                  <a:srgbClr val="008000"/>
                </a:solidFill>
              </a:rPr>
              <a:t> 7.6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b="1" i="1" u="sng" dirty="0">
                <a:solidFill>
                  <a:srgbClr val="008000"/>
                </a:solidFill>
              </a:rPr>
              <a:t>OS 8 </a:t>
            </a:r>
            <a:r>
              <a:rPr lang="en-US" dirty="0">
                <a:solidFill>
                  <a:srgbClr val="000000"/>
                </a:solidFill>
              </a:rPr>
              <a:t>was released mid-1997..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685800"/>
            <a:ext cx="28194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b="1" i="1" u="sng" dirty="0">
                <a:solidFill>
                  <a:srgbClr val="000000"/>
                </a:solidFill>
              </a:rPr>
              <a:t> </a:t>
            </a:r>
            <a:r>
              <a:rPr lang="en-US" b="1" i="1" u="sng" dirty="0">
                <a:solidFill>
                  <a:srgbClr val="FF0000"/>
                </a:solidFill>
              </a:rPr>
              <a:t>VIII</a:t>
            </a:r>
            <a:r>
              <a:rPr lang="en-US" b="1" i="1" u="sng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was one of the early 70s-era </a:t>
            </a:r>
            <a:r>
              <a:rPr lang="en-US" b="1" i="1" u="sng" dirty="0">
                <a:solidFill>
                  <a:srgbClr val="FF0000"/>
                </a:solidFill>
              </a:rPr>
              <a:t>Chicago</a:t>
            </a:r>
            <a:r>
              <a:rPr lang="en-US" dirty="0">
                <a:solidFill>
                  <a:srgbClr val="000000"/>
                </a:solidFill>
              </a:rPr>
              <a:t> albums to catch my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ear, along with </a:t>
            </a:r>
            <a:r>
              <a:rPr lang="en-US" b="1" i="1" u="sng" dirty="0">
                <a:solidFill>
                  <a:srgbClr val="FF0000"/>
                </a:solidFill>
              </a:rPr>
              <a:t>Chicago II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914400" y="1524000"/>
            <a:ext cx="1600200" cy="381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00200" y="838200"/>
            <a:ext cx="1828800" cy="17526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562100" y="2705100"/>
            <a:ext cx="3200400" cy="838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3962400" y="2667000"/>
            <a:ext cx="2362200" cy="76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5734050" y="1809750"/>
            <a:ext cx="2133600" cy="4953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7658100" y="2247900"/>
            <a:ext cx="1219200" cy="3810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045" name="Picture 53" descr="apple-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 rot="16200000" flipH="1">
            <a:off x="3276600" y="1905000"/>
            <a:ext cx="1447800" cy="762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047" name="Picture 67" descr="mac system 7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238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69" descr="220px-Chicago_typeface_spec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1117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5" descr="mac os 8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6240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0" name="Picture 77" descr="800px-Chicagothebandmillbrook_la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57800"/>
            <a:ext cx="3429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1" name="Picture 79" descr="Chicago_-_Chicago_VIII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9718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2" name="Picture 81" descr="ChicagoII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2286000" y="1219200"/>
            <a:ext cx="1752600" cy="14478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621589" y="1220788"/>
            <a:ext cx="0" cy="380841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2" y="2057399"/>
            <a:ext cx="1895475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69" y="2057400"/>
            <a:ext cx="191987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Variability in Natural Language Expressions</a:t>
            </a:r>
            <a:endParaRPr lang="en-US" dirty="0"/>
          </a:p>
        </p:txBody>
      </p:sp>
      <p:sp>
        <p:nvSpPr>
          <p:cNvPr id="915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914400"/>
            <a:ext cx="5867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Determine if Jim Carpenter works for the government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400080"/>
                </a:solidFill>
              </a:rPr>
              <a:t>Jim Carpenter works for the U.S. Government.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The American government employed Jim Carpenter.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400080"/>
                </a:solidFill>
              </a:rPr>
              <a:t>Jim Carpenter was fired by the US Government.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Jim Carpenter worked in a number of important positions.  ….  As a press liaison for the IRS, he made contacts in the white house.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400080"/>
                </a:solidFill>
              </a:rPr>
              <a:t>Russian interior minister </a:t>
            </a:r>
            <a:r>
              <a:rPr lang="en-US" sz="1800" dirty="0" err="1">
                <a:solidFill>
                  <a:srgbClr val="400080"/>
                </a:solidFill>
              </a:rPr>
              <a:t>Yevgeny</a:t>
            </a:r>
            <a:r>
              <a:rPr lang="en-US" sz="1800" dirty="0">
                <a:solidFill>
                  <a:srgbClr val="400080"/>
                </a:solidFill>
              </a:rPr>
              <a:t> </a:t>
            </a:r>
            <a:r>
              <a:rPr lang="en-US" sz="1800" dirty="0" err="1">
                <a:solidFill>
                  <a:srgbClr val="400080"/>
                </a:solidFill>
              </a:rPr>
              <a:t>Topolov</a:t>
            </a:r>
            <a:r>
              <a:rPr lang="en-US" sz="1800" dirty="0">
                <a:solidFill>
                  <a:srgbClr val="400080"/>
                </a:solidFill>
              </a:rPr>
              <a:t> met yesterday with his US counterpart, Jim Carpenter.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/>
              <a:t>Former US Secretary of Defense Jim Carpenter spoke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pic>
        <p:nvPicPr>
          <p:cNvPr id="17411" name="Picture 17" descr="ist2_5808627-glossy-detective-robot-with-magnifying-gla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29671"/>
            <a:ext cx="1828799" cy="218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MCBS00272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3" y="1266825"/>
            <a:ext cx="12017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1339" name="Rectangle 11"/>
          <p:cNvSpPr>
            <a:spLocks noChangeArrowheads="1"/>
          </p:cNvSpPr>
          <p:nvPr/>
        </p:nvSpPr>
        <p:spPr bwMode="auto">
          <a:xfrm>
            <a:off x="381000" y="4847272"/>
            <a:ext cx="8534400" cy="1477328"/>
          </a:xfrm>
          <a:prstGeom prst="rect">
            <a:avLst/>
          </a:prstGeom>
          <a:solidFill>
            <a:srgbClr val="FAE1AF"/>
          </a:solidFill>
          <a:ln w="19050">
            <a:solidFill>
              <a:srgbClr val="A7001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80"/>
                </a:solidFill>
                <a:latin typeface="+mn-lt"/>
              </a:rPr>
              <a:t>Machine Learning is needed to support abstraction over the raw text, and deal with: </a:t>
            </a: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00080"/>
                </a:solidFill>
                <a:latin typeface="+mn-lt"/>
              </a:rPr>
              <a:t> Identifying/Understanding Relations, Entities and Semantic Classes</a:t>
            </a: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Acquiring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>
                <a:solidFill>
                  <a:srgbClr val="400080"/>
                </a:solidFill>
                <a:latin typeface="+mn-lt"/>
              </a:rPr>
              <a:t>knowledge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from external resources; representing knowledge</a:t>
            </a: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>
                <a:solidFill>
                  <a:srgbClr val="400080"/>
                </a:solidFill>
                <a:latin typeface="+mn-lt"/>
              </a:rPr>
              <a:t>Identifying, disambiguating  &amp; tracking  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entities, events, etc.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</a:p>
          <a:p>
            <a:pPr marL="742950" lvl="1" indent="-285750">
              <a:buClr>
                <a:srgbClr val="400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Time, quantities, processes…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5978856" y="2891880"/>
            <a:ext cx="3124200" cy="1631216"/>
          </a:xfrm>
          <a:prstGeom prst="rect">
            <a:avLst/>
          </a:prstGeom>
          <a:solidFill>
            <a:srgbClr val="FAE1AF"/>
          </a:solidFill>
          <a:ln w="19050" algn="ctr">
            <a:solidFill>
              <a:srgbClr val="A7001B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  <a:latin typeface="+mn-lt"/>
              </a:rPr>
              <a:t>Conventional programming techniques cannot deal with the </a:t>
            </a:r>
            <a:r>
              <a:rPr lang="en-US" sz="2000" dirty="0">
                <a:solidFill>
                  <a:srgbClr val="400080"/>
                </a:solidFill>
                <a:latin typeface="+mn-lt"/>
              </a:rPr>
              <a:t>variability of expressing meaning </a:t>
            </a:r>
            <a:r>
              <a:rPr lang="en-US" sz="2000" dirty="0">
                <a:solidFill>
                  <a:srgbClr val="000080"/>
                </a:solidFill>
                <a:latin typeface="+mn-lt"/>
              </a:rPr>
              <a:t>nor with the </a:t>
            </a:r>
          </a:p>
          <a:p>
            <a:r>
              <a:rPr lang="en-US" sz="2000" dirty="0">
                <a:solidFill>
                  <a:srgbClr val="400080"/>
                </a:solidFill>
                <a:latin typeface="+mn-lt"/>
              </a:rPr>
              <a:t>ambiguity of interpretation</a:t>
            </a:r>
          </a:p>
        </p:txBody>
      </p:sp>
      <p:sp>
        <p:nvSpPr>
          <p:cNvPr id="2" name="Right Arrow 1"/>
          <p:cNvSpPr/>
          <p:nvPr/>
        </p:nvSpPr>
        <p:spPr>
          <a:xfrm>
            <a:off x="0" y="1628775"/>
            <a:ext cx="228600" cy="276225"/>
          </a:xfrm>
          <a:prstGeom prst="rightArrow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-12700" y="3495675"/>
            <a:ext cx="228600" cy="276225"/>
          </a:xfrm>
          <a:prstGeom prst="rightArrow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9" grpId="0" animBg="1"/>
      <p:bldP spid="28698" grpId="0" animBg="1"/>
      <p:bldP spid="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What’s Important?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34956E49-9B35-407E-B5F2-C84A7F7C3F9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29701" name="Rectangle 472"/>
          <p:cNvSpPr>
            <a:spLocks noChangeArrowheads="1"/>
          </p:cNvSpPr>
          <p:nvPr/>
        </p:nvSpPr>
        <p:spPr bwMode="auto">
          <a:xfrm>
            <a:off x="3448050" y="2174480"/>
            <a:ext cx="3952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2" name="Rectangle 477"/>
          <p:cNvSpPr>
            <a:spLocks noChangeArrowheads="1"/>
          </p:cNvSpPr>
          <p:nvPr/>
        </p:nvSpPr>
        <p:spPr bwMode="auto">
          <a:xfrm>
            <a:off x="4884738" y="2174480"/>
            <a:ext cx="3952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703" name="Rectangle 480"/>
          <p:cNvSpPr>
            <a:spLocks noChangeArrowheads="1"/>
          </p:cNvSpPr>
          <p:nvPr/>
        </p:nvSpPr>
        <p:spPr bwMode="auto">
          <a:xfrm>
            <a:off x="6507163" y="2174480"/>
            <a:ext cx="3952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026" name="Picture 2" descr="C:\MYSTUFF\Work\MyTalks\Pictures\reasonin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85" y="4221480"/>
            <a:ext cx="3232087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MYSTUFF\Work\MyTalks\Pictures\knowledge-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2" y="1881616"/>
            <a:ext cx="3032199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MYSTUFF\Work\MyTalks\Pictures\scal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5" y="4202941"/>
            <a:ext cx="324697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29200" y="76200"/>
            <a:ext cx="3886200" cy="1200329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Learning and Reasoning in the Presence of Knowledge. 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Combining the “soft” with the logical/declarative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76067"/>
            <a:ext cx="3510845" cy="1828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600" y="1492681"/>
            <a:ext cx="3505200" cy="646331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Training Models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With Incidental Supervision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755614"/>
            <a:ext cx="3505200" cy="646331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Scaling Up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80"/>
                </a:solidFill>
                <a:latin typeface="+mj-lt"/>
              </a:rPr>
              <a:t>Computational Issues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5105400" y="762000"/>
            <a:ext cx="381000" cy="457200"/>
          </a:xfrm>
          <a:prstGeom prst="irregularSeal1">
            <a:avLst/>
          </a:prstGeom>
          <a:solidFill>
            <a:srgbClr val="A7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3">
            <a:extLst>
              <a:ext uri="{FF2B5EF4-FFF2-40B4-BE49-F238E27FC236}">
                <a16:creationId xmlns:a16="http://schemas.microsoft.com/office/drawing/2014/main" id="{70026675-6048-4E36-A53E-E2211302AC85}"/>
              </a:ext>
            </a:extLst>
          </p:cNvPr>
          <p:cNvSpPr/>
          <p:nvPr/>
        </p:nvSpPr>
        <p:spPr>
          <a:xfrm>
            <a:off x="3719192" y="1545378"/>
            <a:ext cx="248292" cy="281598"/>
          </a:xfrm>
          <a:prstGeom prst="irregularSeal1">
            <a:avLst/>
          </a:prstGeom>
          <a:solidFill>
            <a:srgbClr val="A7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38 -4.44444E-6 L 0.00348 0.31551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" y="157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50000" fill="hold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17 -3.7037E-6 L -0.00104 -0.31064 " pathEditMode="relative" rAng="0" ptsTypes="AA" p14:bounceEnd="10000">
                                          <p:cBhvr>
                                            <p:cTn id="31" dur="2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" y="-1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7" grpId="0" animBg="1"/>
          <p:bldP spid="18" grpId="0" animBg="1"/>
          <p:bldP spid="4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38 -4.44444E-6 L 0.00348 0.31551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3" y="1576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17 -3.7037E-6 L -0.00104 -0.31064 " pathEditMode="relative" rAng="0" ptsTypes="AA">
                                          <p:cBhvr>
                                            <p:cTn id="31" dur="20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" y="-15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4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7" grpId="0" animBg="1"/>
          <p:bldP spid="18" grpId="0" animBg="1"/>
          <p:bldP spid="4" grpId="0" animBg="1"/>
          <p:bldP spid="16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27E-7FF6-45FC-8D95-CD3B4D16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C4E7-830C-41AB-99A8-40F3D1E8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Aristotle have a laptop?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3B541-86C2-4E60-A7F6-929A6AB6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8885">
            <a:off x="2570832" y="2502332"/>
            <a:ext cx="5502806" cy="18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9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AC9-A6D0-432B-8355-2384B014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5800-8D8A-431A-9CBB-D76D0183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natural language understanding requires </a:t>
            </a:r>
          </a:p>
          <a:p>
            <a:pPr lvl="1"/>
            <a:r>
              <a:rPr lang="en-US" dirty="0"/>
              <a:t>models that are informed by commonsense knowledge </a:t>
            </a:r>
          </a:p>
          <a:p>
            <a:pPr lvl="1"/>
            <a:r>
              <a:rPr lang="en-US" dirty="0"/>
              <a:t>the ability to reason with it in both common and unexpected situations. </a:t>
            </a:r>
          </a:p>
          <a:p>
            <a:pPr lvl="1"/>
            <a:endParaRPr lang="en-US" dirty="0"/>
          </a:p>
          <a:p>
            <a:r>
              <a:rPr lang="en-US" dirty="0"/>
              <a:t>The success of statistical and deep learning methods </a:t>
            </a:r>
          </a:p>
          <a:p>
            <a:pPr lvl="1"/>
            <a:r>
              <a:rPr lang="en-US" dirty="0"/>
              <a:t>has supported significant advances in some aspects of AI, </a:t>
            </a:r>
          </a:p>
          <a:p>
            <a:pPr lvl="1"/>
            <a:r>
              <a:rPr lang="en-US" dirty="0"/>
              <a:t>especially those that depend on learning standalone models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Ask a robot to “get me a piece of cake"  -- what’s needed?</a:t>
            </a:r>
          </a:p>
          <a:p>
            <a:pPr lvl="1"/>
            <a:r>
              <a:rPr lang="en-US" dirty="0"/>
              <a:t>How long would it take?</a:t>
            </a:r>
          </a:p>
          <a:p>
            <a:pPr lvl="1"/>
            <a:r>
              <a:rPr lang="en-US" dirty="0"/>
              <a:t>And how long would it take to bake a cake? </a:t>
            </a:r>
          </a:p>
          <a:p>
            <a:pPr lvl="1"/>
            <a:r>
              <a:rPr lang="en-US" dirty="0"/>
              <a:t>Our models don’t even know that NYC is </a:t>
            </a:r>
            <a:r>
              <a:rPr lang="en-US" i="1" dirty="0"/>
              <a:t>always</a:t>
            </a:r>
            <a:r>
              <a:rPr lang="en-US" dirty="0"/>
              <a:t> on the East Coast, while Paul Simon is </a:t>
            </a:r>
            <a:r>
              <a:rPr lang="en-US" i="1" dirty="0"/>
              <a:t>sometimes</a:t>
            </a:r>
            <a:r>
              <a:rPr lang="en-US" dirty="0"/>
              <a:t> there. </a:t>
            </a:r>
          </a:p>
        </p:txBody>
      </p:sp>
    </p:spTree>
    <p:extLst>
      <p:ext uri="{BB962C8B-B14F-4D97-AF65-F5344CB8AC3E}">
        <p14:creationId xmlns:p14="http://schemas.microsoft.com/office/powerpoint/2010/main" val="14205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 </a:t>
            </a:r>
            <a:r>
              <a:rPr lang="en-US" sz="1800" dirty="0"/>
              <a:t>in order to make progress in NLU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progress towards natural language understanding</a:t>
            </a:r>
          </a:p>
          <a:p>
            <a:pPr lvl="1"/>
            <a:r>
              <a:rPr lang="en-US" dirty="0"/>
              <a:t>Learning and Reasoning; knowledge</a:t>
            </a:r>
          </a:p>
          <a:p>
            <a:pPr lvl="1"/>
            <a:endParaRPr lang="en-US" dirty="0"/>
          </a:p>
          <a:p>
            <a:r>
              <a:rPr lang="en-US" dirty="0"/>
              <a:t>Dispel with [some] of the currently hot trends</a:t>
            </a:r>
          </a:p>
          <a:p>
            <a:pPr lvl="1"/>
            <a:r>
              <a:rPr lang="en-US" dirty="0"/>
              <a:t>If we want to reach the moon…</a:t>
            </a:r>
          </a:p>
          <a:p>
            <a:pPr lvl="1"/>
            <a:endParaRPr lang="en-US" dirty="0"/>
          </a:p>
          <a:p>
            <a:r>
              <a:rPr lang="en-US" dirty="0"/>
              <a:t>What is Commonsense</a:t>
            </a:r>
          </a:p>
          <a:p>
            <a:endParaRPr lang="en-US" dirty="0"/>
          </a:p>
          <a:p>
            <a:r>
              <a:rPr lang="en-US" dirty="0"/>
              <a:t>This class</a:t>
            </a:r>
          </a:p>
          <a:p>
            <a:endParaRPr lang="en-US" dirty="0"/>
          </a:p>
        </p:txBody>
      </p:sp>
      <p:pic>
        <p:nvPicPr>
          <p:cNvPr id="2050" name="Picture 2" descr="Image result for getting to the moon vs climbing a tree carto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752165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EAC9-A6D0-432B-8355-2384B014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Commonsense?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5800-8D8A-431A-9CBB-D76D0183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things about the physical world</a:t>
            </a:r>
          </a:p>
          <a:p>
            <a:r>
              <a:rPr lang="en-US" dirty="0"/>
              <a:t>We know a lot about social behavior and norms</a:t>
            </a:r>
          </a:p>
          <a:p>
            <a:r>
              <a:rPr lang="en-US" dirty="0"/>
              <a:t>…</a:t>
            </a:r>
          </a:p>
          <a:p>
            <a:pPr lvl="1"/>
            <a:r>
              <a:rPr lang="en-US" dirty="0"/>
              <a:t>What? How?</a:t>
            </a:r>
          </a:p>
          <a:p>
            <a:pPr lvl="1"/>
            <a:endParaRPr lang="en-US" dirty="0"/>
          </a:p>
          <a:p>
            <a:r>
              <a:rPr lang="en-US" dirty="0"/>
              <a:t>Is it only </a:t>
            </a:r>
            <a:r>
              <a:rPr lang="en-US" i="1" dirty="0"/>
              <a:t>knowledge</a:t>
            </a:r>
            <a:r>
              <a:rPr lang="en-US" dirty="0"/>
              <a:t>, or is </a:t>
            </a:r>
            <a:r>
              <a:rPr lang="en-US" i="1" dirty="0"/>
              <a:t>reasoning</a:t>
            </a:r>
            <a:r>
              <a:rPr lang="en-US" dirty="0"/>
              <a:t> involved?</a:t>
            </a:r>
          </a:p>
          <a:p>
            <a:pPr lvl="1"/>
            <a:r>
              <a:rPr lang="en-US" dirty="0"/>
              <a:t>Aristotle’s laptop example requires reasoning.</a:t>
            </a:r>
          </a:p>
          <a:p>
            <a:pPr lvl="1"/>
            <a:r>
              <a:rPr lang="en-US" dirty="0"/>
              <a:t>If A is contained in B and B in C, A is inside C: </a:t>
            </a:r>
            <a:r>
              <a:rPr lang="en-US" b="1" dirty="0"/>
              <a:t>deduction</a:t>
            </a:r>
          </a:p>
          <a:p>
            <a:pPr lvl="2"/>
            <a:r>
              <a:rPr lang="en-US" b="1" dirty="0"/>
              <a:t>Do we do it in today’s NLP?</a:t>
            </a:r>
          </a:p>
          <a:p>
            <a:pPr lvl="1"/>
            <a:r>
              <a:rPr lang="en-US" dirty="0"/>
              <a:t>If my dog's paws were dry before he went out and they are wet now, he must have stepped into a puddle: </a:t>
            </a:r>
            <a:r>
              <a:rPr lang="en-US" b="1" dirty="0"/>
              <a:t>abduction</a:t>
            </a:r>
          </a:p>
          <a:p>
            <a:pPr lvl="2"/>
            <a:r>
              <a:rPr lang="en-US" b="1" dirty="0"/>
              <a:t>A lot of it happens in NLP; e.g., constrained optimization formulations (ILP)</a:t>
            </a:r>
          </a:p>
          <a:p>
            <a:r>
              <a:rPr lang="en-US" dirty="0"/>
              <a:t>What other forms of reasoning are needed?</a:t>
            </a:r>
          </a:p>
        </p:txBody>
      </p:sp>
    </p:spTree>
    <p:extLst>
      <p:ext uri="{BB962C8B-B14F-4D97-AF65-F5344CB8AC3E}">
        <p14:creationId xmlns:p14="http://schemas.microsoft.com/office/powerpoint/2010/main" val="253671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4145-252C-476F-A1D2-50F2D52B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needed?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94B3-C32F-4D6C-ABF1-05D9FB0F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think about knowledge</a:t>
            </a:r>
          </a:p>
          <a:p>
            <a:pPr lvl="1"/>
            <a:r>
              <a:rPr lang="en-US" dirty="0"/>
              <a:t>What is it? How to represent it? How to acquire it? How to use it?</a:t>
            </a:r>
          </a:p>
          <a:p>
            <a:r>
              <a:rPr lang="en-US" dirty="0"/>
              <a:t>We need to think about learning and reasoning paradigms</a:t>
            </a:r>
          </a:p>
          <a:p>
            <a:pPr lvl="1"/>
            <a:r>
              <a:rPr lang="en-US" dirty="0"/>
              <a:t>Current machine learning is [all] about “define a task; train for it”</a:t>
            </a:r>
          </a:p>
          <a:p>
            <a:pPr lvl="1"/>
            <a:r>
              <a:rPr lang="en-US" dirty="0"/>
              <a:t>Is this a reasonable way?</a:t>
            </a:r>
          </a:p>
          <a:p>
            <a:r>
              <a:rPr lang="en-US" dirty="0"/>
              <a:t>We need to think about how to acquire knowledge</a:t>
            </a:r>
          </a:p>
          <a:p>
            <a:pPr lvl="1"/>
            <a:r>
              <a:rPr lang="en-US" dirty="0"/>
              <a:t>And represent it in ways that facilitate reasoning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need to think about how to make progress in NLU</a:t>
            </a:r>
          </a:p>
          <a:p>
            <a:pPr lvl="1"/>
            <a:r>
              <a:rPr lang="en-US" dirty="0"/>
              <a:t>NLU is hard (is that clear?)</a:t>
            </a:r>
          </a:p>
          <a:p>
            <a:pPr lvl="1"/>
            <a:r>
              <a:rPr lang="en-US" dirty="0"/>
              <a:t>What the field of NLP is doing today is not sufficient?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4185-D502-4627-B70F-31659C0E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9463-A2C6-4930-A5BD-6DEC0646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early and current work in commonsense</a:t>
            </a:r>
          </a:p>
          <a:p>
            <a:pPr lvl="1"/>
            <a:r>
              <a:rPr lang="en-US" dirty="0"/>
              <a:t>Read critically and discuss</a:t>
            </a:r>
          </a:p>
          <a:p>
            <a:r>
              <a:rPr lang="en-US" dirty="0"/>
              <a:t>Understand some of the difficulties</a:t>
            </a:r>
          </a:p>
          <a:p>
            <a:pPr lvl="1"/>
            <a:r>
              <a:rPr lang="en-US" dirty="0"/>
              <a:t>Conceptual and technical</a:t>
            </a:r>
          </a:p>
          <a:p>
            <a:r>
              <a:rPr lang="en-US" dirty="0"/>
              <a:t>Try some new ideas</a:t>
            </a:r>
          </a:p>
          <a:p>
            <a:endParaRPr lang="en-US" dirty="0"/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Presenting/discussing papers </a:t>
            </a:r>
          </a:p>
          <a:p>
            <a:pPr lvl="2"/>
            <a:r>
              <a:rPr lang="en-US" dirty="0"/>
              <a:t>Probably: 2 presentation each; 4 discussants</a:t>
            </a:r>
          </a:p>
          <a:p>
            <a:pPr lvl="1"/>
            <a:r>
              <a:rPr lang="en-US" dirty="0"/>
              <a:t>Writing critical reviews</a:t>
            </a:r>
          </a:p>
          <a:p>
            <a:pPr lvl="1"/>
            <a:r>
              <a:rPr lang="en-US" dirty="0"/>
              <a:t>“Small” individual project (reproducing); </a:t>
            </a:r>
          </a:p>
          <a:p>
            <a:pPr lvl="1"/>
            <a:r>
              <a:rPr lang="en-US" dirty="0"/>
              <a:t>Large project (pairs)</a:t>
            </a:r>
          </a:p>
        </p:txBody>
      </p:sp>
    </p:spTree>
    <p:extLst>
      <p:ext uri="{BB962C8B-B14F-4D97-AF65-F5344CB8AC3E}">
        <p14:creationId xmlns:p14="http://schemas.microsoft.com/office/powerpoint/2010/main" val="29275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ular Callout 20"/>
          <p:cNvSpPr/>
          <p:nvPr/>
        </p:nvSpPr>
        <p:spPr>
          <a:xfrm>
            <a:off x="838200" y="762000"/>
            <a:ext cx="1600200" cy="381000"/>
          </a:xfrm>
          <a:prstGeom prst="wedgeRectCallout">
            <a:avLst>
              <a:gd name="adj1" fmla="val -21211"/>
              <a:gd name="adj2" fmla="val 248460"/>
            </a:avLst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</a:rPr>
              <a:t>No connective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/>
        </p:spPr>
        <p:txBody>
          <a:bodyPr/>
          <a:lstStyle/>
          <a:p>
            <a:r>
              <a:rPr lang="en-US" dirty="0"/>
              <a:t>At least 14 people have been killed in southern Sri Lanka, police say. The telecoms minister was among about 35 injured in the blast site at the town of </a:t>
            </a:r>
            <a:r>
              <a:rPr lang="en-US" dirty="0" err="1"/>
              <a:t>Akuressa</a:t>
            </a:r>
            <a:r>
              <a:rPr lang="en-US" dirty="0"/>
              <a:t>, 160km (100 miles) south of the capital, Colombo. Government officials were attending a function at a mosque to celebrate an Islamic holiday at the time.           The minister said later that the suicide attack was carried out by ….</a:t>
            </a:r>
          </a:p>
          <a:p>
            <a:pPr lvl="1"/>
            <a:r>
              <a:rPr lang="en-US" b="1" dirty="0">
                <a:solidFill>
                  <a:srgbClr val="A7001B"/>
                </a:solidFill>
                <a:sym typeface="Wingdings" panose="05000000000000000000" pitchFamily="2" charset="2"/>
              </a:rPr>
              <a:t> </a:t>
            </a:r>
            <a:r>
              <a:rPr lang="en-US" dirty="0"/>
              <a:t>49 people were hit by a suicide bomber in </a:t>
            </a:r>
            <a:r>
              <a:rPr lang="en-US" dirty="0" err="1"/>
              <a:t>Akuressa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Requires dealing with a large number of phenomena </a:t>
            </a:r>
          </a:p>
          <a:p>
            <a:pPr lvl="1"/>
            <a:r>
              <a:rPr lang="en-US" dirty="0"/>
              <a:t>lexical, quantitative, co-reference, semantic types, discourse convention, knowledge… </a:t>
            </a:r>
          </a:p>
          <a:p>
            <a:r>
              <a:rPr lang="en-US" b="1" dirty="0"/>
              <a:t>Understanding is telling ourselves a story about the story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cxnSp>
        <p:nvCxnSpPr>
          <p:cNvPr id="6" name="Straight Connector 5"/>
          <p:cNvCxnSpPr/>
          <p:nvPr/>
        </p:nvCxnSpPr>
        <p:spPr>
          <a:xfrm>
            <a:off x="1828800" y="1600200"/>
            <a:ext cx="1219200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62701" y="1981200"/>
            <a:ext cx="381000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1800" y="1967552"/>
            <a:ext cx="838200" cy="13648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38200" y="1600200"/>
            <a:ext cx="838200" cy="13648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91744" y="3461656"/>
            <a:ext cx="1641144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78336" y="4218296"/>
            <a:ext cx="1371600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86941" y="1600200"/>
            <a:ext cx="762000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65708" y="4218296"/>
            <a:ext cx="644292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25032" y="4218296"/>
            <a:ext cx="1464864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93670" y="381000"/>
            <a:ext cx="851515" cy="46166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0080"/>
                </a:solidFill>
                <a:latin typeface="+mn-lt"/>
              </a:rPr>
              <a:t>killed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15200" y="838200"/>
            <a:ext cx="0" cy="627861"/>
          </a:xfrm>
          <a:prstGeom prst="straightConnector1">
            <a:avLst/>
          </a:prstGeom>
          <a:ln w="38100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16457" y="1981200"/>
            <a:ext cx="686943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990850" y="762000"/>
            <a:ext cx="3162300" cy="36576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000080"/>
                </a:solidFill>
                <a:latin typeface="+mj-lt"/>
              </a:rPr>
              <a:t>This is an Inference Problem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447800" cy="111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81800" y="381000"/>
            <a:ext cx="1069267" cy="46166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0080"/>
                </a:solidFill>
                <a:latin typeface="+mn-lt"/>
              </a:rPr>
              <a:t>visitors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95400" y="3461656"/>
            <a:ext cx="1641144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17172" y="1981200"/>
            <a:ext cx="2743200" cy="0"/>
          </a:xfrm>
          <a:prstGeom prst="line">
            <a:avLst/>
          </a:prstGeom>
          <a:ln w="28575">
            <a:solidFill>
              <a:srgbClr val="A700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pumpki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0"/>
            <a:ext cx="838200" cy="5429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8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Magic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181600"/>
          </a:xfrm>
        </p:spPr>
        <p:txBody>
          <a:bodyPr/>
          <a:lstStyle/>
          <a:p>
            <a:r>
              <a:rPr lang="en-US" dirty="0">
                <a:solidFill>
                  <a:srgbClr val="9999FF"/>
                </a:solidFill>
              </a:rPr>
              <a:t>At least 14 people have been killed in southern Sri Lanka, police say. The telecoms minister was among about 35 injured in the blast site at the town of </a:t>
            </a:r>
            <a:r>
              <a:rPr lang="en-US" dirty="0" err="1">
                <a:solidFill>
                  <a:srgbClr val="9999FF"/>
                </a:solidFill>
              </a:rPr>
              <a:t>Akuressa</a:t>
            </a:r>
            <a:r>
              <a:rPr lang="en-US" dirty="0">
                <a:solidFill>
                  <a:srgbClr val="9999FF"/>
                </a:solidFill>
              </a:rPr>
              <a:t>, 160km (100 miles) south of the capital, Colombo. Government officials were attending a function at a mosque to celebrate an Islamic holiday at the time.  The minister said later that the suicide attack was carried out by</a:t>
            </a:r>
          </a:p>
          <a:p>
            <a:r>
              <a:rPr lang="en-US" dirty="0"/>
              <a:t>A lot of “magic boxes” are needed to address NLU.</a:t>
            </a:r>
          </a:p>
          <a:p>
            <a:pPr lvl="1"/>
            <a:r>
              <a:rPr lang="en-US" dirty="0"/>
              <a:t>Induced different </a:t>
            </a:r>
            <a:r>
              <a:rPr lang="en-US" b="1" dirty="0"/>
              <a:t>ways</a:t>
            </a:r>
            <a:r>
              <a:rPr lang="en-US" dirty="0"/>
              <a:t>, at different </a:t>
            </a:r>
            <a:r>
              <a:rPr lang="en-US" b="1" dirty="0"/>
              <a:t>times, </a:t>
            </a:r>
            <a:r>
              <a:rPr lang="en-US" dirty="0"/>
              <a:t>using different resources</a:t>
            </a:r>
          </a:p>
          <a:p>
            <a:pPr lvl="1"/>
            <a:r>
              <a:rPr lang="en-US" dirty="0"/>
              <a:t>Some via learning from examples, some by being told </a:t>
            </a:r>
            <a:r>
              <a:rPr lang="en-US" dirty="0" err="1"/>
              <a:t>decleartively</a:t>
            </a:r>
            <a:r>
              <a:rPr lang="en-US" dirty="0"/>
              <a:t>, by being read, or inferred. </a:t>
            </a:r>
          </a:p>
          <a:p>
            <a:r>
              <a:rPr lang="en-US" dirty="0"/>
              <a:t>Not everything is an input-output problem</a:t>
            </a:r>
          </a:p>
          <a:p>
            <a:pPr lvl="1"/>
            <a:r>
              <a:rPr lang="en-US" dirty="0"/>
              <a:t>And there is a need to </a:t>
            </a:r>
            <a:r>
              <a:rPr lang="en-US" b="1" dirty="0"/>
              <a:t>reason</a:t>
            </a:r>
            <a:r>
              <a:rPr lang="en-US" dirty="0"/>
              <a:t> over the “boxes”</a:t>
            </a:r>
          </a:p>
        </p:txBody>
      </p:sp>
    </p:spTree>
    <p:extLst>
      <p:ext uri="{BB962C8B-B14F-4D97-AF65-F5344CB8AC3E}">
        <p14:creationId xmlns:p14="http://schemas.microsoft.com/office/powerpoint/2010/main" val="148855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562602" y="1064987"/>
            <a:ext cx="1806767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Hayes&amp;McCarthy</a:t>
            </a:r>
            <a:endParaRPr lang="en-US" sz="1500" b="1" dirty="0"/>
          </a:p>
          <a:p>
            <a:pPr algn="ctr"/>
            <a:r>
              <a:rPr lang="en-US" sz="1500" i="1" dirty="0"/>
              <a:t>Frame Problem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19633" y="1772821"/>
            <a:ext cx="1128769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Quillian</a:t>
            </a:r>
            <a:endParaRPr lang="en-US" sz="1500" b="1" dirty="0"/>
          </a:p>
          <a:p>
            <a:pPr algn="ctr"/>
            <a:r>
              <a:rPr lang="en-US" sz="1500" i="1" dirty="0"/>
              <a:t>Semantic Networks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1000" y="2016751"/>
            <a:ext cx="1397650" cy="32316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i="1" dirty="0" err="1"/>
              <a:t>ConceptNet</a:t>
            </a:r>
            <a:endParaRPr lang="en-US" sz="1500" i="1" dirty="0"/>
          </a:p>
        </p:txBody>
      </p:sp>
      <p:sp>
        <p:nvSpPr>
          <p:cNvPr id="34" name="Rectangle 33"/>
          <p:cNvSpPr/>
          <p:nvPr/>
        </p:nvSpPr>
        <p:spPr>
          <a:xfrm>
            <a:off x="1550624" y="1341985"/>
            <a:ext cx="1443210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/>
              <a:t>Brooks</a:t>
            </a:r>
          </a:p>
          <a:p>
            <a:pPr algn="ctr"/>
            <a:r>
              <a:rPr lang="en-US" sz="1500" i="1" dirty="0" err="1"/>
              <a:t>Subsumption</a:t>
            </a:r>
            <a:endParaRPr lang="en-US" sz="1500" i="1" dirty="0"/>
          </a:p>
        </p:txBody>
      </p:sp>
      <p:sp>
        <p:nvSpPr>
          <p:cNvPr id="37" name="Rectangle 36"/>
          <p:cNvSpPr/>
          <p:nvPr/>
        </p:nvSpPr>
        <p:spPr>
          <a:xfrm>
            <a:off x="3352801" y="2034989"/>
            <a:ext cx="1676399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/>
              <a:t>Minsky, </a:t>
            </a:r>
            <a:r>
              <a:rPr lang="en-US" sz="1500" b="1" dirty="0" err="1"/>
              <a:t>Filmore</a:t>
            </a:r>
            <a:endParaRPr lang="en-US" sz="1500" b="1" dirty="0"/>
          </a:p>
          <a:p>
            <a:pPr algn="ctr"/>
            <a:r>
              <a:rPr lang="en-US" sz="1500" i="1" dirty="0"/>
              <a:t>Frames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810204"/>
            <a:ext cx="9144000" cy="304800"/>
          </a:xfrm>
          <a:prstGeom prst="rect">
            <a:avLst/>
          </a:prstGeom>
          <a:solidFill>
            <a:schemeClr val="bg2"/>
          </a:solidFill>
          <a:ln>
            <a:solidFill>
              <a:srgbClr val="FF99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2000              1990                1980             1970               1960               1950              1940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38960" y="5115005"/>
            <a:ext cx="11016" cy="549196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010400" y="3960587"/>
            <a:ext cx="1257300" cy="833736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53202" y="2992818"/>
            <a:ext cx="805609" cy="180150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2" idx="2"/>
          </p:cNvCxnSpPr>
          <p:nvPr/>
        </p:nvCxnSpPr>
        <p:spPr>
          <a:xfrm flipV="1">
            <a:off x="6384277" y="1618985"/>
            <a:ext cx="81709" cy="317980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7" idx="2"/>
          </p:cNvCxnSpPr>
          <p:nvPr/>
        </p:nvCxnSpPr>
        <p:spPr>
          <a:xfrm flipH="1" flipV="1">
            <a:off x="4191001" y="2588987"/>
            <a:ext cx="35349" cy="2209802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203633" y="4341587"/>
            <a:ext cx="0" cy="457200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666342" y="2575217"/>
            <a:ext cx="35346" cy="2223571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724400" y="2873189"/>
            <a:ext cx="1371600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Bobrow</a:t>
            </a:r>
            <a:endParaRPr lang="en-US" sz="1500" b="1" dirty="0"/>
          </a:p>
          <a:p>
            <a:pPr algn="ctr"/>
            <a:r>
              <a:rPr lang="en-US" sz="1500" i="1" dirty="0"/>
              <a:t>STUDENT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5443251" y="3427189"/>
            <a:ext cx="35346" cy="1367135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539866" y="3787589"/>
            <a:ext cx="1327534" cy="553998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Winograd</a:t>
            </a:r>
            <a:endParaRPr lang="en-US" sz="1500" b="1" dirty="0"/>
          </a:p>
          <a:p>
            <a:pPr algn="ctr"/>
            <a:r>
              <a:rPr lang="en-US" sz="1500" i="1" dirty="0"/>
              <a:t>SHRDLU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2947242" y="4341589"/>
            <a:ext cx="13543" cy="457201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1066800" y="2339917"/>
            <a:ext cx="35346" cy="247028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34" idx="2"/>
          </p:cNvCxnSpPr>
          <p:nvPr/>
        </p:nvCxnSpPr>
        <p:spPr>
          <a:xfrm flipH="1" flipV="1">
            <a:off x="2272229" y="1895983"/>
            <a:ext cx="8267" cy="289178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71045" y="5664201"/>
            <a:ext cx="1730566" cy="892552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400080"/>
                </a:solidFill>
              </a:rPr>
              <a:t>Khardon &amp; Roth</a:t>
            </a:r>
          </a:p>
          <a:p>
            <a:pPr algn="ctr"/>
            <a:r>
              <a:rPr lang="en-US" b="1" i="1" dirty="0">
                <a:solidFill>
                  <a:srgbClr val="000080"/>
                </a:solidFill>
              </a:rPr>
              <a:t>Learning to Reason</a:t>
            </a:r>
            <a:endParaRPr lang="en-US" sz="1600" i="1" dirty="0">
              <a:solidFill>
                <a:srgbClr val="00008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077200" y="2888079"/>
            <a:ext cx="190500" cy="287679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912398" y="1618984"/>
            <a:ext cx="446413" cy="589003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8" idx="3"/>
          </p:cNvCxnSpPr>
          <p:nvPr/>
        </p:nvCxnSpPr>
        <p:spPr>
          <a:xfrm flipH="1" flipV="1">
            <a:off x="6248402" y="2165236"/>
            <a:ext cx="392017" cy="435169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6" idx="3"/>
          </p:cNvCxnSpPr>
          <p:nvPr/>
        </p:nvCxnSpPr>
        <p:spPr>
          <a:xfrm flipH="1">
            <a:off x="6096000" y="2600401"/>
            <a:ext cx="544421" cy="54978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01" idx="3"/>
          </p:cNvCxnSpPr>
          <p:nvPr/>
        </p:nvCxnSpPr>
        <p:spPr>
          <a:xfrm flipH="1">
            <a:off x="5867400" y="2600401"/>
            <a:ext cx="773021" cy="146418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7" idx="3"/>
          </p:cNvCxnSpPr>
          <p:nvPr/>
        </p:nvCxnSpPr>
        <p:spPr>
          <a:xfrm flipH="1" flipV="1">
            <a:off x="5029200" y="2311988"/>
            <a:ext cx="1611221" cy="288417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07726" y="2600403"/>
            <a:ext cx="3132693" cy="1460215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4" idx="3"/>
          </p:cNvCxnSpPr>
          <p:nvPr/>
        </p:nvCxnSpPr>
        <p:spPr>
          <a:xfrm flipH="1" flipV="1">
            <a:off x="2993834" y="1618984"/>
            <a:ext cx="4473766" cy="1949190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1"/>
            <a:endCxn id="31" idx="3"/>
          </p:cNvCxnSpPr>
          <p:nvPr/>
        </p:nvCxnSpPr>
        <p:spPr>
          <a:xfrm flipH="1">
            <a:off x="1778650" y="2165236"/>
            <a:ext cx="3340983" cy="13098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683527" y="2905206"/>
            <a:ext cx="1278875" cy="58477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</a:rPr>
              <a:t>Description Logic</a:t>
            </a:r>
          </a:p>
        </p:txBody>
      </p:sp>
      <p:cxnSp>
        <p:nvCxnSpPr>
          <p:cNvPr id="104" name="Straight Arrow Connector 103"/>
          <p:cNvCxnSpPr>
            <a:endCxn id="103" idx="2"/>
          </p:cNvCxnSpPr>
          <p:nvPr/>
        </p:nvCxnSpPr>
        <p:spPr>
          <a:xfrm flipV="1">
            <a:off x="3322964" y="3489981"/>
            <a:ext cx="1" cy="1308809"/>
          </a:xfrm>
          <a:prstGeom prst="straightConnector1">
            <a:avLst/>
          </a:prstGeom>
          <a:ln w="28575">
            <a:solidFill>
              <a:srgbClr val="A7001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386759" y="3768230"/>
            <a:ext cx="1120967" cy="584775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dk1"/>
                </a:solidFill>
              </a:rPr>
              <a:t>Lenant</a:t>
            </a:r>
            <a:endParaRPr lang="en-US" sz="1600" b="1" dirty="0">
              <a:solidFill>
                <a:schemeClr val="dk1"/>
              </a:solidFill>
            </a:endParaRPr>
          </a:p>
          <a:p>
            <a:pPr algn="ctr"/>
            <a:r>
              <a:rPr lang="en-US" sz="1600" i="1" dirty="0" err="1">
                <a:solidFill>
                  <a:schemeClr val="dk1"/>
                </a:solidFill>
              </a:rPr>
              <a:t>Cyc</a:t>
            </a:r>
            <a:endParaRPr lang="en-US" sz="1600" i="1" dirty="0">
              <a:solidFill>
                <a:schemeClr val="dk1"/>
              </a:solidFill>
            </a:endParaRPr>
          </a:p>
        </p:txBody>
      </p:sp>
      <p:cxnSp>
        <p:nvCxnSpPr>
          <p:cNvPr id="108" name="Straight Arrow Connector 107"/>
          <p:cNvCxnSpPr>
            <a:stCxn id="37" idx="2"/>
          </p:cNvCxnSpPr>
          <p:nvPr/>
        </p:nvCxnSpPr>
        <p:spPr>
          <a:xfrm flipH="1">
            <a:off x="3962404" y="2588987"/>
            <a:ext cx="228597" cy="403831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3" idx="3"/>
          </p:cNvCxnSpPr>
          <p:nvPr/>
        </p:nvCxnSpPr>
        <p:spPr>
          <a:xfrm flipH="1">
            <a:off x="3962402" y="2593578"/>
            <a:ext cx="1268318" cy="604016"/>
          </a:xfrm>
          <a:prstGeom prst="straightConnector1">
            <a:avLst/>
          </a:prstGeom>
          <a:ln>
            <a:solidFill>
              <a:srgbClr val="A7001B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73008" y="2212197"/>
            <a:ext cx="1371600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000080"/>
                </a:solidFill>
              </a:rPr>
              <a:t>McCarthy</a:t>
            </a:r>
          </a:p>
          <a:p>
            <a:pPr algn="ctr"/>
            <a:r>
              <a:rPr lang="en-US" sz="1500" i="1" dirty="0">
                <a:solidFill>
                  <a:srgbClr val="000080"/>
                </a:solidFill>
              </a:rPr>
              <a:t>Formalizing Commonsense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35008" y="3187173"/>
            <a:ext cx="1556592" cy="784830"/>
          </a:xfrm>
          <a:prstGeom prst="rect">
            <a:avLst/>
          </a:prstGeom>
          <a:solidFill>
            <a:srgbClr val="FAE1AF"/>
          </a:solidFill>
          <a:ln>
            <a:solidFill>
              <a:srgbClr val="A7001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500" b="1" dirty="0" err="1"/>
              <a:t>Simon&amp;Newell</a:t>
            </a:r>
            <a:endParaRPr lang="en-US" sz="1500" b="1" dirty="0"/>
          </a:p>
          <a:p>
            <a:pPr algn="ctr"/>
            <a:r>
              <a:rPr lang="en-US" sz="1500" i="1" dirty="0"/>
              <a:t>General Problem Solver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533400"/>
          </a:xfrm>
        </p:spPr>
        <p:txBody>
          <a:bodyPr/>
          <a:lstStyle/>
          <a:p>
            <a:r>
              <a:rPr lang="en-US" dirty="0"/>
              <a:t>A Biased View of Common Sense Reasoning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5224189"/>
            <a:ext cx="5791200" cy="1024211"/>
          </a:xfrm>
          <a:solidFill>
            <a:srgbClr val="FAE1AF"/>
          </a:solidFill>
          <a:ln>
            <a:solidFill>
              <a:srgbClr val="A7001B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Common Sense Reasoning was formulated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traditionally as a “reasoning” process, irrespective of learning and the resulting knowledge representation. 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5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42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unifying computational theory of </a:t>
            </a:r>
            <a:r>
              <a:rPr lang="en-US" b="1" dirty="0"/>
              <a:t>Learning</a:t>
            </a:r>
            <a:r>
              <a:rPr lang="en-US" dirty="0"/>
              <a:t> and </a:t>
            </a:r>
            <a:r>
              <a:rPr lang="en-US" b="1" dirty="0"/>
              <a:t>Reasoning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Reasoning should be studied together with Learning and the knowledge representation it produces. </a:t>
            </a:r>
          </a:p>
          <a:p>
            <a:r>
              <a:rPr lang="en-US" dirty="0"/>
              <a:t>Formally showing the benefits in jointly studying Learning and Reasoning </a:t>
            </a:r>
          </a:p>
          <a:p>
            <a:pPr lvl="1"/>
            <a:r>
              <a:rPr lang="en-US" dirty="0"/>
              <a:t>Some hard reasoning tasks become easy if done on top of learning into an appropriate knowledge representation. 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Khardon</a:t>
            </a:r>
            <a:r>
              <a:rPr lang="en-US" dirty="0"/>
              <a:t> &amp; Roth JACM’96; 1994—2000]</a:t>
            </a:r>
          </a:p>
          <a:p>
            <a:r>
              <a:rPr lang="en-US" dirty="0"/>
              <a:t>In some sense, these ideas are now main stream. </a:t>
            </a:r>
          </a:p>
          <a:p>
            <a:pPr lvl="1"/>
            <a:r>
              <a:rPr lang="en-US" dirty="0"/>
              <a:t>But, understanding when to decompose learning  and when to decouple it from reasoning is also very important. </a:t>
            </a:r>
          </a:p>
          <a:p>
            <a:pPr lvl="1"/>
            <a:r>
              <a:rPr lang="en-US" dirty="0"/>
              <a:t>At the heart of supporting abstraction and transfer</a:t>
            </a:r>
          </a:p>
          <a:p>
            <a:r>
              <a:rPr lang="en-US" dirty="0"/>
              <a:t>No better domain to think about this than Natural </a:t>
            </a:r>
            <a:r>
              <a:rPr lang="en-US" dirty="0" err="1"/>
              <a:t>Langauge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McCarthy on Natural Language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" y="777240"/>
            <a:ext cx="8939323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York Times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8412480" cy="31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York Times Story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5" y="1219200"/>
            <a:ext cx="8412480" cy="38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4789"/>
      </p:ext>
    </p:extLst>
  </p:cSld>
  <p:clrMapOvr>
    <a:masterClrMapping/>
  </p:clrMapOvr>
</p:sld>
</file>

<file path=ppt/theme/theme1.xml><?xml version="1.0" encoding="utf-8"?>
<a:theme xmlns:a="http://schemas.openxmlformats.org/drawingml/2006/main" name="Roth-Penn-1">
  <a:themeElements>
    <a:clrScheme name="Custom 5">
      <a:dk1>
        <a:srgbClr val="000000"/>
      </a:dk1>
      <a:lt1>
        <a:srgbClr val="FFFFFF"/>
      </a:lt1>
      <a:dk2>
        <a:srgbClr val="FAE1AF"/>
      </a:dk2>
      <a:lt2>
        <a:srgbClr val="FAC8AF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cr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ra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21851</TotalTime>
  <Words>2057</Words>
  <Application>Microsoft Office PowerPoint</Application>
  <PresentationFormat>On-screen Show (4:3)</PresentationFormat>
  <Paragraphs>258</Paragraphs>
  <Slides>22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宋体</vt:lpstr>
      <vt:lpstr>Arial</vt:lpstr>
      <vt:lpstr>Arial Rounded MT Bold</vt:lpstr>
      <vt:lpstr>Calibri</vt:lpstr>
      <vt:lpstr>Times New Roman</vt:lpstr>
      <vt:lpstr>Wingdings</vt:lpstr>
      <vt:lpstr>Roth-Penn-1</vt:lpstr>
      <vt:lpstr>CIS-700 Spring 2019 Commonsense Reasoning </vt:lpstr>
      <vt:lpstr>What’s Important in order to make progress in NLU</vt:lpstr>
      <vt:lpstr>Natural Language Understanding</vt:lpstr>
      <vt:lpstr>No Magic Box</vt:lpstr>
      <vt:lpstr>A Biased View of Common Sense Reasoning</vt:lpstr>
      <vt:lpstr>Learning to Reason</vt:lpstr>
      <vt:lpstr>John McCarthy on Natural Language Understanding</vt:lpstr>
      <vt:lpstr>A New York Times Story</vt:lpstr>
      <vt:lpstr>A New York Times Story (Cont.)</vt:lpstr>
      <vt:lpstr>New York Times Story: Questions</vt:lpstr>
      <vt:lpstr>McCarthy’s Challenges</vt:lpstr>
      <vt:lpstr>Lessons  </vt:lpstr>
      <vt:lpstr>A Biased View of Common Sense Reasoning</vt:lpstr>
      <vt:lpstr>Why is it Difficult?</vt:lpstr>
      <vt:lpstr>Ambiguity </vt:lpstr>
      <vt:lpstr>Variability in Natural Language Expressions</vt:lpstr>
      <vt:lpstr>What’s Important?</vt:lpstr>
      <vt:lpstr>Commonsense?</vt:lpstr>
      <vt:lpstr>Understanding Language</vt:lpstr>
      <vt:lpstr>What’s Commonsense?</vt:lpstr>
      <vt:lpstr>What’s needed? </vt:lpstr>
      <vt:lpstr>This class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IJCAI 2017</dc:title>
  <dc:subject>Reasoning and Learning</dc:subject>
  <dc:creator>Dan Roth</dc:creator>
  <cp:lastModifiedBy>Roth, Dan</cp:lastModifiedBy>
  <cp:revision>238</cp:revision>
  <dcterms:created xsi:type="dcterms:W3CDTF">2004-04-23T00:06:24Z</dcterms:created>
  <dcterms:modified xsi:type="dcterms:W3CDTF">2019-01-25T17:25:25Z</dcterms:modified>
</cp:coreProperties>
</file>