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320" r:id="rId3"/>
    <p:sldId id="340" r:id="rId4"/>
    <p:sldId id="296" r:id="rId5"/>
    <p:sldId id="323" r:id="rId6"/>
    <p:sldId id="324" r:id="rId7"/>
    <p:sldId id="328" r:id="rId8"/>
    <p:sldId id="325" r:id="rId9"/>
    <p:sldId id="341" r:id="rId10"/>
    <p:sldId id="330" r:id="rId11"/>
    <p:sldId id="329" r:id="rId12"/>
    <p:sldId id="342" r:id="rId13"/>
    <p:sldId id="331" r:id="rId14"/>
    <p:sldId id="326" r:id="rId15"/>
    <p:sldId id="332" r:id="rId16"/>
    <p:sldId id="333" r:id="rId17"/>
    <p:sldId id="338" r:id="rId18"/>
    <p:sldId id="33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, Hangfeng" initials="HH" lastIdx="1" clrIdx="0">
    <p:extLst>
      <p:ext uri="{19B8F6BF-5375-455C-9EA6-DF929625EA0E}">
        <p15:presenceInfo xmlns:p15="http://schemas.microsoft.com/office/powerpoint/2012/main" userId="S::hangfeng@upenn.edu::8aea20d0-b037-45de-bd33-0dc66c279c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86122" autoAdjust="0"/>
  </p:normalViewPr>
  <p:slideViewPr>
    <p:cSldViewPr snapToGrid="0" snapToObjects="1">
      <p:cViewPr varScale="1">
        <p:scale>
          <a:sx n="146" d="100"/>
          <a:sy n="146" d="100"/>
        </p:scale>
        <p:origin x="17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388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2/6/19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4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7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3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of the learned edges compared to the gold standard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the set of propositions inferred from the learned graph, compared to the set inferred based on the gold standard graph </a:t>
                </a:r>
              </a:p>
              <a:p>
                <a:pPr lvl="1"/>
                <a:r>
                  <a:rPr lang="en-US" dirty="0"/>
                  <a:t>Note: final score for an algorithm is a macro-average over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graphs of the test set</a:t>
                </a:r>
              </a:p>
              <a:p>
                <a:r>
                  <a:rPr lang="en-US" dirty="0"/>
                  <a:t>Details</a:t>
                </a:r>
              </a:p>
              <a:p>
                <a:pPr lvl="1"/>
                <a:r>
                  <a:rPr lang="en-US" dirty="0"/>
                  <a:t>Local-LP: omitting global transitivity constraints</a:t>
                </a:r>
              </a:p>
              <a:p>
                <a:pPr lvl="1"/>
                <a:r>
                  <a:rPr lang="en-US" dirty="0"/>
                  <a:t>Local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(w/o </a:t>
                </a:r>
                <a:r>
                  <a:rPr lang="en-US" baseline="30000" dirty="0"/>
                  <a:t>*</a:t>
                </a:r>
                <a:r>
                  <a:rPr lang="en-US" dirty="0"/>
                  <a:t>) </a:t>
                </a:r>
                <a:r>
                  <a:rPr lang="en-US" dirty="0" err="1"/>
                  <a:t>v.s</a:t>
                </a:r>
                <a:r>
                  <a:rPr lang="en-US" dirty="0"/>
                  <a:t>. local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(w/o </a:t>
                </a:r>
                <a:r>
                  <a:rPr lang="en-US" baseline="30000" dirty="0"/>
                  <a:t>*</a:t>
                </a:r>
                <a:r>
                  <a:rPr lang="en-US" dirty="0"/>
                  <a:t>): Lin similarity function or </a:t>
                </a:r>
                <a:r>
                  <a:rPr lang="en-US" dirty="0" err="1"/>
                  <a:t>Binc</a:t>
                </a:r>
                <a:r>
                  <a:rPr lang="en-US" dirty="0"/>
                  <a:t> similarity function</a:t>
                </a:r>
              </a:p>
              <a:p>
                <a:pPr lvl="1"/>
                <a:r>
                  <a:rPr lang="en-US" dirty="0"/>
                  <a:t>Locals </a:t>
                </a:r>
                <a:r>
                  <a:rPr lang="en-US" dirty="0" err="1"/>
                  <a:t>v.s</a:t>
                </a:r>
                <a:r>
                  <a:rPr lang="en-US" dirty="0"/>
                  <a:t>. Local</a:t>
                </a:r>
                <a:r>
                  <a:rPr lang="en-US" baseline="30000" dirty="0"/>
                  <a:t>*</a:t>
                </a:r>
                <a:r>
                  <a:rPr lang="en-US" dirty="0"/>
                  <a:t>s: the best similarity function or all similarity functions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Evaluation</a:t>
                </a:r>
              </a:p>
              <a:p>
                <a:pPr lvl="1"/>
                <a:r>
                  <a:rPr lang="en-US" i="0" dirty="0">
                    <a:latin typeface="Cambria Math" panose="02040503050406030204" pitchFamily="18" charset="0"/>
                  </a:rPr>
                  <a:t>𝐹</a:t>
                </a:r>
                <a:r>
                  <a:rPr lang="en-US" i="0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dirty="0"/>
                  <a:t> of the learned edges compared to the gold standard edges</a:t>
                </a:r>
              </a:p>
              <a:p>
                <a:pPr lvl="1"/>
                <a:r>
                  <a:rPr lang="en-US" i="0" dirty="0">
                    <a:latin typeface="Cambria Math" panose="02040503050406030204" pitchFamily="18" charset="0"/>
                  </a:rPr>
                  <a:t>𝐹</a:t>
                </a:r>
                <a:r>
                  <a:rPr lang="en-US" i="0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dirty="0"/>
                  <a:t> for the set of propositions inferred from the learned graph, compared to the set inferred based on the gold standard graph </a:t>
                </a:r>
              </a:p>
              <a:p>
                <a:pPr lvl="1"/>
                <a:r>
                  <a:rPr lang="en-US" dirty="0"/>
                  <a:t>Note: final score for an algorithm is a macro-average over the </a:t>
                </a:r>
                <a:r>
                  <a:rPr lang="en-US" i="0" dirty="0">
                    <a:latin typeface="Cambria Math" panose="02040503050406030204" pitchFamily="18" charset="0"/>
                  </a:rPr>
                  <a:t>12</a:t>
                </a:r>
                <a:r>
                  <a:rPr lang="en-US" dirty="0"/>
                  <a:t> graphs of the test set</a:t>
                </a:r>
              </a:p>
              <a:p>
                <a:r>
                  <a:rPr lang="en-US" dirty="0"/>
                  <a:t>Details</a:t>
                </a:r>
              </a:p>
              <a:p>
                <a:pPr lvl="1"/>
                <a:r>
                  <a:rPr lang="en-US" dirty="0"/>
                  <a:t>Local-LP: omitting global transitivity constraints</a:t>
                </a:r>
              </a:p>
              <a:p>
                <a:pPr lvl="1"/>
                <a:r>
                  <a:rPr lang="en-US" dirty="0"/>
                  <a:t>Local</a:t>
                </a:r>
                <a:r>
                  <a:rPr lang="en-US" i="0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dirty="0"/>
                  <a:t> (w/o </a:t>
                </a:r>
                <a:r>
                  <a:rPr lang="en-US" baseline="30000" dirty="0"/>
                  <a:t>*</a:t>
                </a:r>
                <a:r>
                  <a:rPr lang="en-US" dirty="0"/>
                  <a:t>) </a:t>
                </a:r>
                <a:r>
                  <a:rPr lang="en-US" dirty="0" err="1"/>
                  <a:t>v.s</a:t>
                </a:r>
                <a:r>
                  <a:rPr lang="en-US" dirty="0"/>
                  <a:t>. local</a:t>
                </a:r>
                <a:r>
                  <a:rPr lang="en-US" i="0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US" dirty="0"/>
                  <a:t> (w/o </a:t>
                </a:r>
                <a:r>
                  <a:rPr lang="en-US" baseline="30000" dirty="0"/>
                  <a:t>*</a:t>
                </a:r>
                <a:r>
                  <a:rPr lang="en-US" dirty="0"/>
                  <a:t>): Lin similarity function or </a:t>
                </a:r>
                <a:r>
                  <a:rPr lang="en-US" dirty="0" err="1"/>
                  <a:t>Binc</a:t>
                </a:r>
                <a:r>
                  <a:rPr lang="en-US" dirty="0"/>
                  <a:t> similarity function</a:t>
                </a:r>
              </a:p>
              <a:p>
                <a:pPr lvl="1"/>
                <a:r>
                  <a:rPr lang="en-US" dirty="0"/>
                  <a:t>Locals </a:t>
                </a:r>
                <a:r>
                  <a:rPr lang="en-US" dirty="0" err="1"/>
                  <a:t>v.s</a:t>
                </a:r>
                <a:r>
                  <a:rPr lang="en-US" dirty="0"/>
                  <a:t>. Local</a:t>
                </a:r>
                <a:r>
                  <a:rPr lang="en-US" baseline="30000" dirty="0"/>
                  <a:t>*</a:t>
                </a:r>
                <a:r>
                  <a:rPr lang="en-US" dirty="0"/>
                  <a:t>s: the best similarity function or all similarity functions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Learning of </a:t>
            </a:r>
            <a:br>
              <a:rPr lang="en-US" dirty="0"/>
            </a:br>
            <a:r>
              <a:rPr lang="en-US" dirty="0"/>
              <a:t>Focused Entailment Graphs</a:t>
            </a:r>
            <a:br>
              <a:rPr lang="en-US" dirty="0"/>
            </a:br>
            <a:r>
              <a:rPr lang="en-US" sz="2600" dirty="0"/>
              <a:t>Jonathan </a:t>
            </a:r>
            <a:r>
              <a:rPr lang="en-US" sz="2600" dirty="0" err="1"/>
              <a:t>Berant</a:t>
            </a:r>
            <a:r>
              <a:rPr lang="en-US" sz="2600" dirty="0"/>
              <a:t>, </a:t>
            </a:r>
            <a:r>
              <a:rPr lang="en-US" sz="2600" dirty="0" err="1"/>
              <a:t>Ido</a:t>
            </a:r>
            <a:r>
              <a:rPr lang="en-US" sz="2600" dirty="0"/>
              <a:t> Dagan, Jacob </a:t>
            </a:r>
            <a:r>
              <a:rPr lang="en-US" sz="2600" dirty="0" err="1"/>
              <a:t>Glodberger</a:t>
            </a:r>
            <a:br>
              <a:rPr lang="en-US" sz="2600" dirty="0"/>
            </a:br>
            <a:r>
              <a:rPr lang="en-US" sz="2600" dirty="0"/>
              <a:t>ACL, 2010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Hangfeng</a:t>
            </a:r>
            <a:r>
              <a:rPr lang="en-US" dirty="0"/>
              <a:t> He (</a:t>
            </a:r>
            <a:r>
              <a:rPr lang="en-US" dirty="0" err="1"/>
              <a:t>hangfeng@seas.upenn.edu</a:t>
            </a:r>
            <a:r>
              <a:rPr lang="en-US" dirty="0"/>
              <a:t>)</a:t>
            </a:r>
          </a:p>
          <a:p>
            <a:r>
              <a:rPr lang="en-US" dirty="0"/>
              <a:t>February 06, 2019 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B815C-E820-754F-9630-31E16B33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E7EF12-6F4C-4D4C-B17B-5F28065E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and Knowledge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13187B-8423-7F4B-9F0C-747DAB47BF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Basic</a:t>
                </a:r>
              </a:p>
              <a:p>
                <a:pPr lvl="1"/>
                <a:r>
                  <a:rPr lang="en-US" dirty="0"/>
                  <a:t>Goal: learn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a set of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: an indicator denoting the event that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entails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: score from an entailment classifier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: features for the pair of nodes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Knowledge</a:t>
                </a:r>
              </a:p>
              <a:p>
                <a:pPr lvl="1"/>
                <a:r>
                  <a:rPr lang="en-US" dirty="0"/>
                  <a:t>Transitivity:</a:t>
                </a:r>
              </a:p>
              <a:p>
                <a:pPr lvl="1"/>
                <a:r>
                  <a:rPr lang="en-US" dirty="0"/>
                  <a:t>Additional constraints for some pairs with strong evidence: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13187B-8423-7F4B-9F0C-747DAB47B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01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EE32B416-B6E3-C14E-9210-011B7FDD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870" y="3480759"/>
            <a:ext cx="2880042" cy="3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2FA548-4729-1F45-8EAF-B5AA344C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734FD-59F8-3C47-B2C5-DF79D325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Entailment Graph Edges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C38C-656C-9743-99D2-A255DBAC67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an entailment classifier</a:t>
            </a:r>
          </a:p>
          <a:p>
            <a:pPr lvl="1"/>
            <a:r>
              <a:rPr lang="en-US" dirty="0"/>
              <a:t>Template extraction: propositional templates from every parse tree</a:t>
            </a:r>
          </a:p>
          <a:p>
            <a:pPr lvl="1"/>
            <a:r>
              <a:rPr lang="en-US" dirty="0"/>
              <a:t>Distributional similarity representation: predicate presentation, feature representation, similarity function</a:t>
            </a:r>
          </a:p>
          <a:p>
            <a:pPr lvl="1"/>
            <a:r>
              <a:rPr lang="en-US" dirty="0"/>
              <a:t>Training set generation (WordNet):  </a:t>
            </a:r>
          </a:p>
          <a:p>
            <a:pPr lvl="2"/>
            <a:r>
              <a:rPr lang="en-US" dirty="0"/>
              <a:t>Positive: direct hypernyms and synonyms</a:t>
            </a:r>
          </a:p>
          <a:p>
            <a:pPr lvl="2"/>
            <a:r>
              <a:rPr lang="en-US" dirty="0"/>
              <a:t>Negative: co-hyponyms</a:t>
            </a:r>
          </a:p>
          <a:p>
            <a:r>
              <a:rPr lang="en-US" dirty="0"/>
              <a:t>Global learning of edges</a:t>
            </a:r>
          </a:p>
          <a:p>
            <a:pPr lvl="1"/>
            <a:r>
              <a:rPr lang="en-US" dirty="0"/>
              <a:t>Score-based target function</a:t>
            </a:r>
          </a:p>
          <a:p>
            <a:pPr lvl="1"/>
            <a:r>
              <a:rPr lang="en-US" dirty="0"/>
              <a:t>Probabilistic target function</a:t>
            </a:r>
          </a:p>
        </p:txBody>
      </p:sp>
    </p:spTree>
    <p:extLst>
      <p:ext uri="{BB962C8B-B14F-4D97-AF65-F5344CB8AC3E}">
        <p14:creationId xmlns:p14="http://schemas.microsoft.com/office/powerpoint/2010/main" val="233434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B9788C-0792-7C48-B73A-8C3D82DF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DD824F-C1AB-E346-AB9F-938122E0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Learning of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F28106-EE3C-604B-8CC0-EB3D05E9F2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Score-based target function</a:t>
                </a:r>
              </a:p>
              <a:p>
                <a:pPr lvl="1"/>
                <a:r>
                  <a:rPr lang="en-US" dirty="0"/>
                  <a:t>The edges are sparse (regularization)</a:t>
                </a:r>
              </a:p>
              <a:p>
                <a:endParaRPr lang="en-US" dirty="0"/>
              </a:p>
              <a:p>
                <a:r>
                  <a:rPr lang="en-US" dirty="0"/>
                  <a:t>Probabilistic Target Function</a:t>
                </a:r>
              </a:p>
              <a:p>
                <a:pPr lvl="1"/>
                <a:r>
                  <a:rPr lang="en-US" sz="1600" dirty="0"/>
                  <a:t>Independence Assumptions: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sz="1400" dirty="0"/>
                  <a:t> is independent of other sets of features given the graph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sz="1400" dirty="0"/>
                  <a:t> only depends on whether entailment holds for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FF28106-EE3C-604B-8CC0-EB3D05E9F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01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CB53F4B-3696-DC48-A124-4BFCB1A7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51" y="1104904"/>
            <a:ext cx="2661305" cy="1099996"/>
          </a:xfrm>
          <a:prstGeom prst="rect">
            <a:avLst/>
          </a:prstGeo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DC06914-D6FA-564D-A7D7-D5EA2A914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073" y="3617103"/>
            <a:ext cx="2794309" cy="7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3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6D70F-4B24-FA4F-ACC9-A1D957A1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D8250-539C-BF40-89AB-8FB8C5C8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Target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A4D4D-54B6-C842-B5E1-74530E87A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0C2F0D0-CA50-394C-BE62-B6A35E79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4" y="1147333"/>
            <a:ext cx="4041276" cy="2198673"/>
          </a:xfrm>
          <a:prstGeom prst="rect">
            <a:avLst/>
          </a:prstGeom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E0770B8-EE7A-3B41-ADAD-C158D4F54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475" y="1104904"/>
            <a:ext cx="3955569" cy="2198673"/>
          </a:xfrm>
          <a:prstGeom prst="rect">
            <a:avLst/>
          </a:prstGeom>
        </p:spPr>
      </p:pic>
      <p:pic>
        <p:nvPicPr>
          <p:cNvPr id="16" name="Picture 15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3EE95475-F837-3143-AD93-2D969C06A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226" y="3585925"/>
            <a:ext cx="3877973" cy="915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C73E30-78FF-464D-96D6-1987BEA3259C}"/>
                  </a:ext>
                </a:extLst>
              </p:cNvPr>
              <p:cNvSpPr txBox="1"/>
              <p:nvPr/>
            </p:nvSpPr>
            <p:spPr>
              <a:xfrm>
                <a:off x="688673" y="3508651"/>
                <a:ext cx="19239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Previous work</a:t>
                </a:r>
              </a:p>
              <a:p>
                <a:r>
                  <a:rPr lang="en-US" dirty="0"/>
                  <a:t>(Snow et al. 2006)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C73E30-78FF-464D-96D6-1987BEA3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73" y="3508651"/>
                <a:ext cx="1923931" cy="923330"/>
              </a:xfrm>
              <a:prstGeom prst="rect">
                <a:avLst/>
              </a:prstGeom>
              <a:blipFill>
                <a:blip r:embed="rId6"/>
                <a:stretch>
                  <a:fillRect l="-1961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457199" y="1016001"/>
                <a:ext cx="7890933" cy="3578622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24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0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»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Medical Dataset</a:t>
                </a:r>
              </a:p>
              <a:p>
                <a:pPr lvl="1"/>
                <a:r>
                  <a:rPr lang="en-US" dirty="0"/>
                  <a:t>Source:  A health-care corpus was harvested from the web and parsed with the </a:t>
                </a:r>
                <a:r>
                  <a:rPr lang="en-US" dirty="0" err="1"/>
                  <a:t>Minipar</a:t>
                </a:r>
                <a:r>
                  <a:rPr lang="en-US" dirty="0"/>
                  <a:t> parser (Lin, 1998)</a:t>
                </a:r>
              </a:p>
              <a:p>
                <a:pPr lvl="1"/>
                <a:r>
                  <a:rPr lang="en-US" dirty="0"/>
                  <a:t>Statistics: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2.3</m:t>
                    </m:r>
                  </m:oMath>
                </a14:m>
                <a:r>
                  <a:rPr lang="en-US" dirty="0"/>
                  <a:t> million sentences,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/>
                  <a:t> million words,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templates,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million concept identifiers (CUIs)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gold standard entailment graphs</a:t>
                </a:r>
              </a:p>
              <a:p>
                <a:pPr lvl="2"/>
                <a:r>
                  <a:rPr lang="en-US" dirty="0"/>
                  <a:t>average number of graph nodes=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22.04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std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3.66</m:t>
                    </m:r>
                  </m:oMath>
                </a14:m>
                <a:r>
                  <a:rPr lang="en-US" dirty="0"/>
                  <a:t>, max=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dirty="0"/>
                  <a:t>, min=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882</m:t>
                    </m:r>
                  </m:oMath>
                </a14:m>
                <a:r>
                  <a:rPr lang="en-US" dirty="0"/>
                  <a:t> edges were included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23 </m:t>
                    </m:r>
                  </m:oMath>
                </a14:m>
                <a:r>
                  <a:rPr lang="en-US" dirty="0"/>
                  <a:t>graphs out of a possible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10364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development 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 graphs) and test set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graphs)</a:t>
                </a:r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016001"/>
                <a:ext cx="7890933" cy="3578622"/>
              </a:xfrm>
              <a:prstGeom prst="rect">
                <a:avLst/>
              </a:prstGeom>
              <a:blipFill>
                <a:blip r:embed="rId3"/>
                <a:stretch>
                  <a:fillRect l="-1288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4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9D7F7-6B47-1940-A273-30CF7464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7FFBA-B4CA-E143-9BCE-154AEDBB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08311C1-6856-E941-8CA2-6E3D73DA3F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5896" y="814913"/>
            <a:ext cx="8081963" cy="25372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08688-E6C1-4745-A887-CEDCCE45F7A8}"/>
                  </a:ext>
                </a:extLst>
              </p:cNvPr>
              <p:cNvSpPr txBox="1"/>
              <p:nvPr/>
            </p:nvSpPr>
            <p:spPr>
              <a:xfrm>
                <a:off x="590316" y="3593492"/>
                <a:ext cx="781690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Left half: score-based LP (tuned LP), right half: probabilistic LP (untuned-LP)</a:t>
                </a:r>
              </a:p>
              <a:p>
                <a:r>
                  <a:rPr lang="en-US" sz="1600" dirty="0"/>
                  <a:t>Greedy: Snow et al.’s, 2016</a:t>
                </a:r>
              </a:p>
              <a:p>
                <a:r>
                  <a:rPr lang="en-US" sz="1600" dirty="0"/>
                  <a:t>Locals: inserting an edge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1600" dirty="0"/>
                  <a:t>when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/>
                  <a:t> is in the top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templates most similar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08688-E6C1-4745-A887-CEDCCE45F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6" y="3593492"/>
                <a:ext cx="7816907" cy="861774"/>
              </a:xfrm>
              <a:prstGeom prst="rect">
                <a:avLst/>
              </a:prstGeom>
              <a:blipFill>
                <a:blip r:embed="rId4"/>
                <a:stretch>
                  <a:fillRect l="-162" t="-144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E1C8DD-80AA-E44B-AC71-3DDB0C974BFB}"/>
              </a:ext>
            </a:extLst>
          </p:cNvPr>
          <p:cNvSpPr/>
          <p:nvPr/>
        </p:nvSpPr>
        <p:spPr>
          <a:xfrm>
            <a:off x="437029" y="1492624"/>
            <a:ext cx="7980830" cy="38324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E8BE9-38D0-E140-B7F8-8264C17048A2}"/>
              </a:ext>
            </a:extLst>
          </p:cNvPr>
          <p:cNvSpPr/>
          <p:nvPr/>
        </p:nvSpPr>
        <p:spPr>
          <a:xfrm>
            <a:off x="437029" y="2400300"/>
            <a:ext cx="7980830" cy="1714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52376-38C5-984E-AB00-A0BE9873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82DA77-5E6A-4040-9056-9CC5813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6" name="Content Placeholder 5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5067C734-BE27-DE43-97D1-33EE80715E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992" y="1270449"/>
            <a:ext cx="3332118" cy="2039193"/>
          </a:xfrm>
        </p:spPr>
      </p:pic>
      <p:pic>
        <p:nvPicPr>
          <p:cNvPr id="8" name="Picture 7" descr="A picture containing text, book&#13;&#10;&#13;&#10;Description automatically generated">
            <a:extLst>
              <a:ext uri="{FF2B5EF4-FFF2-40B4-BE49-F238E27FC236}">
                <a16:creationId xmlns:a16="http://schemas.microsoft.com/office/drawing/2014/main" id="{38A9F83B-0A1A-1C4B-A566-C95C9246E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89" y="1181436"/>
            <a:ext cx="2868085" cy="2128206"/>
          </a:xfrm>
          <a:prstGeom prst="rect">
            <a:avLst/>
          </a:prstGeom>
        </p:spPr>
      </p:pic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3178812-8398-4446-822A-AB4C20C77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3" y="3414839"/>
            <a:ext cx="3550604" cy="1272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202428-3943-634E-92FB-1DD6A568544B}"/>
              </a:ext>
            </a:extLst>
          </p:cNvPr>
          <p:cNvSpPr txBox="1"/>
          <p:nvPr/>
        </p:nvSpPr>
        <p:spPr>
          <a:xfrm>
            <a:off x="4871405" y="3552404"/>
            <a:ext cx="322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tuned-LP refrains from adding edges that subsequently induce many undesirable edges through transitivity.  </a:t>
            </a:r>
          </a:p>
        </p:txBody>
      </p:sp>
    </p:spTree>
    <p:extLst>
      <p:ext uri="{BB962C8B-B14F-4D97-AF65-F5344CB8AC3E}">
        <p14:creationId xmlns:p14="http://schemas.microsoft.com/office/powerpoint/2010/main" val="22906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09794-BA03-2A40-9E16-DA1E6C4B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1D4F1-B519-3E42-9CC6-D943CE83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93A33-DF5B-C740-819D-4906FE5A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  <a:p>
            <a:pPr lvl="1"/>
            <a:r>
              <a:rPr lang="en-US" dirty="0"/>
              <a:t>Focused entailment graphs can represent corpus propositions referring to a target concept, which reduces the size of the entailment graphs</a:t>
            </a:r>
          </a:p>
          <a:p>
            <a:pPr lvl="1"/>
            <a:r>
              <a:rPr lang="en-US" dirty="0"/>
              <a:t>Use Integer Linear Programming (ILP) to solve the optimization problem with constraints for global learning of edges</a:t>
            </a:r>
          </a:p>
          <a:p>
            <a:pPr lvl="1"/>
            <a:r>
              <a:rPr lang="en-US" dirty="0"/>
              <a:t>The medical entailment datasets can be used</a:t>
            </a:r>
          </a:p>
        </p:txBody>
      </p:sp>
    </p:spTree>
    <p:extLst>
      <p:ext uri="{BB962C8B-B14F-4D97-AF65-F5344CB8AC3E}">
        <p14:creationId xmlns:p14="http://schemas.microsoft.com/office/powerpoint/2010/main" val="83632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AB02A-CC0E-5E42-8AD1-593E4520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15287-1EE9-1947-9E05-1465E256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9DF0-4F22-7C41-BBDE-466B4C94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shortcomings</a:t>
            </a:r>
          </a:p>
          <a:p>
            <a:pPr lvl="1"/>
            <a:r>
              <a:rPr lang="en-US" dirty="0"/>
              <a:t>Learn general entailment graphs over a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number of nodes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First assign edges with high confidence, then do global learning on the remaining edges</a:t>
            </a:r>
          </a:p>
          <a:p>
            <a:pPr lvl="1"/>
            <a:r>
              <a:rPr lang="en-US" dirty="0"/>
              <a:t>The key is to </a:t>
            </a:r>
            <a:r>
              <a:rPr lang="en-US" dirty="0">
                <a:solidFill>
                  <a:srgbClr val="FF0000"/>
                </a:solidFill>
              </a:rPr>
              <a:t>reduce the number of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1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457199" y="1016001"/>
                <a:ext cx="7890933" cy="3578622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24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0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»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dirty="0"/>
                  <a:t>Textual Entailment (TE)</a:t>
                </a:r>
              </a:p>
              <a:p>
                <a:pPr lvl="1"/>
                <a:r>
                  <a:rPr lang="en-US" sz="2100" dirty="0"/>
                  <a:t>Recognize whether a target meaning can be inferred from a given text</a:t>
                </a:r>
              </a:p>
              <a:p>
                <a:r>
                  <a:rPr lang="en-US" sz="2600" dirty="0"/>
                  <a:t>Applications (E.g. QA system)</a:t>
                </a:r>
              </a:p>
              <a:p>
                <a:pPr lvl="1"/>
                <a:r>
                  <a:rPr lang="en-US" sz="2100" dirty="0"/>
                  <a:t>Given “alcohol reduces blood pressure”,  we want to answer the question “What affects blood pressure?”</a:t>
                </a:r>
              </a:p>
              <a:p>
                <a:pPr lvl="1"/>
                <a:r>
                  <a:rPr lang="en-US" sz="2100" dirty="0"/>
                  <a:t>TE is needed:  “alcohol reduces blood pressure” </a:t>
                </a:r>
                <a:r>
                  <a:rPr lang="en-US" sz="2100" dirty="0">
                    <a:solidFill>
                      <a:srgbClr val="FF0000"/>
                    </a:solidFill>
                  </a:rPr>
                  <a:t>infer(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</m:oMath>
                </a14:m>
                <a:r>
                  <a:rPr lang="en-US" sz="2100" dirty="0">
                    <a:solidFill>
                      <a:srgbClr val="FF0000"/>
                    </a:solidFill>
                  </a:rPr>
                  <a:t>) </a:t>
                </a:r>
                <a:r>
                  <a:rPr lang="en-US" sz="2100" dirty="0"/>
                  <a:t>“alcohol affects blood pressure”</a:t>
                </a:r>
              </a:p>
              <a:p>
                <a:r>
                  <a:rPr lang="en-US" sz="2600" dirty="0"/>
                  <a:t>Challenges</a:t>
                </a:r>
              </a:p>
              <a:p>
                <a:pPr lvl="1"/>
                <a:r>
                  <a:rPr lang="en-US" sz="2100" dirty="0"/>
                  <a:t>Lexical resources:</a:t>
                </a:r>
              </a:p>
              <a:p>
                <a:pPr lvl="2"/>
                <a:r>
                  <a:rPr lang="en-US" sz="1700" dirty="0"/>
                  <a:t>E.g. WordNet: hyponymy, derivation, </a:t>
                </a:r>
                <a:r>
                  <a:rPr lang="en-US" sz="1800" dirty="0"/>
                  <a:t>synonymy</a:t>
                </a:r>
                <a:endParaRPr lang="en-US" sz="1700" dirty="0"/>
              </a:p>
              <a:p>
                <a:pPr lvl="2"/>
                <a:r>
                  <a:rPr lang="en-US" sz="1700" dirty="0"/>
                  <a:t>accurate but low coverage</a:t>
                </a:r>
              </a:p>
              <a:p>
                <a:pPr lvl="1"/>
                <a:r>
                  <a:rPr lang="en-US" sz="2100" dirty="0"/>
                  <a:t>Distributional similarity resources: </a:t>
                </a:r>
              </a:p>
              <a:p>
                <a:pPr lvl="2"/>
                <a:r>
                  <a:rPr lang="en-US" sz="1700" dirty="0"/>
                  <a:t>Relation between predicates is determined by comparing the arguments with which they occur</a:t>
                </a:r>
              </a:p>
              <a:p>
                <a:pPr lvl="2"/>
                <a:r>
                  <a:rPr lang="en-US" sz="1700" dirty="0"/>
                  <a:t>hard to capture the </a:t>
                </a:r>
                <a:r>
                  <a:rPr lang="en-US" sz="1700" dirty="0">
                    <a:solidFill>
                      <a:srgbClr val="FF0000"/>
                    </a:solidFill>
                  </a:rPr>
                  <a:t>interactions between rules because the relation is probabilistic</a:t>
                </a:r>
              </a:p>
            </p:txBody>
          </p:sp>
        </mc:Choice>
        <mc:Fallback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016001"/>
                <a:ext cx="7890933" cy="3578622"/>
              </a:xfrm>
              <a:prstGeom prst="rect">
                <a:avLst/>
              </a:prstGeom>
              <a:blipFill>
                <a:blip r:embed="rId2"/>
                <a:stretch>
                  <a:fillRect l="-644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08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83B1A-2E8C-B94A-9417-4A45CE84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AA91C-7849-8248-A185-5B34217A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4FB77-96EB-7244-8B91-BC9250D36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Previous work mainly focuses on learning each entailment rule in isolation</a:t>
            </a:r>
          </a:p>
          <a:p>
            <a:r>
              <a:rPr lang="en-US" dirty="0"/>
              <a:t>Snow et al. (2006) use greedy search to make use of the transitive relation</a:t>
            </a:r>
          </a:p>
          <a:p>
            <a:r>
              <a:rPr lang="en-US" dirty="0"/>
              <a:t>Can we make use of the </a:t>
            </a:r>
            <a:r>
              <a:rPr lang="en-US" dirty="0">
                <a:solidFill>
                  <a:srgbClr val="FF0000"/>
                </a:solidFill>
              </a:rPr>
              <a:t>knowledge </a:t>
            </a:r>
            <a:r>
              <a:rPr lang="en-US" dirty="0"/>
              <a:t>(e.g. transitivity and prior) to learn entailment relations between predicates using a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approach?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endParaRPr lang="en-US" dirty="0"/>
          </a:p>
          <a:p>
            <a:r>
              <a:rPr lang="en-US" dirty="0"/>
              <a:t>Focused Entailment Graphs</a:t>
            </a:r>
          </a:p>
          <a:p>
            <a:r>
              <a:rPr lang="en-US" dirty="0"/>
              <a:t>Learning Entailment Graph Edges</a:t>
            </a:r>
          </a:p>
          <a:p>
            <a:r>
              <a:rPr lang="en-US" dirty="0"/>
              <a:t>Experimental Evaluation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Snow et al.’s algorithm for taxonomy induction (2006)</a:t>
            </a:r>
          </a:p>
          <a:p>
            <a:pPr lvl="1"/>
            <a:r>
              <a:rPr lang="en-US" dirty="0"/>
              <a:t>Constraint: transitive relation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Greedy search</a:t>
            </a:r>
            <a:r>
              <a:rPr lang="en-US" dirty="0"/>
              <a:t>:  adds at each step the set of hyponyms that maximize the probability of the evidence while respecting the transitivity constraint</a:t>
            </a:r>
          </a:p>
          <a:p>
            <a:r>
              <a:rPr lang="en-US" dirty="0"/>
              <a:t>Relational view of meaning (class)</a:t>
            </a:r>
          </a:p>
          <a:p>
            <a:pPr lvl="1"/>
            <a:r>
              <a:rPr lang="en-US" dirty="0"/>
              <a:t>A natural inference formulation then becomes that of textual entailment: determining whether one snippet of text (Text; Premise) entails another (Hypothesis)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6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 of this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Contributions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Focused</a:t>
            </a:r>
            <a:r>
              <a:rPr lang="en-US" dirty="0"/>
              <a:t> entailment graphs: a novel hierarchical presentation scheme for corpus propositions referring to a target concept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global optimization </a:t>
            </a:r>
            <a:r>
              <a:rPr lang="en-US" dirty="0"/>
              <a:t>algorithm for learning entailment relations between predicates represented as propositional templates</a:t>
            </a:r>
          </a:p>
          <a:p>
            <a:pPr lvl="1"/>
            <a:r>
              <a:rPr lang="en-US" dirty="0"/>
              <a:t>Extra: provide a medical dataset for evaluating entailment </a:t>
            </a:r>
          </a:p>
        </p:txBody>
      </p:sp>
    </p:spTree>
    <p:extLst>
      <p:ext uri="{BB962C8B-B14F-4D97-AF65-F5344CB8AC3E}">
        <p14:creationId xmlns:p14="http://schemas.microsoft.com/office/powerpoint/2010/main" val="203242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49398-A526-E44F-835D-87C54433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F976C-3AB1-E74C-AD50-1CD84518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Entailment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DCC796-999B-0041-A74D-E60342E155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Propositional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templates</a:t>
                </a:r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dependency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arguments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predicate</a:t>
                </a:r>
              </a:p>
              <a:p>
                <a:pPr lvl="1"/>
                <a:r>
                  <a:rPr lang="en-US" altLang="zh-CN" dirty="0"/>
                  <a:t>Requirement: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appears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argument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positions,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polysemous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corresponds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separate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template</a:t>
                </a:r>
              </a:p>
              <a:p>
                <a:pPr lvl="1"/>
                <a:r>
                  <a:rPr lang="en-US" altLang="zh-CN" dirty="0"/>
                  <a:t>E.g.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groupChr>
                      <m:groupChrPr>
                        <m:chr m:val="←"/>
                        <m:vertJc m:val="bot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𝑢𝑏𝑗</m:t>
                        </m:r>
                      </m:e>
                    </m:groupCh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𝑡𝑟𝑒𝑎𝑡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#1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𝑏𝑗</m:t>
                        </m:r>
                      </m:e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groupChr>
                      <m:groupChrPr>
                        <m:chr m:val="←"/>
                        <m:vertJc m:val="bot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𝑢𝑏𝑗</m:t>
                        </m:r>
                      </m:e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𝑡𝑟𝑒𝑎𝑡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#1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𝑏𝑗</m:t>
                        </m:r>
                      </m:e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𝑛𝑎𝑢𝑠𝑒𝑎</m:t>
                    </m:r>
                  </m:oMath>
                </a14:m>
                <a:endParaRPr lang="en-US" altLang="zh-CN" b="0" i="1" dirty="0"/>
              </a:p>
              <a:p>
                <a:r>
                  <a:rPr lang="en-US" dirty="0"/>
                  <a:t>Graph</a:t>
                </a:r>
              </a:p>
              <a:p>
                <a:pPr lvl="1"/>
                <a:r>
                  <a:rPr lang="en-US" dirty="0"/>
                  <a:t>Nodes: propositional templates</a:t>
                </a:r>
              </a:p>
              <a:p>
                <a:pPr lvl="1"/>
                <a:r>
                  <a:rPr lang="en-US" dirty="0"/>
                  <a:t>Edges:  an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represents that template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entails template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Transitive relation: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=&gt;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DCC796-999B-0041-A74D-E60342E15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3" t="-2899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01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Entailment Graphs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4491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EF773BB-7837-3A42-B09C-FBC951DF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2" y="813466"/>
            <a:ext cx="8154118" cy="3142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53ED8-8364-2041-AAC8-487B5397A6D8}"/>
              </a:ext>
            </a:extLst>
          </p:cNvPr>
          <p:cNvSpPr txBox="1"/>
          <p:nvPr/>
        </p:nvSpPr>
        <p:spPr>
          <a:xfrm>
            <a:off x="2998537" y="3818809"/>
            <a:ext cx="515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propositional templates have exactly one argument instantiated by the same entity (e.g. nausea)</a:t>
            </a:r>
          </a:p>
        </p:txBody>
      </p:sp>
    </p:spTree>
    <p:extLst>
      <p:ext uri="{BB962C8B-B14F-4D97-AF65-F5344CB8AC3E}">
        <p14:creationId xmlns:p14="http://schemas.microsoft.com/office/powerpoint/2010/main" val="231787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70129B-312B-4640-AE7C-F276C1BC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D137B-877A-634B-8E8B-A5753602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DF286-8AA1-B240-AAF4-F6FCA6DF8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724" y="959183"/>
            <a:ext cx="8082552" cy="3489722"/>
          </a:xfrm>
          <a:noFill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Interactions + constraints</a:t>
            </a:r>
          </a:p>
          <a:p>
            <a:pPr lvl="1"/>
            <a:r>
              <a:rPr lang="en-US" dirty="0"/>
              <a:t>Local:  Each edge (e.g. A=&gt;B, B=&gt;C, C=&gt;A) is determined in isolation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Each edge is determined by knowing information from other edges</a:t>
            </a:r>
          </a:p>
          <a:p>
            <a:pPr lvl="2"/>
            <a:r>
              <a:rPr lang="en-US" dirty="0"/>
              <a:t>The results are coherent with the knowledge</a:t>
            </a:r>
          </a:p>
          <a:p>
            <a:r>
              <a:rPr lang="en-US" dirty="0"/>
              <a:t>Integer Linear Programming (ILP)</a:t>
            </a:r>
          </a:p>
          <a:p>
            <a:pPr lvl="1"/>
            <a:r>
              <a:rPr lang="en-US" dirty="0"/>
              <a:t>Knowledge can be represented as constraints</a:t>
            </a:r>
          </a:p>
          <a:p>
            <a:pPr lvl="1"/>
            <a:r>
              <a:rPr lang="en-US" dirty="0"/>
              <a:t>The optimization problem is formulated as an ILP</a:t>
            </a:r>
          </a:p>
          <a:p>
            <a:pPr lvl="1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732C8C-898B-214C-B8D0-191CA9F790F7}"/>
              </a:ext>
            </a:extLst>
          </p:cNvPr>
          <p:cNvSpPr/>
          <p:nvPr/>
        </p:nvSpPr>
        <p:spPr>
          <a:xfrm>
            <a:off x="6591993" y="2801389"/>
            <a:ext cx="299258" cy="290945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31EE1-ACD5-F74D-923F-323AB95A6156}"/>
              </a:ext>
            </a:extLst>
          </p:cNvPr>
          <p:cNvSpPr/>
          <p:nvPr/>
        </p:nvSpPr>
        <p:spPr>
          <a:xfrm>
            <a:off x="7390015" y="4065831"/>
            <a:ext cx="290945" cy="290945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55F721-C3EE-4E48-AA9E-A84FAF42E651}"/>
              </a:ext>
            </a:extLst>
          </p:cNvPr>
          <p:cNvSpPr/>
          <p:nvPr/>
        </p:nvSpPr>
        <p:spPr>
          <a:xfrm>
            <a:off x="8079780" y="2801388"/>
            <a:ext cx="299259" cy="290945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A90335-576E-3742-B01F-716F78821077}"/>
              </a:ext>
            </a:extLst>
          </p:cNvPr>
          <p:cNvCxnSpPr>
            <a:cxnSpLocks/>
          </p:cNvCxnSpPr>
          <p:nvPr/>
        </p:nvCxnSpPr>
        <p:spPr>
          <a:xfrm>
            <a:off x="6824750" y="3117204"/>
            <a:ext cx="624519" cy="92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D2BF71-FB04-7549-9DAD-7CE8375EA404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7638352" y="3117203"/>
            <a:ext cx="530571" cy="99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23208-8095-B84D-BF5D-DC6AB90FECF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899564" y="2946861"/>
            <a:ext cx="1180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ction Button: Help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2C7241-EEDA-6E40-B208-6C43CF152FEE}"/>
              </a:ext>
            </a:extLst>
          </p:cNvPr>
          <p:cNvSpPr/>
          <p:nvPr/>
        </p:nvSpPr>
        <p:spPr>
          <a:xfrm>
            <a:off x="7449269" y="2597247"/>
            <a:ext cx="299258" cy="248865"/>
          </a:xfrm>
          <a:prstGeom prst="actionButtonHelp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Help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C78E0C2-5A44-3740-ABD7-49F42092B19F}"/>
              </a:ext>
            </a:extLst>
          </p:cNvPr>
          <p:cNvSpPr/>
          <p:nvPr/>
        </p:nvSpPr>
        <p:spPr>
          <a:xfrm>
            <a:off x="6741622" y="3579083"/>
            <a:ext cx="282633" cy="251772"/>
          </a:xfrm>
          <a:prstGeom prst="actionButtonHelp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ction Button: Help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687100-A76C-924D-90FD-362FE75191C8}"/>
              </a:ext>
            </a:extLst>
          </p:cNvPr>
          <p:cNvSpPr/>
          <p:nvPr/>
        </p:nvSpPr>
        <p:spPr>
          <a:xfrm>
            <a:off x="8079780" y="3603068"/>
            <a:ext cx="278226" cy="227787"/>
          </a:xfrm>
          <a:prstGeom prst="actionButtonHelp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1076</Words>
  <Application>Microsoft Macintosh PowerPoint</Application>
  <PresentationFormat>On-screen Show (16:9)</PresentationFormat>
  <Paragraphs>145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</vt:lpstr>
      <vt:lpstr>Gill Sans MT</vt:lpstr>
      <vt:lpstr>Office Theme</vt:lpstr>
      <vt:lpstr>Global Learning of  Focused Entailment Graphs Jonathan Berant, Ido Dagan, Jacob Glodberger ACL, 2010</vt:lpstr>
      <vt:lpstr>Problem</vt:lpstr>
      <vt:lpstr>Motivation</vt:lpstr>
      <vt:lpstr>Contents</vt:lpstr>
      <vt:lpstr>Previous approaches</vt:lpstr>
      <vt:lpstr>Contributions of this work</vt:lpstr>
      <vt:lpstr>Entailment Graph</vt:lpstr>
      <vt:lpstr>Focused Entailment Graphs</vt:lpstr>
      <vt:lpstr>Global Learning</vt:lpstr>
      <vt:lpstr>Graph and Knowledge</vt:lpstr>
      <vt:lpstr>Learning Entailment Graph Edges</vt:lpstr>
      <vt:lpstr>Global Learning of Edges</vt:lpstr>
      <vt:lpstr>Probabilistic Target Function</vt:lpstr>
      <vt:lpstr>Experimental Setting</vt:lpstr>
      <vt:lpstr>Results</vt:lpstr>
      <vt:lpstr>Analysis</vt:lpstr>
      <vt:lpstr>Conclusions</vt:lpstr>
      <vt:lpstr>Future Work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He, Hangfeng</cp:lastModifiedBy>
  <cp:revision>325</cp:revision>
  <dcterms:created xsi:type="dcterms:W3CDTF">2017-09-22T15:37:04Z</dcterms:created>
  <dcterms:modified xsi:type="dcterms:W3CDTF">2019-02-06T19:01:51Z</dcterms:modified>
</cp:coreProperties>
</file>