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36" r:id="rId3"/>
    <p:sldId id="320" r:id="rId4"/>
    <p:sldId id="337" r:id="rId5"/>
    <p:sldId id="321" r:id="rId6"/>
    <p:sldId id="333" r:id="rId7"/>
    <p:sldId id="322" r:id="rId8"/>
    <p:sldId id="323" r:id="rId9"/>
    <p:sldId id="324" r:id="rId10"/>
    <p:sldId id="325" r:id="rId11"/>
    <p:sldId id="338" r:id="rId12"/>
    <p:sldId id="326" r:id="rId13"/>
    <p:sldId id="328" r:id="rId14"/>
    <p:sldId id="340" r:id="rId15"/>
    <p:sldId id="331" r:id="rId16"/>
    <p:sldId id="334" r:id="rId17"/>
    <p:sldId id="339" r:id="rId18"/>
    <p:sldId id="33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9" autoAdjust="0"/>
    <p:restoredTop sz="96296" autoAdjust="0"/>
  </p:normalViewPr>
  <p:slideViewPr>
    <p:cSldViewPr snapToGrid="0" snapToObjects="1">
      <p:cViewPr varScale="1">
        <p:scale>
          <a:sx n="170" d="100"/>
          <a:sy n="170" d="100"/>
        </p:scale>
        <p:origin x="448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71252"/>
            <a:ext cx="7397039" cy="2749400"/>
          </a:xfrm>
        </p:spPr>
        <p:txBody>
          <a:bodyPr>
            <a:normAutofit/>
          </a:bodyPr>
          <a:lstStyle/>
          <a:p>
            <a:br>
              <a:rPr lang="en-US" dirty="0">
                <a:latin typeface="AppleGothic" pitchFamily="2" charset="-127"/>
                <a:ea typeface="AppleGothic" pitchFamily="2" charset="-127"/>
              </a:rPr>
            </a:br>
            <a:r>
              <a:rPr lang="en-US" sz="1800" dirty="0">
                <a:latin typeface="AppleGothic" pitchFamily="2" charset="-127"/>
                <a:ea typeface="AppleGothic" pitchFamily="2" charset="-127"/>
              </a:rPr>
              <a:t>SWAG: </a:t>
            </a:r>
            <a:r>
              <a:rPr lang="en-US" sz="1800" b="0" dirty="0">
                <a:latin typeface="AppleGothic" pitchFamily="2" charset="-127"/>
                <a:ea typeface="AppleGothic" pitchFamily="2" charset="-127"/>
              </a:rPr>
              <a:t>A Large-Scale Adversarial Dataset for Grounded Commonsense Inference</a:t>
            </a:r>
            <a:r>
              <a:rPr lang="en-US" b="0" dirty="0"/>
              <a:t> </a:t>
            </a:r>
            <a:br>
              <a:rPr lang="en-US" b="0" dirty="0"/>
            </a:br>
            <a:br>
              <a:rPr lang="en-US" dirty="0"/>
            </a:br>
            <a:r>
              <a:rPr lang="en-US" sz="1600" dirty="0">
                <a:latin typeface="AppleGothic" pitchFamily="2" charset="-127"/>
                <a:ea typeface="AppleGothic" pitchFamily="2" charset="-127"/>
              </a:rPr>
              <a:t>Rowan Zeller, Yonatan Bisk, </a:t>
            </a:r>
            <a:r>
              <a:rPr lang="en-US" sz="1600" b="0" dirty="0">
                <a:latin typeface="AppleGothic" pitchFamily="2" charset="-127"/>
                <a:ea typeface="AppleGothic" pitchFamily="2" charset="-127"/>
              </a:rPr>
              <a:t>Roy Schwartz, </a:t>
            </a:r>
            <a:r>
              <a:rPr lang="en-US" sz="1600" b="0" dirty="0" err="1">
                <a:latin typeface="AppleGothic" pitchFamily="2" charset="-127"/>
                <a:ea typeface="AppleGothic" pitchFamily="2" charset="-127"/>
              </a:rPr>
              <a:t>Yejin</a:t>
            </a:r>
            <a:r>
              <a:rPr lang="en-US" sz="1600" b="0" dirty="0">
                <a:latin typeface="AppleGothic" pitchFamily="2" charset="-127"/>
                <a:ea typeface="AppleGothic" pitchFamily="2" charset="-127"/>
              </a:rPr>
              <a:t> Choi</a:t>
            </a:r>
            <a:br>
              <a:rPr lang="en-US" sz="2800" dirty="0"/>
            </a:br>
            <a:r>
              <a:rPr lang="en-US" sz="1600" dirty="0">
                <a:latin typeface="AppleGothic" pitchFamily="2" charset="-127"/>
                <a:ea typeface="AppleGothic" pitchFamily="2" charset="-127"/>
              </a:rPr>
              <a:t>EMNLP,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Rachit Saluja (</a:t>
            </a:r>
            <a:r>
              <a:rPr lang="en-US" sz="1400" dirty="0" err="1"/>
              <a:t>rsaluja@seas.upenn.edu</a:t>
            </a:r>
            <a:r>
              <a:rPr lang="en-US" sz="1400" dirty="0"/>
              <a:t>)</a:t>
            </a:r>
          </a:p>
          <a:p>
            <a:r>
              <a:rPr lang="en-US" sz="1400" dirty="0"/>
              <a:t>13</a:t>
            </a:r>
            <a:r>
              <a:rPr lang="en-US" sz="1400" baseline="30000" dirty="0"/>
              <a:t>th</a:t>
            </a:r>
            <a:r>
              <a:rPr lang="en-US" sz="1400" dirty="0"/>
              <a:t> Feb. 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8642F-2885-EA4B-86F8-58D44F36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B9735-ACCC-5C43-B66A-8431D9E0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Filtering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57C9C-C398-3340-93C3-80375815CD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7A09F-25A0-5E41-8993-48933600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9" y="1000531"/>
            <a:ext cx="8181585" cy="168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19381-E7AB-2240-A7BE-6DF8C334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31" y="2974085"/>
            <a:ext cx="3923869" cy="4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122EF-2E76-BC43-997D-B611564B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797FF5-FEA9-2248-A7F4-F46EB3B5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Filtering Algorithm (Contd.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800BB-F3D5-0549-9566-A547F963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19" y="791436"/>
            <a:ext cx="4109678" cy="39075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52F57B-87DE-954B-B728-09B6A69DA99A}"/>
              </a:ext>
            </a:extLst>
          </p:cNvPr>
          <p:cNvCxnSpPr/>
          <p:nvPr/>
        </p:nvCxnSpPr>
        <p:spPr>
          <a:xfrm>
            <a:off x="168811" y="1901690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192912-DC8D-394E-BC3E-B14AA43328EE}"/>
              </a:ext>
            </a:extLst>
          </p:cNvPr>
          <p:cNvCxnSpPr/>
          <p:nvPr/>
        </p:nvCxnSpPr>
        <p:spPr>
          <a:xfrm>
            <a:off x="168811" y="2745218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6D1874-AF48-D843-AE34-8FF8780CC0B1}"/>
              </a:ext>
            </a:extLst>
          </p:cNvPr>
          <p:cNvCxnSpPr/>
          <p:nvPr/>
        </p:nvCxnSpPr>
        <p:spPr>
          <a:xfrm>
            <a:off x="168811" y="3331897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3ECC9-3AA7-DC49-8AA9-EAD5FB84711C}"/>
              </a:ext>
            </a:extLst>
          </p:cNvPr>
          <p:cNvCxnSpPr/>
          <p:nvPr/>
        </p:nvCxnSpPr>
        <p:spPr>
          <a:xfrm>
            <a:off x="168811" y="3787585"/>
            <a:ext cx="679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10859-DC2F-4744-A230-EB1B3780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26" y="1736798"/>
            <a:ext cx="4257974" cy="1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385470-EE60-FF45-81AD-1C925690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7616B-9B28-1D4C-A546-BA19B381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Filtering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3D4C-4E82-2644-A75D-E36379F2B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 we get the </a:t>
            </a:r>
            <a:r>
              <a:rPr lang="en-US" sz="1800" i="1" dirty="0"/>
              <a:t>N</a:t>
            </a:r>
            <a:r>
              <a:rPr lang="en-US" sz="1800" baseline="30000" dirty="0"/>
              <a:t>- </a:t>
            </a:r>
            <a:r>
              <a:rPr lang="en-US" sz="1800" dirty="0"/>
              <a:t> (Generating the Candidate Endings)?</a:t>
            </a:r>
          </a:p>
          <a:p>
            <a:r>
              <a:rPr lang="en-US" sz="1800" dirty="0"/>
              <a:t>LSTM Language model. Pretrained on </a:t>
            </a:r>
            <a:r>
              <a:rPr lang="en-US" sz="1800" dirty="0" err="1"/>
              <a:t>BookCorpus</a:t>
            </a:r>
            <a:r>
              <a:rPr lang="en-US" sz="1800" dirty="0"/>
              <a:t> (Zhu et al., 2015), then finetune on the video caption datasets.</a:t>
            </a:r>
          </a:p>
          <a:p>
            <a:r>
              <a:rPr lang="en-US" sz="1800" dirty="0"/>
              <a:t>We use the LM to sample </a:t>
            </a:r>
            <a:r>
              <a:rPr lang="en-US" sz="1800" i="1" dirty="0"/>
              <a:t>N</a:t>
            </a:r>
            <a:r>
              <a:rPr lang="en-US" sz="1800" baseline="30000" dirty="0"/>
              <a:t>-</a:t>
            </a:r>
            <a:r>
              <a:rPr lang="en-US" sz="1800" dirty="0"/>
              <a:t> =1023 unique endings for a partial caption.</a:t>
            </a:r>
          </a:p>
          <a:p>
            <a:r>
              <a:rPr lang="en-US" sz="1800" dirty="0"/>
              <a:t>Gives good counterfactuals: the generated endings tend to use topical words, but often make little sense physically, making them perfect for our task.</a:t>
            </a:r>
          </a:p>
          <a:p>
            <a:r>
              <a:rPr lang="en-US" sz="1800" dirty="0"/>
              <a:t>Stylist features are picked from the ensemble of 4 models.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468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65319-3946-FF4A-BEF2-F286B6FB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C670B-3519-0949-8AB6-009D6A4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SWAG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FE926-C4A9-2746-B3AF-1D8D0B51B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Below are the experiments performed on SWAG: </a:t>
            </a:r>
          </a:p>
          <a:p>
            <a:r>
              <a:rPr lang="en-US" sz="1600" dirty="0"/>
              <a:t>Unary Models </a:t>
            </a:r>
          </a:p>
          <a:p>
            <a:pPr lvl="1"/>
            <a:r>
              <a:rPr lang="en-US" sz="1200" dirty="0" err="1"/>
              <a:t>fastText</a:t>
            </a:r>
            <a:r>
              <a:rPr lang="en-US" sz="1200" dirty="0"/>
              <a:t> (</a:t>
            </a:r>
            <a:r>
              <a:rPr lang="en-US" sz="1200" dirty="0" err="1"/>
              <a:t>Joulin</a:t>
            </a:r>
            <a:r>
              <a:rPr lang="en-US" sz="1200" dirty="0"/>
              <a:t> et al., 2017)</a:t>
            </a:r>
          </a:p>
          <a:p>
            <a:pPr lvl="1"/>
            <a:r>
              <a:rPr lang="en-US" sz="1200" dirty="0"/>
              <a:t>Pretrained sentence encoders (</a:t>
            </a:r>
            <a:r>
              <a:rPr lang="en-US" sz="1200" dirty="0" err="1"/>
              <a:t>Kiros</a:t>
            </a:r>
            <a:r>
              <a:rPr lang="en-US" sz="1200" dirty="0"/>
              <a:t> et al., 2015, </a:t>
            </a:r>
            <a:r>
              <a:rPr lang="en-US" sz="1200" dirty="0" err="1"/>
              <a:t>Conneau</a:t>
            </a:r>
            <a:r>
              <a:rPr lang="en-US" sz="1200" dirty="0"/>
              <a:t> et al., 2017) </a:t>
            </a:r>
          </a:p>
          <a:p>
            <a:pPr lvl="1"/>
            <a:r>
              <a:rPr lang="en-US" sz="1200" dirty="0"/>
              <a:t>LSTM sentence encoder</a:t>
            </a:r>
            <a:endParaRPr lang="en-US" sz="1600" dirty="0"/>
          </a:p>
          <a:p>
            <a:r>
              <a:rPr lang="en-US" sz="1600" dirty="0"/>
              <a:t>Binary Models</a:t>
            </a:r>
          </a:p>
          <a:p>
            <a:pPr lvl="1"/>
            <a:r>
              <a:rPr lang="en-US" sz="1200" dirty="0"/>
              <a:t>Dual bag of words</a:t>
            </a:r>
          </a:p>
          <a:p>
            <a:pPr lvl="1"/>
            <a:r>
              <a:rPr lang="en-US" sz="1200" dirty="0"/>
              <a:t>Dual Pre trained sentence encoders</a:t>
            </a:r>
          </a:p>
          <a:p>
            <a:pPr lvl="1"/>
            <a:r>
              <a:rPr lang="en-US" sz="1200" dirty="0"/>
              <a:t>SNLI inference</a:t>
            </a:r>
          </a:p>
          <a:p>
            <a:pPr lvl="1"/>
            <a:r>
              <a:rPr lang="en-US" sz="1200" dirty="0"/>
              <a:t>SNLI models</a:t>
            </a:r>
            <a:endParaRPr lang="en-US" sz="1600" dirty="0"/>
          </a:p>
          <a:p>
            <a:r>
              <a:rPr lang="en-US" sz="1600" dirty="0"/>
              <a:t>Other Models</a:t>
            </a:r>
          </a:p>
          <a:p>
            <a:pPr lvl="1"/>
            <a:r>
              <a:rPr lang="en-US" sz="1200" dirty="0"/>
              <a:t>Length</a:t>
            </a:r>
          </a:p>
          <a:p>
            <a:pPr lvl="1"/>
            <a:r>
              <a:rPr lang="en-US" sz="1200" dirty="0" err="1"/>
              <a:t>ConceptNet</a:t>
            </a:r>
            <a:endParaRPr lang="en-US" sz="1200" dirty="0"/>
          </a:p>
          <a:p>
            <a:pPr lvl="1"/>
            <a:r>
              <a:rPr lang="en-US" sz="1200" dirty="0"/>
              <a:t>Human Performance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401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98654-FD3C-0945-BB27-4A0F9E9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45010-878C-FC4A-97E5-997890C1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C841EB-ABC6-FF4E-9780-A350B3549A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5866015"/>
              </p:ext>
            </p:extLst>
          </p:nvPr>
        </p:nvGraphicFramePr>
        <p:xfrm>
          <a:off x="1427584" y="1160884"/>
          <a:ext cx="512562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472420313"/>
                    </a:ext>
                  </a:extLst>
                </a:gridCol>
                <a:gridCol w="1069912">
                  <a:extLst>
                    <a:ext uri="{9D8B030D-6E8A-4147-A177-3AD203B41FA5}">
                      <a16:colId xmlns:a16="http://schemas.microsoft.com/office/drawing/2014/main" val="3065800278"/>
                    </a:ext>
                  </a:extLst>
                </a:gridCol>
                <a:gridCol w="1281405">
                  <a:extLst>
                    <a:ext uri="{9D8B030D-6E8A-4147-A177-3AD203B41FA5}">
                      <a16:colId xmlns:a16="http://schemas.microsoft.com/office/drawing/2014/main" val="642522727"/>
                    </a:ext>
                  </a:extLst>
                </a:gridCol>
                <a:gridCol w="1281405">
                  <a:extLst>
                    <a:ext uri="{9D8B030D-6E8A-4147-A177-3AD203B41FA5}">
                      <a16:colId xmlns:a16="http://schemas.microsoft.com/office/drawing/2014/main" val="308350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6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Ending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2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Sentence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Context+ 2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Sentence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09FC5-19A6-BC41-BA93-9403BE22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504CC-1FC5-DB43-80C3-5F81BB36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 versus other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71FE-D41D-0944-BA3C-AF730E90B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 requires a unique type of temporal reasoning, which is not there in other datasets. </a:t>
            </a:r>
          </a:p>
          <a:p>
            <a:r>
              <a:rPr lang="en-US" dirty="0"/>
              <a:t>Swag has more active verbs like ‘pull’ and ‘hit,’ and fewer static verbs like ‘sit’ and ‘wear’, Compared with SNLI</a:t>
            </a:r>
          </a:p>
          <a:p>
            <a:r>
              <a:rPr lang="en-US" dirty="0"/>
              <a:t>Dataset suffers from few lexical biases.</a:t>
            </a:r>
          </a:p>
        </p:txBody>
      </p:sp>
    </p:spTree>
    <p:extLst>
      <p:ext uri="{BB962C8B-B14F-4D97-AF65-F5344CB8AC3E}">
        <p14:creationId xmlns:p14="http://schemas.microsoft.com/office/powerpoint/2010/main" val="20276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27137-5CE8-C442-B82C-B1FE8F28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E711D-3654-E747-9277-D0E4B1E7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9DD4-2FB2-EE48-9663-7C57893A80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Made a Dataset for research in commonsense inference that broadens the scope of natural language inference (NLI) with commonsense reasoning.</a:t>
            </a:r>
          </a:p>
          <a:p>
            <a:r>
              <a:rPr lang="en-US" sz="2000" dirty="0"/>
              <a:t>Constructed the Adversarial Filtering Algorithm, for constructing datasets and reducing annotation artifacts. </a:t>
            </a:r>
          </a:p>
        </p:txBody>
      </p:sp>
    </p:spTree>
    <p:extLst>
      <p:ext uri="{BB962C8B-B14F-4D97-AF65-F5344CB8AC3E}">
        <p14:creationId xmlns:p14="http://schemas.microsoft.com/office/powerpoint/2010/main" val="6304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1678C-825E-C443-96E3-A73ED94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7A50F-385B-AC4E-A4BA-AC43468C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3AA6-9EDB-5A48-AAF9-166737C76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believe it should not be considered as the gold standard dataset for NLI, because it can be beaten (BERT). </a:t>
            </a:r>
          </a:p>
          <a:p>
            <a:r>
              <a:rPr lang="en-US" dirty="0"/>
              <a:t>A strong need to define what can be used for NLI. </a:t>
            </a:r>
          </a:p>
          <a:p>
            <a:r>
              <a:rPr lang="en-US" dirty="0"/>
              <a:t>Dataset in general is very good. </a:t>
            </a:r>
          </a:p>
          <a:p>
            <a:r>
              <a:rPr lang="en-US" dirty="0"/>
              <a:t>Can make extensions to Vision Datasets (with same idea)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8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35BAC-0EBC-D140-AFC1-D50CB42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C464-CD18-A148-B28E-FF4D8121B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9297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9D350-3EED-3443-A1CB-2B74E33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AF4C04-8B17-7247-82D8-3903F69C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 on a higher level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CD529-A476-8545-9480-A76DA6ADE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do we need dataset like SWAG?</a:t>
            </a:r>
          </a:p>
          <a:p>
            <a:r>
              <a:rPr lang="en-US" sz="1800" dirty="0"/>
              <a:t>What is the impact of getting good results on such a dataset? Does it mean the algorithm has achieved common sense?</a:t>
            </a:r>
          </a:p>
          <a:p>
            <a:r>
              <a:rPr lang="en-US" sz="1800" dirty="0"/>
              <a:t>SWAG has two contributions</a:t>
            </a:r>
          </a:p>
          <a:p>
            <a:pPr marL="0" indent="0">
              <a:buNone/>
            </a:pPr>
            <a:r>
              <a:rPr lang="en-US" sz="1800" dirty="0"/>
              <a:t>	- An unbiased dataset for Natural Language Inference (NLI)</a:t>
            </a:r>
          </a:p>
          <a:p>
            <a:pPr marL="0" indent="0">
              <a:buNone/>
            </a:pPr>
            <a:r>
              <a:rPr lang="en-US" sz="1800" dirty="0"/>
              <a:t>	- A novel algorithm to generate this dataset</a:t>
            </a:r>
          </a:p>
          <a:p>
            <a:r>
              <a:rPr lang="en-US" sz="1800" dirty="0"/>
              <a:t>What is natural language inference?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985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D16C8-D24D-8649-87AA-96BF125B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4BDE20-BC65-5049-95B3-B637928C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paper offering us?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7043-C851-1C4D-B9DB-63A0CDE17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dataset to enable research for Natural Language Inference (NLI) and commonsense reasoning.</a:t>
            </a:r>
          </a:p>
          <a:p>
            <a:r>
              <a:rPr lang="en-US" sz="1600" dirty="0"/>
              <a:t>Dataset consists of 113k Multiple Choice Questions (MCQs).  These questions are framed to answer ”what could happen in the future?” (for a small instance or time frame)</a:t>
            </a:r>
          </a:p>
          <a:p>
            <a:r>
              <a:rPr lang="en-US" sz="1600" dirty="0"/>
              <a:t>Made using a novel techniques called Adversarial Filtering to eliminate human bias. </a:t>
            </a:r>
            <a:r>
              <a:rPr lang="da" sz="1600" dirty="0"/>
              <a:t>(Gu- rurangan et al., 2018; Poliak et al., 2018).</a:t>
            </a:r>
            <a:endParaRPr lang="en-US" sz="1600" dirty="0"/>
          </a:p>
          <a:p>
            <a:r>
              <a:rPr lang="en-US" sz="1600" dirty="0"/>
              <a:t>Examples: </a:t>
            </a:r>
          </a:p>
          <a:p>
            <a:pPr marL="0" indent="0">
              <a:buNone/>
            </a:pPr>
            <a:r>
              <a:rPr lang="en-US" sz="1600" dirty="0"/>
              <a:t>	On stage, a woman takes a seat at the piano. She - </a:t>
            </a:r>
          </a:p>
          <a:p>
            <a:pPr marL="0" indent="0">
              <a:buNone/>
            </a:pPr>
            <a:r>
              <a:rPr lang="en-US" sz="1600" dirty="0"/>
              <a:t>		a. sits on a bench as her sister plays with the doll.</a:t>
            </a:r>
          </a:p>
          <a:p>
            <a:pPr marL="0" indent="0">
              <a:buNone/>
            </a:pPr>
            <a:r>
              <a:rPr lang="en-US" sz="1600" dirty="0"/>
              <a:t>		b. smiles with someone as the music plays.</a:t>
            </a:r>
          </a:p>
          <a:p>
            <a:pPr marL="0" indent="0">
              <a:buNone/>
            </a:pPr>
            <a:r>
              <a:rPr lang="en-US" sz="1600" dirty="0"/>
              <a:t>		c. is in the crowd, watching the dancers.</a:t>
            </a:r>
          </a:p>
          <a:p>
            <a:pPr marL="0" indent="0">
              <a:buNone/>
            </a:pPr>
            <a:r>
              <a:rPr lang="en-US" sz="1600" dirty="0"/>
              <a:t>		d. nervously sets her fingers on the keys.</a:t>
            </a:r>
          </a:p>
        </p:txBody>
      </p:sp>
    </p:spTree>
    <p:extLst>
      <p:ext uri="{BB962C8B-B14F-4D97-AF65-F5344CB8AC3E}">
        <p14:creationId xmlns:p14="http://schemas.microsoft.com/office/powerpoint/2010/main" val="40562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0A80E-FFD5-1144-94A4-B599E7EA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6EB9C-8B1E-C84F-9DCA-4A635867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25ACE-15E0-084E-B8E3-05BF5110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8" y="1217045"/>
            <a:ext cx="6075383" cy="32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5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8A3C8-E606-CB4D-9A3A-58ADF27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C21C2-A28B-3840-A110-C3B851BE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/>
          <a:lstStyle/>
          <a:p>
            <a:r>
              <a:rPr lang="en-US"/>
              <a:t>Why do we need this Dataset?	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1293C-BD92-E04C-B6FF-600BCD9C7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We need to build NLI models that are capable of commonsense reasoning and broadening research and scope of Linguistic Entailment, </a:t>
            </a:r>
            <a:r>
              <a:rPr lang="it" sz="1600" dirty="0"/>
              <a:t>(Chierchia and McConnell- Ginet, 2000).</a:t>
            </a:r>
          </a:p>
          <a:p>
            <a:r>
              <a:rPr lang="it" sz="1600" dirty="0"/>
              <a:t>Humans - 88%;  NLI Models - &lt;60%  on SWAG (At the time of the paper publication)</a:t>
            </a:r>
          </a:p>
          <a:p>
            <a:pPr marL="0" indent="0">
              <a:buNone/>
            </a:pPr>
            <a:r>
              <a:rPr lang="it" sz="1600" dirty="0"/>
              <a:t>      NLI models and types will shown in upcoming slides. </a:t>
            </a:r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endParaRPr lang="it" sz="1600" dirty="0"/>
          </a:p>
          <a:p>
            <a:pPr marL="0" indent="0">
              <a:buNone/>
            </a:pPr>
            <a:r>
              <a:rPr lang="it" sz="1600" dirty="0"/>
              <a:t>  </a:t>
            </a:r>
          </a:p>
          <a:p>
            <a:pPr marL="0" indent="0">
              <a:buNone/>
            </a:pPr>
            <a:r>
              <a:rPr lang="it" sz="1600" dirty="0">
                <a:solidFill>
                  <a:srgbClr val="FF0000"/>
                </a:solidFill>
              </a:rPr>
              <a:t>Note: Present day leaderboard – Devlin et al. 2018 [86.28%] B.E.R.T.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ED862-E381-0648-B24A-0095ADF1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68" y="2352434"/>
            <a:ext cx="7060367" cy="19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393D2-8774-4646-9500-864477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D91F3-CA63-4F49-BAC2-5E798318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11084-E40A-AA42-8B0E-C51EF883F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78066"/>
            <a:ext cx="8082552" cy="3716560"/>
          </a:xfrm>
        </p:spPr>
        <p:txBody>
          <a:bodyPr>
            <a:normAutofit/>
          </a:bodyPr>
          <a:lstStyle/>
          <a:p>
            <a:r>
              <a:rPr lang="en-US" sz="1600" dirty="0"/>
              <a:t>Entailment NLI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i="1" dirty="0"/>
              <a:t>Used for various applications, fails because of annotation artifacts(summarization, video captioning)</a:t>
            </a:r>
          </a:p>
          <a:p>
            <a:pPr marL="0" indent="0">
              <a:buNone/>
            </a:pPr>
            <a:r>
              <a:rPr lang="en-US" sz="1600" i="1" dirty="0"/>
              <a:t>      (Cooper et al., 1996; Dagan et al., 2006; Marelli et al., 2014; Bowman et al., 2015; Lai et al., 2017;    	Williams et al., 2018).</a:t>
            </a:r>
          </a:p>
          <a:p>
            <a:r>
              <a:rPr lang="en-US" sz="1600" dirty="0"/>
              <a:t>Commonsense NLI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i="1" dirty="0"/>
              <a:t>Used to infer likely causes and endings given sentences, fails because it’s a small dataset</a:t>
            </a:r>
          </a:p>
          <a:p>
            <a:pPr marL="0" indent="0">
              <a:buNone/>
            </a:pPr>
            <a:r>
              <a:rPr lang="en-US" sz="1600" i="1" dirty="0"/>
              <a:t>      </a:t>
            </a:r>
            <a:r>
              <a:rPr lang="da" sz="1600" i="1" dirty="0"/>
              <a:t>(COPA; Roemmele et al., 2011; RocStories; Mostafazadeh et al., 2016; Sharma et al., 2018)</a:t>
            </a:r>
            <a:endParaRPr lang="en-US" sz="1600" i="1" dirty="0"/>
          </a:p>
          <a:p>
            <a:r>
              <a:rPr lang="en-US" sz="1600" dirty="0"/>
              <a:t>Vision Datasets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i="1" dirty="0"/>
              <a:t>While the inference problem remains same, fails because of annotation artifacts</a:t>
            </a:r>
          </a:p>
          <a:p>
            <a:pPr marL="0" indent="0">
              <a:buNone/>
            </a:pPr>
            <a:r>
              <a:rPr lang="en-US" sz="1600" i="1" dirty="0"/>
              <a:t>      (Yu et al., 2015; Huang et al., 2016)</a:t>
            </a:r>
          </a:p>
          <a:p>
            <a:r>
              <a:rPr lang="en-US" sz="1600" dirty="0"/>
              <a:t>Reducing Gender and Racial Bias (Zhang et al., 2018)</a:t>
            </a:r>
          </a:p>
          <a:p>
            <a:r>
              <a:rPr lang="en-US" sz="1600" dirty="0"/>
              <a:t>Physical Knowledge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852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DD0D3-CFB3-1D4A-8478-664ED7E2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9FADC5-BBF4-DA41-A2AD-D71F474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490AD-5F8C-C84D-ABF0-33397BD95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About SWAG</a:t>
            </a:r>
          </a:p>
          <a:p>
            <a:r>
              <a:rPr lang="en-US" sz="1600" dirty="0"/>
              <a:t>What is an Adversarial Dataset</a:t>
            </a:r>
          </a:p>
          <a:p>
            <a:r>
              <a:rPr lang="en-US" sz="1600" dirty="0"/>
              <a:t>Adversarial Filtering Algorithm</a:t>
            </a:r>
          </a:p>
          <a:p>
            <a:r>
              <a:rPr lang="en-US" sz="1600" dirty="0"/>
              <a:t>Experiments on SWAG</a:t>
            </a:r>
          </a:p>
          <a:p>
            <a:r>
              <a:rPr lang="en-US" sz="1600" dirty="0"/>
              <a:t>How good is SWAG?</a:t>
            </a:r>
          </a:p>
          <a:p>
            <a:r>
              <a:rPr lang="en-US" sz="1600" dirty="0"/>
              <a:t>Conclusions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052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0599B-2DD4-294C-9332-39510D79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03DC5-4377-EA47-85F7-91E82CD5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SWAG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7335FB-2259-E646-87F5-BBCA904752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SWAG: Situations with Adversarial Generations. </a:t>
                </a:r>
              </a:p>
              <a:p>
                <a:r>
                  <a:rPr lang="en-US" sz="1600" dirty="0"/>
                  <a:t>Formal notation: Let’s assume a model is given context </a:t>
                </a:r>
              </a:p>
              <a:p>
                <a:pPr marL="0" indent="0">
                  <a:buNone/>
                </a:pPr>
                <a:r>
                  <a:rPr lang="en-US" sz="1600" i="1" dirty="0"/>
                  <a:t>		c = (</a:t>
                </a:r>
                <a:r>
                  <a:rPr lang="en-US" sz="1600" i="1" dirty="0" err="1"/>
                  <a:t>s,n</a:t>
                </a:r>
                <a:r>
                  <a:rPr lang="en-US" sz="1600" i="1" dirty="0"/>
                  <a:t>)			s = </a:t>
                </a:r>
                <a:r>
                  <a:rPr lang="en-US" sz="1600" dirty="0"/>
                  <a:t>complete sentence</a:t>
                </a:r>
                <a:r>
                  <a:rPr lang="en-US" sz="1600" i="1" dirty="0"/>
                  <a:t> ; n = </a:t>
                </a:r>
                <a:r>
                  <a:rPr lang="en-US" sz="1600" dirty="0"/>
                  <a:t>noun phrase; c = context</a:t>
                </a:r>
              </a:p>
              <a:p>
                <a:pPr marL="0" indent="0">
                  <a:buNone/>
                </a:pPr>
                <a:r>
                  <a:rPr lang="en-US" sz="1600" dirty="0"/>
                  <a:t> and </a:t>
                </a:r>
                <a:r>
                  <a:rPr lang="en-US" sz="1600" i="1" dirty="0"/>
                  <a:t>n </a:t>
                </a:r>
                <a:r>
                  <a:rPr lang="en-US" sz="1600" dirty="0"/>
                  <a:t>has to be attached to possible verb phrase sentences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1600" i="1" dirty="0"/>
              </a:p>
              <a:p>
                <a:r>
                  <a:rPr lang="en-US" sz="1600" dirty="0"/>
                  <a:t>113k multiple choice questions (73k training, 20k validation, 20k test) </a:t>
                </a:r>
              </a:p>
              <a:p>
                <a:r>
                  <a:rPr lang="en-US" sz="1600" dirty="0"/>
                  <a:t>Derived from from </a:t>
                </a:r>
                <a:r>
                  <a:rPr lang="en-US" sz="1600" dirty="0" err="1"/>
                  <a:t>ActivityNet</a:t>
                </a:r>
                <a:r>
                  <a:rPr lang="en-US" sz="1600" dirty="0"/>
                  <a:t> Captions (Krishna et al., 2017; </a:t>
                </a:r>
                <a:r>
                  <a:rPr lang="en-US" sz="1600" dirty="0" err="1"/>
                  <a:t>Heilbron</a:t>
                </a:r>
                <a:r>
                  <a:rPr lang="en-US" sz="1600" dirty="0"/>
                  <a:t> et al., 2015) </a:t>
                </a:r>
              </a:p>
              <a:p>
                <a:r>
                  <a:rPr lang="en-US" sz="1600" dirty="0"/>
                  <a:t>Also derived from the Large Scale Movie Description Challenge (LSMDC; </a:t>
                </a:r>
                <a:r>
                  <a:rPr lang="en-US" sz="1600" dirty="0" err="1"/>
                  <a:t>Rohrbach</a:t>
                </a:r>
                <a:r>
                  <a:rPr lang="en-US" sz="1600" dirty="0"/>
                  <a:t> et al., 2017).</a:t>
                </a:r>
              </a:p>
              <a:p>
                <a:r>
                  <a:rPr lang="en-US" sz="1600" dirty="0"/>
                  <a:t>Uses Adversarial Filtering.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7335FB-2259-E646-87F5-BBCA90475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14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D5827-9E21-9046-BD5F-4C510BAA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536B5-6659-9148-A190-D27C5430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Dataset.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C3B7-00C3-4E4E-8C01-1D5F9F325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Adversarial dataset for a model </a:t>
            </a:r>
            <a:r>
              <a:rPr lang="en-US" sz="1600" i="1" dirty="0"/>
              <a:t>f</a:t>
            </a:r>
            <a:r>
              <a:rPr lang="en-US" sz="1600" dirty="0"/>
              <a:t> is one on which </a:t>
            </a:r>
            <a:r>
              <a:rPr lang="en-US" sz="1600" i="1" dirty="0"/>
              <a:t>f</a:t>
            </a:r>
            <a:r>
              <a:rPr lang="en-US" sz="1600" dirty="0"/>
              <a:t> will not generalize, even if evaluated on test data from the same distribution.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FE4E1-5F6E-3545-A17E-D826433F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8" y="1972849"/>
            <a:ext cx="7847351" cy="97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9736B-3743-D84C-AA91-58F1FFBB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306" y="3032617"/>
            <a:ext cx="3118661" cy="9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11313</TotalTime>
  <Words>710</Words>
  <Application>Microsoft Macintosh PowerPoint</Application>
  <PresentationFormat>On-screen Show (16:9)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AppleGothic</vt:lpstr>
      <vt:lpstr>Arial</vt:lpstr>
      <vt:lpstr>Calibri</vt:lpstr>
      <vt:lpstr>Cambria Math</vt:lpstr>
      <vt:lpstr>Gill Sans</vt:lpstr>
      <vt:lpstr>Gill Sans MT</vt:lpstr>
      <vt:lpstr>Office Theme</vt:lpstr>
      <vt:lpstr> SWAG: A Large-Scale Adversarial Dataset for Grounded Commonsense Inference   Rowan Zeller, Yonatan Bisk, Roy Schwartz, Yejin Choi EMNLP, 2018</vt:lpstr>
      <vt:lpstr>SWAG on a higher level </vt:lpstr>
      <vt:lpstr>What is the paper offering us?</vt:lpstr>
      <vt:lpstr>More examples!</vt:lpstr>
      <vt:lpstr>Why do we need this Dataset? </vt:lpstr>
      <vt:lpstr>Related Works</vt:lpstr>
      <vt:lpstr>Contents</vt:lpstr>
      <vt:lpstr>About SWAG</vt:lpstr>
      <vt:lpstr>Adversarial Dataset.</vt:lpstr>
      <vt:lpstr>Adversarial Filtering Algorithm</vt:lpstr>
      <vt:lpstr>Adversarial Filtering Algorithm (Contd. )</vt:lpstr>
      <vt:lpstr>Adversarial Filtering Algorithm</vt:lpstr>
      <vt:lpstr>Experiments on SWAG</vt:lpstr>
      <vt:lpstr>Experiments</vt:lpstr>
      <vt:lpstr>SWAG versus other Datasets</vt:lpstr>
      <vt:lpstr>Conclusions</vt:lpstr>
      <vt:lpstr>Thoughts and Future Work</vt:lpstr>
      <vt:lpstr>PowerPoint Presentation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Saluja, Rachit</cp:lastModifiedBy>
  <cp:revision>223</cp:revision>
  <dcterms:created xsi:type="dcterms:W3CDTF">2017-09-22T15:37:04Z</dcterms:created>
  <dcterms:modified xsi:type="dcterms:W3CDTF">2019-02-13T21:21:15Z</dcterms:modified>
</cp:coreProperties>
</file>