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311" r:id="rId3"/>
    <p:sldId id="296" r:id="rId4"/>
    <p:sldId id="305" r:id="rId5"/>
    <p:sldId id="322" r:id="rId6"/>
    <p:sldId id="314" r:id="rId7"/>
    <p:sldId id="315" r:id="rId8"/>
    <p:sldId id="333" r:id="rId9"/>
    <p:sldId id="334" r:id="rId10"/>
    <p:sldId id="325" r:id="rId11"/>
    <p:sldId id="326" r:id="rId12"/>
    <p:sldId id="335" r:id="rId13"/>
    <p:sldId id="328" r:id="rId14"/>
    <p:sldId id="327" r:id="rId15"/>
    <p:sldId id="329" r:id="rId16"/>
    <p:sldId id="319" r:id="rId17"/>
    <p:sldId id="331" r:id="rId18"/>
    <p:sldId id="33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 autoAdjust="0"/>
    <p:restoredTop sz="58026" autoAdjust="0"/>
  </p:normalViewPr>
  <p:slideViewPr>
    <p:cSldViewPr snapToGrid="0" snapToObjects="1">
      <p:cViewPr>
        <p:scale>
          <a:sx n="87" d="100"/>
          <a:sy n="87" d="100"/>
        </p:scale>
        <p:origin x="100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4:23.7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0,'0'0,"0"0,3 4,34 37,-2 2,25 42,-37-49,-2 2,-2 0,-1 1,0 6,26 92,-17-53,10 19,-25-76,1 0,1-1,1-1,1 0,13 15,-2-8,2-2,0-2,27 20,-9-12,2-2,16 7,-37-25,-14-9,0 1,-1 0,0 1,-1 1,4 3,27 31,32 44,-68-80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4:24.1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544 2655,'-3'-3,"-22"-19,0-1,2-1,1-1,1-1,1-1,2 0,-7-15,-26-54,-23-67,43 93,7 19,-55-132,59 129,2-1,-4-27,6 0,4 0,3-1,4 0,4 0,8-71,9 4,7 1,33-111,44-79,-92 315,28-113,-30 112,-4 18,-2 6,0 0,0 0,0 0,0 0,0 0,0 0,1 0,-1 0,0 0,1 0,-1 1,1-1,-1 0,1 0,-1 0,1 1,-1-1,1 0,0 1,-1-1,1 0,0 1,0-1,0 1,-1-1,1 1,5-2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4:04.96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167 65,'98'-1,"115"3,-168 1,7 4,-9-1,17-2,-24-1,27 5,-22 0,-21-4,-1-1,9 1,10-5,-29 1,1 0,0 0,0 1,0 0,1 1,2 3,-4 1</inkml:trace>
  <inkml:trace contextRef="#ctx0" brushRef="#br0" timeOffset="14607.764">1011 147,'-81'24,"-10"7,43-14,9-3,-60 20,82-30,0 0,0-1,0-1,-1-1,0 0,-274-5,251 4,35 0,27 0,95 1,133-2,-173-3,31-1,-661 5,520-1,-10-3,-19-1,60 5,-1 0,1-1,-1 1,0-1,1 0,-1 0,1 0,-1-1,3 2,0-1,0 1,1 0,-1-1,0 1,0-1,1 0,-1 1,1-1,-1 1,0-1,1 0,-1 0,1 1,0-1,-1 0,1 0,-1 0,1 1,0-1,0 0,0 0,-1 0,1 0,0 0,0 1,0-1,0 0,0 0,0 0,1 0,-1 0,0 1,0-1,1 0,-1-1,1 1,0-1,0 1,0-1,0 1,0-1,0 1,0-1,0 1,0 0,0 0,1 0,0-1,21-11,-23 13,19-9,1 1,0 1,1 1,-1 1,18-3,18 1,35 0,253 6,-164 3,10-2,-336-1,-163 2,22 21,228-16,0-3,-44-4,186 1,-38-1,88 1,149 1,-129 9,-142-9,1 0,-1 1,0 0,-1 1,11 4,-17-4,-6-2,-8 0,-218 0,116-2,-213 1,391-4,-18 1,417-1,-355 4,-451 11,263-3,-35 8,103-15,-11 2,0-2,-4 0,0-1,218-1,-106 2,-36-1,1 2,-1 3,0 2,-1 2,8 5,15 7,-33-8,1-2,14 1,-94-13,-48-5,-54-13,-84-22,-72-12,252 49,0 1,1 3,-3 1,29 0,15 0,4-1,25 0,-7 0,63 2,58 10,80 22,-148-22,58 2,-128-14,0 0,1 0,-1 0,0 1,0-1,1 1,-1 0,0 0,0 0,0 0,0 0,0 0,0 0,0 0,-1 1,0-1,0 0,0 0,0 0,0 1,0-1,-1 0,1 1,0-1,-1 1,1-1,-1 1,0-1,0 1,1-1,-1 1,0-1,0 1,0-1,0 1,-1 0,1 0,0 0,-1 0,1 0,0 0,-1-1,0 1,0 0,1 0,-1-1,0 1,0 0,0-1,-1 1,1-1,0 1,0-1,-1 0,1 0,-1 0,0 1,-4 1,0 0,1 0,-2-1,1 1,-2-1,-4 2,-14 4,-1-1,0-1,0-1,-1-2,-5 0,-140-2,116-2,91-15,6 0,0 2,1 2,0 1,43-5,2 9,0 4,0 3,0 4,-257-20,-157 12,321 3,7 1,0 0,0 0,0 0,0 0,0 0,0 0,0 0,0 0,0 0,0 0,0 0,0 0,0 0,0 0,-1 0,1 0,0 0,0 0,0 0,0 0,0 0,0 0,0 0,0-1,0 1,0 0,0 0,0 0,0 0,0 0,0 0,0 0,0 0,0 0,0 0,0 0,0 0,0 0,0 0,0 0,0 0,0 0,0 0,0 0,0 0,0 0,0 0,0 0,0 0,0 0,0-1,0 1,0 0,0 0,0 0,0 0,0 0,0 0,1 0,-1 0,0 0,0 0,0 0,13-5,17-2,0 2,1 1,6 1,96-1,-113 4,145 1,-320-1,151 0,0-1,-1 1,1-1,0 1,-1-2,5 2,-1 0,1 0,-1 0,1 0,-1-1,1 1,-1 0,1 0,-1-1,1 1,0 0,-1-1,1 1,0 0,-1-1,1 1,0-1,-1 1,1-1,0 1,0-1,0 1,0-1,0 1,0-1,0 0,0 1,1-1,-1 1,0 0,0-1,0 1,1-1,-1 1,0-1,1 1,-1-1,0 1,1 0,-1-1,0 1,1 0,-1-1,1 1,7-5,0 0,0 1,0-1,0 2,8-3,-10 4,40-16,1 2,1 2,0 3,1 1,8 2,15 2,0 3,57 6,-144-5,0 0,1-2,-1 1,-6-4,-67-26,53 19,-8-2,-2 2,-12-1,33 10,0 1,-1 1,1 1,-1 1,-3 2,6 0,13 0,-1 0,-6-1,44 2,19-2,-13 0,10 2,10 4,-2 3,1 2,6 4,154 55,-123-39,-80-26,-9-5,-1 0,0 0,0 0,0 0,0 0,0 0,0 0,0 0,0 0,0 0,0 0,0 0,0 0,1 0,-1 0,0 0,0 0,0 0,0 0,0 0,0 0,0 0,0 0,0 0,0 0,0 0,0 1,0-1,0 0,0 0,0 0,0 0,0 0,0 0,1 0,-1 0,0 0,0 0,0 0,0 0,0 1,0-1,0 0,0 0,0 0,0 0,-1 0,1 0,0 0,0 0,0 0,0 0,0 0,0 0,0 0,0 1,0-1,0 0,0 0,0 0,0 0,0 0,0 0,0 0,0 0,0 0,0 0,-7 1,-53 0,-7-2,4 0,-117 0,523 1,-339 0,4 0,0 0,1 1,-1 0,5 1,-12-2,-1 0,0 0,1 0,-1 0,1 0,-1 0,1 1,-1-1,0 0,1 0,-1 0,0 1,1-1,-1 0,1 0,-1 1,0-1,0 0,1 1,-1-1,0 1,0-1,0 1,0-1,0 0,0 1,0-1,-1 1,1-1,0 0,0 1,-1-1,1 0,0 0,-1 1,1-1,0 0,-1 0,1 1,0-1,-1 0,1 0,0 0,-1 1,1-1,-1 0,-8 4,-1-1,1 0,-1 0,-1-1,-2 2,-115 29,-58 15,137-38,-1-2,1-2,-1-2,-1-3,-34-3,85 2,0 0,0 0,0 0,0-1,0 1,0 0,0 0,0 0,0 0,0 0,0 0,0 0,0 0,0 0,0 0,0 0,0 0,0 0,0 0,0 0,0 0,0 0,0 0,0 0,0 0,0 0,0 0,0 0,0 0,0 0,0 0,0 0,0 0,0 0,0 0,0 0,0 0,0 0,0 0,0 0,0 0,0 0,0 0,0 0,0 0,0 0,0 0,0-1,0 1,0 0,0 0,5-2,11-3,-16 5,166-47,-114 35,0 2,14 2,37 1,-1 4,18 6,-227-2,-22-4,-3-7,49 4,-56 4,357 1,-99 2,-100-1,18 1,-34 0,-7 2,-8 0,-32 6,-31 0,62-7,-86 7,-13-5,-102-4,129 0,84 0,-17 1,18-1,0 0,-1 0,1 0,0 0,0 0,-1 0,1 0,0 1,0-1,0 0,-1 0,1 0,0 0,0 0,0 1,-1-1,1 0,0 0,0 0,0 1,0-1,0 0,-1 0,1 0,0 1,0-1,1 1,-1-1,0 0,0 1,0-1,0 1,0-1,1 0,-1 1,0-1,0 0,1 0,-1 1,0-1,1 0,-1 1,0-1,0 0,1 0,-1 0,6 4,0-1,0 0,0 0,1-1,-1 1,1-1,-1-1,7 1,4 2,18 5,104 25,-89-24,40 2,-72-8,-12 0,-6-4,0 0,0 0,0 1,0-1,0 0,0 0,0 1,0-1,0 0,0 0,0 0,0 1,0-1,0 0,0 0,0 0,0 1,0-1,0 0,0 0,-1 0,1 1,0-1,0 0,0 0,0 0,0 0,-1 1,1-1,0 0,0 0,-1 0,-2 3,-1-1,1 0,-1 0,-4 2,-3 1,-11 5,0-1,-18 5,-49 11,24-8,31-7,0-2,-1-1,0-2,0-2,0-1,0-1,-3-2,37 0,2 1,7-3,12-3,66-15,1 4,31-1,-33 11,0 4,35 5,-114-1,-8-1,-9 0,-326 0,336 0,-1 0,0 0,0 0,1 0,-1 0,1-1,-1 1,0-1,1 1,-1-1,1 0,-2 0,3 0,-1 1,1 0,0-1,-1 1,1 0,0-1,-1 1,1 0,0-1,0 1,-1-1,1 1,0 0,0-1,0 1,0-1,0 1,0-1,0 0,0 1,0-1,0 0,0 0,0 0,1 0,-1 0,0 0,1 0,-1 1,0-1,1 0,-1 0,2 0,2-4,0 0,1 0,0 1,0 0,0 0,0 0,1 1,5-3,13-6,15-4,-28 11,19-6,0 1,20-4,-32 10,0 1,0 1,0 1,0 0,6 1,-18 1,-8-1,-10 0,-135-8,-23 8,94 0,471 0,-389 0,16 1,-20-1,-1 0,1 1,-1-1,0 0,1 1,-1-1,0 1,1-1,-1 1,0 0,0 0,1-1,-1 2,-1-2,1 0,-1 0,0 1,0-1,0 0,0 0,0 0,1 1,-1-1,0 0,0 0,0 1,0-1,0 0,0 0,0 1,0-1,0 0,0 0,0 1,0-1,0 0,0 0,0 1,0-1,0 0,0 0,-1 0,1 1,0-1,0 0,0 0,0 1,0-1,-7 6,6-5,-3 2,0-1,0 1,-1-1,1 1,-1-1,0-1,1 1,-1-1,0 0,-3 1,-11 0,0 0,-3-1,14 0,-112-1,68-1,47 1,1 0,0 1,-1-1,0 1,-6 4,11-5,0 1,-1-1,1 0,0 0,0 1,-1-1,1 0,0 1,0-1,0 0,-1 1,1-1,0 0,0 1,0-1,0 1,0-1,0 0,0 1,0-1,0 1,0-1,0 0,0 1,0 0,1-1,-1 1,0-1,0 1,1-1,-1 1,1-1,-1 1,0-1,1 1,-1-1,1 1,-1-1,1 0,-1 1,1-1,-1 0,1 0,-1 1,1-1,0 0,0 0,14 4,-15-4,23 2,0-1,18-2,-12 0,10 2,-37-1,-1 0,0 0,1 1,-1-1,1 0,-1 1,0-1,0 1,1-1,-1 1,0 0,0-1,1 1,-1 0,0 0,-1-1,1 1,-1-1,0 1,0 0,1-1,-1 1,0-1,0 1,0 0,1-1,-1 1,0-1,0 1,0 0,0-1,0 1,0 0,0-1,-1 1,1-1,0 1,0 0,0-1,-1 1,1-1,0 1,-1-1,1 1,0-1,-1 1,1-1,-1 1,1-1,-1 1,-2 3,-1-1,0 1,1-1,-1 0,-1 0,1 0,0-1,-1 0,-2 2,-12 3,-16 5,33-11,-37 9,0-2,0-1,-1-2,0-2,0-1,-29-4,61 2,-11-1,18 1,2 0,12 0,647 0,-924-5,-36 0,296 5,0 0,1 0,-1 0,0-1,1 1,-1-1,-1-1,5 2,-1 0,1 0,-1 0,1-1,0 1,-1 0,1 0,-1-1,1 1,0-1,-1 1,1 0,0-1,-1 1,1-1,0 1,-1 0,1-1,0 1,0-1,0 1,0-1,-1 1,1-1,0 1,0-1,0 1,0-1,0 1,0-1,0 1,0-1,0 1,1-1,-1 1,0-1,0 1,0-1,1 1,-1-1,0 1,0-1,1 1,-1 0,2-3,0 0,0 0,0 0,1 1,-1-1,2 0,4-4,1 1,-1 0,1 0,1 1,3-2,18-6,2 0,-27 11,45-16,1 2,21-2,-43 12,1 1,-1 2,1 1,29 2,-50 1,-10-1,0 0,0 0,0 0,0 0,0 0,0 0,0 0,0 0,0 0,0 0,0 0,0 0,0 0,0 0,0 0,0 0,0 0,0 0,0 0,0 0,0 0,0 0,0 0,0 1,0-1,0 0,0 0,1 0,-1 0,0 0,0 0,0 0,-20 0,-20-5,0-1,-30-10,-21-3,50 12,-1 2,0 2,-1 2,-15 2,70-1,0 0,-1 1,1 1,6 1,-4 0,48 8,-1 4,-1 2,44 19,-90-30,0 0,-1 2,0-1,0 2,-1 0,0 0,0 1,3 4,-13-11,1-1,-1 0,0 1,0-1,-1 1,1 0,0-1,-1 1,0 0,0 0,1 2,-2-4,0 0,1 0,-1 0,0 0,0 0,0 0,-1 0,1 0,0 0,0 0,0-1,-1 1,1 0,0 0,-1 0,1 0,-1 1,0-1,0 0,0 0,0 0,0 0,0-1,0 1,0 0,0 0,-1-1,1 1,0 0,0-1,-2 1,-6 1,-1 1,0-2,1 0,-1 0,0 0,0-1,-1-1,-8 1,-307-3,336 5,0 0,0 1,0 0,27 8,22 0,21 6,-69-14,-5-1,-1-1,1 1,-1-2,1 1,0 0,-1-1,2 0,-6 0,0 0,0-1,0 1,0 0,0-1,0 1,0-1,0 1,0-1,0 0,0 1,0-1,0 0,-1 1,1-1,0 0,11-16,-5 7,6-7,1 1,7-6,-13 15,1 0,-1 0,1 0,0 2,7-5,5 1,0 1,0 0,1 2,0 1,0 0,0 1,23 0,30 2,54 5,-117-3,-2 1,-12-1,-17 1,-472-2,486 1,-15 0,20 0,-1 0,0 0,0-1,0 1,0 0,0 0,1-1,-1 1,0 0,0-1,1 1,-1-1,0 1,0-1,1 1,-1-1,1 0,-1 0,1 1,-1 0,1 0,0-1,0 1,0 0,0-1,0 1,0 0,0 0,0-1,0 1,0 0,0-1,0 1,0 0,0 0,0-1,0 1,0 0,1-1,-1 1,0 0,0 0,0-1,0 1,0 0,1 0,-1 0,0-1,0 1,0 0,1 0,-1 0,2-2,0 0,1 1,-1-1,0 1,1-1,-1 1,1 0,1 0,27-8,-24 7,63-12,1 2,32 0,145-1,189 12,-434 1,-10 0,-14 0,-377 9,342-4,-49 12,60-9,0-1,0-2,-21-2,-17-5,183 3,75 10,45 22,-30-4,-68-12,-83-9,-1 1,2 2,-36-10,0 0,-1 0,0 0,0 0,0 0,0 1,0 0,0-1,-1 1,1 0,-2-2,-1 0,0 1,0-1,0 0,0 0,0 0,0 0,0 0,0 0,0 0,1 0,-1 1,0-1,0 0,0 0,0 0,0 0,0 0,0 0,0 1,0-1,0 0,0 0,0 0,0 0,0 0,0 0,0 1,0-1,0 0,0 0,0 0,0 0,0 0,0 0,0 0,-1 1,1-1,0 0,0 0,0 0,0 0,0 0,0 0,0 0,0 0,0 0,-1 1,1-1,0 0,0 0,0 0,0 0,0 0,0 0,-1 0,1 0,0 0,0 0,0 0,-11 2,11-2,-56 3,-43-4,6 0,-66 12,83-5,1-3,-1-3,201 0,-58-1,75 1,-393 11,12-1,165-11,73 1,-5 0,7-1,3-2,27-10,1 1,0 1,1 2,0 1,1 2,3 1,56-4,57 3,85 8,-232-2,-10 0,-13 1,-710-2,730 2,0-1,-1 0,1 0,0 0,0 0,-1 0,1 0,0 0,-1 0,1 0,0 0,-1-1,1 1,0 0,0 0,-1 0,1 0,0 0,0 0,-1-1,1 1,0 0,4-4,15-3,164-44,-114 34,-33 7,153-36,-146 38,1 2,-1 2,19 1,-46 3,-11 1,-6 0,-8 1,4-1,-224 67,175-47,-46 24,7-3,84-38,-1 0,1-1,-1 0,0-1,0 0,-1-1,1 0,0 0,0-1,-5-1,-12-1,26 2,3-1,6 0,7-2,38-11,40-17,-23 6,18-4,84-27,-93 36,-64 17,0 0,0 2,0 0,3 0,-13 2,-7-1,-10 2,-79 5,-53 12,-27 7,-16-5,184-21,-12 2,1-1,-1-1,0-1,-5-1,19 2,3-2,17-5,-1 0,15-2,-5 2,23-8,91-27,-90 24,34-17,-64 24,-6 3,-1 1,1 1,16-4,-31 10,10-2,-9 3,-4 4,-7 4,-1 0,0-1,0 0,-1-1,0 0,-3 0,3 0,-130 68,75-41,40-18,1 0,0 2,1 0,-21 22,40-35,-1 0,0 0,0-1,0 0,0 0,-1-1,1 0,-1 0,0 0,0-1,0 0,-5 1,28-6,-1 0,0-1,0 0,-1-1,13-7,23-12,-2-2,-43 23,15-8,271-146,-276 149,0 1,1 1,11-4,-22 9,-8 3,-12 4,-6 2,-328 119,237-84,-137 52,191-69,29-12,-8 2,26-12,1 1,-1 1,-2 1,-5 4,16-10,-8 6,8-4,8 0,6-2,0-1,0 1,0-2,2 0,44-5,48-11,59-21,213-71,-312 85,14-11,-18 8,-27 14,-31 11,-8 2,-9 2,-13 6,-21 10,11-5,-119 40,-1 0,141-48,-26 10,-1-2,29-9,-1-1,1-1,-1 0,1-1,-6 0,7-3,12 2,0 0,0 0,0 0,-1 0,1 0,0 0,0 0,0 0,0 0,0 0,0 0,0 0,0 0,0 0,-1 0,1 0,0 0,0 0,0 0,0 0,0 0,0-1,0 1,0 0,0 0,0 0,0 0,0 0,0 0,0 0,0 0,0 0,0-1,0 1,0 0,0 0,0 0,0 0,0 0,0 0,0 0,0 0,0-1,0 1,0 0,0 0,0 0,0 0,0 0,0 0,0 0,0 0,0 0,0 0,0-1,0 1,1 0,-1 0,0 0,0 0,0 0,0 0,0 0,0 0,0 0,0 0,0 0,1 0,-1 0,6-3,0-1,0 2,0-1,1 1,4-2,3 0,135-40,-21 7,-5-4,90-27,-211 67,9-2,-1 0,1 1,-1 0,1 0,0 1,4 0,-41 5,-319-2,188-3,52 1,150-2,0-1,11-5,-17 4,1 1,24 1,-297 3,226-1,1 0,0 0,-1-1,1 0,-1 0,1-1,-3-1,7 3,0-1,0 0,1 0,-1 0,0 0,0 0,1-1,-1 1,1 0,-1-1,1 1,-1-1,1 0,0 1,0-1,0 0,0 0,0 0,0 0,0 1,1-1,-1 0,1 0,-1-3,1 3,0-1,0 0,0 0,0 0,1 0,-1 0,1 0,0 1,0-1,0 0,0 0,0 1,0-1,1 1,-1-1,1 1,0 0,0-1,0 1,0 0,0 0,0 0,2 0,7-6,-1 1,1 1,1 0,9-3,-14 6,24-12,-5 3,11-4,-28 13,1 0,-1 1,1 0,0 0,0 1,0 0,58 3,-223-1,80-2,-110 1,427 4,0 15,-215-16,19 3,-45-6,-1 0,1 0,0 0,-1 1,1-1,0 0,-1 0,1 1,0-1,-1 0,1 1,-1-1,1 0,0 1,-1-1,1 1,-1-1,1 1,-1-1,1 1,-1-1,0 1,0-1,0 1,0-1,0 1,0-1,0 1,0-1,0 1,0-1,0 0,0 1,-1-1,1 1,0-1,0 1,0-1,-1 0,1 1,0-1,0 1,-1-1,-1 3,-1 0,1-1,-1 1,0-1,0 1,-2 0,-6 4,-1 0,1-1,-2 0,1-1,-1 0,1-1,-6 1,0-2,-1 1,-1-2,1-1,-16 0,18-2</inkml:trace>
  <inkml:trace contextRef="#ctx0" brushRef="#br1" timeOffset="58002.927">1976 278,'16'-5,"-1"-1,6-4,-8 4,0 1,0 0,7-2,32-5,0 3,20-1,2 5,12 5,32-3,-85 1,1-1,15-5,-17 0,-18 4,1 1,-1 0,0 1,8 1,-18 1,-5 2,-9 1,-37 7,13-2,1-1,-27 1,15-4,0 0,-3-3,31 0,1 1,-1 0,-6 3,5-1,-1-1,-13 0,11-3,15 0,-1-1,1 1,0 1,-1 0,1 0,0 0,-5 1,-8 6,-1 0,2 1,-1 0,1 2,0 0,-8 8,12-8,1 1,-11 12,20-19,-1 1,1-1,1 1,-1 0,1 0,0 1,0-1,-1 6,1-3,-1 0,1 0,-2 0,1-1,-2 2,-7 10,-9 9,16-22,1 0,0 0,1 1,0-1,0 1,1 0,-1 0,2 0,-1 1,1-1,1 1,-1-1,1 8,3-59,0 25,-2 0,0 0,0 0,-4-12,3 25,0-1,-1 1,0-1,0 1,-1 0,0 0,0 0,0 0,0 1,0-1,-1 1,0 0,0 0,0 0,-1 0,1 1,-3-2,-8-4,-2 0,1 1,-1 0,-14-3,-10-2,30 10,0 0,0-1,0 0,1 0,-4-3,-25-18,26 16,-1 0,0 1,0 1,-1 0,1 1,-5-1,0 1,0 0,1-1,-3-1,13 3,-1 1,1-1,0-1,0 0,1 0,0 0,-3-4,7 7,-1 0,1 0,-1 0,0 0,0 0,0 1,0 0,0 0,0 0,-4-1,1 1,-1 0,1 1,0 0,-1 0,1 1,-4 0,-35 2,21-1,0-1,1 0,-1-2,1-1,-3-1,16 1,0-1,-7-3,9 3,0 1,0 0,1 0,-6 0,-15 0,0 2,0 1,-9 1,-12 0,-178-1,228 0,-5 0,0 0,0 1,-1-1,-3 2,8-2,0 0,-1 1,1-1,0 1,0-1,-1 1,1 0,0 0,0-1,0 1,0 0,0 0,0 0,0 0,0 0,0 0,0 0,0 1,1-1,-1 0,-4 11,1-1,1 1,0 0,0 0,1 0,0 11,0 18,3 17,0-14,-1-40,0 0,0-1,1 1,-1 0,1 0,0-1,0 1,0 0,1-1,-1 1,1-1,-1 1,1-1,1 0,-1 0,0 0,1 0,-1 0,1 0,5 3,0 1,0-1,0 0,1-1,0 0,0 0,0-1,1 0,-1-1,1 0,0-1,0 0,0 0,0-1,0 0,5-1,377-2,-724 2,328 0,-2 0,0 0,1 0,-1-1,-2 0,7 1,-1-1,1 1,0 0,0-1,0 1,0 0,0-1,0 0,0 1,0-1,0 0,0 1,0-1,1 0,-1 0,0 0,0 1,1-1,-1 0,1 0,-1 0,1 0,-1 0,1-1,-1 1,1 0,0 0,0 0,0 0,1 0,-1 0,0 1,0-1,0 0,1 0,-1 0,0 0,1 0,-1 0,1 1,-1-1,1 0,-1 0,1 1,0-1,-1 0,1 1,0-1,0 1,0-1,4-3,0 0,1 1,2-2,0 1,0-1,1 0,0 1,1 0,-1 1,1 0,-1 0,1 1,0 0,8 0,-37 2,-1 0,0-2,-12-2,-4 0,-67-2,-17-2,76 4,27 4,0-2,0 0,-7-2,-3-2,1 2,-14 0,-25-4,61 7,-1 0,0 0,0 0,0-1,1 0,-1 0,0 0,1 0,2 1,0-1,0 1,1-1,-1 1,0-1,1 0,-1 0,1 0,0 0,-1 0,1 0,0 0,0 0,0 0,1 0,-1 0,0-3,0 2,0-1,1 0,0 0,0 0,0 0,0 0,0 0,1 0,0 0,0 0,0 0,0 0,0 1,1-1,0 0,0 1,0-1,0 1,0 0,1 0,-1 0,1 0,0 0,0 0,0 1,0 0,0-1,1 1,-1 0,4-1,6-1,1 0,0 0,0 2,0-1,0 2,12 0,-52 1,-5 1,-25-2,43-1,1 0,-9-4,8 3,1 0,-5 1,-15-1,-7 1,38 2,0 0,0 0,0 0,0 0,0 1,0-1,0 0,0 0,0 1,0-1,0 0,0 1,0-1,0 1,0-1,0 1,1 0,-1-1,0 1,0 0,1 0,-1-1,0 1,1 0,-1 0,1 0,-1 0,1 0,-1 0,1 0,0 0,0 0,-1 0,0 5,1-1,-1 1,1-1,1 1,-1-1,1 1,-1 4,3 51,-4-174,2 50,-1 57,0-14,0 18,0 1,1 0,-1 0,0 0,0 0,1 0,-1 0,1 0,-1 0,0 0,1 1,0-1,-1 0,1 0,0 0,0 0,-1 1,0 0,1 0,-1-1,1 1,-1 0,1 0,-1 0,1 0,-1 0,1 0,-1-1,1 1,-1 0,1 1,-1-1,1 0,-1 0,0 0,1 0,-1 0,1 0,-1 0,1 1,-1-1,1 0,-1 0,0 1,1-1,-1 0,0 1,1-1,-1 0,0 1,1-1,-1 1,0-1,0 0,1 1,-1-1,0 1,11 19,-10-17,0-1,0 1,1 0,-1-1,1 1,0-1,-1 0,1 0,0 1,1-1,-1-1,0 1,2 1,4 1,-1 0,1 0,5 1,12 6,-7-3,1-1,-1 0,13 1,-9-2,1 1,6 4,-6-2,0-2,1 0,21 2,29 8,-57-12,0-2,0 0,0-1,8 0,70-2,-43-2,-22 2,-4-1,0 2,0 0,0 2,3 1,8 3,2 1,1 2,-28-7,0 1,0 1,0 0,-1 1,3 2,21 14,-11-6,1-2,1 0,6 2,110 45,-96-39,43 29,-74-42,4 4,0-2,9 4,-24-13,0 0,0 0,-1 0,1 1,-1 0,0 0,1 0,0 1,-4-3,1-1,-1 1,1 0,-1 0,1-1,-1 1,1 0,-1 0,0 0,1 0,-1-1,0 1,0 0,0 0,0 0,0 0,0 0,0 0,0 0,0 0,-1 0,1-1,-1 1,1 0,-1 0,1 0,-1-1,1 1,-1 0,0-1,0 1,1-1,-1 1,0-1,0 1,1-1,-1 1,0-1,0 0,0 0,0 1,-8 1,-1 0,1 0,-1-1,1 0,-1-1,1 0,-6-1,-5 0,-614-1,631 2,0 0,0 1,0-1,0-1,0 1,0 0,0-1,0 0,0 1,0-1,0 0,0-1,3 2,-1 0,1 0,0 0,-1-1,1 1,0 0,0 0,-1 0,1-1,0 1,0 0,-1-1,1 1,0 0,0 0,0-1,0 1,0 0,-1-1,1 1,0 0,0-1,0 1,0-1,0 1,0 0,0-1,0 1,0 0,0-1,0 1,0 0,0-1,1 1,-1 0,0-1,0 1,0 0,0-1,1 0,0-1,1 1,-1-1,0 1,0 0,1 0,0-1,12-8,1 1,0 1,0 0,1 1,10-3,6-3,6-4,88-35,-94 40,1 2,0 2,2 0,36-1,51 0,-33 3,114-4,23 11,-91-1,-37 1,112-2,-166-3,2-2,-12 1,1 2,10 1,-27 1,1-1,0 0,0-2,-1 0,13-5,-17 6,0 1,0 0,0 1,0 0,13 2,-6-1,18-1,-37 0,-1 1,1 0,-1-1,1 1,-1-1,1 1,-1-1,0 0,0 0,1 1,-1-1,0 0,0 0,0 0,0-1,0 1,0 0,0 0,0 0,0-1,0 1,-1 0,1-1,-1 1,1-1,-1 1,1-1,-1 1,0-1,0 1,1-8,0 0,0 0,-1 0,-1-7,0 9,1-29,0 12,-3-15,3 37,0 1,-1 0,1-1,0 1,-1-1,1 1,-1 0,0 0,1-1,-1 1,0 0,0 0,0 0,0 0,0 0,0 0,0 0,-1-1,0 1,0 0,0-1,-1 1,1 0,0 0,-1 1,1-1,-2 0,-5 0,-1-1,0 2,0 0,-6 0,10 0,-161 3,182-3,0 1,-1 0,3 1,-10-1,-1 1,1 0,-1 0,1 0,-1 1,0 0,0 0,2 1,0 1,1 0,0-1,0-1,5 2,-4-2,0 1,-1 0,9 5,4 4,1-2,18 8,-23-11,-1 1,0 1,14 10,-25-14,-5-5,0-1,0 1,0 0,0 0,0-1,0 1,0 0,0-1,2 1,-3-1,0 0,0 0,0 0,0 0,1 0,-1 0,0 0,0 0,0 0,0 0,1 0,-1 0,0 0,0 0,0 0,0 0,0-1,1 1,-1 0,0 0,0 0,0 0,0 0,0 0,0-1,0 1,1 0,-1 0,2-9,-3-101,-1 38,2 280,1-205,-2 1,1 0,0-1,-1 1,1-1,-1 1,0-1,-1 2,1-2,0-1,-1 0,1 0,0 0,-1 0,0 0,1 0,-1-1,0 1,0-1,0 1,-2 0,-1 1,0 0,0 0,-1-1,1 0,-1 0,-3 0,-37 6,30-6,0 0,-1 2,-103 29,98-28,-1 0,1-2,0-1,-6 0,-91-2,54-2,-686 2,381 0,351 1,1 1,-1 1,-2 1,-3 0,-12 1,-43-2,-16-4,-51 1,88 5,23-2,-9 0,-41-4,408 1,-307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5:05.84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0 356,'0'-2,"4"0,2 0,1-4,-1 0</inkml:trace>
  <inkml:trace contextRef="#ctx0" brushRef="#br0" timeOffset="6050.62">82 223,'334'0,"-325"0,0-1,-1 0,1-1,-1 0,1-1,-1 1,0-1,2-2,2 1,2-1,0 1,0 1,0 0,0 1,2 1,-12 0,10-1,-1-1,0 0,1-1,-1 0,9-5,-11 5,-1 1,1 0,0 1,0 0,0 1,0 0,0 0,8 0,14-3,-30 3,0 0,1 0,-1 0,0 0,0-1,0 1,0-1,0 0,0 0,0 0,-1 0,1 0,0-2,1 0,0 0,-1-1,0 0,0 0,0 0,0 0,0-3,3-4,5-12,-11 23,1 0,-1 0,0-1,0 1,1 0,-1 0,0-1,0 1,0 0,-1-1,1 1,0 0,0 0,-1-1,1 1,0 0,-1-1,0 2,1-1,-1 0,0 0,0 1,0-1,1 0,-1 1,0-1,0 1,0-1,0 1,0-1,0 1,0 0,0-1,0 1,0 0,0 0,0 0,-1 0,1 0,-1 0,-4 0,0 1,-1 0,-1 0,7-1,-11 3,0 0,0 1,-6 3,9-3,-1 0,0-1,1 0,-1-1,0 0,-3 0,-34-1,-11-2,5 0,39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5:20.74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1193 340,'0'-6,"1"-1,0 0,2-5,1-16,-2-33,-3-1,1-45,1 104,-1 1,0 0,0-1,1 1,-1 0,1-1,0 1,-1 0,1 0,0-1,1 1,-1 0,1-1,-1 2,1-1,-1 1,0 0,1 0,-1 0,1 0,0 0,-1 0,1 0,0 0,0 1,0-1,-1 0,1 1,0 0,0-1,1 1,18-1,0 1,21 2,1 0,-31-2,-6 0,0 0,0 0,0 1,2 0,-7-1,-1 0,0 0,0 0,0 0,1 1,-1-1,0 0,0 0,1 0,-1 0,0 0,0 0,0 0,1 1,-1-1,0 0,0 0,0 0,0 0,1 1,-1-1,0 0,0 0,0 0,0 1,0-1,0 0,0 0,0 1,-2 6,-12 7,12-12,-17 16,-1-1,0-1,-18 10,29-20,0-1,0-1,-1 1,1-2,-1 1,0-1,0-1,0 0,-1 0,-9 0,8-2,6 0,1 0,-1 0,0 1,0 0,0 0,0 0,-1 1,-9 4,1-2,0 0,-1 0,0-2,-13 1,-6 0,-14 2,-7-3,30-2,5-1,1 1,0 1,0 1,-13 4,5-1,19-4,0 1,1 0,-1 1,0 0,-7 3,-13 9,-2-1,21-11,0 0,-1 0,1-1,-1 0,-1-1,1 1,0 1,-6 2,3 0,-1 0,0-2,-13 2,-45 3,63-7,-66 2,-25-4,23 0,74 1,0 0,-1 0,1-1,0 0,0 0,-1 0,3 1,1-1,-1 0,1 1,-1-1,1 0,0 1,-1-1,1 0,0 0,0 0,0 0,0 0,0-1,0 1,0 0,0 0,0-1,0 0,-7-15,5 11,-1-1,1 0,1 0,-1 0,1 0,1 0,-1-3,2 9,0 0,0 0,0 0,1 0,-1-1,0 1,1 0,-1 0,1 0,-1 0,1 0,-1 0,1 0,0 0,-1 0,1 0,0 0,0 1,0-1,0 0,-1 0,1 1,0-1,0 0,1 1,-1-1,0 1,0 0,1-1,4-1,0 0,1 1,-1 0,6 0,35-3,1 3,19 3,-2 0,224-1,-169-1,-110-1,0 1,0-2,-1 1,1-1,-1-1,3-1,18-7,7-5,-23 10,4-2,10-4,12-3,-30 11,1 2,0-1,0 1,0 1,7-1,40 3,-43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5:37.6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84 46,'0'572,"0"-909,-1 329,0 0,0-1,-1 1,0 0,-1-3,0 2,1-1,0 0,0-5,0-21,3-13,-1-24,0 71,-1-1,1 1,0 0,-1-1,1 1,-1 0,0 0,-1-2,2 4,0 0,0-1,0 1,0 0,-1-1,1 1,0 0,0 0,-1-1,1 1,0 0,-1 0,1 0,0-1,0 1,-1 0,1 0,0 0,-1 0,1 0,-1-1,1 1,-1 0,1 1,-1-1,1 0,-1 0,0 0,1 1,-1-1,1 0,-1 0,1 1,-1-1,1 1,-1-1,1 0,-1 1,1-1,0 1,-1 0,-4 5,1 0,0 1,0 0,0 0,1 0,0 0,0 1,1-1,0 1,0 0,1-1,-1 4,0 18,1-1,3 24,-1-7,-1 98,0-142,0 1,0 0,0-1,0 1,1 0,-1 0,0-1,1 1,0-1,-1 1,2 1,-2-2,1 0,0 0,0-1,-1 1,1 0,0 0,0-1,0 1,0-1,0 1,0-1,0 1,0-1,0 1,0-1,0 0,1 0,-1 0,0 1,16 0,0-1,0 0,0-1,3-2,18 0,0 1,0-2,-1-2,1-1,33-12,-57 15,-1 0,1 1,0 0,0 1,0 0,8 1,-10 0,0 0,0-1,0-1,0 0,-1 0,7-3,19-6,-24 9,1 0,0 1,0 1,3 0,58 1,-35 1,414 0,-260-1,-158-2,1-1,32-8,-32 4,0 3,30-1,439 6,-501-1,-1 0,-1 0,1 0,0 0,-1 1,1-1,0 1,-4-1,0 0,1 1,-1-1,0 0,0 0,1 0,-1 0,0 1,0-1,1 0,-1 0,0 1,0-1,0 0,0 0,1 1,-1-1,0 0,0 1,0-1,0 0,0 1,0-1,0 0,0 1,0-1,0 0,0 0,0 1,0-1,0 0,0 1,0-1,0 0,0 1,0-1,-1 0,1 1,0-1,0 0,0 0,0 1,-1-1,-8 13,8-12,-12 14,-2-1,0 0,0-1,-1 0,-13 7,-9 2,0-1,-8 2,39-19,-1 0,1 1,0 0,-6 6,-6 4,-4 3,7-6,-1 0,-9 5,23-15,-1-1,0 1,0 0,1-1,-1 0,0 0,0 0,0-1,0 1,-1-1,1 0,0 0,0 0,0-1,0 0,0 1,0-1,0-1,-3 0,-1-2,1 1,0-1,0-1,1 1,-1-1,1 0,0-1,0 0,-2-2,8 7,-15-15,1 0,-10-17,21 27,-1 0,1 0,0-1,1 1,-1-1,1 1,0-1,1 0,0 1,0-1,0 0,2-101,1 38,-2 67,0-1,0 0,0 0,1 1,0-1,0 0,0 1,0-1,0 1,1-1,0 0,-1 2,1 0,-1 0,1 0,-1 0,1 1,0-1,0 0,0 1,0-1,0 1,0 0,0 0,0 0,1 0,-1 0,0 0,2 0,7-1,-1 1,0 0,1 0,0 1,6 1,-7-1,0 1,0-1,0-1,0 0,-1-1,7-1,32-14,-36 12,1 0,-1 1,1 0,0 1,0 1,5-1,42 3,-34 0,1-1,0-1,16-2,3 1,-1381 4,771-1,556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0T21:15:46.96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86 316,'-8'30,"-5"21,-17 64,10-39,15-50,1 0,1 0,1 1,2-1,1 1,1 6,-3-58,2-7,-1 3,1 16,0 0,0 0,2 0,-1 1,5-13,8-15,3-5,-9 24,7-15,3 0,11-15,-15 25,-9 13,1 1,1 0,8-9,-14 18,2 0,-1 0,0 0,1 0,-1 0,1 1,0-1,0 1,0 0,0 0,0 1,0-1,0 1,1 0,12-2,0 2,0 0,0 0,0 2,1 0,21 1,-35-2,0 0,0 0,0 0,0 1,0-1,0 1,-1 0,1 1,0-1,0 1,0-1,-1 1,1 0,-1 0,0 1,0-1,1 1,-1-1,-1 1,1 0,0 0,-1 1,0-1,2 3,0 0,-1 0,-1 0,1 1,-1-1,0 1,0 0,-1-1,1 1,-1 4,0 12,-1 1,-1 4,0 0,0 199,1-223,0-1,0 0,0 0,-1 1,1-1,-1 0,-1 3,2-5,-1 0,1 0,-1 0,1 0,-1 0,0 0,0-1,1 1,-1 0,0 0,0-1,0 1,0 0,0-1,0 1,0-1,0 1,0-1,0 0,0 1,0-1,0 0,0 0,-1 0,-6 2,0-1,0-1,1 0,-1 0,0 0,0-1,0 0,0-1,1 0,-1 0,1-1,-1 1,1-2,0 1,0-1,0 0,1 0,-1-1,-8-7,0-1,1 0,1-1,0 0,0-2,2 1,-9-15,18 27,0-1,0 0,0 0,1 1,0-1,-1 0,1 0,0-1,1 1,-1 0,1 0,0 0,0 0,0-1,0 1,1 0,0 0,0 0,0 0,0 0,1 0,-1 0,1 0,0 1,2-4,5-5,0 1,1 0,1 1,-1 0,2 1,-1 0,1 1,9-5,96-50,-86 47,63-27,-67 32,-1 1,18-3,-30 10,1 1,-1 1,0 0,9 1,-9 0,1 0,0-2,13-2,7-9,-34 13,-1 0,0 0,1 0,-1 0,1 0,-1 0,1 0,-1 0,0 0,1 0,-1 0,1 0,-1 0,1 1,-1-1,0 0,1 0,-1 0,0 1,1-1,-1 0,1 0,-1 1,0-1,0 0,1 1,-1-1,0 0,0 1,1-1,-1 1,0-1,0 0,0 1,0-1,1 1,-1-1,0 3,0-1,1 0,-1 0,0 0,0 0,-1 0,1 2,-5 22,-1-1,-2 1,-1 1,-3 9,7-16,-5 12,3-11,1 2,0-1,1 4,5-24,0 0,-1 1,0-1,1 0,-1 1,0-1,0 0,0 0,0 0,-1 1,-2-1,4-2,0 0,0 0,0 0,0 0,-1 0,1 0,0 0,0 0,0 0,0 0,0-1,0 1,0 0,0 0,0 0,0 0,0 0,0 0,0 0,0 0,0-1,0 1,0 0,0 0,0 0,0 0,0 0,0 0,0 0,0-1,0 1,0 0,0 0,0 0,0 0,0 0,0 0,0 0,0 0,2-5,0 1,0 1,0-1,0 0,1 0,0 1,-1 0,1-1,8-8,21-37,15-32,-24 41,0 1,3 1,7-6,-2 8,3 3,0 0,8-2,-35 29,-1 0,1-1,-1 0,0-1,0 1,-1-1,0 0,-5 7,0 1,1-1,-1 1,0-1,0 1,1 0,-1-1,0 1,1-1,-1 1,0 0,1-1,-1 1,1 0,-1-1,1 1,-1 0,0 1,0-1,0 0,0 0,0 0,1 0,-1 0,0 0,0 0,0 0,0 0,0 0,0 1,0-1,0 0,1 0,-1 0,0 0,0 0,0 0,0 1,0-1,0 0,0 0,0 0,0 0,0 0,0 1,0-1,0 0,0 0,1 18,-2-15,1 23,-1 0,-2 0,-1-1,0 1,-2-1,-1 0,-5 10,10-29,-10 24,1 1,-2 11,6-16,4-13,0-1,0 1,1 5,-1 79,3-80,1-15,2-4,27-35,6-12,-7 10,-11 15,-3 6,-1-1,-1-1,7-14,-17 28,0 0,1 0,0 0,3-5,-4 9,-1-1,1 0,0 1,0 0,0 0,0 0,0 0,0 0,4-1,0 0,-3 1,-1 0,1 0,0 1,2-1,-6 1,1 1,-1 0,1 0,-1 0,1 0,-1 0,1 0,-1 0,1 0,-1 0,1 0,-1 0,1 0,-1 0,1 0,-1 0,0 0,1 0,-1 1,1-1,-1 0,1 0,-1 1,1-1,-1 0,0 1,1-1,-1 0,0 1,1-1,-1 1,0-1,0 0,1 1,-1-1,0 1,2 5,-1 1,0 0,0 0,-1 0,0 0,0-1,-2 7,2 5,-2 15,1-7,1 1,2 11,1-18,3 10,-3-16,-1 0,0 0,0 0,-1 5,-1-17,0-1,0 1,-1-1,1 0,0 1,-1-1,1 1,-1-1,1 1,-1-1,0 0,1 0,-1 1,0-1,0 0,0 0,0 0,0 0,0 0,0 0,0 0,-1 0,1 0,0 0,0-1,-1 1,1-1,-1 1,1-1,0 1,-2-1,-3 1,-1 0,1 0,-1-1,0 1,0-2,-1 1,61-3,-33 3,-8 1,0-2,11 0,-20 1,1-1,-1 0,0 0,1 0,-1 0,0 0,0-1,0 1,0-1,0 0,0 0,0 0,8-8,-1-1,-1 0,0 0,-1-1,0 0,-1-1,-3 7,-1-1,-1 0,1 0,-1 0,0 0,-1 0,0-1,1-6,4-24,1 10,-2 1,0-1,-2 0,-1-21,-3 14,0 13,1-1,2-6,-2 28,0-1,0 1,1 0,-1 0,0 0,1-1,-1 1,1 0,-1 0,1 0,-1 0,1 0,0 0,-1 1,0 0,0 0,0 0,0 0,0 0,1 0,-1-1,0 1,0 0,0 0,0 0,1 0,-1 0,0 0,0 0,0 0,1 0,-1 0,0 0,0 0,0 0,0 0,1 0,-1 0,0 0,0 0,1 0,-1 1,1-1,-1 0,1 1,-1-1,1 1,-1-1,0 1,1-1,-1 1,0-1,1 1,-1-1,0 1,3 4,-1 0,-1 0,1 0,-1 0,0 0,0 1,0 3,1 12,-2 8,0-16,-1 323,1-333,0 0,0 0,0 0,-1 0,1 0,-1 0,0 0,0 0,0 0,0-1,1-1,-1 0,0 1,0-1,0 0,0 0,0 0,-1 0,1 0,0 0,0 0,-1 0,1 0,-1-1,1 1,-1 0,1-1,-1 1,-5 1,0-1,0 1,0-1,0-1,-7 1,-38-3,14 0,16 2,-18-1,36 1,-1-1,1 0,0 0,0 0,0 0,0-1,1 1,-3-2,5 2,-1 0,1 0,-1 0,1-1,0 1,0 0,0-1,0 1,0-1,0 1,0-1,0 0,0 1,1-1,-1 0,1 0,-1 1,1-1,0 0,-2-10</inkml:trace>
  <inkml:trace contextRef="#ctx0" brushRef="#br0" timeOffset="363.437">1305 540,'0'0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4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Montague Meets Markov: Deep Semantics with Probabilistic Logical Form	</a:t>
            </a:r>
            <a:br>
              <a:rPr lang="en-US" dirty="0"/>
            </a:br>
            <a:r>
              <a:rPr lang="sv-SE" sz="2600" dirty="0"/>
              <a:t>Islam Beltagy, Cuong Chau, Gemma Boleda, Dan Garrette, Katrin Erk, Raymond Mooney</a:t>
            </a:r>
            <a:br>
              <a:rPr lang="en-US" sz="2600" dirty="0"/>
            </a:br>
            <a:r>
              <a:rPr lang="en-US" sz="2600" dirty="0"/>
              <a:t>Proceedings of the Second Joint Conference on Lexical and Computational Semantics (*Sem-2013) (2013)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Sanjna Kashyap (sanjnak@seas.upenn.edu)</a:t>
            </a:r>
          </a:p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March 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Distributional Similarity!</a:t>
            </a:r>
          </a:p>
          <a:p>
            <a:r>
              <a:rPr lang="en-US" dirty="0"/>
              <a:t>Create background knowledge by computing cosine similarity of words</a:t>
            </a:r>
          </a:p>
          <a:p>
            <a:r>
              <a:rPr lang="en-US" dirty="0"/>
              <a:t>Similarity </a:t>
            </a:r>
            <a:r>
              <a:rPr lang="en-US" dirty="0">
                <a:sym typeface="Wingdings" panose="05000000000000000000" pitchFamily="2" charset="2"/>
              </a:rPr>
              <a:t> Inference Rule</a:t>
            </a:r>
          </a:p>
          <a:p>
            <a:r>
              <a:rPr lang="en-US" dirty="0">
                <a:sym typeface="Wingdings" panose="05000000000000000000" pitchFamily="2" charset="2"/>
              </a:rPr>
              <a:t>Similarity is treated as a degree of entailment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Prior is a negative weight used to initialize all predicates</a:t>
            </a:r>
          </a:p>
          <a:p>
            <a:r>
              <a:rPr lang="en-US" dirty="0">
                <a:sym typeface="Wingdings" panose="05000000000000000000" pitchFamily="2" charset="2"/>
              </a:rPr>
              <a:t>Prior = -3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Generate inference rule: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Cucumber(x)  Zucchini(x) |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wt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(cucumber, zucchini)</a:t>
            </a:r>
          </a:p>
          <a:p>
            <a:r>
              <a:rPr lang="en-US" dirty="0"/>
              <a:t>Inference rules generated for all pairs of words (a, 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BB74E-324E-421E-93EC-C89F3E25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44" y="2237551"/>
            <a:ext cx="4244305" cy="742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35CDF-1F9E-4CDE-BAF0-54A3681D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84" y="3230956"/>
            <a:ext cx="2726316" cy="15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Distributional inference rules for phrase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S1: A boy is riding a bicycle.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S2: A little boy is riding a bike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 mapping “boy” to “little boy”</a:t>
            </a:r>
          </a:p>
          <a:p>
            <a:pPr lvl="1"/>
            <a:r>
              <a:rPr lang="en-US" dirty="0"/>
              <a:t>Vector addition or component wise vector multiplication</a:t>
            </a:r>
          </a:p>
          <a:p>
            <a:pPr lvl="1"/>
            <a:r>
              <a:rPr lang="en-US" dirty="0"/>
              <a:t>“Little boy” = “little” + “boy”</a:t>
            </a:r>
          </a:p>
        </p:txBody>
      </p:sp>
    </p:spTree>
    <p:extLst>
      <p:ext uri="{BB962C8B-B14F-4D97-AF65-F5344CB8AC3E}">
        <p14:creationId xmlns:p14="http://schemas.microsoft.com/office/powerpoint/2010/main" val="20098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Combiner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S1: A man is driving.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S2: A man is driving a car.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S1 does not entail S2, but objectively, both can be considered similar for the STS task.</a:t>
            </a:r>
          </a:p>
          <a:p>
            <a:pPr lvl="1"/>
            <a:r>
              <a:rPr lang="en-US" dirty="0"/>
              <a:t>Full logical form broken into clauses</a:t>
            </a:r>
          </a:p>
          <a:p>
            <a:pPr lvl="1"/>
            <a:r>
              <a:rPr lang="en-US" dirty="0"/>
              <a:t>Combiner averages probabilities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6484C-7803-41E8-8994-265549FF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1" y="3548906"/>
            <a:ext cx="4639555" cy="1157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6135F-4C1B-416F-9870-FE888B4F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1112792"/>
            <a:ext cx="4739792" cy="950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F5FB3-B115-4CBB-BFBE-B4D04E9E8E75}"/>
              </a:ext>
            </a:extLst>
          </p:cNvPr>
          <p:cNvSpPr txBox="1"/>
          <p:nvPr/>
        </p:nvSpPr>
        <p:spPr>
          <a:xfrm>
            <a:off x="6452006" y="3792931"/>
            <a:ext cx="208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Variable Binding</a:t>
            </a:r>
          </a:p>
        </p:txBody>
      </p:sp>
    </p:spTree>
    <p:extLst>
      <p:ext uri="{BB962C8B-B14F-4D97-AF65-F5344CB8AC3E}">
        <p14:creationId xmlns:p14="http://schemas.microsoft.com/office/powerpoint/2010/main" val="203971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implementation loses a lot of information.</a:t>
            </a:r>
          </a:p>
          <a:p>
            <a:pPr lvl="1"/>
            <a:r>
              <a:rPr lang="en-US" dirty="0"/>
              <a:t>Can’t differentiate between slightly more complex clauses</a:t>
            </a:r>
          </a:p>
          <a:p>
            <a:pPr lvl="2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“A man is driving and a woman is walking.”</a:t>
            </a:r>
          </a:p>
          <a:p>
            <a:pPr lvl="2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“A woman is driving and a man is walking.”</a:t>
            </a:r>
          </a:p>
          <a:p>
            <a:pPr lvl="1"/>
            <a:r>
              <a:rPr lang="en-US" dirty="0"/>
              <a:t>Logical form without variable binding degrades representation</a:t>
            </a:r>
          </a:p>
          <a:p>
            <a:pPr lvl="1"/>
            <a:r>
              <a:rPr lang="en-US" dirty="0"/>
              <a:t>Still useful for STS task</a:t>
            </a:r>
          </a:p>
          <a:p>
            <a:pPr lvl="1"/>
            <a:r>
              <a:rPr lang="en-US" dirty="0"/>
              <a:t>Average combiner without variable binding is fastest and has least memory requirements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BA478-EA8C-4D20-97F2-0DC667DB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66" y="834170"/>
            <a:ext cx="3313787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Recognizing Textual Entailment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016001"/>
            <a:ext cx="3853420" cy="35786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- RTE-1: </a:t>
            </a:r>
          </a:p>
          <a:p>
            <a:pPr lvl="1"/>
            <a:r>
              <a:rPr lang="en-US" dirty="0"/>
              <a:t>567 Text-Hypothesis pairs in development set</a:t>
            </a:r>
          </a:p>
          <a:p>
            <a:pPr lvl="1"/>
            <a:r>
              <a:rPr lang="en-US" dirty="0"/>
              <a:t>800 T-H pairs in test set</a:t>
            </a:r>
          </a:p>
          <a:p>
            <a:pPr lvl="1"/>
            <a:r>
              <a:rPr lang="en-US" dirty="0"/>
              <a:t>Balanced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= number of items in dataset</a:t>
            </a:r>
          </a:p>
          <a:p>
            <a:r>
              <a:rPr lang="en-US" dirty="0" err="1"/>
              <a:t>i</a:t>
            </a:r>
            <a:r>
              <a:rPr lang="en-US" dirty="0"/>
              <a:t> ranges over sorted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12646-397A-4006-93A3-1926020E0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35" b="53002"/>
          <a:stretch/>
        </p:blipFill>
        <p:spPr>
          <a:xfrm>
            <a:off x="4344284" y="1634499"/>
            <a:ext cx="4485161" cy="583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F9B92-7594-4F31-8451-20CC84E5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1" y="2608326"/>
            <a:ext cx="3014998" cy="66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196CE-6D78-44B9-ABF2-70296B75F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26"/>
          <a:stretch/>
        </p:blipFill>
        <p:spPr>
          <a:xfrm>
            <a:off x="4344284" y="2176107"/>
            <a:ext cx="4485161" cy="867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5B62A-B077-4C9C-BBA8-21069BCCF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2" b="88334"/>
          <a:stretch/>
        </p:blipFill>
        <p:spPr>
          <a:xfrm>
            <a:off x="4344284" y="1316044"/>
            <a:ext cx="4485161" cy="35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F74C2-3381-46EA-B2A1-BD9B4350F4A3}"/>
              </a:ext>
            </a:extLst>
          </p:cNvPr>
          <p:cNvSpPr txBox="1"/>
          <p:nvPr/>
        </p:nvSpPr>
        <p:spPr>
          <a:xfrm>
            <a:off x="4476903" y="3493008"/>
            <a:ext cx="4062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best system in the RTE-1 challenge was a statistical machine translation system.</a:t>
            </a:r>
          </a:p>
        </p:txBody>
      </p:sp>
    </p:spTree>
    <p:extLst>
      <p:ext uri="{BB962C8B-B14F-4D97-AF65-F5344CB8AC3E}">
        <p14:creationId xmlns:p14="http://schemas.microsoft.com/office/powerpoint/2010/main" val="71973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Textual Similarity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016000"/>
            <a:ext cx="4169664" cy="36829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Dataset: </a:t>
            </a:r>
            <a:r>
              <a:rPr lang="en-US" sz="1400" dirty="0"/>
              <a:t>MSR Video Paraphrase Corpus (MSR-Vid)</a:t>
            </a:r>
          </a:p>
          <a:p>
            <a:pPr lvl="1"/>
            <a:r>
              <a:rPr lang="en-US" sz="1600" dirty="0"/>
              <a:t>1500 sentence pairs</a:t>
            </a:r>
          </a:p>
          <a:p>
            <a:pPr lvl="1"/>
            <a:r>
              <a:rPr lang="en-US" sz="1600" dirty="0"/>
              <a:t>Built by Amazon Mechanical Turk workers</a:t>
            </a:r>
          </a:p>
          <a:p>
            <a:pPr lvl="1"/>
            <a:r>
              <a:rPr lang="en-US" sz="1600" dirty="0"/>
              <a:t>Similarity scores between 0 to 5</a:t>
            </a:r>
          </a:p>
          <a:p>
            <a:pPr lvl="1"/>
            <a:r>
              <a:rPr lang="en-US" sz="1600" dirty="0"/>
              <a:t>Gold standard score is average of </a:t>
            </a:r>
            <a:r>
              <a:rPr lang="en-US" sz="1600" dirty="0" err="1"/>
              <a:t>Turkers</a:t>
            </a:r>
            <a:r>
              <a:rPr lang="en-US" sz="1600" dirty="0"/>
              <a:t>’ annotations</a:t>
            </a:r>
          </a:p>
          <a:p>
            <a:endParaRPr lang="en-US" sz="1600" dirty="0"/>
          </a:p>
          <a:p>
            <a:r>
              <a:rPr lang="en-US" sz="1600" dirty="0"/>
              <a:t>Evaluate by measuring correlation to gold standard scores</a:t>
            </a:r>
          </a:p>
          <a:p>
            <a:r>
              <a:rPr lang="en-US" sz="1600" dirty="0"/>
              <a:t>Distributional information improves scores</a:t>
            </a:r>
          </a:p>
          <a:p>
            <a:r>
              <a:rPr lang="en-US" sz="1600" dirty="0"/>
              <a:t>STS scores better without variable binding</a:t>
            </a:r>
          </a:p>
          <a:p>
            <a:pPr lvl="1"/>
            <a:r>
              <a:rPr lang="en-US" sz="1400" dirty="0"/>
              <a:t>Information sensitive to parsing errors</a:t>
            </a:r>
          </a:p>
          <a:p>
            <a:pPr lvl="1"/>
            <a:r>
              <a:rPr lang="en-US" sz="1400" dirty="0"/>
              <a:t>C&amp;C parser produces several errors even for simple sentences</a:t>
            </a:r>
          </a:p>
          <a:p>
            <a:pPr lvl="1"/>
            <a:r>
              <a:rPr lang="en-US" sz="1400" dirty="0"/>
              <a:t>STS dataset does not bother with syntax or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B52F6-8045-4089-8585-9A5A9C34C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43"/>
          <a:stretch/>
        </p:blipFill>
        <p:spPr>
          <a:xfrm>
            <a:off x="4659038" y="949171"/>
            <a:ext cx="3880714" cy="305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449FB7-D6D4-4243-B097-CB2625E82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73"/>
          <a:stretch/>
        </p:blipFill>
        <p:spPr>
          <a:xfrm>
            <a:off x="4659038" y="1222143"/>
            <a:ext cx="3880714" cy="1481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71AC3-B518-4BA1-9D60-9C10CA10DBE7}"/>
              </a:ext>
            </a:extLst>
          </p:cNvPr>
          <p:cNvSpPr txBox="1"/>
          <p:nvPr/>
        </p:nvSpPr>
        <p:spPr>
          <a:xfrm>
            <a:off x="5109667" y="2930042"/>
            <a:ext cx="32406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best system performed linear regression on features that are scores generated by different similarity measures such as longest common subsequence, distributional thesaurus etc.</a:t>
            </a:r>
          </a:p>
        </p:txBody>
      </p:sp>
    </p:spTree>
    <p:extLst>
      <p:ext uri="{BB962C8B-B14F-4D97-AF65-F5344CB8AC3E}">
        <p14:creationId xmlns:p14="http://schemas.microsoft.com/office/powerpoint/2010/main" val="352970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Developed approach that combines logical and distributional representations</a:t>
            </a:r>
          </a:p>
          <a:p>
            <a:r>
              <a:rPr lang="en-US" dirty="0"/>
              <a:t>Logic is primary representation, while distributional information transformed to weighted inference rules</a:t>
            </a:r>
          </a:p>
          <a:p>
            <a:r>
              <a:rPr lang="en-US" dirty="0"/>
              <a:t>Dealt with phrase similarity, not just words</a:t>
            </a:r>
          </a:p>
          <a:p>
            <a:r>
              <a:rPr lang="en-US" dirty="0"/>
              <a:t>RTE-1 Accuracy = 0.57</a:t>
            </a:r>
          </a:p>
          <a:p>
            <a:r>
              <a:rPr lang="en-US" dirty="0"/>
              <a:t>STS Correlation = 0.85 in best case</a:t>
            </a:r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Shortcomings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 sentence parse can be very wrong</a:t>
            </a:r>
          </a:p>
          <a:p>
            <a:pPr lvl="1"/>
            <a:r>
              <a:rPr lang="en-US" dirty="0"/>
              <a:t>The authors took care of some errors in a previous paper manually but have not performed any such corrections here</a:t>
            </a:r>
          </a:p>
          <a:p>
            <a:r>
              <a:rPr lang="en-US" dirty="0"/>
              <a:t>STS dataset does not necessarily have to be syntactically correct or comprise of full sentences</a:t>
            </a:r>
          </a:p>
          <a:p>
            <a:r>
              <a:rPr lang="en-US" dirty="0"/>
              <a:t>Adding word vectors to create phrase vector is not a very sophisticated method</a:t>
            </a:r>
          </a:p>
          <a:p>
            <a:r>
              <a:rPr lang="en-US" dirty="0"/>
              <a:t>Alchemy fails to execute on 118 of 800 test cases</a:t>
            </a:r>
          </a:p>
          <a:p>
            <a:pPr lvl="1"/>
            <a:r>
              <a:rPr lang="en-US" dirty="0"/>
              <a:t>Severe inefficiencies in terms of memory requirements and speed</a:t>
            </a:r>
          </a:p>
          <a:p>
            <a:pPr lvl="1"/>
            <a:r>
              <a:rPr lang="en-US" dirty="0"/>
              <a:t>Can’t perform on larger and more complex examples</a:t>
            </a:r>
          </a:p>
        </p:txBody>
      </p:sp>
    </p:spTree>
    <p:extLst>
      <p:ext uri="{BB962C8B-B14F-4D97-AF65-F5344CB8AC3E}">
        <p14:creationId xmlns:p14="http://schemas.microsoft.com/office/powerpoint/2010/main" val="221745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Future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8284465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 logical form for top-n parses and create MLN that integrates them as underspecified meaning representation</a:t>
            </a:r>
          </a:p>
          <a:p>
            <a:r>
              <a:rPr lang="en-US" dirty="0"/>
              <a:t>Use a parser better than C&amp;C or a better version of C&amp;C</a:t>
            </a:r>
          </a:p>
          <a:p>
            <a:r>
              <a:rPr lang="en-US" dirty="0"/>
              <a:t>Obtain better way for calculating weights for phrase vectors</a:t>
            </a:r>
          </a:p>
          <a:p>
            <a:r>
              <a:rPr lang="en-US" dirty="0"/>
              <a:t>Test this approach on more complex and longer sentences</a:t>
            </a:r>
          </a:p>
          <a:p>
            <a:r>
              <a:rPr lang="en-US" dirty="0"/>
              <a:t>Incorporate directional similarity between words and phrases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4114801" cy="39568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logical and distributional representations of natural language </a:t>
            </a:r>
          </a:p>
          <a:p>
            <a:pPr lvl="1"/>
            <a:r>
              <a:rPr lang="en-US" dirty="0"/>
              <a:t>Recognizing textual entailment</a:t>
            </a:r>
          </a:p>
          <a:p>
            <a:pPr lvl="1"/>
            <a:r>
              <a:rPr lang="en-US" dirty="0"/>
              <a:t>Judging sentence similarity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Logic-based representations</a:t>
            </a:r>
          </a:p>
          <a:p>
            <a:pPr lvl="1"/>
            <a:r>
              <a:rPr lang="en-US" dirty="0"/>
              <a:t>Flexible and expressive</a:t>
            </a:r>
          </a:p>
          <a:p>
            <a:pPr lvl="1"/>
            <a:r>
              <a:rPr lang="en-US" dirty="0"/>
              <a:t>Complex propositions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Distributional semantics</a:t>
            </a:r>
          </a:p>
          <a:p>
            <a:pPr lvl="1"/>
            <a:r>
              <a:rPr lang="en-US" dirty="0"/>
              <a:t>Use contextual similarity to predict semantic similarity</a:t>
            </a:r>
          </a:p>
          <a:p>
            <a:pPr lvl="1"/>
            <a:r>
              <a:rPr lang="en-US" dirty="0"/>
              <a:t>Model polysemy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B7BAE-A2B9-4820-AA35-E06E4088B605}"/>
              </a:ext>
            </a:extLst>
          </p:cNvPr>
          <p:cNvSpPr txBox="1"/>
          <p:nvPr/>
        </p:nvSpPr>
        <p:spPr>
          <a:xfrm>
            <a:off x="5102352" y="1108253"/>
            <a:ext cx="343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S1: The man is cutting a cucumber.</a:t>
            </a:r>
          </a:p>
          <a:p>
            <a:r>
              <a:rPr lang="en-US" dirty="0">
                <a:solidFill>
                  <a:srgbClr val="FF0000"/>
                </a:solidFill>
              </a:rPr>
              <a:t>S2: The man is cutting a zucchini.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S1: The man is driving.</a:t>
            </a:r>
          </a:p>
          <a:p>
            <a:r>
              <a:rPr lang="en-US" dirty="0">
                <a:solidFill>
                  <a:srgbClr val="FF0000"/>
                </a:solidFill>
              </a:rPr>
              <a:t>S2: The man is driving a car.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99108-D0F6-46A6-A8B1-AC854FC0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91" y="2960827"/>
            <a:ext cx="3234277" cy="18763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B5835F-B8AC-41EE-94C0-245CF749793D}"/>
                  </a:ext>
                </a:extLst>
              </p14:cNvPr>
              <p14:cNvContentPartPr/>
              <p14:nvPr/>
            </p14:nvContentPartPr>
            <p14:xfrm>
              <a:off x="7597210" y="4365173"/>
              <a:ext cx="352080" cy="47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B5835F-B8AC-41EE-94C0-245CF7497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210" y="4356173"/>
                <a:ext cx="3697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91FD30-7E54-42B1-91B4-D1BB410F9B0C}"/>
                  </a:ext>
                </a:extLst>
              </p14:cNvPr>
              <p14:cNvContentPartPr/>
              <p14:nvPr/>
            </p14:nvContentPartPr>
            <p14:xfrm>
              <a:off x="6425770" y="1638173"/>
              <a:ext cx="196200" cy="955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91FD30-7E54-42B1-91B4-D1BB410F9B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6770" y="1629533"/>
                <a:ext cx="21384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EA1869-2963-47D3-864C-5013ABBFCC45}"/>
                  </a:ext>
                </a:extLst>
              </p14:cNvPr>
              <p14:cNvContentPartPr/>
              <p14:nvPr/>
            </p14:nvContentPartPr>
            <p14:xfrm>
              <a:off x="5638090" y="3344933"/>
              <a:ext cx="1103760" cy="229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EA1869-2963-47D3-864C-5013ABBFCC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5090" y="3297487"/>
                <a:ext cx="1229400" cy="33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4F783E3-5B8E-4246-88E9-1A9AE5BE76D9}"/>
                  </a:ext>
                </a:extLst>
              </p14:cNvPr>
              <p14:cNvContentPartPr/>
              <p14:nvPr/>
            </p14:nvContentPartPr>
            <p14:xfrm>
              <a:off x="5559250" y="3796373"/>
              <a:ext cx="328320" cy="12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4F783E3-5B8E-4246-88E9-1A9AE5BE76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96181" y="3733557"/>
                <a:ext cx="454098" cy="254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39800D-87BA-481A-B743-0582105D76F5}"/>
                  </a:ext>
                </a:extLst>
              </p14:cNvPr>
              <p14:cNvContentPartPr/>
              <p14:nvPr/>
            </p14:nvContentPartPr>
            <p14:xfrm>
              <a:off x="6348010" y="3947933"/>
              <a:ext cx="511920" cy="122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39800D-87BA-481A-B743-0582105D76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5010" y="3885293"/>
                <a:ext cx="637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4A7447-9043-4EE2-A56D-AEC873BFA4EF}"/>
                  </a:ext>
                </a:extLst>
              </p14:cNvPr>
              <p14:cNvContentPartPr/>
              <p14:nvPr/>
            </p14:nvContentPartPr>
            <p14:xfrm>
              <a:off x="5532970" y="4515293"/>
              <a:ext cx="815760" cy="222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4A7447-9043-4EE2-A56D-AEC873BFA4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9970" y="4452293"/>
                <a:ext cx="9414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54EA7B-14BA-4027-B2D1-7E57F2D3FC25}"/>
                  </a:ext>
                </a:extLst>
              </p14:cNvPr>
              <p14:cNvContentPartPr/>
              <p14:nvPr/>
            </p14:nvContentPartPr>
            <p14:xfrm>
              <a:off x="6691810" y="4468853"/>
              <a:ext cx="572400" cy="280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54EA7B-14BA-4027-B2D1-7E57F2D3FC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9170" y="4405853"/>
                <a:ext cx="698040" cy="4060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9A80DA-F13B-4582-9872-F585ED5AC8DE}"/>
              </a:ext>
            </a:extLst>
          </p:cNvPr>
          <p:cNvSpPr txBox="1"/>
          <p:nvPr/>
        </p:nvSpPr>
        <p:spPr>
          <a:xfrm>
            <a:off x="5244250" y="3723245"/>
            <a:ext cx="110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cucumber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14EFA4-F566-48F0-B7FD-83B2F59B72F7}"/>
              </a:ext>
            </a:extLst>
          </p:cNvPr>
          <p:cNvSpPr txBox="1"/>
          <p:nvPr/>
        </p:nvSpPr>
        <p:spPr>
          <a:xfrm>
            <a:off x="5500210" y="3258623"/>
            <a:ext cx="110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cucumber,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BFA3E0-7D79-469D-912D-B785D9FE60B4}"/>
              </a:ext>
            </a:extLst>
          </p:cNvPr>
          <p:cNvSpPr txBox="1"/>
          <p:nvPr/>
        </p:nvSpPr>
        <p:spPr>
          <a:xfrm>
            <a:off x="6164769" y="3261438"/>
            <a:ext cx="110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zucchini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C0776-646A-4765-9B64-8C431F661A25}"/>
              </a:ext>
            </a:extLst>
          </p:cNvPr>
          <p:cNvSpPr txBox="1"/>
          <p:nvPr/>
        </p:nvSpPr>
        <p:spPr>
          <a:xfrm>
            <a:off x="6139930" y="3884641"/>
            <a:ext cx="110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zucchini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71D95-5646-4787-9B49-E13D57D2BE40}"/>
              </a:ext>
            </a:extLst>
          </p:cNvPr>
          <p:cNvSpPr txBox="1"/>
          <p:nvPr/>
        </p:nvSpPr>
        <p:spPr>
          <a:xfrm>
            <a:off x="5465606" y="4450579"/>
            <a:ext cx="1328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Cucumber(x)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CF25F-7929-4FF7-940A-B9C908045B6E}"/>
              </a:ext>
            </a:extLst>
          </p:cNvPr>
          <p:cNvSpPr txBox="1"/>
          <p:nvPr/>
        </p:nvSpPr>
        <p:spPr>
          <a:xfrm>
            <a:off x="6523325" y="4453464"/>
            <a:ext cx="1103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Zucchini(x)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Approaches</a:t>
            </a:r>
          </a:p>
          <a:p>
            <a:r>
              <a:rPr lang="en-US" dirty="0"/>
              <a:t>Contributions of this work</a:t>
            </a:r>
          </a:p>
          <a:p>
            <a:r>
              <a:rPr lang="en-US" dirty="0"/>
              <a:t>MLN System</a:t>
            </a:r>
          </a:p>
          <a:p>
            <a:r>
              <a:rPr lang="en-US" dirty="0"/>
              <a:t>Results and Analysis</a:t>
            </a:r>
          </a:p>
          <a:p>
            <a:pPr lvl="1"/>
            <a:r>
              <a:rPr lang="en-US" dirty="0"/>
              <a:t>Recognizing Textual Entailment</a:t>
            </a:r>
          </a:p>
          <a:p>
            <a:pPr lvl="1"/>
            <a:r>
              <a:rPr lang="en-US" dirty="0"/>
              <a:t>Semantic Textual Similarity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Shortcomings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Semantics</a:t>
            </a:r>
          </a:p>
          <a:p>
            <a:pPr lvl="2"/>
            <a:r>
              <a:rPr lang="en-US" dirty="0"/>
              <a:t>Thomas </a:t>
            </a:r>
            <a:r>
              <a:rPr lang="en-US" dirty="0" err="1"/>
              <a:t>Landauer</a:t>
            </a:r>
            <a:r>
              <a:rPr lang="en-US" dirty="0"/>
              <a:t> and Susan </a:t>
            </a:r>
            <a:r>
              <a:rPr lang="en-US" dirty="0" err="1"/>
              <a:t>Dumais</a:t>
            </a:r>
            <a:r>
              <a:rPr lang="en-US" dirty="0"/>
              <a:t>, “A solution to Plato’s problem: the latent semantic analysis theory of acquisition, induction, and representation of knowledge”, Psychological Review, 1997</a:t>
            </a:r>
          </a:p>
          <a:p>
            <a:pPr lvl="2"/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, “Composition in distributional models of semantics”, Cognitive Science, 2010</a:t>
            </a:r>
          </a:p>
          <a:p>
            <a:pPr lvl="1"/>
            <a:r>
              <a:rPr lang="en-US" dirty="0"/>
              <a:t>Semantic relatedness of words defined as similarity of vectors representing the context in which they appear</a:t>
            </a:r>
          </a:p>
          <a:p>
            <a:pPr lvl="2"/>
            <a:r>
              <a:rPr lang="en-US" dirty="0"/>
              <a:t>Add vectors for individual words appearing in a phrase</a:t>
            </a:r>
          </a:p>
          <a:p>
            <a:pPr lvl="2"/>
            <a:r>
              <a:rPr lang="en-US" dirty="0"/>
              <a:t>Component-wise product of word vectors</a:t>
            </a:r>
          </a:p>
          <a:p>
            <a:r>
              <a:rPr lang="en-US" dirty="0"/>
              <a:t>Logic Based Semantics</a:t>
            </a:r>
          </a:p>
          <a:p>
            <a:pPr lvl="2"/>
            <a:r>
              <a:rPr lang="en-US" dirty="0"/>
              <a:t>Johan Bos. 2008. Wide-coverage semantic analysis with boxer. Semantics in Text Processing. STEP 2008 Conference Proceedings, Research in Computational Semantics</a:t>
            </a:r>
          </a:p>
          <a:p>
            <a:pPr lvl="1"/>
            <a:r>
              <a:rPr lang="en-US" dirty="0"/>
              <a:t>Boxer – Software package for semantic analysis that produces logical forms using Discourse Representation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Markov Logic Networks</a:t>
            </a:r>
          </a:p>
          <a:p>
            <a:pPr lvl="1"/>
            <a:r>
              <a:rPr lang="en-US" dirty="0"/>
              <a:t>Compactly encode complex undirected probabilistic graphical models</a:t>
            </a:r>
          </a:p>
          <a:p>
            <a:pPr lvl="2"/>
            <a:r>
              <a:rPr lang="en-US" dirty="0"/>
              <a:t>Pedro </a:t>
            </a:r>
            <a:r>
              <a:rPr lang="en-US" dirty="0" err="1"/>
              <a:t>Domingos</a:t>
            </a:r>
            <a:r>
              <a:rPr lang="en-US" dirty="0"/>
              <a:t> and Daniel Lowd, “Markov Logic: An Interface Layer for Artificial Intelligence”, Synthesis Lectures on Artificial Intelligence and Machine Learning, 2009</a:t>
            </a:r>
          </a:p>
          <a:p>
            <a:pPr lvl="1"/>
            <a:r>
              <a:rPr lang="en-US" dirty="0"/>
              <a:t>Consists of a set of weighted first order clauses</a:t>
            </a:r>
          </a:p>
          <a:p>
            <a:pPr lvl="1"/>
            <a:r>
              <a:rPr lang="en-US" dirty="0"/>
              <a:t>Softening first-order logic by allowing situations in which not all clauses are satisfied</a:t>
            </a:r>
          </a:p>
          <a:p>
            <a:pPr lvl="1"/>
            <a:r>
              <a:rPr lang="en-US" dirty="0"/>
              <a:t>Alchemy – Open source software package, computation of probability of a query given weighted clauses as background knowledge and evidence</a:t>
            </a:r>
          </a:p>
          <a:p>
            <a:pPr lvl="2"/>
            <a:r>
              <a:rPr lang="en-US" dirty="0"/>
              <a:t>Stanley </a:t>
            </a:r>
            <a:r>
              <a:rPr lang="en-US" dirty="0" err="1"/>
              <a:t>Kok</a:t>
            </a:r>
            <a:r>
              <a:rPr lang="en-US" dirty="0"/>
              <a:t>, Parag Singla, Matthew Richardson, and Pedro </a:t>
            </a:r>
            <a:r>
              <a:rPr lang="en-US" dirty="0" err="1"/>
              <a:t>Domingos</a:t>
            </a:r>
            <a:r>
              <a:rPr lang="en-US" dirty="0"/>
              <a:t>, “The Alchemy system for statistical relational AI”, Technical report, Department of Computer Science and Engineering, University of Washington, 2005</a:t>
            </a:r>
          </a:p>
          <a:p>
            <a:r>
              <a:rPr lang="en-US" dirty="0"/>
              <a:t>Weighted inference, and combined structural distributional representations</a:t>
            </a:r>
          </a:p>
          <a:p>
            <a:pPr lvl="2"/>
            <a:r>
              <a:rPr lang="en-US" dirty="0"/>
              <a:t>Dan </a:t>
            </a:r>
            <a:r>
              <a:rPr lang="en-US" dirty="0" err="1"/>
              <a:t>Garrette</a:t>
            </a:r>
            <a:r>
              <a:rPr lang="en-US" dirty="0"/>
              <a:t>, Katrin </a:t>
            </a:r>
            <a:r>
              <a:rPr lang="en-US" dirty="0" err="1"/>
              <a:t>Erk</a:t>
            </a:r>
            <a:r>
              <a:rPr lang="en-US" dirty="0"/>
              <a:t>, and Raymond Mooney, “Integrating logical representations with probabilistic information using </a:t>
            </a:r>
            <a:r>
              <a:rPr lang="en-US" dirty="0" err="1"/>
              <a:t>markov</a:t>
            </a:r>
            <a:r>
              <a:rPr lang="en-US" dirty="0"/>
              <a:t> logic”, In Proceedings of IWCS, Oxford, UK, 2011</a:t>
            </a:r>
          </a:p>
          <a:p>
            <a:pPr lvl="1"/>
            <a:r>
              <a:rPr lang="en-US" dirty="0"/>
              <a:t>Proposed an approach to RTE that uses MLN to combine logical representations with distributional information</a:t>
            </a:r>
          </a:p>
          <a:p>
            <a:pPr lvl="1"/>
            <a:r>
              <a:rPr lang="en-US" dirty="0"/>
              <a:t>Logical form is primary meaning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58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Adapts MLN approach to handle recognizing textual entailment (RTE) and semantic textual similarity (STS)</a:t>
            </a:r>
          </a:p>
          <a:p>
            <a:r>
              <a:rPr lang="en-US" dirty="0"/>
              <a:t>Distributional inference rules for pairs of phrases instead of just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S1: A man is slicing a cucumber.</a:t>
            </a:r>
          </a:p>
          <a:p>
            <a:r>
              <a:rPr lang="en-US" dirty="0"/>
              <a:t>S2: A man is slicing a zucchini.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Construct logical forms for each sentence using Boxer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∃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x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0</a:t>
            </a:r>
            <a:r>
              <a:rPr lang="en-US" sz="800" i="1" dirty="0">
                <a:solidFill>
                  <a:srgbClr val="FF0000"/>
                </a:solidFill>
                <a:latin typeface="CMMI1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1</a:t>
            </a:r>
            <a:r>
              <a:rPr lang="en-US" sz="800" i="1" dirty="0">
                <a:solidFill>
                  <a:srgbClr val="FF0000"/>
                </a:solidFill>
                <a:latin typeface="CMMI1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 x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2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(man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x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slice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Agent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, x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cucumber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x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2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Patient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, x</a:t>
            </a:r>
            <a:r>
              <a:rPr lang="en-US" sz="800" i="1" dirty="0">
                <a:solidFill>
                  <a:srgbClr val="FF0000"/>
                </a:solidFill>
                <a:latin typeface="CMR8"/>
              </a:rPr>
              <a:t>2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)) (Used as evidence)</a:t>
            </a:r>
          </a:p>
          <a:p>
            <a:pPr lvl="2"/>
            <a:r>
              <a:rPr lang="en-US" i="1" dirty="0">
                <a:solidFill>
                  <a:srgbClr val="FF0000"/>
                </a:solidFill>
                <a:latin typeface="CMMI10"/>
              </a:rPr>
              <a:t>man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x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slice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Agent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e, x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zucchini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y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SY10"/>
              </a:rPr>
              <a:t>^ 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Patient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MMI10"/>
              </a:rPr>
              <a:t>e, y</a:t>
            </a:r>
            <a:r>
              <a:rPr lang="en-US" i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i="1" dirty="0">
                <a:solidFill>
                  <a:srgbClr val="FF0000"/>
                </a:solidFill>
                <a:latin typeface="CMR10"/>
                <a:sym typeface="Wingdings" panose="05000000000000000000" pitchFamily="2" charset="2"/>
              </a:rPr>
              <a:t> result()</a:t>
            </a:r>
            <a:endParaRPr lang="en-US" i="1" dirty="0">
              <a:solidFill>
                <a:srgbClr val="FF0000"/>
              </a:solidFill>
              <a:latin typeface="CMR10"/>
            </a:endParaRPr>
          </a:p>
          <a:p>
            <a:pPr lvl="1"/>
            <a:r>
              <a:rPr lang="en-US" dirty="0">
                <a:latin typeface="CMR10"/>
              </a:rPr>
              <a:t>Translates them into MLN clauses using Alchemy</a:t>
            </a:r>
          </a:p>
          <a:p>
            <a:pPr lvl="1"/>
            <a:r>
              <a:rPr lang="en-US" dirty="0"/>
              <a:t>result() is the query for which Alchemy computes probability</a:t>
            </a:r>
          </a:p>
          <a:p>
            <a:r>
              <a:rPr lang="en-US" dirty="0"/>
              <a:t>However, in normal RTE systems, S1 would not entail S2 and probability of result() = 0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Construct logical form (discourse representation structure) for each sentence using Boxer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stadium craze is sweeping the country.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 close 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standard first order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logic forms used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Alchemy.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00EC8-3C41-4D37-A2C2-958F4922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18" y="2463700"/>
            <a:ext cx="5246358" cy="24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1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MLN System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Distributional Similarity!</a:t>
            </a:r>
          </a:p>
          <a:p>
            <a:r>
              <a:rPr lang="en-US" dirty="0"/>
              <a:t>Let V be a vector space whose dimensions stand for lemmas appearing at least 50 times in </a:t>
            </a:r>
            <a:r>
              <a:rPr lang="en-US" dirty="0" err="1"/>
              <a:t>Gigaword</a:t>
            </a:r>
            <a:r>
              <a:rPr lang="en-US" dirty="0"/>
              <a:t> corpus excluding stop words</a:t>
            </a:r>
          </a:p>
          <a:p>
            <a:r>
              <a:rPr lang="en-US" dirty="0"/>
              <a:t>Each word is a point in vector space V</a:t>
            </a:r>
          </a:p>
          <a:p>
            <a:r>
              <a:rPr lang="en-US" dirty="0"/>
              <a:t>Count how many times a word appears in the same sentence as each feature and calculate pointwise mutual information (PMI)</a:t>
            </a:r>
          </a:p>
          <a:p>
            <a:r>
              <a:rPr lang="en-US" dirty="0"/>
              <a:t>sim: V x V </a:t>
            </a:r>
            <a:r>
              <a:rPr lang="en-US" dirty="0">
                <a:sym typeface="Wingdings" panose="05000000000000000000" pitchFamily="2" charset="2"/>
              </a:rPr>
              <a:t> [0,1]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12279</TotalTime>
  <Words>1307</Words>
  <Application>Microsoft Office PowerPoint</Application>
  <PresentationFormat>On-screen Show (16:9)</PresentationFormat>
  <Paragraphs>195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CMMI10</vt:lpstr>
      <vt:lpstr>CMR10</vt:lpstr>
      <vt:lpstr>CMR8</vt:lpstr>
      <vt:lpstr>CMSY10</vt:lpstr>
      <vt:lpstr>Gill Sans</vt:lpstr>
      <vt:lpstr>Gill Sans MT</vt:lpstr>
      <vt:lpstr>Office Theme</vt:lpstr>
      <vt:lpstr>Montague Meets Markov: Deep Semantics with Probabilistic Logical Form  Islam Beltagy, Cuong Chau, Gemma Boleda, Dan Garrette, Katrin Erk, Raymond Mooney Proceedings of the Second Joint Conference on Lexical and Computational Semantics (*Sem-2013) (2013)</vt:lpstr>
      <vt:lpstr>Problem &amp; Motivation</vt:lpstr>
      <vt:lpstr>Contents:</vt:lpstr>
      <vt:lpstr>Previous approaches</vt:lpstr>
      <vt:lpstr>Previous approaches</vt:lpstr>
      <vt:lpstr>Contributions of this work</vt:lpstr>
      <vt:lpstr>MLN System</vt:lpstr>
      <vt:lpstr>MLN System</vt:lpstr>
      <vt:lpstr>MLN System</vt:lpstr>
      <vt:lpstr>MLN System</vt:lpstr>
      <vt:lpstr>MLN System</vt:lpstr>
      <vt:lpstr>MLN System</vt:lpstr>
      <vt:lpstr>MLN System</vt:lpstr>
      <vt:lpstr>Recognizing Textual Entailment</vt:lpstr>
      <vt:lpstr>Semantic Textual Similarity</vt:lpstr>
      <vt:lpstr>Conclusions</vt:lpstr>
      <vt:lpstr>Shortcomings</vt:lpstr>
      <vt:lpstr>Future Work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Kashyap, Sanjna</cp:lastModifiedBy>
  <cp:revision>235</cp:revision>
  <dcterms:created xsi:type="dcterms:W3CDTF">2017-09-22T15:37:04Z</dcterms:created>
  <dcterms:modified xsi:type="dcterms:W3CDTF">2019-03-11T18:56:56Z</dcterms:modified>
</cp:coreProperties>
</file>