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311" r:id="rId3"/>
    <p:sldId id="323" r:id="rId4"/>
    <p:sldId id="320" r:id="rId5"/>
    <p:sldId id="296" r:id="rId6"/>
    <p:sldId id="305" r:id="rId7"/>
    <p:sldId id="324" r:id="rId8"/>
    <p:sldId id="314" r:id="rId9"/>
    <p:sldId id="326" r:id="rId10"/>
    <p:sldId id="327" r:id="rId11"/>
    <p:sldId id="351" r:id="rId12"/>
    <p:sldId id="329" r:id="rId13"/>
    <p:sldId id="330" r:id="rId14"/>
    <p:sldId id="332" r:id="rId15"/>
    <p:sldId id="335" r:id="rId16"/>
    <p:sldId id="334" r:id="rId17"/>
    <p:sldId id="336" r:id="rId18"/>
    <p:sldId id="337" r:id="rId19"/>
    <p:sldId id="338" r:id="rId20"/>
    <p:sldId id="339" r:id="rId21"/>
    <p:sldId id="340" r:id="rId22"/>
    <p:sldId id="342" r:id="rId23"/>
    <p:sldId id="343" r:id="rId24"/>
    <p:sldId id="344" r:id="rId25"/>
    <p:sldId id="352" r:id="rId26"/>
    <p:sldId id="345" r:id="rId27"/>
    <p:sldId id="347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4119" autoAdjust="0"/>
  </p:normalViewPr>
  <p:slideViewPr>
    <p:cSldViewPr snapToGrid="0" snapToObjects="1">
      <p:cViewPr varScale="1">
        <p:scale>
          <a:sx n="119" d="100"/>
          <a:sy n="119" d="100"/>
        </p:scale>
        <p:origin x="162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Relation:</a:t>
            </a:r>
            <a:r>
              <a:rPr lang="en-US" baseline="0" dirty="0" smtClean="0"/>
              <a:t> </a:t>
            </a:r>
            <a:r>
              <a:rPr lang="en-US" dirty="0" smtClean="0"/>
              <a:t>parents of</a:t>
            </a:r>
          </a:p>
          <a:p>
            <a:r>
              <a:rPr lang="en-US" dirty="0" smtClean="0"/>
              <a:t>Query</a:t>
            </a:r>
            <a:r>
              <a:rPr lang="en-US" baseline="0" dirty="0" smtClean="0"/>
              <a:t> entity: Obama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7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 curve:</a:t>
            </a:r>
            <a:r>
              <a:rPr lang="en-US" baseline="0" dirty="0" smtClean="0"/>
              <a:t> compare system to Ollie</a:t>
            </a:r>
          </a:p>
          <a:p>
            <a:r>
              <a:rPr lang="en-US" baseline="0" dirty="0" smtClean="0"/>
              <a:t>Plotted using confidence of extraction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0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better</a:t>
            </a:r>
            <a:r>
              <a:rPr lang="en-US" baseline="0" dirty="0" smtClean="0"/>
              <a:t> F1 score than </a:t>
            </a:r>
            <a:r>
              <a:rPr lang="en-US" dirty="0" smtClean="0"/>
              <a:t>University of Washington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Precision is worse: more irrelevant relations</a:t>
            </a:r>
          </a:p>
          <a:p>
            <a:r>
              <a:rPr lang="en-US" baseline="0" dirty="0" smtClean="0"/>
              <a:t>Recall is better: more correct relations were found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 curve:</a:t>
            </a:r>
            <a:r>
              <a:rPr lang="en-US" baseline="0" dirty="0" smtClean="0"/>
              <a:t> compare system to Ollie</a:t>
            </a:r>
          </a:p>
          <a:p>
            <a:r>
              <a:rPr lang="en-US" baseline="0" dirty="0" smtClean="0"/>
              <a:t>Plotted using confidence of extraction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8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Linguistic Structure For Open Domain Information </a:t>
            </a:r>
            <a:r>
              <a:rPr lang="en-US" dirty="0" smtClean="0"/>
              <a:t>Extraction	</a:t>
            </a:r>
            <a:br>
              <a:rPr lang="en-US" dirty="0" smtClean="0"/>
            </a:br>
            <a:r>
              <a:rPr lang="en-US" sz="2400" dirty="0"/>
              <a:t>Gabor </a:t>
            </a:r>
            <a:r>
              <a:rPr lang="en-US" sz="2400" dirty="0" err="1" smtClean="0"/>
              <a:t>Angeli</a:t>
            </a:r>
            <a:r>
              <a:rPr lang="en-US" sz="2400" dirty="0" smtClean="0"/>
              <a:t>, </a:t>
            </a:r>
            <a:r>
              <a:rPr lang="en-US" sz="2400" dirty="0"/>
              <a:t>Melvin Johnson </a:t>
            </a:r>
            <a:r>
              <a:rPr lang="en-US" sz="2400" dirty="0" err="1" smtClean="0"/>
              <a:t>Premkumar</a:t>
            </a:r>
            <a:r>
              <a:rPr lang="en-US" sz="2400" dirty="0"/>
              <a:t>, Christopher D. Manning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b="0" dirty="0" smtClean="0"/>
              <a:t>ACL </a:t>
            </a:r>
            <a:r>
              <a:rPr lang="en-US" sz="2400" b="0" dirty="0"/>
              <a:t>2015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Sandeep Dcunha (sdcunha@seas.upenn.edu)</a:t>
            </a:r>
          </a:p>
          <a:p>
            <a:r>
              <a:rPr lang="en-US" dirty="0" smtClean="0"/>
              <a:t>3/20/2019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Self-contained Clauses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30464" y="902369"/>
                <a:ext cx="3999032" cy="3690798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/>
                  <a:t>Clauses </a:t>
                </a:r>
                <a:r>
                  <a:rPr lang="en-US" sz="1800" dirty="0"/>
                  <a:t>should stand on their own syntactically and </a:t>
                </a:r>
                <a:r>
                  <a:rPr lang="en-US" sz="1800" dirty="0" smtClean="0"/>
                  <a:t>semantically</a:t>
                </a:r>
              </a:p>
              <a:p>
                <a:r>
                  <a:rPr lang="en-US" sz="1800" dirty="0" smtClean="0"/>
                  <a:t>Clauses should be entailed by original sentence</a:t>
                </a:r>
              </a:p>
              <a:p>
                <a:r>
                  <a:rPr lang="en-US" sz="1800" dirty="0" smtClean="0"/>
                  <a:t>Search problem: </a:t>
                </a:r>
                <a:r>
                  <a:rPr lang="en-US" sz="1800" dirty="0" smtClean="0"/>
                  <a:t>                   outgoing </a:t>
                </a:r>
                <a:r>
                  <a:rPr lang="en-US" sz="1800" dirty="0" smtClean="0"/>
                  <a:t>arc                  into action on arc (action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800" dirty="0" smtClean="0"/>
                  <a:t> and action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lvl="1"/>
                <a:r>
                  <a:rPr lang="en-US" sz="1600" b="0" dirty="0" smtClean="0"/>
                  <a:t>Arc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600" dirty="0" smtClean="0"/>
                  <a:t>, governor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 smtClean="0"/>
                  <a:t>, dependent clause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600" dirty="0" smtClean="0"/>
                  <a:t>, collapsed Stanford Dependency label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1600" dirty="0" smtClean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464" y="902369"/>
                <a:ext cx="3999032" cy="3690798"/>
              </a:xfrm>
              <a:blipFill rotWithShape="0">
                <a:blip r:embed="rId3"/>
                <a:stretch>
                  <a:fillRect l="-1067" t="-826" r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49" y="2688580"/>
            <a:ext cx="926074" cy="271527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" t="5830" r="29594" b="4032"/>
          <a:stretch/>
        </p:blipFill>
        <p:spPr>
          <a:xfrm>
            <a:off x="4323719" y="765958"/>
            <a:ext cx="4299184" cy="2205899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3" t="12331"/>
          <a:stretch/>
        </p:blipFill>
        <p:spPr>
          <a:xfrm>
            <a:off x="6852062" y="2960107"/>
            <a:ext cx="1425039" cy="18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Performed on Dependency Edge</a:t>
            </a:r>
          </a:p>
          <a:p>
            <a:r>
              <a:rPr lang="en-US" b="1" dirty="0" smtClean="0"/>
              <a:t>Yield</a:t>
            </a:r>
            <a:r>
              <a:rPr lang="en-US" dirty="0" smtClean="0"/>
              <a:t>: Yields new clause on dependency arc</a:t>
            </a:r>
          </a:p>
          <a:p>
            <a:pPr lvl="1"/>
            <a:r>
              <a:rPr lang="en-US" dirty="0" smtClean="0"/>
              <a:t>In sentence </a:t>
            </a:r>
            <a:r>
              <a:rPr lang="en-US" i="1" dirty="0" smtClean="0"/>
              <a:t>Dentists suggest you should brush your teeth,</a:t>
            </a:r>
          </a:p>
          <a:p>
            <a:pPr lvl="1"/>
            <a:r>
              <a:rPr lang="en-US" i="1" dirty="0" smtClean="0"/>
              <a:t> arc                                   </a:t>
            </a:r>
            <a:r>
              <a:rPr lang="en-US" dirty="0" smtClean="0"/>
              <a:t>: </a:t>
            </a:r>
            <a:r>
              <a:rPr lang="en-US" i="1" dirty="0" smtClean="0"/>
              <a:t>You should brush your teeth</a:t>
            </a:r>
            <a:endParaRPr lang="en-US" dirty="0" smtClean="0"/>
          </a:p>
          <a:p>
            <a:r>
              <a:rPr lang="en-US" b="1" dirty="0" err="1" smtClean="0"/>
              <a:t>Recurse</a:t>
            </a:r>
            <a:r>
              <a:rPr lang="en-US" dirty="0" smtClean="0"/>
              <a:t>: </a:t>
            </a:r>
            <a:r>
              <a:rPr lang="en-US" dirty="0" err="1" smtClean="0"/>
              <a:t>Recurse</a:t>
            </a:r>
            <a:r>
              <a:rPr lang="en-US" dirty="0" smtClean="0"/>
              <a:t> on dependency arc but don’t yield it. </a:t>
            </a:r>
          </a:p>
          <a:p>
            <a:pPr lvl="1"/>
            <a:r>
              <a:rPr lang="en-US" i="1" dirty="0" smtClean="0"/>
              <a:t>Faeries are dancing in the field where I lost my bike</a:t>
            </a:r>
            <a:r>
              <a:rPr lang="en-US" dirty="0" smtClean="0"/>
              <a:t>: </a:t>
            </a:r>
            <a:r>
              <a:rPr lang="en-US" dirty="0" err="1" smtClean="0"/>
              <a:t>recurse</a:t>
            </a:r>
            <a:r>
              <a:rPr lang="en-US" dirty="0" smtClean="0"/>
              <a:t> on </a:t>
            </a:r>
            <a:r>
              <a:rPr lang="en-US" i="1" dirty="0" smtClean="0"/>
              <a:t>the field where I lost my bike</a:t>
            </a:r>
            <a:r>
              <a:rPr lang="en-US" dirty="0" smtClean="0"/>
              <a:t> to get to </a:t>
            </a:r>
            <a:r>
              <a:rPr lang="en-US" i="1" dirty="0" smtClean="0"/>
              <a:t>I lost my bike</a:t>
            </a:r>
          </a:p>
          <a:p>
            <a:r>
              <a:rPr lang="en-US" b="1" dirty="0" smtClean="0"/>
              <a:t>Stop</a:t>
            </a:r>
            <a:r>
              <a:rPr lang="en-US" dirty="0" smtClean="0"/>
              <a:t>: Don’t </a:t>
            </a:r>
            <a:r>
              <a:rPr lang="en-US" dirty="0" err="1" smtClean="0"/>
              <a:t>recurse</a:t>
            </a:r>
            <a:r>
              <a:rPr lang="en-US" dirty="0" smtClean="0"/>
              <a:t> on arc as the </a:t>
            </a:r>
            <a:r>
              <a:rPr lang="en-US" dirty="0" err="1" smtClean="0"/>
              <a:t>subtree</a:t>
            </a:r>
            <a:r>
              <a:rPr lang="en-US" dirty="0" smtClean="0"/>
              <a:t> under arc is not entailed by parent sentence</a:t>
            </a:r>
          </a:p>
          <a:p>
            <a:pPr lvl="1"/>
            <a:r>
              <a:rPr lang="en-US" i="1" dirty="0" smtClean="0"/>
              <a:t>Furry cats are cute</a:t>
            </a:r>
            <a:r>
              <a:rPr lang="en-US" dirty="0" smtClean="0"/>
              <a:t> does not entail </a:t>
            </a:r>
            <a:r>
              <a:rPr lang="en-US" i="1" dirty="0" smtClean="0"/>
              <a:t>furry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02" y="2041100"/>
            <a:ext cx="2344619" cy="2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7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 path is a sequence of </a:t>
            </a:r>
            <a:r>
              <a:rPr lang="en-US" b="1" dirty="0" smtClean="0"/>
              <a:t>Yield</a:t>
            </a:r>
            <a:r>
              <a:rPr lang="en-US" b="1" i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Recurse</a:t>
            </a:r>
            <a:r>
              <a:rPr lang="en-US" b="1" dirty="0" smtClean="0"/>
              <a:t> </a:t>
            </a:r>
            <a:r>
              <a:rPr lang="en-US" dirty="0" smtClean="0"/>
              <a:t>terminating in </a:t>
            </a:r>
            <a:r>
              <a:rPr lang="en-US" b="1" dirty="0" smtClean="0"/>
              <a:t>Stop</a:t>
            </a:r>
            <a:endParaRPr lang="en-US" dirty="0" smtClean="0"/>
          </a:p>
          <a:p>
            <a:pPr lvl="1"/>
            <a:r>
              <a:rPr lang="en-US" dirty="0" smtClean="0"/>
              <a:t>                                               yields clause rooted at </a:t>
            </a:r>
            <a:r>
              <a:rPr lang="en-US" i="1" dirty="0" smtClean="0"/>
              <a:t>C</a:t>
            </a:r>
          </a:p>
          <a:p>
            <a:pPr lvl="1"/>
            <a:r>
              <a:rPr lang="en-US" dirty="0" smtClean="0"/>
              <a:t>                                                yields two clauses with roots at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Finding all such sequences is exponential in size of tree</a:t>
            </a:r>
          </a:p>
          <a:p>
            <a:pPr lvl="1"/>
            <a:r>
              <a:rPr lang="en-US" dirty="0" smtClean="0"/>
              <a:t>Training: collect first 10,000 sequences</a:t>
            </a:r>
          </a:p>
          <a:p>
            <a:pPr lvl="1"/>
            <a:r>
              <a:rPr lang="en-US" dirty="0" smtClean="0"/>
              <a:t>Inference: uniform cost search until classifier predictions fall below threshold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03" y="1720600"/>
            <a:ext cx="3497533" cy="298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03" y="2013893"/>
            <a:ext cx="3577732" cy="3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</a:t>
            </a:r>
            <a:r>
              <a:rPr lang="en-US" b="1" dirty="0" smtClean="0"/>
              <a:t>Yield</a:t>
            </a:r>
            <a:r>
              <a:rPr lang="en-US" dirty="0" smtClean="0"/>
              <a:t> and </a:t>
            </a:r>
            <a:r>
              <a:rPr lang="en-US" b="1" dirty="0" err="1" smtClean="0"/>
              <a:t>Recurse</a:t>
            </a:r>
            <a:r>
              <a:rPr lang="en-US" dirty="0" smtClean="0"/>
              <a:t> one commonly wants to capture a controller from the higher clause</a:t>
            </a:r>
          </a:p>
          <a:p>
            <a:r>
              <a:rPr lang="en-US" dirty="0" smtClean="0"/>
              <a:t>Subject Controller: If arc is not subject arc, add subject of parent node as subject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Born in a small town</a:t>
            </a:r>
            <a:r>
              <a:rPr lang="en-US" i="1" dirty="0"/>
              <a:t>, </a:t>
            </a:r>
            <a:r>
              <a:rPr lang="en-US" i="1" dirty="0">
                <a:solidFill>
                  <a:srgbClr val="0070C0"/>
                </a:solidFill>
              </a:rPr>
              <a:t>she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/>
              <a:t>took the midnight train.</a:t>
            </a:r>
            <a:endParaRPr lang="en-US" i="1" dirty="0" smtClean="0"/>
          </a:p>
          <a:p>
            <a:r>
              <a:rPr lang="en-US" dirty="0" smtClean="0"/>
              <a:t>Object Controller: </a:t>
            </a:r>
            <a:r>
              <a:rPr lang="en-US" dirty="0"/>
              <a:t>If arc is not </a:t>
            </a:r>
            <a:r>
              <a:rPr lang="en-US" dirty="0" smtClean="0"/>
              <a:t>object arc</a:t>
            </a:r>
            <a:r>
              <a:rPr lang="en-US" dirty="0"/>
              <a:t>, add </a:t>
            </a:r>
            <a:r>
              <a:rPr lang="en-US" dirty="0" smtClean="0"/>
              <a:t>object of </a:t>
            </a:r>
            <a:r>
              <a:rPr lang="en-US" dirty="0"/>
              <a:t>parent node as </a:t>
            </a:r>
            <a:r>
              <a:rPr lang="en-US" dirty="0" smtClean="0"/>
              <a:t>object </a:t>
            </a:r>
          </a:p>
          <a:p>
            <a:pPr lvl="1"/>
            <a:r>
              <a:rPr lang="en-US" i="1" dirty="0" smtClean="0"/>
              <a:t>I persuaded </a:t>
            </a:r>
            <a:r>
              <a:rPr lang="en-US" i="1" dirty="0" smtClean="0">
                <a:solidFill>
                  <a:srgbClr val="0070C0"/>
                </a:solidFill>
              </a:rPr>
              <a:t>Fred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to leave the room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Parent Subject: If arc is only outgoing arc from a node, take parent node as (passive) subject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Obama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our 44th </a:t>
            </a:r>
            <a:r>
              <a:rPr lang="en-US" i="1" dirty="0" smtClean="0">
                <a:solidFill>
                  <a:srgbClr val="FF0000"/>
                </a:solidFill>
              </a:rPr>
              <a:t>president </a:t>
            </a:r>
            <a:r>
              <a:rPr lang="en-US" dirty="0"/>
              <a:t>becomes </a:t>
            </a:r>
            <a:r>
              <a:rPr lang="en-US" i="1" dirty="0"/>
              <a:t>Obama [is] our 44th </a:t>
            </a:r>
            <a:r>
              <a:rPr lang="en-US" i="1" dirty="0" smtClean="0"/>
              <a:t>president.</a:t>
            </a:r>
          </a:p>
        </p:txBody>
      </p:sp>
    </p:spTree>
    <p:extLst>
      <p:ext uri="{BB962C8B-B14F-4D97-AF65-F5344CB8AC3E}">
        <p14:creationId xmlns:p14="http://schemas.microsoft.com/office/powerpoint/2010/main" val="42162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Dataset with each sentence containing 1 or more known relations</a:t>
            </a:r>
          </a:p>
          <a:p>
            <a:r>
              <a:rPr lang="en-US" sz="2000" dirty="0"/>
              <a:t>Annotation is used for distant supervision of actions to take: if sequences recovers known relation, it is </a:t>
            </a:r>
            <a:r>
              <a:rPr lang="en-US" sz="2000" dirty="0" smtClean="0"/>
              <a:t>correct</a:t>
            </a:r>
            <a:endParaRPr lang="en-US" sz="2000" dirty="0" smtClean="0"/>
          </a:p>
          <a:p>
            <a:r>
              <a:rPr lang="en-US" sz="2000" dirty="0" smtClean="0"/>
              <a:t>Positive </a:t>
            </a:r>
            <a:r>
              <a:rPr lang="en-US" sz="2000" dirty="0" smtClean="0"/>
              <a:t>sequence: sequence of actions leading to correct extraction of known relation</a:t>
            </a:r>
          </a:p>
          <a:p>
            <a:pPr lvl="1"/>
            <a:r>
              <a:rPr lang="en-US" sz="1600" dirty="0" smtClean="0"/>
              <a:t>E.g. if </a:t>
            </a:r>
            <a:r>
              <a:rPr lang="en-US" sz="1600" dirty="0" smtClean="0"/>
              <a:t>it is known </a:t>
            </a:r>
            <a:r>
              <a:rPr lang="en-US" sz="1600" dirty="0" smtClean="0"/>
              <a:t>Obama was born in Hawaii, an action </a:t>
            </a:r>
            <a:r>
              <a:rPr lang="en-US" sz="1600" dirty="0"/>
              <a:t>sequence </a:t>
            </a:r>
            <a:r>
              <a:rPr lang="en-US" sz="1600" dirty="0" smtClean="0"/>
              <a:t>which produces </a:t>
            </a:r>
            <a:r>
              <a:rPr lang="en-US" sz="1600" dirty="0"/>
              <a:t>(Obama, born in, Hawaii</a:t>
            </a:r>
            <a:r>
              <a:rPr lang="en-US" sz="1600" dirty="0" smtClean="0"/>
              <a:t>) is positive</a:t>
            </a:r>
          </a:p>
          <a:p>
            <a:r>
              <a:rPr lang="en-US" sz="2000" dirty="0" smtClean="0"/>
              <a:t>Negative </a:t>
            </a:r>
            <a:r>
              <a:rPr lang="en-US" sz="2000" dirty="0"/>
              <a:t>sequence: </a:t>
            </a:r>
            <a:r>
              <a:rPr lang="en-US" sz="2000" dirty="0" smtClean="0"/>
              <a:t>Sequence </a:t>
            </a:r>
            <a:r>
              <a:rPr lang="en-US" sz="2000" dirty="0"/>
              <a:t>of actions which results in a clause which produces no </a:t>
            </a:r>
            <a:r>
              <a:rPr lang="en-US" sz="2000" dirty="0" smtClean="0"/>
              <a:t>relations</a:t>
            </a:r>
          </a:p>
          <a:p>
            <a:r>
              <a:rPr lang="en-US" sz="2000" dirty="0" smtClean="0"/>
              <a:t>Incomplete negatives problem: knowledge base is not exhaustive so validity of other sequences is unknown. These are </a:t>
            </a:r>
            <a:r>
              <a:rPr lang="en-US" sz="2000" dirty="0" smtClean="0"/>
              <a:t>discarded</a:t>
            </a:r>
          </a:p>
        </p:txBody>
      </p:sp>
    </p:spTree>
    <p:extLst>
      <p:ext uri="{BB962C8B-B14F-4D97-AF65-F5344CB8AC3E}">
        <p14:creationId xmlns:p14="http://schemas.microsoft.com/office/powerpoint/2010/main" val="21780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b="1" dirty="0" err="1" smtClean="0"/>
              <a:t>Recurse</a:t>
            </a:r>
            <a:r>
              <a:rPr lang="en-US" dirty="0" smtClean="0"/>
              <a:t>: All but last actions in positive sequences</a:t>
            </a:r>
          </a:p>
          <a:p>
            <a:pPr lvl="1"/>
            <a:r>
              <a:rPr lang="en-US" b="1" dirty="0" smtClean="0"/>
              <a:t>Yield</a:t>
            </a:r>
            <a:r>
              <a:rPr lang="en-US" dirty="0" smtClean="0"/>
              <a:t>: Last action in each positive sequence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b="1" dirty="0" smtClean="0"/>
              <a:t>Stop</a:t>
            </a:r>
            <a:r>
              <a:rPr lang="en-US" dirty="0" smtClean="0"/>
              <a:t>: Last action in each negative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Positive or negative sequence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464" y="4329667"/>
            <a:ext cx="522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Paper says </a:t>
            </a:r>
            <a:r>
              <a:rPr lang="en-US" b="1" dirty="0" smtClean="0"/>
              <a:t>Split </a:t>
            </a:r>
            <a:r>
              <a:rPr lang="en-US" dirty="0" smtClean="0"/>
              <a:t>but from context is probably </a:t>
            </a:r>
            <a:r>
              <a:rPr lang="en-US" b="1" dirty="0" smtClean="0"/>
              <a:t>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0464" y="902369"/>
            <a:ext cx="4218724" cy="3690798"/>
          </a:xfrm>
        </p:spPr>
        <p:txBody>
          <a:bodyPr>
            <a:normAutofit/>
          </a:bodyPr>
          <a:lstStyle/>
          <a:p>
            <a:r>
              <a:rPr lang="en-US" dirty="0" smtClean="0"/>
              <a:t>Multinomial </a:t>
            </a:r>
            <a:r>
              <a:rPr lang="en-US" dirty="0"/>
              <a:t>logistic regression </a:t>
            </a:r>
            <a:r>
              <a:rPr lang="en-US" dirty="0" smtClean="0"/>
              <a:t>classifier</a:t>
            </a:r>
          </a:p>
          <a:p>
            <a:r>
              <a:rPr lang="en-US" b="1" dirty="0" err="1" smtClean="0"/>
              <a:t>Recurse</a:t>
            </a:r>
            <a:r>
              <a:rPr lang="en-US" dirty="0" smtClean="0"/>
              <a:t> class is given 3x weight</a:t>
            </a:r>
          </a:p>
          <a:p>
            <a:pPr lvl="1"/>
            <a:r>
              <a:rPr lang="en-US" dirty="0" smtClean="0"/>
              <a:t>precision </a:t>
            </a:r>
            <a:r>
              <a:rPr lang="en-US" dirty="0"/>
              <a:t>errors </a:t>
            </a:r>
            <a:r>
              <a:rPr lang="en-US" dirty="0" smtClean="0"/>
              <a:t>harmless </a:t>
            </a:r>
            <a:r>
              <a:rPr lang="en-US" dirty="0"/>
              <a:t>for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recall </a:t>
            </a:r>
            <a:r>
              <a:rPr lang="en-US" dirty="0"/>
              <a:t>errors are directly harmful to recall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188" y="884557"/>
            <a:ext cx="4362281" cy="37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Search problem: Beginning at root of tree, consider every outgoing edge</a:t>
            </a:r>
          </a:p>
          <a:p>
            <a:r>
              <a:rPr lang="en-US" dirty="0" smtClean="0"/>
              <a:t>For each possible action on parent use classifier to determine: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Split edge off and </a:t>
            </a:r>
            <a:r>
              <a:rPr lang="en-US" dirty="0" err="1" smtClean="0"/>
              <a:t>recurse</a:t>
            </a:r>
            <a:r>
              <a:rPr lang="en-US" dirty="0" smtClean="0"/>
              <a:t> on child (</a:t>
            </a:r>
            <a:r>
              <a:rPr lang="en-US" b="1" dirty="0" smtClean="0"/>
              <a:t>Yield </a:t>
            </a:r>
            <a:r>
              <a:rPr lang="en-US" dirty="0" smtClean="0"/>
              <a:t>and </a:t>
            </a:r>
            <a:r>
              <a:rPr lang="en-US" b="1" dirty="0" err="1" smtClean="0"/>
              <a:t>Recurse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Don’t split edge of and </a:t>
            </a:r>
            <a:r>
              <a:rPr lang="en-US" dirty="0" err="1" smtClean="0"/>
              <a:t>recurse</a:t>
            </a:r>
            <a:r>
              <a:rPr lang="en-US" dirty="0" smtClean="0"/>
              <a:t> on child (</a:t>
            </a:r>
            <a:r>
              <a:rPr lang="en-US" b="1" dirty="0" err="1" smtClean="0"/>
              <a:t>Recurse</a:t>
            </a:r>
            <a:r>
              <a:rPr lang="en-US" dirty="0"/>
              <a:t>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Don’t </a:t>
            </a:r>
            <a:r>
              <a:rPr lang="en-US" dirty="0" err="1" smtClean="0"/>
              <a:t>recurse</a:t>
            </a:r>
            <a:r>
              <a:rPr lang="en-US" dirty="0" smtClean="0"/>
              <a:t> (</a:t>
            </a:r>
            <a:r>
              <a:rPr lang="en-US" b="1" dirty="0" smtClean="0"/>
              <a:t>Stop</a:t>
            </a:r>
            <a:r>
              <a:rPr lang="en-US" dirty="0" smtClean="0"/>
              <a:t>)</a:t>
            </a:r>
          </a:p>
          <a:p>
            <a:pPr marL="514350" indent="-457200"/>
            <a:r>
              <a:rPr lang="en-US" dirty="0" smtClean="0"/>
              <a:t>Score of clause is product of action scores taken to reach clause (from classifier)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Logic for Deletions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Operators (e.g. all, no, many) have polarity:</a:t>
            </a:r>
          </a:p>
          <a:p>
            <a:pPr lvl="1"/>
            <a:r>
              <a:rPr lang="en-US" dirty="0" smtClean="0"/>
              <a:t>Downward polarity</a:t>
            </a:r>
            <a:r>
              <a:rPr lang="en-US" dirty="0"/>
              <a:t>: if </a:t>
            </a:r>
            <a:r>
              <a:rPr lang="en-US" b="1" i="1" dirty="0"/>
              <a:t>all</a:t>
            </a:r>
            <a:r>
              <a:rPr lang="en-US" i="1" dirty="0"/>
              <a:t> rabbits eat vegetables </a:t>
            </a:r>
            <a:r>
              <a:rPr lang="en-US" dirty="0"/>
              <a:t>then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i="1" dirty="0"/>
              <a:t>cute rabbits eat </a:t>
            </a:r>
            <a:r>
              <a:rPr lang="en-US" i="1" dirty="0" smtClean="0"/>
              <a:t>vegetables</a:t>
            </a:r>
          </a:p>
          <a:p>
            <a:pPr lvl="1"/>
            <a:r>
              <a:rPr lang="en-US" dirty="0"/>
              <a:t>Upward polarity: if </a:t>
            </a:r>
            <a:r>
              <a:rPr lang="en-US" b="1" i="1" dirty="0"/>
              <a:t>some</a:t>
            </a:r>
            <a:r>
              <a:rPr lang="en-US" i="1" dirty="0"/>
              <a:t> cute rabbits are small</a:t>
            </a:r>
            <a:r>
              <a:rPr lang="en-US" dirty="0"/>
              <a:t> then </a:t>
            </a:r>
            <a:r>
              <a:rPr lang="en-US" b="1" i="1" dirty="0"/>
              <a:t>some</a:t>
            </a:r>
            <a:r>
              <a:rPr lang="en-US" i="1" dirty="0"/>
              <a:t> rabbits are small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Operator-less items have upwards polarity</a:t>
            </a:r>
          </a:p>
          <a:p>
            <a:r>
              <a:rPr lang="en-US" dirty="0" smtClean="0"/>
              <a:t>Dependency arcs are classified into whether deleting the dependent of the arc makes the governing constituent more general, specific, or neither</a:t>
            </a:r>
          </a:p>
          <a:p>
            <a:pPr lvl="1"/>
            <a:r>
              <a:rPr lang="en-US" dirty="0" smtClean="0"/>
              <a:t>More general:                              becomes </a:t>
            </a:r>
            <a:r>
              <a:rPr lang="en-US" i="1" dirty="0" smtClean="0"/>
              <a:t>rabbit</a:t>
            </a:r>
            <a:endParaRPr lang="en-US" dirty="0" smtClean="0"/>
          </a:p>
          <a:p>
            <a:pPr lvl="1"/>
            <a:r>
              <a:rPr lang="en-US" dirty="0" smtClean="0"/>
              <a:t>Neither:                            becomes </a:t>
            </a:r>
            <a:r>
              <a:rPr lang="en-US" i="1" dirty="0" smtClean="0"/>
              <a:t>runs</a:t>
            </a:r>
            <a:r>
              <a:rPr lang="en-US" dirty="0" smtClean="0"/>
              <a:t> which is </a:t>
            </a:r>
            <a:r>
              <a:rPr lang="en-US" dirty="0" err="1" smtClean="0"/>
              <a:t>unentailed</a:t>
            </a:r>
            <a:endParaRPr lang="en-US" dirty="0" smtClean="0"/>
          </a:p>
          <a:p>
            <a:pPr lvl="1"/>
            <a:r>
              <a:rPr lang="en-US" dirty="0" smtClean="0"/>
              <a:t>More specific (rare):                                  becomes </a:t>
            </a:r>
            <a:r>
              <a:rPr lang="en-US" i="1" dirty="0" smtClean="0"/>
              <a:t>200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62" y="3585029"/>
            <a:ext cx="1892571" cy="269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70964"/>
            <a:ext cx="1772184" cy="265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23" y="4212717"/>
            <a:ext cx="2179047" cy="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Deletions can be automated with high accuracy in most cases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subsective</a:t>
            </a:r>
            <a:r>
              <a:rPr lang="en-US" dirty="0" smtClean="0"/>
              <a:t> adjectives: a </a:t>
            </a:r>
            <a:r>
              <a:rPr lang="en-US" i="1" dirty="0" smtClean="0"/>
              <a:t>fake gun</a:t>
            </a:r>
            <a:r>
              <a:rPr lang="en-US" dirty="0" smtClean="0"/>
              <a:t> is not a gun</a:t>
            </a:r>
          </a:p>
          <a:p>
            <a:pPr lvl="1"/>
            <a:r>
              <a:rPr lang="en-US" dirty="0" smtClean="0"/>
              <a:t>List of non-</a:t>
            </a:r>
            <a:r>
              <a:rPr lang="en-US" dirty="0" err="1" smtClean="0"/>
              <a:t>subsective</a:t>
            </a:r>
            <a:r>
              <a:rPr lang="en-US" dirty="0" smtClean="0"/>
              <a:t> adjectives </a:t>
            </a:r>
            <a:r>
              <a:rPr lang="en-US" dirty="0"/>
              <a:t>are preserved (</a:t>
            </a:r>
            <a:r>
              <a:rPr lang="en-US" dirty="0" err="1"/>
              <a:t>Nayak</a:t>
            </a:r>
            <a:r>
              <a:rPr lang="en-US" dirty="0"/>
              <a:t> et al. </a:t>
            </a:r>
            <a:r>
              <a:rPr lang="en-US" dirty="0" smtClean="0"/>
              <a:t>2014)</a:t>
            </a:r>
          </a:p>
          <a:p>
            <a:r>
              <a:rPr lang="en-US" dirty="0"/>
              <a:t>Non-meaningful entailment: </a:t>
            </a:r>
            <a:endParaRPr lang="en-US" dirty="0" smtClean="0"/>
          </a:p>
          <a:p>
            <a:pPr lvl="1"/>
            <a:r>
              <a:rPr lang="en-US" i="1" dirty="0" smtClean="0"/>
              <a:t>Alice </a:t>
            </a:r>
            <a:r>
              <a:rPr lang="en-US" i="1" dirty="0"/>
              <a:t>went to the </a:t>
            </a:r>
            <a:r>
              <a:rPr lang="en-US" i="1" dirty="0" smtClean="0"/>
              <a:t>playground         </a:t>
            </a:r>
            <a:r>
              <a:rPr lang="en-US" i="1" dirty="0" smtClean="0"/>
              <a:t>        Bob </a:t>
            </a:r>
            <a:r>
              <a:rPr lang="en-US" dirty="0" smtClean="0"/>
              <a:t>entails </a:t>
            </a:r>
            <a:r>
              <a:rPr lang="en-US" i="1" dirty="0"/>
              <a:t>Alice went to the </a:t>
            </a:r>
            <a:r>
              <a:rPr lang="en-US" i="1" dirty="0" smtClean="0"/>
              <a:t>playground</a:t>
            </a:r>
            <a:r>
              <a:rPr lang="en-US" dirty="0"/>
              <a:t> but </a:t>
            </a:r>
            <a:r>
              <a:rPr lang="en-US" i="1" dirty="0"/>
              <a:t>Alice is </a:t>
            </a:r>
            <a:r>
              <a:rPr lang="en-US" i="1" dirty="0" smtClean="0"/>
              <a:t>friends</a:t>
            </a:r>
            <a:r>
              <a:rPr lang="en-US" dirty="0" smtClean="0"/>
              <a:t>                </a:t>
            </a:r>
            <a:r>
              <a:rPr lang="en-US" i="1" dirty="0" smtClean="0"/>
              <a:t>Bob</a:t>
            </a:r>
            <a:r>
              <a:rPr lang="en-US" dirty="0" smtClean="0"/>
              <a:t> </a:t>
            </a:r>
            <a:r>
              <a:rPr lang="en-US" dirty="0"/>
              <a:t>entails </a:t>
            </a:r>
            <a:r>
              <a:rPr lang="en-US" i="1" dirty="0"/>
              <a:t>Alice is </a:t>
            </a:r>
            <a:r>
              <a:rPr lang="en-US" i="1" dirty="0" smtClean="0"/>
              <a:t>friends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Alice played </a:t>
            </a:r>
            <a:r>
              <a:rPr lang="en-US" i="1" dirty="0" smtClean="0"/>
              <a:t>        baseball </a:t>
            </a:r>
            <a:r>
              <a:rPr lang="en-US" i="1" dirty="0"/>
              <a:t>on Sunday </a:t>
            </a:r>
            <a:r>
              <a:rPr lang="en-US" dirty="0"/>
              <a:t>entails </a:t>
            </a:r>
            <a:r>
              <a:rPr lang="en-US" i="1" dirty="0" smtClean="0"/>
              <a:t>Alice </a:t>
            </a:r>
            <a:r>
              <a:rPr lang="en-US" i="1" dirty="0"/>
              <a:t>played on Sunday</a:t>
            </a:r>
            <a:r>
              <a:rPr lang="en-US" dirty="0"/>
              <a:t> but </a:t>
            </a:r>
            <a:r>
              <a:rPr lang="en-US" i="1" dirty="0"/>
              <a:t>Obama </a:t>
            </a:r>
            <a:r>
              <a:rPr lang="en-US" i="1" dirty="0" smtClean="0"/>
              <a:t>signed         the </a:t>
            </a:r>
            <a:r>
              <a:rPr lang="en-US" i="1" dirty="0"/>
              <a:t>bill on Sunday</a:t>
            </a:r>
            <a:r>
              <a:rPr lang="en-US" dirty="0"/>
              <a:t> </a:t>
            </a:r>
            <a:r>
              <a:rPr lang="en-US" dirty="0" smtClean="0"/>
              <a:t>entails </a:t>
            </a:r>
            <a:r>
              <a:rPr lang="en-US" i="1" dirty="0" smtClean="0"/>
              <a:t>Obama </a:t>
            </a:r>
            <a:r>
              <a:rPr lang="en-US" i="1" dirty="0"/>
              <a:t>signed on Sunday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64" y="2840698"/>
            <a:ext cx="1022476" cy="281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40" y="3122603"/>
            <a:ext cx="1016720" cy="280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42" y="3602842"/>
            <a:ext cx="516571" cy="281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07" y="3884747"/>
            <a:ext cx="516571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27361"/>
            <a:ext cx="8229600" cy="693605"/>
          </a:xfrm>
        </p:spPr>
        <p:txBody>
          <a:bodyPr>
            <a:normAutofit/>
          </a:bodyPr>
          <a:lstStyle/>
          <a:p>
            <a:r>
              <a:rPr lang="en-US" dirty="0" smtClean="0"/>
              <a:t>Problem &amp; Motivation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Open Information Extraction (IE) has many applications: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Relation extraction</a:t>
            </a:r>
          </a:p>
          <a:p>
            <a:pPr lvl="1"/>
            <a:r>
              <a:rPr lang="en-US" dirty="0" smtClean="0"/>
              <a:t>Information retrieval</a:t>
            </a:r>
          </a:p>
          <a:p>
            <a:r>
              <a:rPr lang="en-US" dirty="0" smtClean="0"/>
              <a:t>Traditionally search collection of patterns over surface form or dependency tree of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Deletions (cont.)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Hypothesis</a:t>
                </a:r>
                <a:r>
                  <a:rPr lang="en-US" dirty="0" smtClean="0"/>
                  <a:t>: Edges that frequently co-occur </a:t>
                </a:r>
                <a:r>
                  <a:rPr lang="en-US" dirty="0"/>
                  <a:t>are likely to be essential to the meaning of the </a:t>
                </a:r>
                <a:r>
                  <a:rPr lang="en-US" dirty="0" smtClean="0"/>
                  <a:t>sentence</a:t>
                </a:r>
              </a:p>
              <a:p>
                <a:pPr lvl="1"/>
                <a:r>
                  <a:rPr lang="en-US" dirty="0"/>
                  <a:t>Attachment affinities are learned from syntactic n-grams corpus of Goldberg and </a:t>
                </a:r>
                <a:r>
                  <a:rPr lang="en-US" dirty="0" err="1"/>
                  <a:t>Orwant</a:t>
                </a:r>
                <a:r>
                  <a:rPr lang="en-US" dirty="0"/>
                  <a:t> (2013)</a:t>
                </a:r>
              </a:p>
              <a:p>
                <a:r>
                  <a:rPr lang="en-US" dirty="0" smtClean="0"/>
                  <a:t>Compute </a:t>
                </a:r>
                <a:r>
                  <a:rPr lang="en-US" dirty="0"/>
                  <a:t>the probability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of </a:t>
                </a:r>
                <a:r>
                  <a:rPr lang="en-US" dirty="0"/>
                  <a:t>seeing an arc of a given type, conditioned on the most specific context </a:t>
                </a:r>
                <a:r>
                  <a:rPr lang="en-US" dirty="0" smtClean="0"/>
                  <a:t>with known statistics</a:t>
                </a:r>
              </a:p>
              <a:p>
                <a:r>
                  <a:rPr lang="en-US" dirty="0" smtClean="0"/>
                  <a:t>Score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of deleting edge: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a </a:t>
                </a:r>
                <a:r>
                  <a:rPr lang="en-US" dirty="0" err="1" smtClean="0"/>
                  <a:t>hyperparameter</a:t>
                </a:r>
                <a:r>
                  <a:rPr lang="en-US" dirty="0" smtClean="0"/>
                  <a:t> for the minimum fraction of the time an edge should occur in a context to be unmovable.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Score of extraction is product of scores of each deletion multiplied by the score from clause splitting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Segmenting into open IE triples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2" y="1518358"/>
            <a:ext cx="4393649" cy="21434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1" y="1494606"/>
            <a:ext cx="3942609" cy="2503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1275" y="1032941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Clause splitting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70227" y="1060229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Noun Phrase Splitting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2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OpenIE</a:t>
            </a:r>
            <a:r>
              <a:rPr lang="en-US" dirty="0"/>
              <a:t> to Known Relation </a:t>
            </a:r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1021834"/>
            <a:ext cx="8229600" cy="3450669"/>
          </a:xfrm>
        </p:spPr>
      </p:pic>
    </p:spTree>
    <p:extLst>
      <p:ext uri="{BB962C8B-B14F-4D97-AF65-F5344CB8AC3E}">
        <p14:creationId xmlns:p14="http://schemas.microsoft.com/office/powerpoint/2010/main" val="15051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0152" y="1104904"/>
            <a:ext cx="8376648" cy="31939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TAC KBP Slot </a:t>
            </a:r>
            <a:r>
              <a:rPr lang="en-US" dirty="0" smtClean="0"/>
              <a:t>Filling</a:t>
            </a:r>
          </a:p>
          <a:p>
            <a:pPr lvl="1"/>
            <a:r>
              <a:rPr lang="en-US" dirty="0" smtClean="0"/>
              <a:t>Given: Large unlabeled corpus of text, fixed schema of relations, and set of query entities</a:t>
            </a:r>
          </a:p>
          <a:p>
            <a:pPr lvl="1"/>
            <a:r>
              <a:rPr lang="en-US" dirty="0" smtClean="0"/>
              <a:t>Objective: Find all relation triples with query entity as a subject and matching one of the defined relations</a:t>
            </a:r>
          </a:p>
          <a:p>
            <a:pPr lvl="1"/>
            <a:r>
              <a:rPr lang="en-US" dirty="0" smtClean="0"/>
              <a:t>Intuitively</a:t>
            </a:r>
            <a:r>
              <a:rPr lang="en-US" dirty="0"/>
              <a:t>: </a:t>
            </a:r>
            <a:r>
              <a:rPr lang="en-US" dirty="0" smtClean="0"/>
              <a:t>Populating </a:t>
            </a:r>
            <a:r>
              <a:rPr lang="en-US" dirty="0"/>
              <a:t>Wikipedia </a:t>
            </a:r>
            <a:r>
              <a:rPr lang="en-US" dirty="0" err="1"/>
              <a:t>Infoboxes</a:t>
            </a:r>
            <a:r>
              <a:rPr lang="en-US" dirty="0"/>
              <a:t> from a large unstructured corpus of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compared to:</a:t>
            </a:r>
          </a:p>
          <a:p>
            <a:pPr lvl="1"/>
            <a:r>
              <a:rPr lang="en-US" dirty="0"/>
              <a:t>University of </a:t>
            </a:r>
            <a:r>
              <a:rPr lang="en-US" dirty="0" smtClean="0"/>
              <a:t>Washington system which used </a:t>
            </a:r>
            <a:r>
              <a:rPr lang="en-US" dirty="0" err="1" smtClean="0"/>
              <a:t>OpenIE</a:t>
            </a:r>
            <a:r>
              <a:rPr lang="en-US" dirty="0" smtClean="0"/>
              <a:t> 4.0 run over KBP corpus. </a:t>
            </a:r>
            <a:r>
              <a:rPr lang="en-US" dirty="0" err="1"/>
              <a:t>OpenIE</a:t>
            </a:r>
            <a:r>
              <a:rPr lang="en-US" dirty="0"/>
              <a:t> 4.0 </a:t>
            </a:r>
            <a:r>
              <a:rPr lang="en-US" dirty="0" smtClean="0"/>
              <a:t>utilizes semantic roles in addition to traditional open IE techniques</a:t>
            </a:r>
            <a:r>
              <a:rPr lang="en-US" dirty="0"/>
              <a:t>. (</a:t>
            </a:r>
            <a:r>
              <a:rPr lang="en-US" dirty="0" err="1"/>
              <a:t>Soderland</a:t>
            </a:r>
            <a:r>
              <a:rPr lang="en-US" dirty="0"/>
              <a:t> et al., 2013)</a:t>
            </a:r>
            <a:endParaRPr lang="en-US" dirty="0" smtClean="0"/>
          </a:p>
          <a:p>
            <a:pPr lvl="1"/>
            <a:r>
              <a:rPr lang="en-US" dirty="0" smtClean="0"/>
              <a:t>Ollie run in an identical framework to this system. Since Ollie does not extract nominal relations, this system’s nominal relation extraction was added to Ollie.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6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35" y="1359050"/>
            <a:ext cx="4442765" cy="26899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152" y="1180550"/>
            <a:ext cx="38367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Gill Sans"/>
              </a:rPr>
              <a:t>Much better F1 score than University of </a:t>
            </a:r>
            <a:r>
              <a:rPr lang="en-US" sz="2400" dirty="0" smtClean="0">
                <a:solidFill>
                  <a:schemeClr val="accent6"/>
                </a:solidFill>
                <a:latin typeface="Gill Sans"/>
              </a:rPr>
              <a:t>Washington</a:t>
            </a:r>
            <a:endParaRPr lang="en-US" sz="2400" dirty="0">
              <a:solidFill>
                <a:schemeClr val="accent6"/>
              </a:solidFill>
              <a:latin typeface="Gill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Gill Sans"/>
              </a:rPr>
              <a:t>Precision is worse: more irrelevant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/>
                </a:solidFill>
                <a:latin typeface="Gill Sans"/>
              </a:rPr>
              <a:t>Recall is better: more correct relations were found</a:t>
            </a:r>
          </a:p>
        </p:txBody>
      </p:sp>
    </p:spTree>
    <p:extLst>
      <p:ext uri="{BB962C8B-B14F-4D97-AF65-F5344CB8AC3E}">
        <p14:creationId xmlns:p14="http://schemas.microsoft.com/office/powerpoint/2010/main" val="34429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: PR </a:t>
            </a:r>
            <a:r>
              <a:rPr lang="en-US" dirty="0" smtClean="0"/>
              <a:t>Curve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30" y="1081578"/>
            <a:ext cx="3756522" cy="3244933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1"/>
          </p:nvPr>
        </p:nvSpPr>
        <p:spPr>
          <a:xfrm>
            <a:off x="310152" y="1104904"/>
            <a:ext cx="4406227" cy="3193964"/>
          </a:xfrm>
        </p:spPr>
        <p:txBody>
          <a:bodyPr>
            <a:noAutofit/>
          </a:bodyPr>
          <a:lstStyle/>
          <a:p>
            <a:r>
              <a:rPr lang="en-US" sz="1600" dirty="0"/>
              <a:t>Compare system to Ollie</a:t>
            </a:r>
          </a:p>
          <a:p>
            <a:r>
              <a:rPr lang="en-US" sz="1600" dirty="0"/>
              <a:t>Plotted using confidence of extraction</a:t>
            </a:r>
          </a:p>
          <a:p>
            <a:pPr lvl="1"/>
            <a:r>
              <a:rPr lang="en-US" sz="1400" dirty="0"/>
              <a:t>If extraction found multiple times, confidence is sum of extractions’ </a:t>
            </a:r>
            <a:r>
              <a:rPr lang="en-US" sz="1400" dirty="0" smtClean="0"/>
              <a:t>confidences</a:t>
            </a:r>
            <a:endParaRPr lang="en-US" sz="1400" dirty="0"/>
          </a:p>
          <a:p>
            <a:r>
              <a:rPr lang="en-US" sz="1600" dirty="0" smtClean="0"/>
              <a:t>Low early precision</a:t>
            </a:r>
          </a:p>
          <a:p>
            <a:pPr lvl="1"/>
            <a:r>
              <a:rPr lang="en-US" sz="1400" dirty="0" smtClean="0"/>
              <a:t>Theory: systematic errors in clause splitter</a:t>
            </a:r>
          </a:p>
          <a:p>
            <a:r>
              <a:rPr lang="en-US" sz="1600" dirty="0" smtClean="0"/>
              <a:t>Relatively smooth at tail</a:t>
            </a:r>
          </a:p>
          <a:p>
            <a:pPr lvl="1"/>
            <a:r>
              <a:rPr lang="en-US" sz="1400" dirty="0"/>
              <a:t>Learning a reasonable estimate of confidence for extractions that have only one supporting instance in the </a:t>
            </a:r>
            <a:r>
              <a:rPr lang="en-US" sz="1400" dirty="0" smtClean="0"/>
              <a:t>text (46%)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Thoughts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Software and code was released under the name Stanford </a:t>
            </a:r>
            <a:r>
              <a:rPr lang="en-US" dirty="0" err="1" smtClean="0"/>
              <a:t>OpenIE</a:t>
            </a:r>
            <a:endParaRPr lang="en-US" dirty="0" smtClean="0"/>
          </a:p>
          <a:p>
            <a:r>
              <a:rPr lang="en-US" dirty="0" err="1" smtClean="0"/>
              <a:t>Angeli</a:t>
            </a:r>
            <a:r>
              <a:rPr lang="en-US" dirty="0" smtClean="0"/>
              <a:t> </a:t>
            </a:r>
            <a:r>
              <a:rPr lang="en-US" dirty="0" smtClean="0"/>
              <a:t>et. al. built an Open IE system which transformed complex text into simple clauses before performing </a:t>
            </a:r>
            <a:r>
              <a:rPr lang="en-US" dirty="0" smtClean="0"/>
              <a:t>extraction</a:t>
            </a:r>
          </a:p>
          <a:p>
            <a:r>
              <a:rPr lang="en-US" dirty="0" smtClean="0"/>
              <a:t>State of the art recall value is low (18.6): missing many extractions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6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 system on </a:t>
            </a:r>
            <a:r>
              <a:rPr lang="en-US" dirty="0" smtClean="0"/>
              <a:t>producing triples for other tasks (e.g. </a:t>
            </a:r>
            <a:r>
              <a:rPr lang="en-US" dirty="0" smtClean="0"/>
              <a:t>entailment)</a:t>
            </a:r>
            <a:endParaRPr lang="en-US" dirty="0" smtClean="0"/>
          </a:p>
          <a:p>
            <a:r>
              <a:rPr lang="en-US" dirty="0" smtClean="0"/>
              <a:t>Enhance clause-splitter: The authors speculate that the reason for the low start at the beginning of the PR curve is due to bad splits</a:t>
            </a:r>
            <a:r>
              <a:rPr lang="en-US" dirty="0" smtClean="0"/>
              <a:t>.</a:t>
            </a:r>
          </a:p>
          <a:p>
            <a:r>
              <a:rPr lang="en-US" dirty="0"/>
              <a:t>Precision could be improved to state of the art: perhaps extra filtering </a:t>
            </a:r>
            <a:r>
              <a:rPr lang="en-US" dirty="0" smtClean="0"/>
              <a:t>step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38" y="1104900"/>
            <a:ext cx="3699087" cy="3489325"/>
          </a:xfrm>
        </p:spPr>
      </p:pic>
    </p:spTree>
    <p:extLst>
      <p:ext uri="{BB962C8B-B14F-4D97-AF65-F5344CB8AC3E}">
        <p14:creationId xmlns:p14="http://schemas.microsoft.com/office/powerpoint/2010/main" val="5122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&amp; Motivation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Classifier to split sentences into shorter utterances</a:t>
            </a:r>
          </a:p>
          <a:p>
            <a:r>
              <a:rPr lang="en-US" dirty="0" smtClean="0"/>
              <a:t>Natural logic to </a:t>
            </a:r>
            <a:r>
              <a:rPr lang="en-US" dirty="0"/>
              <a:t>maximally shorten these utterances while maintaining necessary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Use set of 14 hand-crafted patterns to segment utterance into IE triple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Previous Approaches</a:t>
            </a:r>
          </a:p>
          <a:p>
            <a:r>
              <a:rPr lang="en-US" dirty="0" smtClean="0"/>
              <a:t>Contributions of Work</a:t>
            </a:r>
          </a:p>
          <a:p>
            <a:pPr lvl="1"/>
            <a:r>
              <a:rPr lang="en-US" dirty="0" smtClean="0"/>
              <a:t>Extracting self-contained clauses</a:t>
            </a:r>
          </a:p>
          <a:p>
            <a:pPr lvl="1"/>
            <a:r>
              <a:rPr lang="en-US" dirty="0" smtClean="0"/>
              <a:t>Dataset generation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Open IE triples and mapping to schema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Approaches: Open IE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Wikipedia-based </a:t>
            </a:r>
            <a:r>
              <a:rPr lang="en-US" dirty="0" smtClean="0"/>
              <a:t>Open Extraction </a:t>
            </a:r>
            <a:r>
              <a:rPr lang="en-US" dirty="0"/>
              <a:t>(WOE) system (Wu and Weld, 2010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Ollie </a:t>
            </a:r>
            <a:r>
              <a:rPr lang="en-US" dirty="0" smtClean="0"/>
              <a:t>uses fast dependency parsers to learn dependency patterns </a:t>
            </a:r>
            <a:r>
              <a:rPr lang="en-US" dirty="0"/>
              <a:t>(</a:t>
            </a:r>
            <a:r>
              <a:rPr lang="en-US" dirty="0" err="1"/>
              <a:t>Mausam</a:t>
            </a:r>
            <a:r>
              <a:rPr lang="en-US" dirty="0"/>
              <a:t> et al., 2012</a:t>
            </a:r>
            <a:r>
              <a:rPr lang="en-US" dirty="0" smtClean="0"/>
              <a:t>)</a:t>
            </a:r>
          </a:p>
          <a:p>
            <a:r>
              <a:rPr lang="en-US" dirty="0"/>
              <a:t>Easily constructed mapping from Open IE relations to KBP relations (</a:t>
            </a:r>
            <a:r>
              <a:rPr lang="da-DK" dirty="0"/>
              <a:t>Soderland et al. 2013)</a:t>
            </a:r>
            <a:endParaRPr lang="en-US" dirty="0"/>
          </a:p>
          <a:p>
            <a:r>
              <a:rPr lang="en-US" dirty="0" smtClean="0"/>
              <a:t> 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</a:t>
            </a:r>
            <a:r>
              <a:rPr lang="en-US" dirty="0" smtClean="0"/>
              <a:t>Work</a:t>
            </a:r>
            <a:r>
              <a:rPr lang="en-US" dirty="0"/>
              <a:t>: Open IE Triples </a:t>
            </a:r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IE’s concise extractions facilitate efficient symbolic methods for entailment</a:t>
            </a:r>
          </a:p>
          <a:p>
            <a:pPr lvl="1"/>
            <a:r>
              <a:rPr lang="en-US" dirty="0" smtClean="0"/>
              <a:t>Learning </a:t>
            </a:r>
            <a:r>
              <a:rPr lang="en-US" dirty="0"/>
              <a:t>entailment graphs for </a:t>
            </a:r>
            <a:r>
              <a:rPr lang="en-US" dirty="0" smtClean="0"/>
              <a:t>triples </a:t>
            </a:r>
            <a:r>
              <a:rPr lang="en-US" dirty="0"/>
              <a:t>(</a:t>
            </a:r>
            <a:r>
              <a:rPr lang="en-US" dirty="0" err="1"/>
              <a:t>Berant</a:t>
            </a:r>
            <a:r>
              <a:rPr lang="en-US" dirty="0"/>
              <a:t> et al., 2011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Structured Relations (e.g. table data)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factorization for unifying open IE and structured relations (Yao et al., 2012; Riedel et al., 2013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4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Uses classifier </a:t>
            </a:r>
            <a:r>
              <a:rPr lang="en-US" dirty="0" smtClean="0"/>
              <a:t>to extract self-contained clauses</a:t>
            </a:r>
          </a:p>
          <a:p>
            <a:r>
              <a:rPr lang="en-US" dirty="0" smtClean="0"/>
              <a:t>Uses natural logic to find maximally compact sentences from extracted clauses</a:t>
            </a:r>
            <a:endParaRPr lang="en-US" dirty="0" smtClean="0"/>
          </a:p>
          <a:p>
            <a:r>
              <a:rPr lang="en-US" dirty="0" smtClean="0"/>
              <a:t>Uses small pattern </a:t>
            </a:r>
            <a:r>
              <a:rPr lang="en-US" dirty="0" smtClean="0"/>
              <a:t>set for </a:t>
            </a:r>
            <a:r>
              <a:rPr lang="en-US" dirty="0" smtClean="0"/>
              <a:t>IE </a:t>
            </a:r>
            <a:r>
              <a:rPr lang="en-US" dirty="0" smtClean="0"/>
              <a:t>due </a:t>
            </a:r>
            <a:r>
              <a:rPr lang="en-US" dirty="0" smtClean="0"/>
              <a:t>to simplified clauses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Approach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1134114"/>
            <a:ext cx="8229600" cy="3226110"/>
          </a:xfrm>
        </p:spPr>
      </p:pic>
    </p:spTree>
    <p:extLst>
      <p:ext uri="{BB962C8B-B14F-4D97-AF65-F5344CB8AC3E}">
        <p14:creationId xmlns:p14="http://schemas.microsoft.com/office/powerpoint/2010/main" val="38932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529.4338"/>
  <p:tag name="LATEXADDIN" val="\documentclass{article}&#10;\usepackage{amsmath}&#10;\pagestyle{empty}&#10;\begin{document}&#10;&#10;$e = p \xrightarrow[]{l} c$&#10;&#10;&#10;\end{document}"/>
  <p:tag name="IGUANATEXSIZE" val="28"/>
  <p:tag name="IGUANATEXCURSOR" val="104"/>
  <p:tag name="TRANSPARENCY" val="True"/>
  <p:tag name="FILENAME" val=""/>
  <p:tag name="LATEXENGINEID" val="0"/>
  <p:tag name="TEMPFOLDER" val="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254.2182"/>
  <p:tag name="LATEXADDIN" val="\documentclass{article}&#10;\usepackage{amsmath}&#10;\pagestyle{empty}&#10;\begin{document}&#10;&#10;&#10;$\xrightarrow[]{dobj}$&#10;&#10;\end{document}"/>
  <p:tag name="IGUANATEXSIZE" val="20"/>
  <p:tag name="IGUANATEXCURSOR" val="102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254.2182"/>
  <p:tag name="LATEXADDIN" val="\documentclass{article}&#10;\usepackage{amsmath}&#10;\pagestyle{empty}&#10;\begin{document}&#10;&#10;&#10;$\xrightarrow[]{dobj}$&#10;&#10;\end{document}"/>
  <p:tag name="IGUANATEXSIZE" val="20"/>
  <p:tag name="IGUANATEXCURSOR" val="102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120.36"/>
  <p:tag name="LATEXADDIN" val="\documentclass{article}&#10;\usepackage{amsmath}&#10;\pagestyle{empty}&#10;\begin{document}&#10;&#10;$ \text{suggest} \xrightarrow[]{ccomp} \text{brush}$&#10;&#10;&#10;\end{document}"/>
  <p:tag name="IGUANATEXSIZE" val="24"/>
  <p:tag name="IGUANATEXCURSOR" val="131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653.543"/>
  <p:tag name="LATEXADDIN" val="\documentclass{article}&#10;\usepackage{amsmath}&#10;\pagestyle{empty}&#10;\begin{document}&#10;&#10;$ A \xrightarrow[]{Recurse} B \xrightarrow[]{Yield} C\xrightarrow[]{Stop} D$&#10;&#10;&#10;&#10;\end{document}"/>
  <p:tag name="IGUANATEXSIZE" val="24"/>
  <p:tag name="IGUANATEXCURSOR" val="156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530.559"/>
  <p:tag name="LATEXADDIN" val="\documentclass{article}&#10;\usepackage{amsmath}&#10;\pagestyle{empty}&#10;\begin{document}&#10;&#10;$A \xrightarrow[]{Yield} B \xrightarrow[]{Yield} C \xrightarrow[]{Stop} D$&#10;&#10;&#10;\end{document}"/>
  <p:tag name="IGUANATEXSIZE" val="24"/>
  <p:tag name="IGUANATEXCURSOR" val="155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931.3835"/>
  <p:tag name="LATEXADDIN" val="\documentclass{article}&#10;\usepackage{amsmath}&#10;\pagestyle{empty}&#10;\begin{document}&#10;&#10;$cute \xleftarrow[]{amod} rabbit$&#10;&#10;\end{document}"/>
  <p:tag name="IGUANATEXSIZE" val="20"/>
  <p:tag name="IGUANATEXCURSOR" val="114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925.3843"/>
  <p:tag name="LATEXADDIN" val="\documentclass{article}&#10;\usepackage{amsmath}&#10;\pagestyle{empty}&#10;\begin{document}&#10;&#10;&#10;$Fido \xleftarrow[]{nsubj} runs$&#10;&#10;&#10;\end{document}"/>
  <p:tag name="IGUANATEXSIZE" val="20"/>
  <p:tag name="IGUANATEXCURSOR" val="107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072.366"/>
  <p:tag name="LATEXADDIN" val="\documentclass{article}&#10;\usepackage{amsmath}&#10;\pagestyle{empty}&#10;\begin{document}&#10;&#10;$about \xleftarrow[]{quantmod} 200$&#10;&#10;&#10;&#10;\end{document}"/>
  <p:tag name="IGUANATEXSIZE" val="20"/>
  <p:tag name="IGUANATEXCURSOR" val="110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503.1871"/>
  <p:tag name="LATEXADDIN" val="\documentclass{article}&#10;\usepackage{amsmath}&#10;\pagestyle{empty}&#10;\begin{document}&#10;&#10;&#10;$\xrightarrow[]{prep\_with}$&#10;&#10;\end{document}"/>
  <p:tag name="IGUANATEXSIZE" val="20"/>
  <p:tag name="IGUANATEXCURSOR" val="90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503.1871"/>
  <p:tag name="LATEXADDIN" val="\documentclass{article}&#10;\usepackage{amsmath}&#10;\pagestyle{empty}&#10;\begin{document}&#10;&#10;&#10;$\xrightarrow[]{prep\_with}$&#10;&#10;\end{document}"/>
  <p:tag name="IGUANATEXSIZE" val="20"/>
  <p:tag name="IGUANATEXCURSOR" val="90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10984</TotalTime>
  <Words>1456</Words>
  <Application>Microsoft Office PowerPoint</Application>
  <PresentationFormat>On-screen Show (16:9)</PresentationFormat>
  <Paragraphs>196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</vt:lpstr>
      <vt:lpstr>Gill Sans MT</vt:lpstr>
      <vt:lpstr>Office Theme</vt:lpstr>
      <vt:lpstr>Leveraging Linguistic Structure For Open Domain Information Extraction  Gabor Angeli, Melvin Johnson Premkumar, Christopher D. Manning ACL 2015</vt:lpstr>
      <vt:lpstr>Problem &amp; Motivation</vt:lpstr>
      <vt:lpstr>Information Extraction</vt:lpstr>
      <vt:lpstr>Problem &amp; Motivation</vt:lpstr>
      <vt:lpstr>Contents:</vt:lpstr>
      <vt:lpstr>Previous Approaches: Open IE</vt:lpstr>
      <vt:lpstr>Previous Work: Open IE Triples Uses</vt:lpstr>
      <vt:lpstr>Contributions</vt:lpstr>
      <vt:lpstr>Overview of Approach</vt:lpstr>
      <vt:lpstr>Extract Self-contained Clauses</vt:lpstr>
      <vt:lpstr>Action Space</vt:lpstr>
      <vt:lpstr>Searching</vt:lpstr>
      <vt:lpstr>Capturing Controller</vt:lpstr>
      <vt:lpstr>Dataset</vt:lpstr>
      <vt:lpstr>Action Classifier</vt:lpstr>
      <vt:lpstr>Training</vt:lpstr>
      <vt:lpstr>Inference</vt:lpstr>
      <vt:lpstr>Natural Logic for Deletions</vt:lpstr>
      <vt:lpstr>Deletions</vt:lpstr>
      <vt:lpstr>Deletions (cont.)</vt:lpstr>
      <vt:lpstr>Segmenting into open IE triples</vt:lpstr>
      <vt:lpstr>OpenIE to Known Relation Schema</vt:lpstr>
      <vt:lpstr>Analysis</vt:lpstr>
      <vt:lpstr>Results</vt:lpstr>
      <vt:lpstr>Results: PR Curve</vt:lpstr>
      <vt:lpstr>Conclusion and Thoughts</vt:lpstr>
      <vt:lpstr>Future Work</vt:lpstr>
    </vt:vector>
  </TitlesOfParts>
  <Company>Zder0to5ive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Sandeep D</cp:lastModifiedBy>
  <cp:revision>235</cp:revision>
  <dcterms:created xsi:type="dcterms:W3CDTF">2017-09-22T15:37:04Z</dcterms:created>
  <dcterms:modified xsi:type="dcterms:W3CDTF">2019-03-20T16:51:45Z</dcterms:modified>
</cp:coreProperties>
</file>