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3" r:id="rId2"/>
    <p:sldId id="311" r:id="rId3"/>
    <p:sldId id="321" r:id="rId4"/>
    <p:sldId id="296" r:id="rId5"/>
    <p:sldId id="305" r:id="rId6"/>
    <p:sldId id="323" r:id="rId7"/>
    <p:sldId id="330" r:id="rId8"/>
    <p:sldId id="325" r:id="rId9"/>
    <p:sldId id="327" r:id="rId10"/>
    <p:sldId id="328" r:id="rId11"/>
    <p:sldId id="329" r:id="rId12"/>
    <p:sldId id="315" r:id="rId13"/>
    <p:sldId id="332" r:id="rId14"/>
    <p:sldId id="333" r:id="rId15"/>
    <p:sldId id="335" r:id="rId16"/>
    <p:sldId id="336" r:id="rId17"/>
    <p:sldId id="317" r:id="rId18"/>
    <p:sldId id="338" r:id="rId19"/>
    <p:sldId id="339" r:id="rId20"/>
    <p:sldId id="344" r:id="rId21"/>
    <p:sldId id="319" r:id="rId22"/>
    <p:sldId id="341" r:id="rId23"/>
    <p:sldId id="342" r:id="rId24"/>
    <p:sldId id="343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8" autoAdjust="0"/>
    <p:restoredTop sz="98887" autoAdjust="0"/>
  </p:normalViewPr>
  <p:slideViewPr>
    <p:cSldViewPr snapToGrid="0" snapToObjects="1">
      <p:cViewPr varScale="1">
        <p:scale>
          <a:sx n="87" d="100"/>
          <a:sy n="87" d="100"/>
        </p:scale>
        <p:origin x="1008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-17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Learning Temporal Information for States and Events</a:t>
            </a:r>
            <a:r>
              <a:rPr lang="en-US" dirty="0"/>
              <a:t>	</a:t>
            </a:r>
            <a:br>
              <a:rPr lang="en-US" dirty="0"/>
            </a:br>
            <a:r>
              <a:rPr lang="en-US" sz="2600" dirty="0" err="1"/>
              <a:t>Zornitsa</a:t>
            </a:r>
            <a:r>
              <a:rPr lang="en-US" sz="2600" dirty="0"/>
              <a:t> </a:t>
            </a:r>
            <a:r>
              <a:rPr lang="en-US" sz="2600" dirty="0" err="1"/>
              <a:t>Kozareva</a:t>
            </a:r>
            <a:r>
              <a:rPr lang="en-US" sz="2600" dirty="0"/>
              <a:t>, Eduard </a:t>
            </a:r>
            <a:r>
              <a:rPr lang="en-US" sz="2600" dirty="0" err="1"/>
              <a:t>Hovy</a:t>
            </a:r>
            <a:br>
              <a:rPr lang="en-US" sz="2600" dirty="0"/>
            </a:br>
            <a:r>
              <a:rPr lang="en-US" sz="2600" dirty="0"/>
              <a:t>2011 Fifth IEEE International Conference on Semantic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Sanjna Kashyap (sanjnak@seas.upenn.edu)</a:t>
            </a:r>
          </a:p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February 2019</a:t>
            </a:r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Identified Temporal Aspects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Inclusion during (I): </a:t>
            </a:r>
            <a:r>
              <a:rPr lang="en-US" i="1" dirty="0"/>
              <a:t>e</a:t>
            </a:r>
            <a:r>
              <a:rPr lang="en-US" dirty="0"/>
              <a:t> occurs during the period defined by </a:t>
            </a:r>
            <a:r>
              <a:rPr lang="en-US" i="1" dirty="0"/>
              <a:t>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Intermittent occurrence included (II): </a:t>
            </a:r>
            <a:r>
              <a:rPr lang="en-US" i="1" dirty="0"/>
              <a:t>e</a:t>
            </a:r>
            <a:r>
              <a:rPr lang="en-US" dirty="0"/>
              <a:t> occurs repeatedly during </a:t>
            </a:r>
            <a:r>
              <a:rPr lang="en-US" i="1" dirty="0"/>
              <a:t>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Continuous occurrence included (CI): </a:t>
            </a:r>
            <a:r>
              <a:rPr lang="en-US" i="1" dirty="0"/>
              <a:t>e</a:t>
            </a:r>
            <a:r>
              <a:rPr lang="en-US" dirty="0"/>
              <a:t> occurs without interruption during </a:t>
            </a:r>
            <a:r>
              <a:rPr lang="en-US" i="1" dirty="0"/>
              <a:t>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Negated occurred included (NI): event </a:t>
            </a:r>
            <a:r>
              <a:rPr lang="en-US" i="1" dirty="0"/>
              <a:t>e</a:t>
            </a:r>
            <a:r>
              <a:rPr lang="en-US" dirty="0"/>
              <a:t> does not occur at or during the time </a:t>
            </a:r>
            <a:r>
              <a:rPr lang="en-US" i="1" dirty="0"/>
              <a:t>t</a:t>
            </a:r>
            <a:r>
              <a:rPr lang="en-US" dirty="0"/>
              <a:t> specified.</a:t>
            </a:r>
          </a:p>
        </p:txBody>
      </p:sp>
    </p:spTree>
    <p:extLst>
      <p:ext uri="{BB962C8B-B14F-4D97-AF65-F5344CB8AC3E}">
        <p14:creationId xmlns:p14="http://schemas.microsoft.com/office/powerpoint/2010/main" val="111966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Identified Temporal Aspects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Speed (S): </a:t>
            </a:r>
            <a:r>
              <a:rPr lang="en-US" i="1" dirty="0"/>
              <a:t>t</a:t>
            </a:r>
            <a:r>
              <a:rPr lang="en-US" dirty="0"/>
              <a:t> expresses the speed or rate at which the event </a:t>
            </a:r>
            <a:r>
              <a:rPr lang="en-US" i="1" dirty="0"/>
              <a:t>e</a:t>
            </a:r>
            <a:r>
              <a:rPr lang="en-US" dirty="0"/>
              <a:t>, or a part of it, occurs. </a:t>
            </a:r>
          </a:p>
          <a:p>
            <a:pPr lvl="1"/>
            <a:r>
              <a:rPr lang="en-US" dirty="0"/>
              <a:t>Example: “The shutter clicked at 30 frames a second”.</a:t>
            </a:r>
          </a:p>
          <a:p>
            <a:r>
              <a:rPr lang="en-US" dirty="0"/>
              <a:t>Age (A): </a:t>
            </a:r>
            <a:r>
              <a:rPr lang="en-US" i="1" dirty="0"/>
              <a:t>t</a:t>
            </a:r>
            <a:r>
              <a:rPr lang="en-US" dirty="0"/>
              <a:t> specifies length of time since event </a:t>
            </a:r>
            <a:r>
              <a:rPr lang="en-US" i="1" dirty="0"/>
              <a:t>e</a:t>
            </a:r>
            <a:r>
              <a:rPr lang="en-US" dirty="0"/>
              <a:t> first occurred; that is, it provides the age of event </a:t>
            </a:r>
            <a:r>
              <a:rPr lang="en-US" i="1" dirty="0"/>
              <a:t>e </a:t>
            </a:r>
            <a:r>
              <a:rPr lang="en-US" dirty="0"/>
              <a:t>(if </a:t>
            </a:r>
            <a:r>
              <a:rPr lang="en-US" i="1" dirty="0"/>
              <a:t>e</a:t>
            </a:r>
            <a:r>
              <a:rPr lang="en-US" dirty="0"/>
              <a:t> is an often-repeated event), or the starting point of the appearance of </a:t>
            </a:r>
            <a:r>
              <a:rPr lang="en-US" i="1" dirty="0"/>
              <a:t>e</a:t>
            </a:r>
            <a:r>
              <a:rPr lang="en-US" dirty="0"/>
              <a:t>. </a:t>
            </a:r>
          </a:p>
          <a:p>
            <a:pPr lvl="1"/>
            <a:r>
              <a:rPr lang="en-US" i="1" dirty="0"/>
              <a:t>“e is t old”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“the first e was t ago”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234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states and events from the web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Semi-supervised procedure for automatically harvesting states and events from the internet</a:t>
            </a:r>
          </a:p>
          <a:p>
            <a:r>
              <a:rPr lang="en-US" dirty="0"/>
              <a:t>Use of </a:t>
            </a:r>
            <a:r>
              <a:rPr lang="en-US" dirty="0" err="1"/>
              <a:t>lexico</a:t>
            </a:r>
            <a:r>
              <a:rPr lang="en-US" dirty="0"/>
              <a:t>-syntactic patterns based on the approach of </a:t>
            </a:r>
            <a:r>
              <a:rPr lang="en-US" dirty="0" err="1"/>
              <a:t>Kozareva</a:t>
            </a:r>
            <a:r>
              <a:rPr lang="en-US" dirty="0"/>
              <a:t> et al.</a:t>
            </a:r>
          </a:p>
          <a:p>
            <a:pPr lvl="1"/>
            <a:r>
              <a:rPr lang="en-US" dirty="0"/>
              <a:t>Minimally supervised learning</a:t>
            </a:r>
          </a:p>
          <a:p>
            <a:pPr lvl="1"/>
            <a:r>
              <a:rPr lang="en-US" dirty="0"/>
              <a:t>Requires only one seed example and pattern as input</a:t>
            </a:r>
          </a:p>
          <a:p>
            <a:pPr lvl="1"/>
            <a:r>
              <a:rPr lang="en-US" dirty="0"/>
              <a:t>Built in bootstrapping procedure that retrieves larger quantities of terms</a:t>
            </a:r>
          </a:p>
          <a:p>
            <a:pPr lvl="1"/>
            <a:r>
              <a:rPr lang="en-US" dirty="0"/>
              <a:t>Higher accuracy than other methods</a:t>
            </a:r>
          </a:p>
        </p:txBody>
      </p:sp>
    </p:spTree>
    <p:extLst>
      <p:ext uri="{BB962C8B-B14F-4D97-AF65-F5344CB8AC3E}">
        <p14:creationId xmlns:p14="http://schemas.microsoft.com/office/powerpoint/2010/main" val="58455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states and events from the web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30930" y="877011"/>
            <a:ext cx="5552238" cy="38815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Doubly anchored </a:t>
            </a:r>
            <a:r>
              <a:rPr lang="en-US" sz="2000" dirty="0" err="1"/>
              <a:t>lexico</a:t>
            </a:r>
            <a:r>
              <a:rPr lang="en-US" sz="2000" dirty="0"/>
              <a:t>-syntactic pattern (DAP)</a:t>
            </a:r>
          </a:p>
          <a:p>
            <a:pPr lvl="1"/>
            <a:r>
              <a:rPr lang="en-US" sz="1800" i="1" dirty="0"/>
              <a:t>“</a:t>
            </a:r>
            <a:r>
              <a:rPr lang="en-US" sz="1800" i="1" dirty="0">
                <a:solidFill>
                  <a:srgbClr val="FF0000"/>
                </a:solidFill>
              </a:rPr>
              <a:t>semantic-class</a:t>
            </a:r>
            <a:r>
              <a:rPr lang="en-US" sz="1800" i="1" dirty="0"/>
              <a:t> </a:t>
            </a:r>
            <a:r>
              <a:rPr lang="en-US" sz="1800" dirty="0"/>
              <a:t>such as </a:t>
            </a:r>
            <a:r>
              <a:rPr lang="en-US" sz="1800" i="1" dirty="0">
                <a:solidFill>
                  <a:srgbClr val="FF0000"/>
                </a:solidFill>
              </a:rPr>
              <a:t>seed </a:t>
            </a:r>
            <a:r>
              <a:rPr lang="en-US" sz="1800" dirty="0"/>
              <a:t>and</a:t>
            </a:r>
            <a:r>
              <a:rPr lang="en-US" sz="1800" i="1" dirty="0"/>
              <a:t> </a:t>
            </a:r>
            <a:r>
              <a:rPr lang="en-US" sz="1800" i="1" dirty="0">
                <a:solidFill>
                  <a:srgbClr val="FF0000"/>
                </a:solidFill>
              </a:rPr>
              <a:t>*</a:t>
            </a:r>
            <a:r>
              <a:rPr lang="en-US" sz="1800" i="1" dirty="0"/>
              <a:t>”</a:t>
            </a:r>
          </a:p>
          <a:p>
            <a:pPr lvl="1"/>
            <a:endParaRPr lang="en-US" sz="1800" i="1" dirty="0"/>
          </a:p>
          <a:p>
            <a:pPr lvl="1"/>
            <a:endParaRPr lang="en-US" sz="1800" i="1" dirty="0"/>
          </a:p>
          <a:p>
            <a:pPr lvl="1"/>
            <a:endParaRPr lang="en-US" sz="1800" i="1" dirty="0"/>
          </a:p>
          <a:p>
            <a:pPr lvl="1"/>
            <a:endParaRPr lang="en-US" sz="1800" i="1" dirty="0"/>
          </a:p>
          <a:p>
            <a:pPr lvl="1"/>
            <a:r>
              <a:rPr lang="en-US" sz="1800" dirty="0"/>
              <a:t>Has a bootstrapping mechanism that takes terms on * and uses them as </a:t>
            </a:r>
            <a:r>
              <a:rPr lang="en-US" sz="1800" i="1" dirty="0"/>
              <a:t>seed </a:t>
            </a:r>
            <a:r>
              <a:rPr lang="en-US" sz="1800" dirty="0"/>
              <a:t>for a new round of learning</a:t>
            </a:r>
            <a:endParaRPr lang="en-US" sz="1800" i="1" dirty="0"/>
          </a:p>
          <a:p>
            <a:pPr lvl="1"/>
            <a:r>
              <a:rPr lang="en-US" sz="1800" dirty="0"/>
              <a:t>New </a:t>
            </a:r>
            <a:r>
              <a:rPr lang="en-US" sz="1800" dirty="0" err="1"/>
              <a:t>lexico</a:t>
            </a:r>
            <a:r>
              <a:rPr lang="en-US" sz="1800" dirty="0"/>
              <a:t>-syntactic patterns automatically created</a:t>
            </a:r>
          </a:p>
          <a:p>
            <a:pPr lvl="1"/>
            <a:r>
              <a:rPr lang="en-US" sz="1800" dirty="0"/>
              <a:t>Implemented as a breadth-first-search</a:t>
            </a:r>
          </a:p>
          <a:p>
            <a:pPr lvl="1"/>
            <a:r>
              <a:rPr lang="en-US" sz="1800" dirty="0"/>
              <a:t>Output is set of terms related to </a:t>
            </a:r>
            <a:r>
              <a:rPr lang="en-US" sz="1800" i="1" dirty="0"/>
              <a:t>semantic-class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DA6815-CC42-4387-90CE-DDE43751859D}"/>
              </a:ext>
            </a:extLst>
          </p:cNvPr>
          <p:cNvCxnSpPr>
            <a:cxnSpLocks/>
          </p:cNvCxnSpPr>
          <p:nvPr/>
        </p:nvCxnSpPr>
        <p:spPr>
          <a:xfrm flipH="1">
            <a:off x="719103" y="1569182"/>
            <a:ext cx="791088" cy="305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BC4AE7-08D1-4559-8893-71D42B8EC0F7}"/>
              </a:ext>
            </a:extLst>
          </p:cNvPr>
          <p:cNvCxnSpPr>
            <a:cxnSpLocks/>
          </p:cNvCxnSpPr>
          <p:nvPr/>
        </p:nvCxnSpPr>
        <p:spPr>
          <a:xfrm>
            <a:off x="3330658" y="1492410"/>
            <a:ext cx="0" cy="506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E34CA-1D29-489A-9495-C5C90C983DF7}"/>
              </a:ext>
            </a:extLst>
          </p:cNvPr>
          <p:cNvCxnSpPr>
            <a:cxnSpLocks/>
          </p:cNvCxnSpPr>
          <p:nvPr/>
        </p:nvCxnSpPr>
        <p:spPr>
          <a:xfrm>
            <a:off x="4134638" y="1412989"/>
            <a:ext cx="437362" cy="21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EC6156-00B0-44FE-8EC2-CC6FD149EDA1}"/>
              </a:ext>
            </a:extLst>
          </p:cNvPr>
          <p:cNvSpPr txBox="1"/>
          <p:nvPr/>
        </p:nvSpPr>
        <p:spPr>
          <a:xfrm>
            <a:off x="282754" y="1889896"/>
            <a:ext cx="135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we want to learn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73B53-BCF7-40C8-8343-FD2A80EED91D}"/>
              </a:ext>
            </a:extLst>
          </p:cNvPr>
          <p:cNvSpPr txBox="1"/>
          <p:nvPr/>
        </p:nvSpPr>
        <p:spPr>
          <a:xfrm>
            <a:off x="2985379" y="1994854"/>
            <a:ext cx="11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493E5-5305-41D6-9C80-C80344ACBB10}"/>
              </a:ext>
            </a:extLst>
          </p:cNvPr>
          <p:cNvSpPr txBox="1"/>
          <p:nvPr/>
        </p:nvSpPr>
        <p:spPr>
          <a:xfrm>
            <a:off x="4126157" y="1629381"/>
            <a:ext cx="1543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Position on which new input terms are extracted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78BE1-B1FD-436C-9D3E-DD13EC7E1748}"/>
              </a:ext>
            </a:extLst>
          </p:cNvPr>
          <p:cNvSpPr txBox="1"/>
          <p:nvPr/>
        </p:nvSpPr>
        <p:spPr>
          <a:xfrm>
            <a:off x="6236208" y="1022131"/>
            <a:ext cx="2645696" cy="3477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“</a:t>
            </a:r>
            <a:r>
              <a:rPr lang="en-US" sz="2000" i="1" dirty="0">
                <a:solidFill>
                  <a:srgbClr val="FF0000"/>
                </a:solidFill>
              </a:rPr>
              <a:t>Events</a:t>
            </a:r>
            <a:r>
              <a:rPr lang="en-US" sz="2000" i="1" dirty="0"/>
              <a:t> such as </a:t>
            </a:r>
            <a:r>
              <a:rPr lang="en-US" sz="2000" i="1" dirty="0">
                <a:solidFill>
                  <a:srgbClr val="FF0000"/>
                </a:solidFill>
              </a:rPr>
              <a:t>earthquakes</a:t>
            </a:r>
            <a:r>
              <a:rPr lang="en-US" sz="2000" i="1" dirty="0"/>
              <a:t> and *”</a:t>
            </a:r>
          </a:p>
          <a:p>
            <a:pPr algn="ctr"/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Extract the word “hurricanes”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Generate new query: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ctr"/>
            <a:r>
              <a:rPr lang="en-US" sz="2000" i="1" dirty="0"/>
              <a:t>“Events such as </a:t>
            </a:r>
            <a:r>
              <a:rPr lang="en-US" sz="2000" i="1" dirty="0">
                <a:solidFill>
                  <a:srgbClr val="FF0000"/>
                </a:solidFill>
              </a:rPr>
              <a:t>hurricanes</a:t>
            </a:r>
            <a:r>
              <a:rPr lang="en-US" sz="2000" i="1" dirty="0"/>
              <a:t> and *”</a:t>
            </a:r>
          </a:p>
        </p:txBody>
      </p:sp>
    </p:spTree>
    <p:extLst>
      <p:ext uri="{BB962C8B-B14F-4D97-AF65-F5344CB8AC3E}">
        <p14:creationId xmlns:p14="http://schemas.microsoft.com/office/powerpoint/2010/main" val="198129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states and events from the web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95684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 confidence to each extracted term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i="1" dirty="0"/>
              <a:t>u </a:t>
            </a:r>
            <a:r>
              <a:rPr lang="en-US" dirty="0"/>
              <a:t>– current term being ranked</a:t>
            </a:r>
          </a:p>
          <a:p>
            <a:r>
              <a:rPr lang="en-US" dirty="0"/>
              <a:t>                            – sum of all outgoing edges from </a:t>
            </a:r>
            <a:r>
              <a:rPr lang="en-US" i="1" dirty="0"/>
              <a:t>u</a:t>
            </a:r>
            <a:endParaRPr lang="en-US" dirty="0"/>
          </a:p>
          <a:p>
            <a:r>
              <a:rPr lang="en-US" i="1" dirty="0"/>
              <a:t>|V| </a:t>
            </a:r>
            <a:r>
              <a:rPr lang="en-US" dirty="0"/>
              <a:t>– number of unique terms extracted during bootstrapping process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Captures how often a term is seen as </a:t>
            </a:r>
            <a:r>
              <a:rPr lang="en-US" i="1" dirty="0"/>
              <a:t>seed</a:t>
            </a:r>
          </a:p>
          <a:p>
            <a:r>
              <a:rPr lang="en-US" dirty="0"/>
              <a:t>More often = More likely to belong to same </a:t>
            </a:r>
            <a:r>
              <a:rPr lang="en-US" i="1" dirty="0"/>
              <a:t>semantic-class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F5FC9-923C-4164-A0D3-53150316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67" y="1356704"/>
            <a:ext cx="4685576" cy="1032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5A6D39-2D66-4202-B9CC-C5FFBC75D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19" y="2703345"/>
            <a:ext cx="1668055" cy="3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 between </a:t>
            </a:r>
            <a:r>
              <a:rPr lang="en-US" i="1" dirty="0"/>
              <a:t>e</a:t>
            </a:r>
            <a:r>
              <a:rPr lang="en-US" dirty="0"/>
              <a:t> and </a:t>
            </a:r>
            <a:r>
              <a:rPr lang="en-US" i="1" dirty="0"/>
              <a:t>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Ten temporal units used</a:t>
            </a:r>
          </a:p>
          <a:p>
            <a:pPr lvl="1"/>
            <a:r>
              <a:rPr lang="en-US" dirty="0"/>
              <a:t>Seconds, minutes, hours, days, weeks, months, years, decades (Pan and </a:t>
            </a:r>
            <a:r>
              <a:rPr lang="en-US" dirty="0" err="1"/>
              <a:t>Jurafsky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Centuries and eras</a:t>
            </a:r>
          </a:p>
          <a:p>
            <a:r>
              <a:rPr lang="en-US" dirty="0"/>
              <a:t>Automated pattern harvesting procedure</a:t>
            </a:r>
          </a:p>
          <a:p>
            <a:r>
              <a:rPr lang="en-US" dirty="0"/>
              <a:t>Use top 1000 events from previous step to build web queries</a:t>
            </a:r>
          </a:p>
          <a:p>
            <a:r>
              <a:rPr lang="en-US" dirty="0"/>
              <a:t>Quadruples of the form event, temporal unit, pattern and frequency of the extraction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E1F1D-584E-46A8-85E7-FC3B3694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2" y="3201678"/>
            <a:ext cx="3201774" cy="1264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7C9875-3955-4852-9385-AC07897A7EBD}"/>
              </a:ext>
            </a:extLst>
          </p:cNvPr>
          <p:cNvSpPr txBox="1"/>
          <p:nvPr/>
        </p:nvSpPr>
        <p:spPr>
          <a:xfrm>
            <a:off x="4813402" y="3100240"/>
            <a:ext cx="3968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Concert * hours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Concert that * hours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i="1" dirty="0"/>
              <a:t>“We only want to participate in a concert that </a:t>
            </a:r>
            <a:r>
              <a:rPr lang="en-US" sz="2000" i="1" dirty="0">
                <a:solidFill>
                  <a:srgbClr val="FF0000"/>
                </a:solidFill>
              </a:rPr>
              <a:t>takes</a:t>
            </a:r>
            <a:r>
              <a:rPr lang="en-US" sz="2000" i="1" dirty="0"/>
              <a:t> two hours.”</a:t>
            </a:r>
          </a:p>
        </p:txBody>
      </p:sp>
    </p:spTree>
    <p:extLst>
      <p:ext uri="{BB962C8B-B14F-4D97-AF65-F5344CB8AC3E}">
        <p14:creationId xmlns:p14="http://schemas.microsoft.com/office/powerpoint/2010/main" val="310798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 between </a:t>
            </a:r>
            <a:r>
              <a:rPr lang="en-US" i="1" dirty="0"/>
              <a:t>e</a:t>
            </a:r>
            <a:r>
              <a:rPr lang="en-US" dirty="0"/>
              <a:t> and </a:t>
            </a:r>
            <a:r>
              <a:rPr lang="en-US" i="1" dirty="0"/>
              <a:t>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TextRunner</a:t>
            </a:r>
            <a:r>
              <a:rPr lang="en-US" dirty="0"/>
              <a:t> Corpus</a:t>
            </a:r>
          </a:p>
          <a:p>
            <a:pPr lvl="1"/>
            <a:r>
              <a:rPr lang="en-US" dirty="0"/>
              <a:t>Noun-Verb-Noun</a:t>
            </a:r>
          </a:p>
          <a:p>
            <a:pPr lvl="1"/>
            <a:r>
              <a:rPr lang="en-US" dirty="0"/>
              <a:t>Loosely defined patterns</a:t>
            </a:r>
          </a:p>
          <a:p>
            <a:pPr lvl="1"/>
            <a:r>
              <a:rPr lang="en-US" dirty="0"/>
              <a:t>Output same as querying the web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“storm” –verb– “hours”</a:t>
            </a:r>
          </a:p>
          <a:p>
            <a:pPr lvl="3"/>
            <a:r>
              <a:rPr lang="en-US" dirty="0"/>
              <a:t>“lasted”, “lasted about”, “raged for”, “continued for” etc.</a:t>
            </a:r>
          </a:p>
        </p:txBody>
      </p:sp>
    </p:spTree>
    <p:extLst>
      <p:ext uri="{BB962C8B-B14F-4D97-AF65-F5344CB8AC3E}">
        <p14:creationId xmlns:p14="http://schemas.microsoft.com/office/powerpoint/2010/main" val="301041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and Analysis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5259629" cy="35786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 Data Collection</a:t>
            </a:r>
          </a:p>
          <a:p>
            <a:pPr lvl="1"/>
            <a:r>
              <a:rPr lang="en-US" dirty="0"/>
              <a:t>16,347 unique event terms</a:t>
            </a:r>
          </a:p>
          <a:p>
            <a:pPr lvl="1"/>
            <a:r>
              <a:rPr lang="en-US" dirty="0"/>
              <a:t>12,135 events seen more than once</a:t>
            </a:r>
          </a:p>
          <a:p>
            <a:pPr lvl="1"/>
            <a:r>
              <a:rPr lang="en-US" dirty="0"/>
              <a:t>Selected top 1000 for manual annotation</a:t>
            </a:r>
          </a:p>
          <a:p>
            <a:r>
              <a:rPr lang="en-US" dirty="0"/>
              <a:t>Pattern Harvesting</a:t>
            </a:r>
          </a:p>
          <a:p>
            <a:pPr lvl="1"/>
            <a:r>
              <a:rPr lang="en-US" dirty="0"/>
              <a:t>1,187,683 patterns learned</a:t>
            </a:r>
          </a:p>
          <a:p>
            <a:pPr lvl="1"/>
            <a:r>
              <a:rPr lang="en-US" dirty="0"/>
              <a:t>220,315 unique patterns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8A4E8-A9DE-43F7-BBD4-88501D6B75EE}"/>
              </a:ext>
            </a:extLst>
          </p:cNvPr>
          <p:cNvSpPr txBox="1"/>
          <p:nvPr/>
        </p:nvSpPr>
        <p:spPr>
          <a:xfrm>
            <a:off x="6206948" y="854146"/>
            <a:ext cx="2168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Birthdays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Anniversaries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498B3-0BD8-47F2-9070-A4E19F144310}"/>
              </a:ext>
            </a:extLst>
          </p:cNvPr>
          <p:cNvSpPr txBox="1"/>
          <p:nvPr/>
        </p:nvSpPr>
        <p:spPr>
          <a:xfrm>
            <a:off x="6206948" y="2153285"/>
            <a:ext cx="2168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Disaster 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Hurricanes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Tornadoes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7AC17-6CFF-44AC-A3C5-ED750036620A}"/>
              </a:ext>
            </a:extLst>
          </p:cNvPr>
          <p:cNvSpPr txBox="1"/>
          <p:nvPr/>
        </p:nvSpPr>
        <p:spPr>
          <a:xfrm>
            <a:off x="6206948" y="3446847"/>
            <a:ext cx="2168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Heart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Strokes</a:t>
            </a:r>
          </a:p>
        </p:txBody>
      </p:sp>
    </p:spTree>
    <p:extLst>
      <p:ext uri="{BB962C8B-B14F-4D97-AF65-F5344CB8AC3E}">
        <p14:creationId xmlns:p14="http://schemas.microsoft.com/office/powerpoint/2010/main" val="36182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and Analysis</a:t>
            </a:r>
            <a:endParaRPr lang="en-US" i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17988-8483-43A5-86A9-93374B14B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717"/>
          <a:stretch/>
        </p:blipFill>
        <p:spPr>
          <a:xfrm>
            <a:off x="614476" y="822333"/>
            <a:ext cx="2428647" cy="3814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88BD5-E94E-45DF-A73D-B71276722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3" r="33284"/>
          <a:stretch/>
        </p:blipFill>
        <p:spPr>
          <a:xfrm>
            <a:off x="6298387" y="796730"/>
            <a:ext cx="2428647" cy="3814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7726E0-2C2B-4016-ACC2-D536D36034AA}"/>
              </a:ext>
            </a:extLst>
          </p:cNvPr>
          <p:cNvSpPr txBox="1"/>
          <p:nvPr/>
        </p:nvSpPr>
        <p:spPr>
          <a:xfrm>
            <a:off x="3354019" y="1185062"/>
            <a:ext cx="2695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not just duration that matters.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Preparation time, age of the event etc. clearly occur more times in relation with the event.</a:t>
            </a:r>
          </a:p>
        </p:txBody>
      </p:sp>
    </p:spTree>
    <p:extLst>
      <p:ext uri="{BB962C8B-B14F-4D97-AF65-F5344CB8AC3E}">
        <p14:creationId xmlns:p14="http://schemas.microsoft.com/office/powerpoint/2010/main" val="74801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and Analysis</a:t>
            </a:r>
            <a:endParaRPr lang="en-US" i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BBFA8-8ABB-4A95-B609-9B62CDAC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69671"/>
            <a:ext cx="8160106" cy="30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9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&amp; Motivation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Acquiring temporal knowledge about events</a:t>
            </a:r>
          </a:p>
          <a:p>
            <a:pPr lvl="1"/>
            <a:r>
              <a:rPr lang="en-US" dirty="0"/>
              <a:t>Not a lot of work had been done about this particular problem before</a:t>
            </a:r>
          </a:p>
          <a:p>
            <a:pPr lvl="1"/>
            <a:r>
              <a:rPr lang="en-US" dirty="0"/>
              <a:t>Work done on defining order of events with respect to each other</a:t>
            </a:r>
          </a:p>
          <a:p>
            <a:pPr lvl="1"/>
            <a:r>
              <a:rPr lang="en-US" dirty="0"/>
              <a:t>Most previous work done in this field discusses the duration of events and ignores other temporal aspects</a:t>
            </a:r>
          </a:p>
          <a:p>
            <a:r>
              <a:rPr lang="en-US" dirty="0"/>
              <a:t>Defines six temporal aspects frequently associated with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and Analysis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963363" y="972110"/>
            <a:ext cx="3576389" cy="35786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Concert:</a:t>
            </a:r>
          </a:p>
          <a:p>
            <a:pPr lvl="1"/>
            <a:r>
              <a:rPr lang="en-US" dirty="0"/>
              <a:t>Duration – “lasted”, “lasted for”, “was”,  “will last” etc.</a:t>
            </a:r>
          </a:p>
          <a:p>
            <a:pPr lvl="1"/>
            <a:r>
              <a:rPr lang="en-US" dirty="0"/>
              <a:t>Time-at – “was”, “started”, “ended”, “is in” etc.</a:t>
            </a:r>
          </a:p>
          <a:p>
            <a:pPr lvl="1"/>
            <a:r>
              <a:rPr lang="en-US" dirty="0"/>
              <a:t>Interval Before/After – “will be”, “had been scheduled”, “sells out in” etc.</a:t>
            </a:r>
          </a:p>
          <a:p>
            <a:pPr lvl="1"/>
            <a:r>
              <a:rPr lang="en-US" dirty="0"/>
              <a:t>Inclusion During – “seen in”, “attended in”, “has changed over” etc.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9626C30-9E4D-42DF-9C02-56A9AB8EB5BA}"/>
              </a:ext>
            </a:extLst>
          </p:cNvPr>
          <p:cNvSpPr txBox="1">
            <a:spLocks/>
          </p:cNvSpPr>
          <p:nvPr/>
        </p:nvSpPr>
        <p:spPr>
          <a:xfrm>
            <a:off x="604249" y="984710"/>
            <a:ext cx="4417636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Manually assigned a small subset of patterns harvested for four events to the different temporal aspects</a:t>
            </a:r>
          </a:p>
          <a:p>
            <a:r>
              <a:rPr lang="en-US" dirty="0"/>
              <a:t>When unsure, used class “Other”</a:t>
            </a:r>
          </a:p>
          <a:p>
            <a:pPr marL="457200" lvl="1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7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/>
          </a:bodyPr>
          <a:lstStyle/>
          <a:p>
            <a:r>
              <a:rPr lang="en-US" sz="2800" dirty="0"/>
              <a:t>Conclusions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Patterns acquired reflect more attention on BA of events rather than duration</a:t>
            </a:r>
          </a:p>
          <a:p>
            <a:r>
              <a:rPr lang="en-US" sz="2400" dirty="0"/>
              <a:t>Importance of differentiating between different temporal aspects</a:t>
            </a:r>
          </a:p>
          <a:p>
            <a:r>
              <a:rPr lang="en-US" sz="2400" dirty="0"/>
              <a:t>Some patterns reliably return only a single aspect and can be used for harvesting</a:t>
            </a:r>
          </a:p>
          <a:p>
            <a:pPr lvl="1"/>
            <a:r>
              <a:rPr lang="en-US" sz="1800" dirty="0"/>
              <a:t>Examples: </a:t>
            </a:r>
          </a:p>
          <a:p>
            <a:pPr lvl="2"/>
            <a:r>
              <a:rPr lang="en-US" sz="1600" dirty="0"/>
              <a:t>(D) “lasted for”</a:t>
            </a:r>
          </a:p>
          <a:p>
            <a:pPr lvl="2"/>
            <a:r>
              <a:rPr lang="en-US" sz="1600" dirty="0"/>
              <a:t>(T) “at”</a:t>
            </a:r>
          </a:p>
          <a:p>
            <a:pPr lvl="2"/>
            <a:r>
              <a:rPr lang="en-US" sz="1600" dirty="0"/>
              <a:t>(I) “seen in”, “comes” </a:t>
            </a:r>
          </a:p>
          <a:p>
            <a:pPr lvl="2"/>
            <a:r>
              <a:rPr lang="en-US" sz="1600" dirty="0"/>
              <a:t>etc.</a:t>
            </a:r>
          </a:p>
          <a:p>
            <a:r>
              <a:rPr lang="en-US" sz="2400" dirty="0"/>
              <a:t>Defined a method that can be used to extract temporal information broadly</a:t>
            </a:r>
          </a:p>
        </p:txBody>
      </p:sp>
    </p:spTree>
    <p:extLst>
      <p:ext uri="{BB962C8B-B14F-4D97-AF65-F5344CB8AC3E}">
        <p14:creationId xmlns:p14="http://schemas.microsoft.com/office/powerpoint/2010/main" val="492352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/>
          </a:bodyPr>
          <a:lstStyle/>
          <a:p>
            <a:r>
              <a:rPr lang="en-US" sz="2800" dirty="0"/>
              <a:t>Shortcomings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Lack of proper verification or evaluation of results</a:t>
            </a:r>
          </a:p>
          <a:p>
            <a:r>
              <a:rPr lang="en-US" dirty="0"/>
              <a:t>Very small sample evaluated</a:t>
            </a:r>
          </a:p>
          <a:p>
            <a:pPr lvl="1"/>
            <a:r>
              <a:rPr lang="en-US" dirty="0"/>
              <a:t>No mention of actual number or percentage</a:t>
            </a:r>
          </a:p>
          <a:p>
            <a:r>
              <a:rPr lang="en-US" dirty="0"/>
              <a:t>Many events may be related to each other</a:t>
            </a:r>
          </a:p>
          <a:p>
            <a:r>
              <a:rPr lang="en-US" dirty="0"/>
              <a:t>Very explicit pattern harvesting, may miss subtleties</a:t>
            </a:r>
          </a:p>
          <a:p>
            <a:r>
              <a:rPr lang="en-US" dirty="0"/>
              <a:t>No method for automatically identifying which temporal class extracted snippet belongs to</a:t>
            </a:r>
          </a:p>
          <a:p>
            <a:r>
              <a:rPr lang="en-US" dirty="0"/>
              <a:t>Some patterns occur across the different aspects</a:t>
            </a:r>
          </a:p>
        </p:txBody>
      </p:sp>
    </p:spTree>
    <p:extLst>
      <p:ext uri="{BB962C8B-B14F-4D97-AF65-F5344CB8AC3E}">
        <p14:creationId xmlns:p14="http://schemas.microsoft.com/office/powerpoint/2010/main" val="66298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/>
          </a:bodyPr>
          <a:lstStyle/>
          <a:p>
            <a:r>
              <a:rPr lang="en-US" sz="2800" dirty="0"/>
              <a:t>Future work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manual annotation needed to test accuracy of hypothesis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corpus defining temporal aspects of common verbs</a:t>
            </a:r>
          </a:p>
          <a:p>
            <a:pPr lvl="2"/>
            <a:r>
              <a:rPr lang="en-US" dirty="0"/>
              <a:t>Extracting and modeling durations for habits and events from Twitter – Jennifer Williams and Graham Katz</a:t>
            </a:r>
          </a:p>
        </p:txBody>
      </p:sp>
    </p:spTree>
    <p:extLst>
      <p:ext uri="{BB962C8B-B14F-4D97-AF65-F5344CB8AC3E}">
        <p14:creationId xmlns:p14="http://schemas.microsoft.com/office/powerpoint/2010/main" val="2356986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BAF28-1059-4D3B-A3B3-31791824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874EB-1197-4CB8-8D90-66E776F9135E}"/>
              </a:ext>
            </a:extLst>
          </p:cNvPr>
          <p:cNvSpPr txBox="1"/>
          <p:nvPr/>
        </p:nvSpPr>
        <p:spPr>
          <a:xfrm>
            <a:off x="1918411" y="2333549"/>
            <a:ext cx="5307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762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&amp; Motivation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Examples:</a:t>
            </a:r>
          </a:p>
          <a:p>
            <a:pPr lvl="1"/>
            <a:r>
              <a:rPr lang="en-US" i="1" dirty="0"/>
              <a:t>“The concert lasted for two hours.”</a:t>
            </a:r>
          </a:p>
          <a:p>
            <a:pPr lvl="1"/>
            <a:r>
              <a:rPr lang="en-US" i="1" dirty="0"/>
              <a:t>“The concert started at 11 pm.”</a:t>
            </a:r>
          </a:p>
          <a:p>
            <a:pPr lvl="1"/>
            <a:r>
              <a:rPr lang="en-US" i="1" dirty="0"/>
              <a:t>“The concert had been sold out for months.”</a:t>
            </a:r>
          </a:p>
          <a:p>
            <a:r>
              <a:rPr lang="en-US" dirty="0"/>
              <a:t>Proposes an automated procedure to learn, for a set of events, different associated times</a:t>
            </a:r>
          </a:p>
        </p:txBody>
      </p:sp>
    </p:spTree>
    <p:extLst>
      <p:ext uri="{BB962C8B-B14F-4D97-AF65-F5344CB8AC3E}">
        <p14:creationId xmlns:p14="http://schemas.microsoft.com/office/powerpoint/2010/main" val="418026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Previous Approaches</a:t>
            </a:r>
          </a:p>
          <a:p>
            <a:r>
              <a:rPr lang="en-US" dirty="0"/>
              <a:t>Contributions of this work</a:t>
            </a:r>
          </a:p>
          <a:p>
            <a:pPr lvl="1"/>
            <a:r>
              <a:rPr lang="en-US" dirty="0"/>
              <a:t>Identified Temporal Aspects</a:t>
            </a:r>
          </a:p>
          <a:p>
            <a:pPr lvl="1"/>
            <a:r>
              <a:rPr lang="en-US" dirty="0"/>
              <a:t>Learning states and events from the web</a:t>
            </a:r>
          </a:p>
          <a:p>
            <a:pPr lvl="1"/>
            <a:r>
              <a:rPr lang="en-US" dirty="0"/>
              <a:t>Patterns between </a:t>
            </a:r>
            <a:r>
              <a:rPr lang="en-US" i="1" dirty="0"/>
              <a:t>e</a:t>
            </a:r>
            <a:r>
              <a:rPr lang="en-US" dirty="0"/>
              <a:t> and </a:t>
            </a:r>
            <a:r>
              <a:rPr lang="en-US" i="1" dirty="0"/>
              <a:t>t</a:t>
            </a:r>
          </a:p>
          <a:p>
            <a:r>
              <a:rPr lang="en-US" dirty="0"/>
              <a:t>Results and Analysis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Shortcomings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1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approaches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4740133" cy="357862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TimeML</a:t>
            </a:r>
            <a:endParaRPr lang="en-US" dirty="0"/>
          </a:p>
          <a:p>
            <a:pPr lvl="1"/>
            <a:r>
              <a:rPr lang="en-US" dirty="0"/>
              <a:t>J. </a:t>
            </a:r>
            <a:r>
              <a:rPr lang="en-US" dirty="0" err="1"/>
              <a:t>Pustejovsky</a:t>
            </a:r>
            <a:r>
              <a:rPr lang="en-US" dirty="0"/>
              <a:t>, J. </a:t>
            </a:r>
            <a:r>
              <a:rPr lang="en-US" dirty="0" err="1"/>
              <a:t>Castao</a:t>
            </a:r>
            <a:r>
              <a:rPr lang="en-US" dirty="0"/>
              <a:t>, R. Ingria, R. Saur, R. </a:t>
            </a:r>
            <a:r>
              <a:rPr lang="en-US" dirty="0" err="1"/>
              <a:t>Gaizauskas</a:t>
            </a:r>
            <a:r>
              <a:rPr lang="en-US" dirty="0"/>
              <a:t>, A. </a:t>
            </a:r>
            <a:r>
              <a:rPr lang="en-US" dirty="0" err="1"/>
              <a:t>Setzer</a:t>
            </a:r>
            <a:r>
              <a:rPr lang="en-US" dirty="0"/>
              <a:t>, and G. Katz, Fifth International Workshop on Computational Semantics (IWCS-5, 2003</a:t>
            </a:r>
          </a:p>
          <a:p>
            <a:pPr lvl="1"/>
            <a:r>
              <a:rPr lang="en-US" dirty="0"/>
              <a:t>Rich specification language for event and temporal expressions in natural language text</a:t>
            </a:r>
          </a:p>
          <a:p>
            <a:pPr lvl="2"/>
            <a:r>
              <a:rPr lang="en-US" dirty="0"/>
              <a:t>Time stamping of events</a:t>
            </a:r>
          </a:p>
          <a:p>
            <a:pPr lvl="2"/>
            <a:r>
              <a:rPr lang="en-US" dirty="0"/>
              <a:t>Ordering events with respect to each other</a:t>
            </a:r>
          </a:p>
          <a:p>
            <a:pPr lvl="2"/>
            <a:r>
              <a:rPr lang="en-US" dirty="0"/>
              <a:t>Reasoning with contextually underspecified temporal expressions</a:t>
            </a:r>
          </a:p>
          <a:p>
            <a:pPr lvl="2"/>
            <a:r>
              <a:rPr lang="en-US" dirty="0"/>
              <a:t>Reasoning about the persistence of events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126537" y="1428468"/>
            <a:ext cx="3516017" cy="2712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“John left two days before the attack.”</a:t>
            </a:r>
          </a:p>
          <a:p>
            <a:pPr lvl="2"/>
            <a:r>
              <a:rPr lang="en-US" dirty="0"/>
              <a:t>Event: </a:t>
            </a:r>
            <a:r>
              <a:rPr lang="en-US" dirty="0">
                <a:solidFill>
                  <a:srgbClr val="FF0000"/>
                </a:solidFill>
              </a:rPr>
              <a:t>left</a:t>
            </a:r>
          </a:p>
          <a:p>
            <a:pPr lvl="2"/>
            <a:r>
              <a:rPr lang="en-US" dirty="0"/>
              <a:t>Duration: </a:t>
            </a:r>
            <a:r>
              <a:rPr lang="en-US" dirty="0">
                <a:solidFill>
                  <a:srgbClr val="FF0000"/>
                </a:solidFill>
              </a:rPr>
              <a:t>two days</a:t>
            </a:r>
          </a:p>
          <a:p>
            <a:pPr lvl="2"/>
            <a:r>
              <a:rPr lang="en-US" dirty="0"/>
              <a:t>Link: </a:t>
            </a:r>
            <a:r>
              <a:rPr lang="en-US" dirty="0">
                <a:solidFill>
                  <a:srgbClr val="FF0000"/>
                </a:solidFill>
              </a:rPr>
              <a:t>before</a:t>
            </a:r>
          </a:p>
          <a:p>
            <a:pPr lvl="2"/>
            <a:r>
              <a:rPr lang="en-US" dirty="0"/>
              <a:t>Event: the </a:t>
            </a:r>
            <a:r>
              <a:rPr lang="en-US" dirty="0">
                <a:solidFill>
                  <a:srgbClr val="FF0000"/>
                </a:solidFill>
              </a:rPr>
              <a:t>attack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TimeBank</a:t>
            </a:r>
            <a:r>
              <a:rPr lang="en-US" dirty="0"/>
              <a:t> corpus</a:t>
            </a:r>
          </a:p>
        </p:txBody>
      </p:sp>
    </p:spTree>
    <p:extLst>
      <p:ext uri="{BB962C8B-B14F-4D97-AF65-F5344CB8AC3E}">
        <p14:creationId xmlns:p14="http://schemas.microsoft.com/office/powerpoint/2010/main" val="93780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approaches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Learning Event Durations from Event Descriptions</a:t>
            </a:r>
          </a:p>
          <a:p>
            <a:pPr lvl="2"/>
            <a:r>
              <a:rPr lang="en-US" dirty="0"/>
              <a:t>F. Pan, R. </a:t>
            </a:r>
            <a:r>
              <a:rPr lang="en-US" dirty="0" err="1"/>
              <a:t>Mulkar</a:t>
            </a:r>
            <a:r>
              <a:rPr lang="en-US" dirty="0"/>
              <a:t>, J. R. Hobbs, G. W. Bush, and V. Putin, Proceedings of the 44th Conference of the Association for Computational Linguistics (COLINGACL, 2006, pp. 393–400</a:t>
            </a:r>
          </a:p>
          <a:p>
            <a:pPr lvl="1"/>
            <a:r>
              <a:rPr lang="en-US" dirty="0"/>
              <a:t>Corpus of news articles in which events are annotated with estimated bounds for their durations</a:t>
            </a:r>
          </a:p>
          <a:p>
            <a:pPr lvl="1"/>
            <a:r>
              <a:rPr lang="en-US" dirty="0"/>
              <a:t>Typical durations for a small set of verbs denoting events</a:t>
            </a:r>
          </a:p>
          <a:p>
            <a:r>
              <a:rPr lang="en-US" dirty="0"/>
              <a:t>Using query patterns to learn the duration of events</a:t>
            </a:r>
          </a:p>
          <a:p>
            <a:pPr lvl="2"/>
            <a:r>
              <a:rPr lang="en-US" dirty="0"/>
              <a:t>A. </a:t>
            </a:r>
            <a:r>
              <a:rPr lang="en-US" dirty="0" err="1"/>
              <a:t>Gusev</a:t>
            </a:r>
            <a:r>
              <a:rPr lang="en-US" dirty="0"/>
              <a:t>, N. Chambers, D. R. </a:t>
            </a:r>
            <a:r>
              <a:rPr lang="en-US" dirty="0" err="1"/>
              <a:t>Khilnani</a:t>
            </a:r>
            <a:r>
              <a:rPr lang="en-US" dirty="0"/>
              <a:t>, P. </a:t>
            </a:r>
            <a:r>
              <a:rPr lang="en-US" dirty="0" err="1"/>
              <a:t>Khaitan</a:t>
            </a:r>
            <a:r>
              <a:rPr lang="en-US" dirty="0"/>
              <a:t>, S. </a:t>
            </a:r>
            <a:r>
              <a:rPr lang="en-US" dirty="0" err="1"/>
              <a:t>Bethard</a:t>
            </a:r>
            <a:r>
              <a:rPr lang="en-US" dirty="0"/>
              <a:t>, and D. </a:t>
            </a:r>
            <a:r>
              <a:rPr lang="en-US" dirty="0" err="1"/>
              <a:t>Jurafsky</a:t>
            </a:r>
            <a:r>
              <a:rPr lang="en-US" dirty="0"/>
              <a:t>, International Conference on Computational Semantics, 2011</a:t>
            </a:r>
          </a:p>
          <a:p>
            <a:pPr lvl="1"/>
            <a:r>
              <a:rPr lang="en-US" dirty="0"/>
              <a:t>Learn durations of events without annotated training data</a:t>
            </a:r>
          </a:p>
          <a:p>
            <a:pPr lvl="1"/>
            <a:r>
              <a:rPr lang="en-US" dirty="0"/>
              <a:t>Query web with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8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Contributions of this work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Identified 6 different temporal aspects</a:t>
            </a:r>
          </a:p>
          <a:p>
            <a:r>
              <a:rPr lang="en-US" dirty="0"/>
              <a:t>Automated learning of temporal information</a:t>
            </a:r>
          </a:p>
          <a:p>
            <a:pPr lvl="1"/>
            <a:r>
              <a:rPr lang="en-US" dirty="0"/>
              <a:t>Learning states and events from the web</a:t>
            </a:r>
          </a:p>
          <a:p>
            <a:pPr lvl="1"/>
            <a:r>
              <a:rPr lang="en-US" dirty="0"/>
              <a:t>Learning patterns between events and temporal units</a:t>
            </a:r>
          </a:p>
          <a:p>
            <a:r>
              <a:rPr lang="en-US" dirty="0"/>
              <a:t>Mapping between patterns and typical temporal characteristics of an event</a:t>
            </a:r>
          </a:p>
        </p:txBody>
      </p:sp>
    </p:spTree>
    <p:extLst>
      <p:ext uri="{BB962C8B-B14F-4D97-AF65-F5344CB8AC3E}">
        <p14:creationId xmlns:p14="http://schemas.microsoft.com/office/powerpoint/2010/main" val="7798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Identified Temporal Aspects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Duration (D): Specifies length of time </a:t>
            </a:r>
            <a:r>
              <a:rPr lang="en-US" i="1" dirty="0"/>
              <a:t>t</a:t>
            </a:r>
            <a:r>
              <a:rPr lang="en-US" dirty="0"/>
              <a:t> that event </a:t>
            </a:r>
            <a:r>
              <a:rPr lang="en-US" i="1" dirty="0"/>
              <a:t>e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e for t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Example: “She ran for three hours.”</a:t>
            </a:r>
          </a:p>
          <a:p>
            <a:r>
              <a:rPr lang="en-US" dirty="0"/>
              <a:t>Time-at (T): Timepoint or frequency </a:t>
            </a:r>
            <a:r>
              <a:rPr lang="en-US" i="1" dirty="0"/>
              <a:t>t</a:t>
            </a:r>
            <a:r>
              <a:rPr lang="en-US" dirty="0"/>
              <a:t> at which event </a:t>
            </a:r>
            <a:r>
              <a:rPr lang="en-US" i="1" dirty="0"/>
              <a:t>e</a:t>
            </a:r>
            <a:r>
              <a:rPr lang="en-US" dirty="0"/>
              <a:t> occurs, or starts occurring.</a:t>
            </a:r>
          </a:p>
          <a:p>
            <a:pPr lvl="1"/>
            <a:r>
              <a:rPr lang="en-US" i="1" dirty="0"/>
              <a:t>“e at t”</a:t>
            </a:r>
          </a:p>
          <a:p>
            <a:pPr lvl="2"/>
            <a:r>
              <a:rPr lang="en-US" dirty="0"/>
              <a:t>Example: “The dinner is at 9 pm.”</a:t>
            </a:r>
          </a:p>
          <a:p>
            <a:pPr lvl="1"/>
            <a:r>
              <a:rPr lang="en-US" i="1" dirty="0"/>
              <a:t>“e is every t”</a:t>
            </a:r>
          </a:p>
          <a:p>
            <a:pPr lvl="2"/>
            <a:r>
              <a:rPr lang="en-US" dirty="0"/>
              <a:t>Example: “The dance is every two months.”</a:t>
            </a:r>
          </a:p>
        </p:txBody>
      </p:sp>
    </p:spTree>
    <p:extLst>
      <p:ext uri="{BB962C8B-B14F-4D97-AF65-F5344CB8AC3E}">
        <p14:creationId xmlns:p14="http://schemas.microsoft.com/office/powerpoint/2010/main" val="380361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Identified Temporal Aspects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Interval before or after (BA): </a:t>
            </a:r>
            <a:r>
              <a:rPr lang="en-US" i="1" dirty="0"/>
              <a:t>t </a:t>
            </a:r>
            <a:r>
              <a:rPr lang="en-US" dirty="0"/>
              <a:t>specifies the duration of the preparatory stage leading up to event </a:t>
            </a:r>
            <a:r>
              <a:rPr lang="en-US" i="1" dirty="0"/>
              <a:t>e</a:t>
            </a:r>
            <a:r>
              <a:rPr lang="en-US" dirty="0"/>
              <a:t> or of the subsequent stage following it</a:t>
            </a:r>
          </a:p>
          <a:p>
            <a:pPr lvl="1"/>
            <a:r>
              <a:rPr lang="en-US" i="1" dirty="0"/>
              <a:t>“e starts in t”</a:t>
            </a:r>
          </a:p>
          <a:p>
            <a:pPr lvl="2"/>
            <a:r>
              <a:rPr lang="en-US" dirty="0"/>
              <a:t>Example: “The concert starts in two hours.”</a:t>
            </a:r>
          </a:p>
          <a:p>
            <a:pPr lvl="1"/>
            <a:r>
              <a:rPr lang="en-US" i="1" dirty="0"/>
              <a:t>“it is t until e” </a:t>
            </a:r>
          </a:p>
          <a:p>
            <a:pPr lvl="2"/>
            <a:r>
              <a:rPr lang="en-US" dirty="0"/>
              <a:t>Example: “It is two days until the eclipse.”</a:t>
            </a:r>
            <a:endParaRPr lang="en-US" i="1" dirty="0"/>
          </a:p>
          <a:p>
            <a:pPr lvl="1"/>
            <a:r>
              <a:rPr lang="en-US" i="1" dirty="0"/>
              <a:t>“t since e”.</a:t>
            </a:r>
          </a:p>
          <a:p>
            <a:pPr lvl="2"/>
            <a:r>
              <a:rPr lang="en-US" dirty="0"/>
              <a:t>Example: “It’s been 5 years since the last festival.”</a:t>
            </a:r>
          </a:p>
        </p:txBody>
      </p:sp>
    </p:spTree>
    <p:extLst>
      <p:ext uri="{BB962C8B-B14F-4D97-AF65-F5344CB8AC3E}">
        <p14:creationId xmlns:p14="http://schemas.microsoft.com/office/powerpoint/2010/main" val="2459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10533</TotalTime>
  <Words>1462</Words>
  <Application>Microsoft Office PowerPoint</Application>
  <PresentationFormat>On-screen Show (16:9)</PresentationFormat>
  <Paragraphs>224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</vt:lpstr>
      <vt:lpstr>Gill Sans MT</vt:lpstr>
      <vt:lpstr>Office Theme</vt:lpstr>
      <vt:lpstr>Learning Temporal Information for States and Events  Zornitsa Kozareva, Eduard Hovy 2011 Fifth IEEE International Conference on Semantic Computing</vt:lpstr>
      <vt:lpstr>Problem &amp; Motivation</vt:lpstr>
      <vt:lpstr>Problem &amp; Motivation</vt:lpstr>
      <vt:lpstr>Contents:</vt:lpstr>
      <vt:lpstr>Previous approaches</vt:lpstr>
      <vt:lpstr>Previous approaches</vt:lpstr>
      <vt:lpstr>Contributions of this work</vt:lpstr>
      <vt:lpstr>Identified Temporal Aspects</vt:lpstr>
      <vt:lpstr>Identified Temporal Aspects</vt:lpstr>
      <vt:lpstr>Identified Temporal Aspects</vt:lpstr>
      <vt:lpstr>Identified Temporal Aspects</vt:lpstr>
      <vt:lpstr>Learning states and events from the web</vt:lpstr>
      <vt:lpstr>Learning states and events from the web</vt:lpstr>
      <vt:lpstr>Learning states and events from the web</vt:lpstr>
      <vt:lpstr>Patterns between e and t</vt:lpstr>
      <vt:lpstr>Patterns between e and t</vt:lpstr>
      <vt:lpstr>Results and Analysis</vt:lpstr>
      <vt:lpstr>Results and Analysis</vt:lpstr>
      <vt:lpstr>Results and Analysis</vt:lpstr>
      <vt:lpstr>Results and Analysis</vt:lpstr>
      <vt:lpstr>Conclusions</vt:lpstr>
      <vt:lpstr>Shortcomings</vt:lpstr>
      <vt:lpstr>Future work</vt:lpstr>
      <vt:lpstr>PowerPoint Presentation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Kashyap, Sanjna</cp:lastModifiedBy>
  <cp:revision>222</cp:revision>
  <dcterms:created xsi:type="dcterms:W3CDTF">2017-09-22T15:37:04Z</dcterms:created>
  <dcterms:modified xsi:type="dcterms:W3CDTF">2019-02-18T21:37:53Z</dcterms:modified>
</cp:coreProperties>
</file>