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320" r:id="rId3"/>
    <p:sldId id="322" r:id="rId4"/>
    <p:sldId id="296" r:id="rId5"/>
    <p:sldId id="321" r:id="rId6"/>
    <p:sldId id="335" r:id="rId7"/>
    <p:sldId id="323" r:id="rId8"/>
    <p:sldId id="324" r:id="rId9"/>
    <p:sldId id="325" r:id="rId10"/>
    <p:sldId id="326" r:id="rId11"/>
    <p:sldId id="336" r:id="rId12"/>
    <p:sldId id="327" r:id="rId13"/>
    <p:sldId id="329" r:id="rId14"/>
    <p:sldId id="330" r:id="rId15"/>
    <p:sldId id="331" r:id="rId16"/>
    <p:sldId id="332" r:id="rId17"/>
    <p:sldId id="333" r:id="rId18"/>
    <p:sldId id="33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68883" autoAdjust="0"/>
  </p:normalViewPr>
  <p:slideViewPr>
    <p:cSldViewPr snapToGrid="0" snapToObjects="1">
      <p:cViewPr varScale="1">
        <p:scale>
          <a:sx n="78" d="100"/>
          <a:sy n="78" d="100"/>
        </p:scale>
        <p:origin x="140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25000000000001"/>
          <c:y val="9.375E-2"/>
          <c:w val="0.53749999999999998"/>
          <c:h val="0.806250000000000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03-434E-8240-93EFC21ACB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03-434E-8240-93EFC21ACB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03-434E-8240-93EFC21ACB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03-434E-8240-93EFC21ACB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0E33-4927-862A-7BBD89259C7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12-4781-9582-3361F4589282}"/>
              </c:ext>
            </c:extLst>
          </c:dPt>
          <c:dPt>
            <c:idx val="1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E12-4781-9582-3361F4589282}"/>
              </c:ext>
            </c:extLst>
          </c:dPt>
          <c:dPt>
            <c:idx val="2"/>
            <c:bubble3D val="0"/>
            <c:spPr>
              <a:solidFill>
                <a:schemeClr val="accent2">
                  <a:shade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12-4781-9582-3361F4589282}"/>
              </c:ext>
            </c:extLst>
          </c:dPt>
          <c:dPt>
            <c:idx val="3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E12-4781-9582-3361F458928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12-4781-9582-3361F4589282}"/>
              </c:ext>
            </c:extLst>
          </c:dPt>
          <c:dPt>
            <c:idx val="5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E12-4781-9582-3361F4589282}"/>
              </c:ext>
            </c:extLst>
          </c:dPt>
          <c:dPt>
            <c:idx val="6"/>
            <c:bubble3D val="0"/>
            <c:spPr>
              <a:solidFill>
                <a:schemeClr val="accent2">
                  <a:tint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12-4781-9582-3361F4589282}"/>
              </c:ext>
            </c:extLst>
          </c:dPt>
          <c:dPt>
            <c:idx val="7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BE12-4781-9582-3361F4589282}"/>
              </c:ext>
            </c:extLst>
          </c:dPt>
          <c:dPt>
            <c:idx val="8"/>
            <c:bubble3D val="0"/>
            <c:spPr>
              <a:solidFill>
                <a:schemeClr val="accent2">
                  <a:tint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34E-4AF3-AE87-C5D4730B6DD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E6FC1A3-F611-4FEE-ADB8-C92F04321BF5}" type="CATEGORYNAME">
                      <a:rPr lang="en-US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E12-4781-9582-3361F4589282}"/>
                </c:ext>
              </c:extLst>
            </c:dLbl>
            <c:dLbl>
              <c:idx val="1"/>
              <c:layout>
                <c:manualLayout>
                  <c:x val="5.4852596537043139E-3"/>
                  <c:y val="0.1821573235777354"/>
                </c:manualLayout>
              </c:layout>
              <c:tx>
                <c:rich>
                  <a:bodyPr/>
                  <a:lstStyle/>
                  <a:p>
                    <a:fld id="{C9D744E9-B551-4FC1-B6F8-B354DD3B3585}" type="CATEGORYNAME">
                      <a:rPr lang="en-US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E12-4781-9582-3361F4589282}"/>
                </c:ext>
              </c:extLst>
            </c:dLbl>
            <c:dLbl>
              <c:idx val="2"/>
              <c:layout>
                <c:manualLayout>
                  <c:x val="-0.11132008189528136"/>
                  <c:y val="0.1550907098849719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C9FE82E-7169-491A-A3D1-7D9C56095F97}" type="CATEGORYNAME">
                      <a:rPr lang="en-US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638103415170179"/>
                      <c:h val="8.774421806388307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E12-4781-9582-3361F4589282}"/>
                </c:ext>
              </c:extLst>
            </c:dLbl>
            <c:dLbl>
              <c:idx val="3"/>
              <c:layout>
                <c:manualLayout>
                  <c:x val="-0.1442043125162546"/>
                  <c:y val="2.7591400041424245E-3"/>
                </c:manualLayout>
              </c:layout>
              <c:tx>
                <c:rich>
                  <a:bodyPr/>
                  <a:lstStyle/>
                  <a:p>
                    <a:fld id="{EC6B2AB9-62A3-40E4-A0D9-EBB6779D3A2A}" type="CATEGORYNAME">
                      <a:rPr lang="en-US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E12-4781-9582-3361F4589282}"/>
                </c:ext>
              </c:extLst>
            </c:dLbl>
            <c:dLbl>
              <c:idx val="4"/>
              <c:layout>
                <c:manualLayout>
                  <c:x val="-0.12897970581799276"/>
                  <c:y val="-0.1370955304309221"/>
                </c:manualLayout>
              </c:layout>
              <c:tx>
                <c:rich>
                  <a:bodyPr/>
                  <a:lstStyle/>
                  <a:p>
                    <a:fld id="{4AD92B34-7B9D-45BE-9DBC-B090B43EA4CC}" type="CATEGORYNAME">
                      <a:rPr lang="en-US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E12-4781-9582-3361F4589282}"/>
                </c:ext>
              </c:extLst>
            </c:dLbl>
            <c:dLbl>
              <c:idx val="5"/>
              <c:layout>
                <c:manualLayout>
                  <c:x val="5.2623101242391926E-4"/>
                  <c:y val="-0.16362547133451147"/>
                </c:manualLayout>
              </c:layout>
              <c:tx>
                <c:rich>
                  <a:bodyPr/>
                  <a:lstStyle/>
                  <a:p>
                    <a:fld id="{11B55318-6F74-49A4-8F87-5CD29FC22978}" type="CATEGORYNAME">
                      <a:rPr lang="en-US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E12-4781-9582-3361F458928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6631A7D-CFF7-4EB3-BA3F-AE55F8FDC91E}" type="CATEGORYNAME">
                      <a:rPr lang="en-US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E12-4781-9582-3361F4589282}"/>
                </c:ext>
              </c:extLst>
            </c:dLbl>
            <c:dLbl>
              <c:idx val="7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B943EA-7AD5-430F-A0AC-68AFDF79D8EF}" type="CATEGORYNAME">
                      <a:rPr lang="en-US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BE12-4781-9582-3361F45892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anticipation</c:v>
                </c:pt>
                <c:pt idx="1">
                  <c:v>joy</c:v>
                </c:pt>
                <c:pt idx="2">
                  <c:v>trust</c:v>
                </c:pt>
                <c:pt idx="3">
                  <c:v>fear</c:v>
                </c:pt>
                <c:pt idx="4">
                  <c:v>surprise</c:v>
                </c:pt>
                <c:pt idx="5">
                  <c:v>sadness</c:v>
                </c:pt>
                <c:pt idx="6">
                  <c:v>disgust</c:v>
                </c:pt>
                <c:pt idx="7">
                  <c:v>anger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12-4781-9582-3361F4589282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292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85F18-6DD4-45E9-93C3-D54853984D9D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A9FFA093-A90E-41FE-9B4C-224AC3AA6A15}" type="pres">
      <dgm:prSet presAssocID="{63185F18-6DD4-45E9-93C3-D54853984D9D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683393A2-C696-4219-9F45-95F90A803700}" type="presOf" srcId="{63185F18-6DD4-45E9-93C3-D54853984D9D}" destId="{A9FFA093-A90E-41FE-9B4C-224AC3AA6A15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C13235-2829-4BB9-AC70-5710C72C0EAD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611F5E14-B104-4CCE-8836-F91A591E8E72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ctr"/>
          <a:r>
            <a:rPr lang="en-US" sz="1400" dirty="0"/>
            <a:t>Spiritual Growth</a:t>
          </a:r>
        </a:p>
      </dgm:t>
    </dgm:pt>
    <dgm:pt modelId="{492F4AE5-7AD1-4E5F-89E0-FA0FAAA4663D}" type="parTrans" cxnId="{59DA4F12-CC82-4DAF-ABE6-100D915E1DCA}">
      <dgm:prSet/>
      <dgm:spPr/>
      <dgm:t>
        <a:bodyPr/>
        <a:lstStyle/>
        <a:p>
          <a:endParaRPr lang="en-US"/>
        </a:p>
      </dgm:t>
    </dgm:pt>
    <dgm:pt modelId="{CB345E27-B595-44B1-BF06-BBDC17B11053}" type="sibTrans" cxnId="{59DA4F12-CC82-4DAF-ABE6-100D915E1DCA}">
      <dgm:prSet/>
      <dgm:spPr/>
      <dgm:t>
        <a:bodyPr/>
        <a:lstStyle/>
        <a:p>
          <a:endParaRPr lang="en-US"/>
        </a:p>
      </dgm:t>
    </dgm:pt>
    <dgm:pt modelId="{CBBB5059-D0FD-4988-A258-6FF579920A00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Esteem</a:t>
          </a:r>
        </a:p>
      </dgm:t>
    </dgm:pt>
    <dgm:pt modelId="{7511CA6B-6F4A-4AFC-9BE8-E4C27EBB4577}" type="parTrans" cxnId="{9B6305AC-028B-4A13-B254-804D8B0843BD}">
      <dgm:prSet/>
      <dgm:spPr/>
      <dgm:t>
        <a:bodyPr/>
        <a:lstStyle/>
        <a:p>
          <a:endParaRPr lang="en-US"/>
        </a:p>
      </dgm:t>
    </dgm:pt>
    <dgm:pt modelId="{5646458B-4850-4877-A65E-A784F4BA0021}" type="sibTrans" cxnId="{9B6305AC-028B-4A13-B254-804D8B0843BD}">
      <dgm:prSet/>
      <dgm:spPr/>
      <dgm:t>
        <a:bodyPr/>
        <a:lstStyle/>
        <a:p>
          <a:endParaRPr lang="en-US"/>
        </a:p>
      </dgm:t>
    </dgm:pt>
    <dgm:pt modelId="{D38BAD9D-E710-4FFB-A8F0-B00BF882A661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Love/Belonging</a:t>
          </a:r>
        </a:p>
      </dgm:t>
    </dgm:pt>
    <dgm:pt modelId="{42D0113C-B910-4EBE-83E0-8D39D3682A75}" type="parTrans" cxnId="{CA04C08A-C32A-4759-8126-9368789918EC}">
      <dgm:prSet/>
      <dgm:spPr/>
      <dgm:t>
        <a:bodyPr/>
        <a:lstStyle/>
        <a:p>
          <a:endParaRPr lang="en-US"/>
        </a:p>
      </dgm:t>
    </dgm:pt>
    <dgm:pt modelId="{7CDBF0B4-3422-4082-93B6-99E11BF84453}" type="sibTrans" cxnId="{CA04C08A-C32A-4759-8126-9368789918EC}">
      <dgm:prSet/>
      <dgm:spPr/>
      <dgm:t>
        <a:bodyPr/>
        <a:lstStyle/>
        <a:p>
          <a:endParaRPr lang="en-US"/>
        </a:p>
      </dgm:t>
    </dgm:pt>
    <dgm:pt modelId="{AD86F431-C5C1-487F-B03F-0B203111FEAD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Stability</a:t>
          </a:r>
        </a:p>
      </dgm:t>
    </dgm:pt>
    <dgm:pt modelId="{64904DE6-7AFF-4C76-8E20-EC991FEDAE97}" type="parTrans" cxnId="{E5C8B762-9D36-480B-A671-5ACD035E912A}">
      <dgm:prSet/>
      <dgm:spPr/>
      <dgm:t>
        <a:bodyPr/>
        <a:lstStyle/>
        <a:p>
          <a:endParaRPr lang="en-US"/>
        </a:p>
      </dgm:t>
    </dgm:pt>
    <dgm:pt modelId="{59698810-8264-4946-B638-F924D86B1231}" type="sibTrans" cxnId="{E5C8B762-9D36-480B-A671-5ACD035E912A}">
      <dgm:prSet/>
      <dgm:spPr/>
      <dgm:t>
        <a:bodyPr/>
        <a:lstStyle/>
        <a:p>
          <a:endParaRPr lang="en-US"/>
        </a:p>
      </dgm:t>
    </dgm:pt>
    <dgm:pt modelId="{91E364DF-DE17-49D6-B762-DE947FC9A3E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Physiological needs</a:t>
          </a:r>
        </a:p>
      </dgm:t>
    </dgm:pt>
    <dgm:pt modelId="{8961C13F-43B0-4A9E-B30C-8D58F203FE9F}" type="parTrans" cxnId="{35400A3C-328E-4F84-AE83-376DF7948FE0}">
      <dgm:prSet/>
      <dgm:spPr/>
      <dgm:t>
        <a:bodyPr/>
        <a:lstStyle/>
        <a:p>
          <a:endParaRPr lang="en-US"/>
        </a:p>
      </dgm:t>
    </dgm:pt>
    <dgm:pt modelId="{10BD45CD-4C1F-4F14-AA88-5D7F92C7FB59}" type="sibTrans" cxnId="{35400A3C-328E-4F84-AE83-376DF7948FE0}">
      <dgm:prSet/>
      <dgm:spPr/>
      <dgm:t>
        <a:bodyPr/>
        <a:lstStyle/>
        <a:p>
          <a:endParaRPr lang="en-US"/>
        </a:p>
      </dgm:t>
    </dgm:pt>
    <dgm:pt modelId="{3E2D252A-21E2-47F3-A4B7-737C5B1A43BE}" type="pres">
      <dgm:prSet presAssocID="{B3C13235-2829-4BB9-AC70-5710C72C0EAD}" presName="Name0" presStyleCnt="0">
        <dgm:presLayoutVars>
          <dgm:dir/>
          <dgm:animLvl val="lvl"/>
          <dgm:resizeHandles val="exact"/>
        </dgm:presLayoutVars>
      </dgm:prSet>
      <dgm:spPr/>
    </dgm:pt>
    <dgm:pt modelId="{A7B958BD-CE03-4509-B2AD-F63832FA855C}" type="pres">
      <dgm:prSet presAssocID="{611F5E14-B104-4CCE-8836-F91A591E8E72}" presName="Name8" presStyleCnt="0"/>
      <dgm:spPr/>
    </dgm:pt>
    <dgm:pt modelId="{39C56CE4-800A-488A-99EA-BBA887358951}" type="pres">
      <dgm:prSet presAssocID="{611F5E14-B104-4CCE-8836-F91A591E8E72}" presName="level" presStyleLbl="node1" presStyleIdx="0" presStyleCnt="5" custScaleX="122076" custScaleY="110790" custLinFactNeighborX="2454" custLinFactNeighborY="57986">
        <dgm:presLayoutVars>
          <dgm:chMax val="1"/>
          <dgm:bulletEnabled val="1"/>
        </dgm:presLayoutVars>
      </dgm:prSet>
      <dgm:spPr/>
    </dgm:pt>
    <dgm:pt modelId="{13293E20-7C8D-4705-BB13-99C8688C7A79}" type="pres">
      <dgm:prSet presAssocID="{611F5E14-B104-4CCE-8836-F91A591E8E7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290CCAD-9358-47FA-84C7-619368939363}" type="pres">
      <dgm:prSet presAssocID="{CBBB5059-D0FD-4988-A258-6FF579920A00}" presName="Name8" presStyleCnt="0"/>
      <dgm:spPr/>
    </dgm:pt>
    <dgm:pt modelId="{C233BC38-B87E-4522-BFBE-74E0EC03B44B}" type="pres">
      <dgm:prSet presAssocID="{CBBB5059-D0FD-4988-A258-6FF579920A00}" presName="level" presStyleLbl="node1" presStyleIdx="1" presStyleCnt="5" custScaleX="109602" custScaleY="100530" custLinFactNeighborX="188" custLinFactNeighborY="46612">
        <dgm:presLayoutVars>
          <dgm:chMax val="1"/>
          <dgm:bulletEnabled val="1"/>
        </dgm:presLayoutVars>
      </dgm:prSet>
      <dgm:spPr/>
    </dgm:pt>
    <dgm:pt modelId="{23AE92AB-A208-46C8-99AC-2A2FAA4C31E2}" type="pres">
      <dgm:prSet presAssocID="{CBBB5059-D0FD-4988-A258-6FF579920A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98DF59E-E108-4339-B52F-B17EBF5B358A}" type="pres">
      <dgm:prSet presAssocID="{D38BAD9D-E710-4FFB-A8F0-B00BF882A661}" presName="Name8" presStyleCnt="0"/>
      <dgm:spPr/>
    </dgm:pt>
    <dgm:pt modelId="{37DA1360-1B7E-483B-8848-A8DEFC9FB569}" type="pres">
      <dgm:prSet presAssocID="{D38BAD9D-E710-4FFB-A8F0-B00BF882A661}" presName="level" presStyleLbl="node1" presStyleIdx="2" presStyleCnt="5" custScaleX="105176" custLinFactNeighborX="-293" custLinFactNeighborY="30309">
        <dgm:presLayoutVars>
          <dgm:chMax val="1"/>
          <dgm:bulletEnabled val="1"/>
        </dgm:presLayoutVars>
      </dgm:prSet>
      <dgm:spPr/>
    </dgm:pt>
    <dgm:pt modelId="{DAA3A4C1-47D7-4EF0-9850-B5ADAF05B16E}" type="pres">
      <dgm:prSet presAssocID="{D38BAD9D-E710-4FFB-A8F0-B00BF882A6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863A7DE-DFCD-47D7-9596-EEA930CF4374}" type="pres">
      <dgm:prSet presAssocID="{AD86F431-C5C1-487F-B03F-0B203111FEAD}" presName="Name8" presStyleCnt="0"/>
      <dgm:spPr/>
    </dgm:pt>
    <dgm:pt modelId="{2F4F1D72-F46C-491C-A4AF-F14F61CA309D}" type="pres">
      <dgm:prSet presAssocID="{AD86F431-C5C1-487F-B03F-0B203111FEAD}" presName="level" presStyleLbl="node1" presStyleIdx="3" presStyleCnt="5" custScaleX="98504" custScaleY="98478" custLinFactNeighborX="-1097" custLinFactNeighborY="9232">
        <dgm:presLayoutVars>
          <dgm:chMax val="1"/>
          <dgm:bulletEnabled val="1"/>
        </dgm:presLayoutVars>
      </dgm:prSet>
      <dgm:spPr/>
    </dgm:pt>
    <dgm:pt modelId="{732F2FA5-0FF0-42B2-AF11-EF8921023694}" type="pres">
      <dgm:prSet presAssocID="{AD86F431-C5C1-487F-B03F-0B203111FEA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50CF9B1-5A37-4E86-BABB-5113673664DC}" type="pres">
      <dgm:prSet presAssocID="{91E364DF-DE17-49D6-B762-DE947FC9A3EB}" presName="Name8" presStyleCnt="0"/>
      <dgm:spPr/>
    </dgm:pt>
    <dgm:pt modelId="{E6FE1E32-06B0-49B9-AA59-2E44AC4DCD1D}" type="pres">
      <dgm:prSet presAssocID="{91E364DF-DE17-49D6-B762-DE947FC9A3EB}" presName="level" presStyleLbl="node1" presStyleIdx="4" presStyleCnt="5">
        <dgm:presLayoutVars>
          <dgm:chMax val="1"/>
          <dgm:bulletEnabled val="1"/>
        </dgm:presLayoutVars>
      </dgm:prSet>
      <dgm:spPr/>
    </dgm:pt>
    <dgm:pt modelId="{E60156F5-257E-4BFF-B0EA-A1BBBAF6C0DE}" type="pres">
      <dgm:prSet presAssocID="{91E364DF-DE17-49D6-B762-DE947FC9A3E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9DA4F12-CC82-4DAF-ABE6-100D915E1DCA}" srcId="{B3C13235-2829-4BB9-AC70-5710C72C0EAD}" destId="{611F5E14-B104-4CCE-8836-F91A591E8E72}" srcOrd="0" destOrd="0" parTransId="{492F4AE5-7AD1-4E5F-89E0-FA0FAAA4663D}" sibTransId="{CB345E27-B595-44B1-BF06-BBDC17B11053}"/>
    <dgm:cxn modelId="{46CD8D1B-E6C8-49BC-9274-2760E4CCBFD2}" type="presOf" srcId="{611F5E14-B104-4CCE-8836-F91A591E8E72}" destId="{13293E20-7C8D-4705-BB13-99C8688C7A79}" srcOrd="1" destOrd="0" presId="urn:microsoft.com/office/officeart/2005/8/layout/pyramid1"/>
    <dgm:cxn modelId="{2AE12B2D-59E7-4057-B52B-1C298517439B}" type="presOf" srcId="{AD86F431-C5C1-487F-B03F-0B203111FEAD}" destId="{2F4F1D72-F46C-491C-A4AF-F14F61CA309D}" srcOrd="0" destOrd="0" presId="urn:microsoft.com/office/officeart/2005/8/layout/pyramid1"/>
    <dgm:cxn modelId="{FF6CCB2F-2513-479B-93DB-74D5157C71A8}" type="presOf" srcId="{91E364DF-DE17-49D6-B762-DE947FC9A3EB}" destId="{E6FE1E32-06B0-49B9-AA59-2E44AC4DCD1D}" srcOrd="0" destOrd="0" presId="urn:microsoft.com/office/officeart/2005/8/layout/pyramid1"/>
    <dgm:cxn modelId="{35400A3C-328E-4F84-AE83-376DF7948FE0}" srcId="{B3C13235-2829-4BB9-AC70-5710C72C0EAD}" destId="{91E364DF-DE17-49D6-B762-DE947FC9A3EB}" srcOrd="4" destOrd="0" parTransId="{8961C13F-43B0-4A9E-B30C-8D58F203FE9F}" sibTransId="{10BD45CD-4C1F-4F14-AA88-5D7F92C7FB59}"/>
    <dgm:cxn modelId="{E5C8B762-9D36-480B-A671-5ACD035E912A}" srcId="{B3C13235-2829-4BB9-AC70-5710C72C0EAD}" destId="{AD86F431-C5C1-487F-B03F-0B203111FEAD}" srcOrd="3" destOrd="0" parTransId="{64904DE6-7AFF-4C76-8E20-EC991FEDAE97}" sibTransId="{59698810-8264-4946-B638-F924D86B1231}"/>
    <dgm:cxn modelId="{03CBA850-45D8-4E54-A25F-75CF4D038EAF}" type="presOf" srcId="{611F5E14-B104-4CCE-8836-F91A591E8E72}" destId="{39C56CE4-800A-488A-99EA-BBA887358951}" srcOrd="0" destOrd="0" presId="urn:microsoft.com/office/officeart/2005/8/layout/pyramid1"/>
    <dgm:cxn modelId="{CA04C08A-C32A-4759-8126-9368789918EC}" srcId="{B3C13235-2829-4BB9-AC70-5710C72C0EAD}" destId="{D38BAD9D-E710-4FFB-A8F0-B00BF882A661}" srcOrd="2" destOrd="0" parTransId="{42D0113C-B910-4EBE-83E0-8D39D3682A75}" sibTransId="{7CDBF0B4-3422-4082-93B6-99E11BF84453}"/>
    <dgm:cxn modelId="{E790AE8B-E5D5-40F0-9F99-7F9346539678}" type="presOf" srcId="{D38BAD9D-E710-4FFB-A8F0-B00BF882A661}" destId="{37DA1360-1B7E-483B-8848-A8DEFC9FB569}" srcOrd="0" destOrd="0" presId="urn:microsoft.com/office/officeart/2005/8/layout/pyramid1"/>
    <dgm:cxn modelId="{0BFF2B91-3696-4A9A-8A49-665C6B0BC3CA}" type="presOf" srcId="{B3C13235-2829-4BB9-AC70-5710C72C0EAD}" destId="{3E2D252A-21E2-47F3-A4B7-737C5B1A43BE}" srcOrd="0" destOrd="0" presId="urn:microsoft.com/office/officeart/2005/8/layout/pyramid1"/>
    <dgm:cxn modelId="{DD620B9D-6A86-4397-8E32-267580C6A73C}" type="presOf" srcId="{D38BAD9D-E710-4FFB-A8F0-B00BF882A661}" destId="{DAA3A4C1-47D7-4EF0-9850-B5ADAF05B16E}" srcOrd="1" destOrd="0" presId="urn:microsoft.com/office/officeart/2005/8/layout/pyramid1"/>
    <dgm:cxn modelId="{9B6305AC-028B-4A13-B254-804D8B0843BD}" srcId="{B3C13235-2829-4BB9-AC70-5710C72C0EAD}" destId="{CBBB5059-D0FD-4988-A258-6FF579920A00}" srcOrd="1" destOrd="0" parTransId="{7511CA6B-6F4A-4AFC-9BE8-E4C27EBB4577}" sibTransId="{5646458B-4850-4877-A65E-A784F4BA0021}"/>
    <dgm:cxn modelId="{6C0826C3-1856-49EF-98ED-9751344D8A1D}" type="presOf" srcId="{91E364DF-DE17-49D6-B762-DE947FC9A3EB}" destId="{E60156F5-257E-4BFF-B0EA-A1BBBAF6C0DE}" srcOrd="1" destOrd="0" presId="urn:microsoft.com/office/officeart/2005/8/layout/pyramid1"/>
    <dgm:cxn modelId="{62CB58CB-8D66-4961-B17B-814F2BAD3B22}" type="presOf" srcId="{CBBB5059-D0FD-4988-A258-6FF579920A00}" destId="{23AE92AB-A208-46C8-99AC-2A2FAA4C31E2}" srcOrd="1" destOrd="0" presId="urn:microsoft.com/office/officeart/2005/8/layout/pyramid1"/>
    <dgm:cxn modelId="{87CCFFF2-D2A7-425A-9B74-F5EAD5681417}" type="presOf" srcId="{AD86F431-C5C1-487F-B03F-0B203111FEAD}" destId="{732F2FA5-0FF0-42B2-AF11-EF8921023694}" srcOrd="1" destOrd="0" presId="urn:microsoft.com/office/officeart/2005/8/layout/pyramid1"/>
    <dgm:cxn modelId="{4DD4F4FA-367D-4B95-9335-7DDF5D67ADB4}" type="presOf" srcId="{CBBB5059-D0FD-4988-A258-6FF579920A00}" destId="{C233BC38-B87E-4522-BFBE-74E0EC03B44B}" srcOrd="0" destOrd="0" presId="urn:microsoft.com/office/officeart/2005/8/layout/pyramid1"/>
    <dgm:cxn modelId="{2C792B51-81D0-4642-8A97-2E0E680F4718}" type="presParOf" srcId="{3E2D252A-21E2-47F3-A4B7-737C5B1A43BE}" destId="{A7B958BD-CE03-4509-B2AD-F63832FA855C}" srcOrd="0" destOrd="0" presId="urn:microsoft.com/office/officeart/2005/8/layout/pyramid1"/>
    <dgm:cxn modelId="{0C04D49A-F235-40E2-90AF-B7AFD3F509CD}" type="presParOf" srcId="{A7B958BD-CE03-4509-B2AD-F63832FA855C}" destId="{39C56CE4-800A-488A-99EA-BBA887358951}" srcOrd="0" destOrd="0" presId="urn:microsoft.com/office/officeart/2005/8/layout/pyramid1"/>
    <dgm:cxn modelId="{2F6A1672-BD83-4735-838F-C27B314C58B0}" type="presParOf" srcId="{A7B958BD-CE03-4509-B2AD-F63832FA855C}" destId="{13293E20-7C8D-4705-BB13-99C8688C7A79}" srcOrd="1" destOrd="0" presId="urn:microsoft.com/office/officeart/2005/8/layout/pyramid1"/>
    <dgm:cxn modelId="{471D093C-3483-469F-BB4B-7314B7C84CCD}" type="presParOf" srcId="{3E2D252A-21E2-47F3-A4B7-737C5B1A43BE}" destId="{9290CCAD-9358-47FA-84C7-619368939363}" srcOrd="1" destOrd="0" presId="urn:microsoft.com/office/officeart/2005/8/layout/pyramid1"/>
    <dgm:cxn modelId="{AE15DD65-A59B-4753-940F-811CDE8CD5BB}" type="presParOf" srcId="{9290CCAD-9358-47FA-84C7-619368939363}" destId="{C233BC38-B87E-4522-BFBE-74E0EC03B44B}" srcOrd="0" destOrd="0" presId="urn:microsoft.com/office/officeart/2005/8/layout/pyramid1"/>
    <dgm:cxn modelId="{EB1A00A9-73D8-4532-941C-0FBC2413CB56}" type="presParOf" srcId="{9290CCAD-9358-47FA-84C7-619368939363}" destId="{23AE92AB-A208-46C8-99AC-2A2FAA4C31E2}" srcOrd="1" destOrd="0" presId="urn:microsoft.com/office/officeart/2005/8/layout/pyramid1"/>
    <dgm:cxn modelId="{A5E530F7-FAF9-4033-8DF2-0A8BEE444566}" type="presParOf" srcId="{3E2D252A-21E2-47F3-A4B7-737C5B1A43BE}" destId="{598DF59E-E108-4339-B52F-B17EBF5B358A}" srcOrd="2" destOrd="0" presId="urn:microsoft.com/office/officeart/2005/8/layout/pyramid1"/>
    <dgm:cxn modelId="{12635AE7-58D5-4320-BECB-0485E3E3459B}" type="presParOf" srcId="{598DF59E-E108-4339-B52F-B17EBF5B358A}" destId="{37DA1360-1B7E-483B-8848-A8DEFC9FB569}" srcOrd="0" destOrd="0" presId="urn:microsoft.com/office/officeart/2005/8/layout/pyramid1"/>
    <dgm:cxn modelId="{6BE6CDE7-45FB-4E43-A691-26D0E184E01B}" type="presParOf" srcId="{598DF59E-E108-4339-B52F-B17EBF5B358A}" destId="{DAA3A4C1-47D7-4EF0-9850-B5ADAF05B16E}" srcOrd="1" destOrd="0" presId="urn:microsoft.com/office/officeart/2005/8/layout/pyramid1"/>
    <dgm:cxn modelId="{792CCEFC-7F57-4460-904F-2FB37CCA1458}" type="presParOf" srcId="{3E2D252A-21E2-47F3-A4B7-737C5B1A43BE}" destId="{2863A7DE-DFCD-47D7-9596-EEA930CF4374}" srcOrd="3" destOrd="0" presId="urn:microsoft.com/office/officeart/2005/8/layout/pyramid1"/>
    <dgm:cxn modelId="{300F1D8F-A1FC-47A1-AF2C-7421197C1CD5}" type="presParOf" srcId="{2863A7DE-DFCD-47D7-9596-EEA930CF4374}" destId="{2F4F1D72-F46C-491C-A4AF-F14F61CA309D}" srcOrd="0" destOrd="0" presId="urn:microsoft.com/office/officeart/2005/8/layout/pyramid1"/>
    <dgm:cxn modelId="{DF78A0D7-0631-45CA-8A3F-5DCD2AE6050C}" type="presParOf" srcId="{2863A7DE-DFCD-47D7-9596-EEA930CF4374}" destId="{732F2FA5-0FF0-42B2-AF11-EF8921023694}" srcOrd="1" destOrd="0" presId="urn:microsoft.com/office/officeart/2005/8/layout/pyramid1"/>
    <dgm:cxn modelId="{FCA326AE-06EE-4581-B3B0-B4B6CEFE27F2}" type="presParOf" srcId="{3E2D252A-21E2-47F3-A4B7-737C5B1A43BE}" destId="{150CF9B1-5A37-4E86-BABB-5113673664DC}" srcOrd="4" destOrd="0" presId="urn:microsoft.com/office/officeart/2005/8/layout/pyramid1"/>
    <dgm:cxn modelId="{DDE0D98B-9FE6-4E51-B687-6101676EC9B0}" type="presParOf" srcId="{150CF9B1-5A37-4E86-BABB-5113673664DC}" destId="{E6FE1E32-06B0-49B9-AA59-2E44AC4DCD1D}" srcOrd="0" destOrd="0" presId="urn:microsoft.com/office/officeart/2005/8/layout/pyramid1"/>
    <dgm:cxn modelId="{FF53E115-F51C-4E97-914F-02281CFFCC41}" type="presParOf" srcId="{150CF9B1-5A37-4E86-BABB-5113673664DC}" destId="{E60156F5-257E-4BFF-B0EA-A1BBBAF6C0D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B1D99A-241F-488C-B57D-92DED0128115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7AD1BD96-21DB-44B9-9C37-ECF4F8C31998}">
      <dgm:prSet phldrT="[Text]"/>
      <dgm:spPr/>
      <dgm:t>
        <a:bodyPr/>
        <a:lstStyle/>
        <a:p>
          <a:pPr algn="ctr"/>
          <a:r>
            <a:rPr lang="en-US" dirty="0"/>
            <a:t>Curiosity, serenity, idealism, independence</a:t>
          </a:r>
        </a:p>
      </dgm:t>
    </dgm:pt>
    <dgm:pt modelId="{81BB3AF6-5792-4E00-9027-A31493C07B73}" type="parTrans" cxnId="{DCBB4A0B-9C0A-42BC-ACB5-EAF19126DA6F}">
      <dgm:prSet/>
      <dgm:spPr/>
      <dgm:t>
        <a:bodyPr/>
        <a:lstStyle/>
        <a:p>
          <a:endParaRPr lang="en-US"/>
        </a:p>
      </dgm:t>
    </dgm:pt>
    <dgm:pt modelId="{DDB38817-A016-49DC-872A-64958CCBD650}" type="sibTrans" cxnId="{DCBB4A0B-9C0A-42BC-ACB5-EAF19126DA6F}">
      <dgm:prSet/>
      <dgm:spPr/>
      <dgm:t>
        <a:bodyPr/>
        <a:lstStyle/>
        <a:p>
          <a:endParaRPr lang="en-US"/>
        </a:p>
      </dgm:t>
    </dgm:pt>
    <dgm:pt modelId="{AF4F0B77-C5E7-47D1-8DE2-D1384D1A2383}">
      <dgm:prSet phldrT="[Text]"/>
      <dgm:spPr/>
      <dgm:t>
        <a:bodyPr/>
        <a:lstStyle/>
        <a:p>
          <a:pPr algn="ctr"/>
          <a:r>
            <a:rPr lang="en-US" dirty="0"/>
            <a:t>Competition, honor, approval, power, status</a:t>
          </a:r>
        </a:p>
      </dgm:t>
    </dgm:pt>
    <dgm:pt modelId="{F27A9514-F365-4A5D-A8E7-F3EFD8518289}" type="parTrans" cxnId="{D6290660-1C8E-46F3-B3AA-442CE71B6DFC}">
      <dgm:prSet/>
      <dgm:spPr/>
      <dgm:t>
        <a:bodyPr/>
        <a:lstStyle/>
        <a:p>
          <a:endParaRPr lang="en-US"/>
        </a:p>
      </dgm:t>
    </dgm:pt>
    <dgm:pt modelId="{EEE7ED25-A97F-41DD-9222-2F3D67A8C8EB}" type="sibTrans" cxnId="{D6290660-1C8E-46F3-B3AA-442CE71B6DFC}">
      <dgm:prSet/>
      <dgm:spPr/>
      <dgm:t>
        <a:bodyPr/>
        <a:lstStyle/>
        <a:p>
          <a:endParaRPr lang="en-US"/>
        </a:p>
      </dgm:t>
    </dgm:pt>
    <dgm:pt modelId="{146A567B-0051-43C4-BCDA-548B4BAD59EC}">
      <dgm:prSet phldrT="[Text]"/>
      <dgm:spPr/>
      <dgm:t>
        <a:bodyPr/>
        <a:lstStyle/>
        <a:p>
          <a:pPr algn="ctr"/>
          <a:r>
            <a:rPr lang="en-US" dirty="0"/>
            <a:t>Romance, belonging, family, social contact</a:t>
          </a:r>
        </a:p>
      </dgm:t>
    </dgm:pt>
    <dgm:pt modelId="{88ADE5A4-93DC-4F7C-9784-3DAAE02203DC}" type="parTrans" cxnId="{673B9AE5-1805-4253-9B69-3C88A9EF2EF8}">
      <dgm:prSet/>
      <dgm:spPr/>
      <dgm:t>
        <a:bodyPr/>
        <a:lstStyle/>
        <a:p>
          <a:endParaRPr lang="en-US"/>
        </a:p>
      </dgm:t>
    </dgm:pt>
    <dgm:pt modelId="{7B9B1AB8-BD09-4320-A320-C940493AB896}" type="sibTrans" cxnId="{673B9AE5-1805-4253-9B69-3C88A9EF2EF8}">
      <dgm:prSet/>
      <dgm:spPr/>
      <dgm:t>
        <a:bodyPr/>
        <a:lstStyle/>
        <a:p>
          <a:endParaRPr lang="en-US"/>
        </a:p>
      </dgm:t>
    </dgm:pt>
    <dgm:pt modelId="{D9BD1347-24F8-46BE-91E5-431A23FE698E}">
      <dgm:prSet phldrT="[Text]"/>
      <dgm:spPr/>
      <dgm:t>
        <a:bodyPr/>
        <a:lstStyle/>
        <a:p>
          <a:pPr algn="ctr"/>
          <a:r>
            <a:rPr lang="en-US" dirty="0"/>
            <a:t>Health, savings, order, safety</a:t>
          </a:r>
        </a:p>
      </dgm:t>
    </dgm:pt>
    <dgm:pt modelId="{D1D202DC-BE1C-4502-AD49-BA99AE655A3E}" type="parTrans" cxnId="{5D7A3CAB-951C-40AF-9015-E425AD968762}">
      <dgm:prSet/>
      <dgm:spPr/>
      <dgm:t>
        <a:bodyPr/>
        <a:lstStyle/>
        <a:p>
          <a:endParaRPr lang="en-US"/>
        </a:p>
      </dgm:t>
    </dgm:pt>
    <dgm:pt modelId="{30F551D2-560E-402C-8399-BADD8DA44787}" type="sibTrans" cxnId="{5D7A3CAB-951C-40AF-9015-E425AD968762}">
      <dgm:prSet/>
      <dgm:spPr/>
      <dgm:t>
        <a:bodyPr/>
        <a:lstStyle/>
        <a:p>
          <a:endParaRPr lang="en-US"/>
        </a:p>
      </dgm:t>
    </dgm:pt>
    <dgm:pt modelId="{9A269416-5017-4D38-B1CE-8CCA0E79CB85}">
      <dgm:prSet phldrT="[Text]"/>
      <dgm:spPr/>
      <dgm:t>
        <a:bodyPr/>
        <a:lstStyle/>
        <a:p>
          <a:pPr algn="ctr"/>
          <a:r>
            <a:rPr lang="en-US" dirty="0"/>
            <a:t>Food, rest</a:t>
          </a:r>
        </a:p>
      </dgm:t>
    </dgm:pt>
    <dgm:pt modelId="{F1205BCD-8087-440B-9CDB-4EFFF802B26D}" type="parTrans" cxnId="{9B5CF284-B5BF-436D-AC64-EC19517E8E4B}">
      <dgm:prSet/>
      <dgm:spPr/>
      <dgm:t>
        <a:bodyPr/>
        <a:lstStyle/>
        <a:p>
          <a:endParaRPr lang="en-US"/>
        </a:p>
      </dgm:t>
    </dgm:pt>
    <dgm:pt modelId="{CFE99003-3FEE-4D8F-8B58-4FEEA79AD972}" type="sibTrans" cxnId="{9B5CF284-B5BF-436D-AC64-EC19517E8E4B}">
      <dgm:prSet/>
      <dgm:spPr/>
      <dgm:t>
        <a:bodyPr/>
        <a:lstStyle/>
        <a:p>
          <a:endParaRPr lang="en-US"/>
        </a:p>
      </dgm:t>
    </dgm:pt>
    <dgm:pt modelId="{1DCB0F74-EF21-460A-A03E-A03636E920AC}" type="pres">
      <dgm:prSet presAssocID="{DAB1D99A-241F-488C-B57D-92DED0128115}" presName="linear" presStyleCnt="0">
        <dgm:presLayoutVars>
          <dgm:dir/>
          <dgm:animLvl val="lvl"/>
          <dgm:resizeHandles val="exact"/>
        </dgm:presLayoutVars>
      </dgm:prSet>
      <dgm:spPr/>
    </dgm:pt>
    <dgm:pt modelId="{12057404-2199-4611-86EB-02E4D17C25E7}" type="pres">
      <dgm:prSet presAssocID="{7AD1BD96-21DB-44B9-9C37-ECF4F8C31998}" presName="parentLin" presStyleCnt="0"/>
      <dgm:spPr/>
    </dgm:pt>
    <dgm:pt modelId="{44F84562-C6BA-4016-BE01-E300E92D9FD1}" type="pres">
      <dgm:prSet presAssocID="{7AD1BD96-21DB-44B9-9C37-ECF4F8C31998}" presName="parentLeftMargin" presStyleLbl="node1" presStyleIdx="0" presStyleCnt="5"/>
      <dgm:spPr/>
    </dgm:pt>
    <dgm:pt modelId="{992F390F-8190-47E6-B80F-D19894B5DD04}" type="pres">
      <dgm:prSet presAssocID="{7AD1BD96-21DB-44B9-9C37-ECF4F8C319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DA483B-49A0-4986-AEB8-39D90F6D7E40}" type="pres">
      <dgm:prSet presAssocID="{7AD1BD96-21DB-44B9-9C37-ECF4F8C31998}" presName="negativeSpace" presStyleCnt="0"/>
      <dgm:spPr/>
    </dgm:pt>
    <dgm:pt modelId="{3F32EB32-6DF0-4DAA-808B-68B30552D65F}" type="pres">
      <dgm:prSet presAssocID="{7AD1BD96-21DB-44B9-9C37-ECF4F8C31998}" presName="childText" presStyleLbl="conFgAcc1" presStyleIdx="0" presStyleCnt="5">
        <dgm:presLayoutVars>
          <dgm:bulletEnabled val="1"/>
        </dgm:presLayoutVars>
      </dgm:prSet>
      <dgm:spPr/>
    </dgm:pt>
    <dgm:pt modelId="{D60AB340-7993-47A3-B4FA-459022C5E086}" type="pres">
      <dgm:prSet presAssocID="{DDB38817-A016-49DC-872A-64958CCBD650}" presName="spaceBetweenRectangles" presStyleCnt="0"/>
      <dgm:spPr/>
    </dgm:pt>
    <dgm:pt modelId="{ABB24024-5044-4E9E-8B72-CA5BEBB5A51F}" type="pres">
      <dgm:prSet presAssocID="{AF4F0B77-C5E7-47D1-8DE2-D1384D1A2383}" presName="parentLin" presStyleCnt="0"/>
      <dgm:spPr/>
    </dgm:pt>
    <dgm:pt modelId="{89F50823-5173-452F-87A4-3F9B58C656F8}" type="pres">
      <dgm:prSet presAssocID="{AF4F0B77-C5E7-47D1-8DE2-D1384D1A2383}" presName="parentLeftMargin" presStyleLbl="node1" presStyleIdx="0" presStyleCnt="5"/>
      <dgm:spPr/>
    </dgm:pt>
    <dgm:pt modelId="{030FD232-A614-4974-9674-A8E9B685E5EA}" type="pres">
      <dgm:prSet presAssocID="{AF4F0B77-C5E7-47D1-8DE2-D1384D1A23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5CE7D9-4E27-4ABA-9AFF-5C6DCC1A4D32}" type="pres">
      <dgm:prSet presAssocID="{AF4F0B77-C5E7-47D1-8DE2-D1384D1A2383}" presName="negativeSpace" presStyleCnt="0"/>
      <dgm:spPr/>
    </dgm:pt>
    <dgm:pt modelId="{D4F32706-CD53-4C71-BC86-8F9498A8EA5E}" type="pres">
      <dgm:prSet presAssocID="{AF4F0B77-C5E7-47D1-8DE2-D1384D1A2383}" presName="childText" presStyleLbl="conFgAcc1" presStyleIdx="1" presStyleCnt="5" custLinFactNeighborY="-349">
        <dgm:presLayoutVars>
          <dgm:bulletEnabled val="1"/>
        </dgm:presLayoutVars>
      </dgm:prSet>
      <dgm:spPr/>
    </dgm:pt>
    <dgm:pt modelId="{42FC86CD-C783-4171-9E64-24E15FF389C0}" type="pres">
      <dgm:prSet presAssocID="{EEE7ED25-A97F-41DD-9222-2F3D67A8C8EB}" presName="spaceBetweenRectangles" presStyleCnt="0"/>
      <dgm:spPr/>
    </dgm:pt>
    <dgm:pt modelId="{30E96B9E-D933-4286-9A34-D30CA518C587}" type="pres">
      <dgm:prSet presAssocID="{146A567B-0051-43C4-BCDA-548B4BAD59EC}" presName="parentLin" presStyleCnt="0"/>
      <dgm:spPr/>
    </dgm:pt>
    <dgm:pt modelId="{0B66CA9D-2C69-499B-BCF4-7EBB5599E4AE}" type="pres">
      <dgm:prSet presAssocID="{146A567B-0051-43C4-BCDA-548B4BAD59EC}" presName="parentLeftMargin" presStyleLbl="node1" presStyleIdx="1" presStyleCnt="5"/>
      <dgm:spPr/>
    </dgm:pt>
    <dgm:pt modelId="{8F74518F-2329-4A92-9CA5-4D5482F43255}" type="pres">
      <dgm:prSet presAssocID="{146A567B-0051-43C4-BCDA-548B4BAD59E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884D27C-684F-4192-A5D3-77A56CE57807}" type="pres">
      <dgm:prSet presAssocID="{146A567B-0051-43C4-BCDA-548B4BAD59EC}" presName="negativeSpace" presStyleCnt="0"/>
      <dgm:spPr/>
    </dgm:pt>
    <dgm:pt modelId="{68CC3319-DC68-4514-B19A-1A0132D9ACFA}" type="pres">
      <dgm:prSet presAssocID="{146A567B-0051-43C4-BCDA-548B4BAD59EC}" presName="childText" presStyleLbl="conFgAcc1" presStyleIdx="2" presStyleCnt="5">
        <dgm:presLayoutVars>
          <dgm:bulletEnabled val="1"/>
        </dgm:presLayoutVars>
      </dgm:prSet>
      <dgm:spPr/>
    </dgm:pt>
    <dgm:pt modelId="{86BA9341-9514-4250-B859-CF89C27C1FDD}" type="pres">
      <dgm:prSet presAssocID="{7B9B1AB8-BD09-4320-A320-C940493AB896}" presName="spaceBetweenRectangles" presStyleCnt="0"/>
      <dgm:spPr/>
    </dgm:pt>
    <dgm:pt modelId="{901C0F16-8D99-4D0C-B8B1-F9129C661494}" type="pres">
      <dgm:prSet presAssocID="{D9BD1347-24F8-46BE-91E5-431A23FE698E}" presName="parentLin" presStyleCnt="0"/>
      <dgm:spPr/>
    </dgm:pt>
    <dgm:pt modelId="{4075BE74-DAF2-43B0-81FD-818D637F29F4}" type="pres">
      <dgm:prSet presAssocID="{D9BD1347-24F8-46BE-91E5-431A23FE698E}" presName="parentLeftMargin" presStyleLbl="node1" presStyleIdx="2" presStyleCnt="5"/>
      <dgm:spPr/>
    </dgm:pt>
    <dgm:pt modelId="{91A62AC7-8F8F-415D-A839-F7C2C95D301D}" type="pres">
      <dgm:prSet presAssocID="{D9BD1347-24F8-46BE-91E5-431A23FE698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35C732-2115-46D5-8ECC-08EC028E47AA}" type="pres">
      <dgm:prSet presAssocID="{D9BD1347-24F8-46BE-91E5-431A23FE698E}" presName="negativeSpace" presStyleCnt="0"/>
      <dgm:spPr/>
    </dgm:pt>
    <dgm:pt modelId="{A0E255B6-FC63-43E0-88B6-F1C4481BC0CC}" type="pres">
      <dgm:prSet presAssocID="{D9BD1347-24F8-46BE-91E5-431A23FE698E}" presName="childText" presStyleLbl="conFgAcc1" presStyleIdx="3" presStyleCnt="5">
        <dgm:presLayoutVars>
          <dgm:bulletEnabled val="1"/>
        </dgm:presLayoutVars>
      </dgm:prSet>
      <dgm:spPr/>
    </dgm:pt>
    <dgm:pt modelId="{6BDCAD66-7871-4FE1-A62F-36F7095F00C5}" type="pres">
      <dgm:prSet presAssocID="{30F551D2-560E-402C-8399-BADD8DA44787}" presName="spaceBetweenRectangles" presStyleCnt="0"/>
      <dgm:spPr/>
    </dgm:pt>
    <dgm:pt modelId="{F9550D21-7AC3-436C-B84A-1BDCD94EDE39}" type="pres">
      <dgm:prSet presAssocID="{9A269416-5017-4D38-B1CE-8CCA0E79CB85}" presName="parentLin" presStyleCnt="0"/>
      <dgm:spPr/>
    </dgm:pt>
    <dgm:pt modelId="{5BEC1905-3865-48A1-8CF6-06D59129EAFF}" type="pres">
      <dgm:prSet presAssocID="{9A269416-5017-4D38-B1CE-8CCA0E79CB85}" presName="parentLeftMargin" presStyleLbl="node1" presStyleIdx="3" presStyleCnt="5"/>
      <dgm:spPr/>
    </dgm:pt>
    <dgm:pt modelId="{B00F0922-73EA-4BF3-B612-772B3F247EA6}" type="pres">
      <dgm:prSet presAssocID="{9A269416-5017-4D38-B1CE-8CCA0E79CB8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CE746D2-1015-4665-9993-5D71559FE77E}" type="pres">
      <dgm:prSet presAssocID="{9A269416-5017-4D38-B1CE-8CCA0E79CB85}" presName="negativeSpace" presStyleCnt="0"/>
      <dgm:spPr/>
    </dgm:pt>
    <dgm:pt modelId="{9DAF9C21-B44D-4732-9244-8D85AE46DD67}" type="pres">
      <dgm:prSet presAssocID="{9A269416-5017-4D38-B1CE-8CCA0E79CB8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CBB4A0B-9C0A-42BC-ACB5-EAF19126DA6F}" srcId="{DAB1D99A-241F-488C-B57D-92DED0128115}" destId="{7AD1BD96-21DB-44B9-9C37-ECF4F8C31998}" srcOrd="0" destOrd="0" parTransId="{81BB3AF6-5792-4E00-9027-A31493C07B73}" sibTransId="{DDB38817-A016-49DC-872A-64958CCBD650}"/>
    <dgm:cxn modelId="{90807029-FA72-414E-85AB-AB60727DD149}" type="presOf" srcId="{7AD1BD96-21DB-44B9-9C37-ECF4F8C31998}" destId="{44F84562-C6BA-4016-BE01-E300E92D9FD1}" srcOrd="0" destOrd="0" presId="urn:microsoft.com/office/officeart/2005/8/layout/list1"/>
    <dgm:cxn modelId="{9C0DDE2E-5783-4861-8238-0D2DE814AB07}" type="presOf" srcId="{7AD1BD96-21DB-44B9-9C37-ECF4F8C31998}" destId="{992F390F-8190-47E6-B80F-D19894B5DD04}" srcOrd="1" destOrd="0" presId="urn:microsoft.com/office/officeart/2005/8/layout/list1"/>
    <dgm:cxn modelId="{7AC3693A-80B8-4F12-B2C8-24B50BC95016}" type="presOf" srcId="{DAB1D99A-241F-488C-B57D-92DED0128115}" destId="{1DCB0F74-EF21-460A-A03E-A03636E920AC}" srcOrd="0" destOrd="0" presId="urn:microsoft.com/office/officeart/2005/8/layout/list1"/>
    <dgm:cxn modelId="{13D2843D-F050-46B9-B95C-A2DD974CA293}" type="presOf" srcId="{AF4F0B77-C5E7-47D1-8DE2-D1384D1A2383}" destId="{030FD232-A614-4974-9674-A8E9B685E5EA}" srcOrd="1" destOrd="0" presId="urn:microsoft.com/office/officeart/2005/8/layout/list1"/>
    <dgm:cxn modelId="{D6290660-1C8E-46F3-B3AA-442CE71B6DFC}" srcId="{DAB1D99A-241F-488C-B57D-92DED0128115}" destId="{AF4F0B77-C5E7-47D1-8DE2-D1384D1A2383}" srcOrd="1" destOrd="0" parTransId="{F27A9514-F365-4A5D-A8E7-F3EFD8518289}" sibTransId="{EEE7ED25-A97F-41DD-9222-2F3D67A8C8EB}"/>
    <dgm:cxn modelId="{E9941060-2301-4B3C-A51C-F4F5FA1742D4}" type="presOf" srcId="{D9BD1347-24F8-46BE-91E5-431A23FE698E}" destId="{4075BE74-DAF2-43B0-81FD-818D637F29F4}" srcOrd="0" destOrd="0" presId="urn:microsoft.com/office/officeart/2005/8/layout/list1"/>
    <dgm:cxn modelId="{5C32AB77-BA3A-4D69-B33D-E03619C83161}" type="presOf" srcId="{AF4F0B77-C5E7-47D1-8DE2-D1384D1A2383}" destId="{89F50823-5173-452F-87A4-3F9B58C656F8}" srcOrd="0" destOrd="0" presId="urn:microsoft.com/office/officeart/2005/8/layout/list1"/>
    <dgm:cxn modelId="{9B5CF284-B5BF-436D-AC64-EC19517E8E4B}" srcId="{DAB1D99A-241F-488C-B57D-92DED0128115}" destId="{9A269416-5017-4D38-B1CE-8CCA0E79CB85}" srcOrd="4" destOrd="0" parTransId="{F1205BCD-8087-440B-9CDB-4EFFF802B26D}" sibTransId="{CFE99003-3FEE-4D8F-8B58-4FEEA79AD972}"/>
    <dgm:cxn modelId="{6DFC7A95-BA4A-4117-A0D8-A624DB90673A}" type="presOf" srcId="{D9BD1347-24F8-46BE-91E5-431A23FE698E}" destId="{91A62AC7-8F8F-415D-A839-F7C2C95D301D}" srcOrd="1" destOrd="0" presId="urn:microsoft.com/office/officeart/2005/8/layout/list1"/>
    <dgm:cxn modelId="{E1CA999C-81EB-465E-A0A9-066343BE1FC4}" type="presOf" srcId="{9A269416-5017-4D38-B1CE-8CCA0E79CB85}" destId="{B00F0922-73EA-4BF3-B612-772B3F247EA6}" srcOrd="1" destOrd="0" presId="urn:microsoft.com/office/officeart/2005/8/layout/list1"/>
    <dgm:cxn modelId="{538512AA-A759-4434-9A2B-F8D493CF2949}" type="presOf" srcId="{146A567B-0051-43C4-BCDA-548B4BAD59EC}" destId="{0B66CA9D-2C69-499B-BCF4-7EBB5599E4AE}" srcOrd="0" destOrd="0" presId="urn:microsoft.com/office/officeart/2005/8/layout/list1"/>
    <dgm:cxn modelId="{5D7A3CAB-951C-40AF-9015-E425AD968762}" srcId="{DAB1D99A-241F-488C-B57D-92DED0128115}" destId="{D9BD1347-24F8-46BE-91E5-431A23FE698E}" srcOrd="3" destOrd="0" parTransId="{D1D202DC-BE1C-4502-AD49-BA99AE655A3E}" sibTransId="{30F551D2-560E-402C-8399-BADD8DA44787}"/>
    <dgm:cxn modelId="{673B9AE5-1805-4253-9B69-3C88A9EF2EF8}" srcId="{DAB1D99A-241F-488C-B57D-92DED0128115}" destId="{146A567B-0051-43C4-BCDA-548B4BAD59EC}" srcOrd="2" destOrd="0" parTransId="{88ADE5A4-93DC-4F7C-9784-3DAAE02203DC}" sibTransId="{7B9B1AB8-BD09-4320-A320-C940493AB896}"/>
    <dgm:cxn modelId="{6CB112EA-E307-47AF-BD20-747BFC6F71AF}" type="presOf" srcId="{9A269416-5017-4D38-B1CE-8CCA0E79CB85}" destId="{5BEC1905-3865-48A1-8CF6-06D59129EAFF}" srcOrd="0" destOrd="0" presId="urn:microsoft.com/office/officeart/2005/8/layout/list1"/>
    <dgm:cxn modelId="{690279FF-6CF7-4CF4-8D40-38666F69BE81}" type="presOf" srcId="{146A567B-0051-43C4-BCDA-548B4BAD59EC}" destId="{8F74518F-2329-4A92-9CA5-4D5482F43255}" srcOrd="1" destOrd="0" presId="urn:microsoft.com/office/officeart/2005/8/layout/list1"/>
    <dgm:cxn modelId="{B8BBB299-89E4-453F-B9D6-C85DEBFF2C19}" type="presParOf" srcId="{1DCB0F74-EF21-460A-A03E-A03636E920AC}" destId="{12057404-2199-4611-86EB-02E4D17C25E7}" srcOrd="0" destOrd="0" presId="urn:microsoft.com/office/officeart/2005/8/layout/list1"/>
    <dgm:cxn modelId="{86F3D29A-8542-4C38-84C4-E3173B4A33F6}" type="presParOf" srcId="{12057404-2199-4611-86EB-02E4D17C25E7}" destId="{44F84562-C6BA-4016-BE01-E300E92D9FD1}" srcOrd="0" destOrd="0" presId="urn:microsoft.com/office/officeart/2005/8/layout/list1"/>
    <dgm:cxn modelId="{CB4C66C2-ECB7-4401-BE54-BB9769AA0D66}" type="presParOf" srcId="{12057404-2199-4611-86EB-02E4D17C25E7}" destId="{992F390F-8190-47E6-B80F-D19894B5DD04}" srcOrd="1" destOrd="0" presId="urn:microsoft.com/office/officeart/2005/8/layout/list1"/>
    <dgm:cxn modelId="{39A49682-2E63-4E92-8D27-5E3C631DB37B}" type="presParOf" srcId="{1DCB0F74-EF21-460A-A03E-A03636E920AC}" destId="{EBDA483B-49A0-4986-AEB8-39D90F6D7E40}" srcOrd="1" destOrd="0" presId="urn:microsoft.com/office/officeart/2005/8/layout/list1"/>
    <dgm:cxn modelId="{6EA417E1-5C26-4A64-98D4-1B736E4A6B47}" type="presParOf" srcId="{1DCB0F74-EF21-460A-A03E-A03636E920AC}" destId="{3F32EB32-6DF0-4DAA-808B-68B30552D65F}" srcOrd="2" destOrd="0" presId="urn:microsoft.com/office/officeart/2005/8/layout/list1"/>
    <dgm:cxn modelId="{522C6A72-C18E-4564-A9F0-BC861D67FBF6}" type="presParOf" srcId="{1DCB0F74-EF21-460A-A03E-A03636E920AC}" destId="{D60AB340-7993-47A3-B4FA-459022C5E086}" srcOrd="3" destOrd="0" presId="urn:microsoft.com/office/officeart/2005/8/layout/list1"/>
    <dgm:cxn modelId="{8BA8CEED-6C76-4142-B12D-6D5D5107911F}" type="presParOf" srcId="{1DCB0F74-EF21-460A-A03E-A03636E920AC}" destId="{ABB24024-5044-4E9E-8B72-CA5BEBB5A51F}" srcOrd="4" destOrd="0" presId="urn:microsoft.com/office/officeart/2005/8/layout/list1"/>
    <dgm:cxn modelId="{CA31D164-7471-4147-A96A-64990EC8F861}" type="presParOf" srcId="{ABB24024-5044-4E9E-8B72-CA5BEBB5A51F}" destId="{89F50823-5173-452F-87A4-3F9B58C656F8}" srcOrd="0" destOrd="0" presId="urn:microsoft.com/office/officeart/2005/8/layout/list1"/>
    <dgm:cxn modelId="{2FA2597F-2269-4C03-9E6C-9C0EBA1A52C6}" type="presParOf" srcId="{ABB24024-5044-4E9E-8B72-CA5BEBB5A51F}" destId="{030FD232-A614-4974-9674-A8E9B685E5EA}" srcOrd="1" destOrd="0" presId="urn:microsoft.com/office/officeart/2005/8/layout/list1"/>
    <dgm:cxn modelId="{EFC934D0-9D19-4ACA-B391-FCF5B6ECC3EC}" type="presParOf" srcId="{1DCB0F74-EF21-460A-A03E-A03636E920AC}" destId="{F15CE7D9-4E27-4ABA-9AFF-5C6DCC1A4D32}" srcOrd="5" destOrd="0" presId="urn:microsoft.com/office/officeart/2005/8/layout/list1"/>
    <dgm:cxn modelId="{AE23B66F-AC6D-4DA4-BE9E-2DC0D1D1CAAF}" type="presParOf" srcId="{1DCB0F74-EF21-460A-A03E-A03636E920AC}" destId="{D4F32706-CD53-4C71-BC86-8F9498A8EA5E}" srcOrd="6" destOrd="0" presId="urn:microsoft.com/office/officeart/2005/8/layout/list1"/>
    <dgm:cxn modelId="{443C4B9C-C56A-449C-B09E-C8099104913E}" type="presParOf" srcId="{1DCB0F74-EF21-460A-A03E-A03636E920AC}" destId="{42FC86CD-C783-4171-9E64-24E15FF389C0}" srcOrd="7" destOrd="0" presId="urn:microsoft.com/office/officeart/2005/8/layout/list1"/>
    <dgm:cxn modelId="{385986CB-E08A-40F2-95B3-A230EC19B7BA}" type="presParOf" srcId="{1DCB0F74-EF21-460A-A03E-A03636E920AC}" destId="{30E96B9E-D933-4286-9A34-D30CA518C587}" srcOrd="8" destOrd="0" presId="urn:microsoft.com/office/officeart/2005/8/layout/list1"/>
    <dgm:cxn modelId="{F2EA56BD-15E0-4E91-BB10-5D9851B7884D}" type="presParOf" srcId="{30E96B9E-D933-4286-9A34-D30CA518C587}" destId="{0B66CA9D-2C69-499B-BCF4-7EBB5599E4AE}" srcOrd="0" destOrd="0" presId="urn:microsoft.com/office/officeart/2005/8/layout/list1"/>
    <dgm:cxn modelId="{9A44CE42-6E1C-40EE-AAEB-2D585FCE04D6}" type="presParOf" srcId="{30E96B9E-D933-4286-9A34-D30CA518C587}" destId="{8F74518F-2329-4A92-9CA5-4D5482F43255}" srcOrd="1" destOrd="0" presId="urn:microsoft.com/office/officeart/2005/8/layout/list1"/>
    <dgm:cxn modelId="{F0DD4A5D-1BFD-4FA0-8133-452513FBBB0D}" type="presParOf" srcId="{1DCB0F74-EF21-460A-A03E-A03636E920AC}" destId="{A884D27C-684F-4192-A5D3-77A56CE57807}" srcOrd="9" destOrd="0" presId="urn:microsoft.com/office/officeart/2005/8/layout/list1"/>
    <dgm:cxn modelId="{F77DE9CF-DC38-42E3-ADCD-70A8B8EA286A}" type="presParOf" srcId="{1DCB0F74-EF21-460A-A03E-A03636E920AC}" destId="{68CC3319-DC68-4514-B19A-1A0132D9ACFA}" srcOrd="10" destOrd="0" presId="urn:microsoft.com/office/officeart/2005/8/layout/list1"/>
    <dgm:cxn modelId="{C68EDEDC-236A-41A1-9C6A-10471EE3FD46}" type="presParOf" srcId="{1DCB0F74-EF21-460A-A03E-A03636E920AC}" destId="{86BA9341-9514-4250-B859-CF89C27C1FDD}" srcOrd="11" destOrd="0" presId="urn:microsoft.com/office/officeart/2005/8/layout/list1"/>
    <dgm:cxn modelId="{2A790995-FD60-482B-B12A-885D2ABFBF2F}" type="presParOf" srcId="{1DCB0F74-EF21-460A-A03E-A03636E920AC}" destId="{901C0F16-8D99-4D0C-B8B1-F9129C661494}" srcOrd="12" destOrd="0" presId="urn:microsoft.com/office/officeart/2005/8/layout/list1"/>
    <dgm:cxn modelId="{71012E30-97E8-4460-9665-2B628B050DC5}" type="presParOf" srcId="{901C0F16-8D99-4D0C-B8B1-F9129C661494}" destId="{4075BE74-DAF2-43B0-81FD-818D637F29F4}" srcOrd="0" destOrd="0" presId="urn:microsoft.com/office/officeart/2005/8/layout/list1"/>
    <dgm:cxn modelId="{08A5713C-0CDF-417A-A4A0-A4337E175A77}" type="presParOf" srcId="{901C0F16-8D99-4D0C-B8B1-F9129C661494}" destId="{91A62AC7-8F8F-415D-A839-F7C2C95D301D}" srcOrd="1" destOrd="0" presId="urn:microsoft.com/office/officeart/2005/8/layout/list1"/>
    <dgm:cxn modelId="{D0971A8F-508E-450C-9E74-CDB057FF8295}" type="presParOf" srcId="{1DCB0F74-EF21-460A-A03E-A03636E920AC}" destId="{4435C732-2115-46D5-8ECC-08EC028E47AA}" srcOrd="13" destOrd="0" presId="urn:microsoft.com/office/officeart/2005/8/layout/list1"/>
    <dgm:cxn modelId="{77C887C3-5D7B-42B6-8453-FC6BC6E823FE}" type="presParOf" srcId="{1DCB0F74-EF21-460A-A03E-A03636E920AC}" destId="{A0E255B6-FC63-43E0-88B6-F1C4481BC0CC}" srcOrd="14" destOrd="0" presId="urn:microsoft.com/office/officeart/2005/8/layout/list1"/>
    <dgm:cxn modelId="{8A00D9A5-AD05-4C4B-B93F-07A0963D005A}" type="presParOf" srcId="{1DCB0F74-EF21-460A-A03E-A03636E920AC}" destId="{6BDCAD66-7871-4FE1-A62F-36F7095F00C5}" srcOrd="15" destOrd="0" presId="urn:microsoft.com/office/officeart/2005/8/layout/list1"/>
    <dgm:cxn modelId="{CBDE56A1-B84D-46F9-945E-CE1ABD9F371F}" type="presParOf" srcId="{1DCB0F74-EF21-460A-A03E-A03636E920AC}" destId="{F9550D21-7AC3-436C-B84A-1BDCD94EDE39}" srcOrd="16" destOrd="0" presId="urn:microsoft.com/office/officeart/2005/8/layout/list1"/>
    <dgm:cxn modelId="{7D9EFA12-CA77-4FAC-8C11-0CCF33B8533F}" type="presParOf" srcId="{F9550D21-7AC3-436C-B84A-1BDCD94EDE39}" destId="{5BEC1905-3865-48A1-8CF6-06D59129EAFF}" srcOrd="0" destOrd="0" presId="urn:microsoft.com/office/officeart/2005/8/layout/list1"/>
    <dgm:cxn modelId="{242700DB-B399-43E2-AB64-5A32CCFADA95}" type="presParOf" srcId="{F9550D21-7AC3-436C-B84A-1BDCD94EDE39}" destId="{B00F0922-73EA-4BF3-B612-772B3F247EA6}" srcOrd="1" destOrd="0" presId="urn:microsoft.com/office/officeart/2005/8/layout/list1"/>
    <dgm:cxn modelId="{667BCF0A-812A-40C3-8BFC-04F8AB78F185}" type="presParOf" srcId="{1DCB0F74-EF21-460A-A03E-A03636E920AC}" destId="{5CE746D2-1015-4665-9993-5D71559FE77E}" srcOrd="17" destOrd="0" presId="urn:microsoft.com/office/officeart/2005/8/layout/list1"/>
    <dgm:cxn modelId="{E36AE53A-CBF0-4E1B-B7A5-1C21E4F6E834}" type="presParOf" srcId="{1DCB0F74-EF21-460A-A03E-A03636E920AC}" destId="{9DAF9C21-B44D-4732-9244-8D85AE46DD6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56CE4-800A-488A-99EA-BBA887358951}">
      <dsp:nvSpPr>
        <dsp:cNvPr id="0" name=""/>
        <dsp:cNvSpPr/>
      </dsp:nvSpPr>
      <dsp:spPr>
        <a:xfrm>
          <a:off x="1076463" y="382765"/>
          <a:ext cx="766285" cy="731325"/>
        </a:xfrm>
        <a:prstGeom prst="trapezoid">
          <a:avLst>
            <a:gd name="adj" fmla="val 42916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Spiritual Growth</a:t>
          </a:r>
        </a:p>
      </dsp:txBody>
      <dsp:txXfrm>
        <a:off x="1076463" y="382765"/>
        <a:ext cx="766285" cy="731325"/>
      </dsp:txXfrm>
    </dsp:sp>
    <dsp:sp modelId="{C233BC38-B87E-4522-BFBE-74E0EC03B44B}">
      <dsp:nvSpPr>
        <dsp:cNvPr id="0" name=""/>
        <dsp:cNvSpPr/>
      </dsp:nvSpPr>
      <dsp:spPr>
        <a:xfrm>
          <a:off x="790324" y="1039011"/>
          <a:ext cx="1312257" cy="663599"/>
        </a:xfrm>
        <a:prstGeom prst="trapezoid">
          <a:avLst>
            <a:gd name="adj" fmla="val 42916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Esteem</a:t>
          </a:r>
        </a:p>
      </dsp:txBody>
      <dsp:txXfrm>
        <a:off x="1019969" y="1039011"/>
        <a:ext cx="852967" cy="663599"/>
      </dsp:txXfrm>
    </dsp:sp>
    <dsp:sp modelId="{37DA1360-1B7E-483B-8848-A8DEFC9FB569}">
      <dsp:nvSpPr>
        <dsp:cNvPr id="0" name=""/>
        <dsp:cNvSpPr/>
      </dsp:nvSpPr>
      <dsp:spPr>
        <a:xfrm>
          <a:off x="511449" y="1594994"/>
          <a:ext cx="1855169" cy="660100"/>
        </a:xfrm>
        <a:prstGeom prst="trapezoid">
          <a:avLst>
            <a:gd name="adj" fmla="val 42916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Love/Belonging</a:t>
          </a:r>
        </a:p>
      </dsp:txBody>
      <dsp:txXfrm>
        <a:off x="836104" y="1594994"/>
        <a:ext cx="1205860" cy="660100"/>
      </dsp:txXfrm>
    </dsp:sp>
    <dsp:sp modelId="{2F4F1D72-F46C-491C-A4AF-F14F61CA309D}">
      <dsp:nvSpPr>
        <dsp:cNvPr id="0" name=""/>
        <dsp:cNvSpPr/>
      </dsp:nvSpPr>
      <dsp:spPr>
        <a:xfrm>
          <a:off x="275185" y="2115965"/>
          <a:ext cx="2287092" cy="650053"/>
        </a:xfrm>
        <a:prstGeom prst="trapezoid">
          <a:avLst>
            <a:gd name="adj" fmla="val 42916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Stability</a:t>
          </a:r>
        </a:p>
      </dsp:txBody>
      <dsp:txXfrm>
        <a:off x="675427" y="2115965"/>
        <a:ext cx="1486609" cy="650053"/>
      </dsp:txXfrm>
    </dsp:sp>
    <dsp:sp modelId="{E6FE1E32-06B0-49B9-AA59-2E44AC4DCD1D}">
      <dsp:nvSpPr>
        <dsp:cNvPr id="0" name=""/>
        <dsp:cNvSpPr/>
      </dsp:nvSpPr>
      <dsp:spPr>
        <a:xfrm>
          <a:off x="0" y="2705078"/>
          <a:ext cx="2888404" cy="660100"/>
        </a:xfrm>
        <a:prstGeom prst="trapezoid">
          <a:avLst>
            <a:gd name="adj" fmla="val 42916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Physiological needs</a:t>
          </a:r>
        </a:p>
      </dsp:txBody>
      <dsp:txXfrm>
        <a:off x="505470" y="2705078"/>
        <a:ext cx="1877463" cy="660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2EB32-6DF0-4DAA-808B-68B30552D65F}">
      <dsp:nvSpPr>
        <dsp:cNvPr id="0" name=""/>
        <dsp:cNvSpPr/>
      </dsp:nvSpPr>
      <dsp:spPr>
        <a:xfrm>
          <a:off x="0" y="399100"/>
          <a:ext cx="2241176" cy="3024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F390F-8190-47E6-B80F-D19894B5DD04}">
      <dsp:nvSpPr>
        <dsp:cNvPr id="0" name=""/>
        <dsp:cNvSpPr/>
      </dsp:nvSpPr>
      <dsp:spPr>
        <a:xfrm>
          <a:off x="112058" y="221980"/>
          <a:ext cx="1568823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8" tIns="0" rIns="5929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Curiosity, serenity, idealism, independence</a:t>
          </a:r>
        </a:p>
      </dsp:txBody>
      <dsp:txXfrm>
        <a:off x="129351" y="239273"/>
        <a:ext cx="1534237" cy="319654"/>
      </dsp:txXfrm>
    </dsp:sp>
    <dsp:sp modelId="{D4F32706-CD53-4C71-BC86-8F9498A8EA5E}">
      <dsp:nvSpPr>
        <dsp:cNvPr id="0" name=""/>
        <dsp:cNvSpPr/>
      </dsp:nvSpPr>
      <dsp:spPr>
        <a:xfrm>
          <a:off x="0" y="943193"/>
          <a:ext cx="2241176" cy="3024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FD232-A614-4974-9674-A8E9B685E5EA}">
      <dsp:nvSpPr>
        <dsp:cNvPr id="0" name=""/>
        <dsp:cNvSpPr/>
      </dsp:nvSpPr>
      <dsp:spPr>
        <a:xfrm>
          <a:off x="112058" y="766300"/>
          <a:ext cx="1568823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8" tIns="0" rIns="5929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Competition, honor, approval, power, status</a:t>
          </a:r>
        </a:p>
      </dsp:txBody>
      <dsp:txXfrm>
        <a:off x="129351" y="783593"/>
        <a:ext cx="1534237" cy="319654"/>
      </dsp:txXfrm>
    </dsp:sp>
    <dsp:sp modelId="{68CC3319-DC68-4514-B19A-1A0132D9ACFA}">
      <dsp:nvSpPr>
        <dsp:cNvPr id="0" name=""/>
        <dsp:cNvSpPr/>
      </dsp:nvSpPr>
      <dsp:spPr>
        <a:xfrm>
          <a:off x="0" y="1487740"/>
          <a:ext cx="2241176" cy="3024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4518F-2329-4A92-9CA5-4D5482F43255}">
      <dsp:nvSpPr>
        <dsp:cNvPr id="0" name=""/>
        <dsp:cNvSpPr/>
      </dsp:nvSpPr>
      <dsp:spPr>
        <a:xfrm>
          <a:off x="112058" y="1310620"/>
          <a:ext cx="1568823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8" tIns="0" rIns="5929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Romance, belonging, family, social contact</a:t>
          </a:r>
        </a:p>
      </dsp:txBody>
      <dsp:txXfrm>
        <a:off x="129351" y="1327913"/>
        <a:ext cx="1534237" cy="319654"/>
      </dsp:txXfrm>
    </dsp:sp>
    <dsp:sp modelId="{A0E255B6-FC63-43E0-88B6-F1C4481BC0CC}">
      <dsp:nvSpPr>
        <dsp:cNvPr id="0" name=""/>
        <dsp:cNvSpPr/>
      </dsp:nvSpPr>
      <dsp:spPr>
        <a:xfrm>
          <a:off x="0" y="2032060"/>
          <a:ext cx="2241176" cy="3024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62AC7-8F8F-415D-A839-F7C2C95D301D}">
      <dsp:nvSpPr>
        <dsp:cNvPr id="0" name=""/>
        <dsp:cNvSpPr/>
      </dsp:nvSpPr>
      <dsp:spPr>
        <a:xfrm>
          <a:off x="112058" y="1854940"/>
          <a:ext cx="1568823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8" tIns="0" rIns="5929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Health, savings, order, safety</a:t>
          </a:r>
        </a:p>
      </dsp:txBody>
      <dsp:txXfrm>
        <a:off x="129351" y="1872233"/>
        <a:ext cx="1534237" cy="319654"/>
      </dsp:txXfrm>
    </dsp:sp>
    <dsp:sp modelId="{9DAF9C21-B44D-4732-9244-8D85AE46DD67}">
      <dsp:nvSpPr>
        <dsp:cNvPr id="0" name=""/>
        <dsp:cNvSpPr/>
      </dsp:nvSpPr>
      <dsp:spPr>
        <a:xfrm>
          <a:off x="0" y="2576379"/>
          <a:ext cx="2241176" cy="3024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F0922-73EA-4BF3-B612-772B3F247EA6}">
      <dsp:nvSpPr>
        <dsp:cNvPr id="0" name=""/>
        <dsp:cNvSpPr/>
      </dsp:nvSpPr>
      <dsp:spPr>
        <a:xfrm>
          <a:off x="112058" y="2399259"/>
          <a:ext cx="1568823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8" tIns="0" rIns="5929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Food, rest</a:t>
          </a:r>
        </a:p>
      </dsp:txBody>
      <dsp:txXfrm>
        <a:off x="129351" y="2416552"/>
        <a:ext cx="1534237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68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5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random baseline– </a:t>
            </a:r>
            <a:r>
              <a:rPr lang="en-US" b="1" dirty="0"/>
              <a:t>explanations are very closely tied to emotional and motivation states and therefore the random explanation selected can be very close to the truth in embedding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4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There are </a:t>
            </a:r>
            <a:r>
              <a:rPr lang="en-US" sz="2000" b="1" dirty="0">
                <a:latin typeface="+mn-lt"/>
              </a:rPr>
              <a:t>so many things you can infer from the story about the two character’s state of mind? </a:t>
            </a:r>
            <a:r>
              <a:rPr lang="en-US" sz="2000" dirty="0">
                <a:latin typeface="+mn-lt"/>
              </a:rPr>
              <a:t>The cousin had nowhere to go, so he must have felt alone and lost and “I” am concerned for him. I am helpful and have let him stay with him so he is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7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this problem, they proposed a framework to densely annotate short stories intuiting the psychology of characters. []</a:t>
            </a:r>
          </a:p>
          <a:p>
            <a:r>
              <a:rPr lang="en-US" dirty="0"/>
              <a:t>Here is an example of a fully annotated story</a:t>
            </a:r>
            <a:r>
              <a:rPr lang="en-US" b="1" dirty="0"/>
              <a:t>. Mental states were captured through “motivations” behind taking an action labelled M and emotional reaction to events labeled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0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annotations were done by Amazon Mechanical Turks.</a:t>
            </a:r>
          </a:p>
          <a:p>
            <a:r>
              <a:rPr lang="en-US" dirty="0"/>
              <a:t>Here is an example of an annotated story. We have the two characters of the story: Instructor and Players. </a:t>
            </a:r>
            <a:r>
              <a:rPr lang="en-US" b="1" dirty="0"/>
              <a:t>For each character, motivations are preconditions for sentences and emotional reactions are consequences of sentences</a:t>
            </a:r>
            <a:r>
              <a:rPr lang="en-US" dirty="0"/>
              <a:t>. In blue are the formal theory labels given by theories of psychology. In black are free text explanations given by humans. []</a:t>
            </a:r>
          </a:p>
          <a:p>
            <a:endParaRPr lang="en-US" dirty="0"/>
          </a:p>
          <a:p>
            <a:r>
              <a:rPr lang="en-US" b="1" dirty="0"/>
              <a:t>One very important feature is that the dataset captures state changes for characters not mentioned in a sentence.</a:t>
            </a:r>
            <a:r>
              <a:rPr lang="en-US" dirty="0"/>
              <a:t> It is possible that even though a character is not mentioned in the sentence, they could have an emotional reaction to something happening in the sentence. For e.g. [] here there is no mention of players but they were probably afraid of the instructor throwing his chair.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5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formal labels used were derived from theories of psychology</a:t>
            </a:r>
            <a:r>
              <a:rPr lang="en-US" dirty="0"/>
              <a:t>.</a:t>
            </a:r>
          </a:p>
          <a:p>
            <a:r>
              <a:rPr lang="en-US" dirty="0"/>
              <a:t>Maslow’s hierarchy of needs gives us a very broad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motivate human behavior</a:t>
            </a:r>
            <a:r>
              <a:rPr lang="en-US" dirty="0"/>
              <a:t>. Reiss’ motives provides us with finer grained labels for each Maslow need.</a:t>
            </a:r>
          </a:p>
          <a:p>
            <a:r>
              <a:rPr lang="en-US" dirty="0"/>
              <a:t>For emotional reactions, </a:t>
            </a:r>
            <a:r>
              <a:rPr lang="en-US" dirty="0" err="1"/>
              <a:t>Plutchik’s</a:t>
            </a:r>
            <a:r>
              <a:rPr lang="en-US" dirty="0"/>
              <a:t> wheel of emotions was used which aims to provide the 8 core emotions.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0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Characters in the story are identified and the sentences in which they occur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Going through the motivation branch</a:t>
            </a:r>
          </a:p>
          <a:p>
            <a:pPr marL="228600" indent="-228600">
              <a:buAutoNum type="arabicParenR"/>
            </a:pPr>
            <a:r>
              <a:rPr lang="en-US" dirty="0"/>
              <a:t>We need to check if there is any motivation in the sentence. </a:t>
            </a:r>
            <a:r>
              <a:rPr lang="en-US" b="1" dirty="0"/>
              <a:t>It is considered that if an action is voluntary, there must be motivation behind it whereas involuntary actions have no motivation associated. </a:t>
            </a:r>
            <a:r>
              <a:rPr lang="en-US" dirty="0"/>
              <a:t>E.g. in line 2, “he had nowhere to go”, he is not doing anything on purpose and hence has no motivation. This needs to be removed from our set of sentences</a:t>
            </a:r>
          </a:p>
          <a:p>
            <a:pPr marL="228600" indent="-228600">
              <a:buAutoNum type="arabicParenR"/>
            </a:pPr>
            <a:r>
              <a:rPr lang="en-US" dirty="0"/>
              <a:t>Final set of sentences are annotated for a given character and context lines.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other branch.</a:t>
            </a:r>
          </a:p>
          <a:p>
            <a:pPr marL="228600" indent="-228600">
              <a:buAutoNum type="arabicParenR"/>
            </a:pPr>
            <a:r>
              <a:rPr lang="en-US" dirty="0"/>
              <a:t>Is there any emotional reaction in these sentences? </a:t>
            </a:r>
            <a:r>
              <a:rPr lang="en-US" b="1" dirty="0"/>
              <a:t>Easy to identify but the only problem is that often there will be instances where a character is not mentioned in the line but probably has a reaction to the event in the line.</a:t>
            </a:r>
            <a:r>
              <a:rPr lang="en-US" dirty="0"/>
              <a:t> E.g. line 2</a:t>
            </a:r>
          </a:p>
          <a:p>
            <a:pPr marL="228600" indent="-228600">
              <a:buAutoNum type="arabicParenR"/>
            </a:pPr>
            <a:r>
              <a:rPr lang="en-US" dirty="0"/>
              <a:t>From the set of sentences, we select theory labels and give free response texts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0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evaluate the dataset, </a:t>
            </a:r>
            <a:r>
              <a:rPr lang="en-US" b="1" dirty="0"/>
              <a:t>The average NPMI score between all pairs of annotator</a:t>
            </a:r>
            <a:r>
              <a:rPr lang="en-US" dirty="0"/>
              <a:t>s was used. A higher score indicates more confusion between categories. </a:t>
            </a:r>
          </a:p>
          <a:p>
            <a:endParaRPr lang="en-US" dirty="0"/>
          </a:p>
          <a:p>
            <a:r>
              <a:rPr lang="en-US" dirty="0"/>
              <a:t>If you look at the black boxes along the diagonal, you will see high scores. This indicates disagreements between the Reiss motives within the a Maslow category which is expected as the more detailed a label is, the more ambiguity there is. Status and power are very closely related labels.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green boxes show confusion between thematically similar Reiss categories. Idealism and honor. Approval and belonging.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7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2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final dataset, some tasks were performed.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0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chart" Target="../charts/chart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Naïve Psychology of Characters in Simple Commonsense Stories	</a:t>
            </a:r>
            <a:br>
              <a:rPr lang="en-US" dirty="0"/>
            </a:br>
            <a:r>
              <a:rPr lang="en-US" sz="2600" dirty="0"/>
              <a:t>Hannah </a:t>
            </a:r>
            <a:r>
              <a:rPr lang="en-US" sz="2600" dirty="0" err="1"/>
              <a:t>Rashkin</a:t>
            </a:r>
            <a:r>
              <a:rPr lang="en-US" sz="2600" dirty="0"/>
              <a:t>, Antoine </a:t>
            </a:r>
            <a:r>
              <a:rPr lang="en-US" sz="2600" dirty="0" err="1"/>
              <a:t>Bosselut</a:t>
            </a:r>
            <a:r>
              <a:rPr lang="en-US" sz="2600" dirty="0"/>
              <a:t>, Maarten Sap, Kevin Knight and </a:t>
            </a:r>
            <a:r>
              <a:rPr lang="en-US" sz="2600" dirty="0" err="1"/>
              <a:t>Yejin</a:t>
            </a:r>
            <a:r>
              <a:rPr lang="en-US" sz="2600" dirty="0"/>
              <a:t> Choi</a:t>
            </a:r>
            <a:br>
              <a:rPr lang="en-US" sz="2600" dirty="0"/>
            </a:br>
            <a:r>
              <a:rPr lang="en-US" sz="2600" dirty="0"/>
              <a:t>56th Annual Meeting of the Association for Computational Linguistics,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Aishwarya Singh (aish2503@seas.upenn.edu)</a:t>
            </a:r>
          </a:p>
          <a:p>
            <a:r>
              <a:rPr lang="en-US" dirty="0"/>
              <a:t>02/25/2019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CA82A-EE23-40FE-A064-5C845657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F1BD86-2213-47F8-B36E-4FB698D5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Statistics: Emotional Categories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B0777E-A8A3-43F7-B03A-557CE9CABA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23983" y="874059"/>
            <a:ext cx="5392270" cy="38249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A167A-8676-4E9A-BBAB-EFDD111E0A3B}"/>
              </a:ext>
            </a:extLst>
          </p:cNvPr>
          <p:cNvSpPr txBox="1"/>
          <p:nvPr/>
        </p:nvSpPr>
        <p:spPr>
          <a:xfrm>
            <a:off x="127747" y="1024121"/>
            <a:ext cx="3496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Green boxes</a:t>
            </a:r>
          </a:p>
          <a:p>
            <a:pPr lvl="1"/>
            <a:r>
              <a:rPr lang="en-US" sz="1500" dirty="0"/>
              <a:t>- Confusion within strongly positive or strongly negative emotions.</a:t>
            </a:r>
          </a:p>
          <a:p>
            <a:pPr lvl="1"/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Yellow box</a:t>
            </a:r>
          </a:p>
          <a:p>
            <a:pPr lvl="1"/>
            <a:r>
              <a:rPr lang="en-US" dirty="0"/>
              <a:t>- </a:t>
            </a:r>
            <a:r>
              <a:rPr lang="en-US" sz="1500" dirty="0"/>
              <a:t>Slight co-occurrence between fear and other strong negative emotions.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7E694-9416-4CC1-8F66-C0E60F12B7D0}"/>
              </a:ext>
            </a:extLst>
          </p:cNvPr>
          <p:cNvSpPr/>
          <p:nvPr/>
        </p:nvSpPr>
        <p:spPr>
          <a:xfrm>
            <a:off x="4720682" y="1936376"/>
            <a:ext cx="940529" cy="800100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CE601-34CF-4613-AFBA-1D2966A1FCCE}"/>
              </a:ext>
            </a:extLst>
          </p:cNvPr>
          <p:cNvSpPr/>
          <p:nvPr/>
        </p:nvSpPr>
        <p:spPr>
          <a:xfrm>
            <a:off x="6585696" y="2682688"/>
            <a:ext cx="1398495" cy="376517"/>
          </a:xfrm>
          <a:prstGeom prst="rect">
            <a:avLst/>
          </a:prstGeom>
          <a:noFill/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8BE0A-DE05-4CD5-B491-D69C54F96C73}"/>
              </a:ext>
            </a:extLst>
          </p:cNvPr>
          <p:cNvSpPr/>
          <p:nvPr/>
        </p:nvSpPr>
        <p:spPr>
          <a:xfrm>
            <a:off x="6585696" y="3449170"/>
            <a:ext cx="1448922" cy="1084860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2CA3-5E5C-4755-8C70-EB8436442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Tasks Performed on the annotated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B526F-6699-4BB5-866A-D30C4BF00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5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F6DA9-5C0D-46C9-9C12-09B5F211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26B42-28F0-4BC4-BD3C-1C64FE13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CFA16-DB7C-440F-ABF8-6C4126AE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403859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State Classification</a:t>
            </a:r>
          </a:p>
          <a:p>
            <a:pPr marL="857250" lvl="1" indent="-457200"/>
            <a:r>
              <a:rPr lang="en-US" u="sng" dirty="0"/>
              <a:t>Input</a:t>
            </a:r>
            <a:r>
              <a:rPr lang="en-US" dirty="0"/>
              <a:t>: Line {</a:t>
            </a:r>
            <a:r>
              <a:rPr lang="en-US" dirty="0">
                <a:solidFill>
                  <a:schemeClr val="accent1"/>
                </a:solidFill>
              </a:rPr>
              <a:t>“I let my cousin stay with me”</a:t>
            </a:r>
            <a:r>
              <a:rPr lang="en-US" dirty="0"/>
              <a:t>}, character {</a:t>
            </a:r>
            <a:r>
              <a:rPr lang="en-US" dirty="0">
                <a:solidFill>
                  <a:schemeClr val="accent1"/>
                </a:solidFill>
              </a:rPr>
              <a:t>I/me</a:t>
            </a:r>
            <a:r>
              <a:rPr lang="en-US" dirty="0"/>
              <a:t>} and optional context lines {</a:t>
            </a:r>
            <a:r>
              <a:rPr lang="en-US" dirty="0">
                <a:solidFill>
                  <a:schemeClr val="accent1"/>
                </a:solidFill>
              </a:rPr>
              <a:t>N/A</a:t>
            </a:r>
            <a:r>
              <a:rPr lang="en-US" dirty="0"/>
              <a:t>}</a:t>
            </a:r>
          </a:p>
          <a:p>
            <a:pPr marL="857250" lvl="1" indent="-457200"/>
            <a:r>
              <a:rPr lang="en-US" u="sng" dirty="0"/>
              <a:t>Model</a:t>
            </a:r>
            <a:r>
              <a:rPr lang="en-US" dirty="0"/>
              <a:t>: Logistic Regression</a:t>
            </a:r>
          </a:p>
          <a:p>
            <a:pPr marL="857250" lvl="1" indent="-457200"/>
            <a:r>
              <a:rPr lang="en-US" u="sng" dirty="0"/>
              <a:t>Predict</a:t>
            </a:r>
            <a:r>
              <a:rPr lang="en-US" dirty="0"/>
              <a:t>: Motivation label {</a:t>
            </a:r>
            <a:r>
              <a:rPr lang="en-US" dirty="0">
                <a:solidFill>
                  <a:schemeClr val="accent1"/>
                </a:solidFill>
              </a:rPr>
              <a:t>love/family</a:t>
            </a:r>
            <a:r>
              <a:rPr lang="en-US" dirty="0"/>
              <a:t>} and emotional label {</a:t>
            </a:r>
            <a:r>
              <a:rPr lang="en-US" dirty="0">
                <a:solidFill>
                  <a:schemeClr val="accent1"/>
                </a:solidFill>
              </a:rPr>
              <a:t>joy</a:t>
            </a:r>
            <a:r>
              <a:rPr lang="en-US" dirty="0"/>
              <a:t>}.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Annotation Classification</a:t>
            </a:r>
            <a:r>
              <a:rPr lang="en-US" dirty="0"/>
              <a:t>:</a:t>
            </a:r>
          </a:p>
          <a:p>
            <a:pPr marL="857250" lvl="1" indent="-457200"/>
            <a:r>
              <a:rPr lang="en-US" u="sng" dirty="0"/>
              <a:t>Input</a:t>
            </a:r>
            <a:r>
              <a:rPr lang="en-US" dirty="0"/>
              <a:t>: Free text explanation {</a:t>
            </a:r>
            <a:r>
              <a:rPr lang="en-US" dirty="0">
                <a:solidFill>
                  <a:schemeClr val="accent1"/>
                </a:solidFill>
              </a:rPr>
              <a:t>to have company</a:t>
            </a:r>
            <a:r>
              <a:rPr lang="en-US" dirty="0"/>
              <a:t>}</a:t>
            </a:r>
          </a:p>
          <a:p>
            <a:pPr marL="857250" lvl="1" indent="-457200"/>
            <a:r>
              <a:rPr lang="en-US" u="sng" dirty="0"/>
              <a:t>Model</a:t>
            </a:r>
            <a:r>
              <a:rPr lang="en-US" dirty="0"/>
              <a:t>: Logistic Regression</a:t>
            </a:r>
          </a:p>
          <a:p>
            <a:pPr marL="857250" lvl="1" indent="-457200"/>
            <a:r>
              <a:rPr lang="en-US" u="sng" dirty="0"/>
              <a:t>Predict</a:t>
            </a:r>
            <a:r>
              <a:rPr lang="en-US" dirty="0"/>
              <a:t>: Motivation label {</a:t>
            </a:r>
            <a:r>
              <a:rPr lang="en-US" dirty="0">
                <a:solidFill>
                  <a:schemeClr val="accent1"/>
                </a:solidFill>
              </a:rPr>
              <a:t>love/family</a:t>
            </a:r>
            <a:r>
              <a:rPr lang="en-US" dirty="0"/>
              <a:t>}, or Emotional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Explanation Generation</a:t>
            </a:r>
            <a:r>
              <a:rPr lang="en-US" dirty="0"/>
              <a:t>: </a:t>
            </a:r>
          </a:p>
          <a:p>
            <a:pPr marL="857250" lvl="1" indent="-457200"/>
            <a:r>
              <a:rPr lang="en-US" u="sng" dirty="0"/>
              <a:t>Input</a:t>
            </a:r>
            <a:r>
              <a:rPr lang="en-US" dirty="0"/>
              <a:t>: Line {</a:t>
            </a:r>
            <a:r>
              <a:rPr lang="en-US" dirty="0">
                <a:solidFill>
                  <a:schemeClr val="accent1"/>
                </a:solidFill>
              </a:rPr>
              <a:t>“I let my cousin stay with me”</a:t>
            </a:r>
            <a:r>
              <a:rPr lang="en-US" dirty="0"/>
              <a:t>}, character {</a:t>
            </a:r>
            <a:r>
              <a:rPr lang="en-US" dirty="0">
                <a:solidFill>
                  <a:schemeClr val="accent1"/>
                </a:solidFill>
              </a:rPr>
              <a:t>I/me</a:t>
            </a:r>
            <a:r>
              <a:rPr lang="en-US" dirty="0"/>
              <a:t>} and optional context lines {</a:t>
            </a:r>
            <a:r>
              <a:rPr lang="en-US" dirty="0">
                <a:solidFill>
                  <a:schemeClr val="accent1"/>
                </a:solidFill>
              </a:rPr>
              <a:t>N/A</a:t>
            </a:r>
            <a:r>
              <a:rPr lang="en-US" dirty="0"/>
              <a:t>}</a:t>
            </a:r>
          </a:p>
          <a:p>
            <a:pPr marL="857250" lvl="1" indent="-457200"/>
            <a:r>
              <a:rPr lang="en-US" u="sng" dirty="0"/>
              <a:t>Model</a:t>
            </a:r>
            <a:r>
              <a:rPr lang="en-US" dirty="0"/>
              <a:t>: LSTM</a:t>
            </a:r>
          </a:p>
          <a:p>
            <a:pPr marL="857250" lvl="1" indent="-457200"/>
            <a:r>
              <a:rPr lang="en-US" u="sng" dirty="0"/>
              <a:t>Predict</a:t>
            </a:r>
            <a:r>
              <a:rPr lang="en-US" dirty="0"/>
              <a:t>: Free text describing motivation {“</a:t>
            </a:r>
            <a:r>
              <a:rPr lang="en-US" dirty="0">
                <a:solidFill>
                  <a:schemeClr val="accent1"/>
                </a:solidFill>
              </a:rPr>
              <a:t>to have company </a:t>
            </a:r>
            <a:r>
              <a:rPr lang="en-US" dirty="0"/>
              <a:t>”}, or emotion</a:t>
            </a:r>
          </a:p>
        </p:txBody>
      </p:sp>
    </p:spTree>
    <p:extLst>
      <p:ext uri="{BB962C8B-B14F-4D97-AF65-F5344CB8AC3E}">
        <p14:creationId xmlns:p14="http://schemas.microsoft.com/office/powerpoint/2010/main" val="23027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6C643-F7B0-428F-ADAD-3C7938E1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0D60E7-1A50-4809-B25A-93638AE6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/>
              <a:t>Evaluation of State Classification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8DCF6-C37D-4783-807C-FCC6EAB885EF}"/>
              </a:ext>
            </a:extLst>
          </p:cNvPr>
          <p:cNvSpPr txBox="1"/>
          <p:nvPr/>
        </p:nvSpPr>
        <p:spPr>
          <a:xfrm>
            <a:off x="131212" y="726255"/>
            <a:ext cx="4162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State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Metric: Micro-Averaged Precision, Recall, 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Random baseline is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Dataset is unbalanced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Experiments: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All encoders trained without context to test its importance.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Parameters from a pretrained explanation generator used.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500" dirty="0"/>
              <a:t>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Best performance by labels with limited set of 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Maslow’s Physiological 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Reiss’ Food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Plutchik’s</a:t>
            </a:r>
            <a:r>
              <a:rPr lang="en-US" sz="1500" dirty="0"/>
              <a:t> Joy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85CE57-CF64-481B-BFD8-8246FAF4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97" y="1228510"/>
            <a:ext cx="4827303" cy="10287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1C18B-F795-42AF-A1DC-DB4EBC69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697" y="2257245"/>
            <a:ext cx="4827303" cy="20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FD463-5EDC-46DF-A6BE-31FA02D7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85E4A8-4999-4343-8468-6C46D5D6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23" y="170656"/>
            <a:ext cx="8121154" cy="353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 of the Annotation Classification and</a:t>
            </a:r>
            <a:br>
              <a:rPr lang="en-US" dirty="0"/>
            </a:br>
            <a:r>
              <a:rPr lang="en-US" dirty="0"/>
              <a:t>Explanation Generation Task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4028A6-D31C-415E-88D2-77841327E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1633"/>
              </p:ext>
            </p:extLst>
          </p:nvPr>
        </p:nvGraphicFramePr>
        <p:xfrm>
          <a:off x="4616195" y="1007520"/>
          <a:ext cx="4282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749">
                  <a:extLst>
                    <a:ext uri="{9D8B030D-6E8A-4147-A177-3AD203B41FA5}">
                      <a16:colId xmlns:a16="http://schemas.microsoft.com/office/drawing/2014/main" val="493504079"/>
                    </a:ext>
                  </a:extLst>
                </a:gridCol>
                <a:gridCol w="1070749">
                  <a:extLst>
                    <a:ext uri="{9D8B030D-6E8A-4147-A177-3AD203B41FA5}">
                      <a16:colId xmlns:a16="http://schemas.microsoft.com/office/drawing/2014/main" val="1383019382"/>
                    </a:ext>
                  </a:extLst>
                </a:gridCol>
                <a:gridCol w="1070749">
                  <a:extLst>
                    <a:ext uri="{9D8B030D-6E8A-4147-A177-3AD203B41FA5}">
                      <a16:colId xmlns:a16="http://schemas.microsoft.com/office/drawing/2014/main" val="3813337113"/>
                    </a:ext>
                  </a:extLst>
                </a:gridCol>
                <a:gridCol w="1070749">
                  <a:extLst>
                    <a:ext uri="{9D8B030D-6E8A-4147-A177-3AD203B41FA5}">
                      <a16:colId xmlns:a16="http://schemas.microsoft.com/office/drawing/2014/main" val="1653008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Plutchik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2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808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8D61DF-0AB2-4DAB-8464-240252E7393B}"/>
              </a:ext>
            </a:extLst>
          </p:cNvPr>
          <p:cNvSpPr txBox="1"/>
          <p:nvPr/>
        </p:nvSpPr>
        <p:spPr>
          <a:xfrm>
            <a:off x="363069" y="1056235"/>
            <a:ext cx="4208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Annotation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Metric: F1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model has learned to map free text to theory labels.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Explanation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Metric:  Vector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random baseline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models outperform strong random baseline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B5D96D-D03C-4901-8D00-5BCEB95A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91183"/>
              </p:ext>
            </p:extLst>
          </p:nvPr>
        </p:nvGraphicFramePr>
        <p:xfrm>
          <a:off x="4628658" y="2395898"/>
          <a:ext cx="4282994" cy="1925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9001">
                  <a:extLst>
                    <a:ext uri="{9D8B030D-6E8A-4147-A177-3AD203B41FA5}">
                      <a16:colId xmlns:a16="http://schemas.microsoft.com/office/drawing/2014/main" val="3018806955"/>
                    </a:ext>
                  </a:extLst>
                </a:gridCol>
                <a:gridCol w="1545874">
                  <a:extLst>
                    <a:ext uri="{9D8B030D-6E8A-4147-A177-3AD203B41FA5}">
                      <a16:colId xmlns:a16="http://schemas.microsoft.com/office/drawing/2014/main" val="2637653518"/>
                    </a:ext>
                  </a:extLst>
                </a:gridCol>
                <a:gridCol w="1238119">
                  <a:extLst>
                    <a:ext uri="{9D8B030D-6E8A-4147-A177-3AD203B41FA5}">
                      <a16:colId xmlns:a16="http://schemas.microsoft.com/office/drawing/2014/main" val="3829773418"/>
                    </a:ext>
                  </a:extLst>
                </a:gridCol>
              </a:tblGrid>
              <a:tr h="307270">
                <a:tc rowSpan="2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74578"/>
                  </a:ext>
                </a:extLst>
              </a:tr>
              <a:tr h="2274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 Avg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 Avg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48426"/>
                  </a:ext>
                </a:extLst>
              </a:tr>
              <a:tr h="398041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56164"/>
                  </a:ext>
                </a:extLst>
              </a:tr>
              <a:tr h="398041">
                <a:tc>
                  <a:txBody>
                    <a:bodyPr/>
                    <a:lstStyle/>
                    <a:p>
                      <a:r>
                        <a:rPr lang="en-US" dirty="0"/>
                        <a:t>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58.83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6515"/>
                  </a:ext>
                </a:extLst>
              </a:tr>
              <a:tr h="398041">
                <a:tc>
                  <a:txBody>
                    <a:bodyPr/>
                    <a:lstStyle/>
                    <a:p>
                      <a:r>
                        <a:rPr lang="en-US" dirty="0"/>
                        <a:t>NPN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1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2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4C2E5-8DDF-4CF0-AAD3-D4544DA0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FBD52-C177-4409-BC39-62B46940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567EE-CB85-4C41-8E27-77DAEC38EE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paper provides us with a densely annotated dataset that encodes the psychology of story characters. This is achieved by keeping track of:</a:t>
            </a:r>
          </a:p>
          <a:p>
            <a:pPr lvl="1"/>
            <a:r>
              <a:rPr lang="en-US" dirty="0"/>
              <a:t>motivations for their actions, and</a:t>
            </a:r>
          </a:p>
          <a:p>
            <a:pPr lvl="1"/>
            <a:r>
              <a:rPr lang="en-US" dirty="0"/>
              <a:t>emotional reactions to actions that happen to them (implicitly as well)</a:t>
            </a:r>
          </a:p>
          <a:p>
            <a:r>
              <a:rPr lang="en-US" dirty="0"/>
              <a:t>The dataset was used for various tasks such as:</a:t>
            </a:r>
          </a:p>
          <a:p>
            <a:pPr lvl="1"/>
            <a:r>
              <a:rPr lang="en-US" dirty="0"/>
              <a:t>Predicting the motivation or emotional reaction of a character given a line.</a:t>
            </a:r>
          </a:p>
          <a:p>
            <a:pPr lvl="1"/>
            <a:r>
              <a:rPr lang="en-US" dirty="0"/>
              <a:t>Predicting the formal label given a free text explanation</a:t>
            </a:r>
          </a:p>
          <a:p>
            <a:pPr lvl="1"/>
            <a:r>
              <a:rPr lang="en-US" dirty="0"/>
              <a:t>Generating free text explanation given a sentence.</a:t>
            </a:r>
          </a:p>
        </p:txBody>
      </p:sp>
    </p:spTree>
    <p:extLst>
      <p:ext uri="{BB962C8B-B14F-4D97-AF65-F5344CB8AC3E}">
        <p14:creationId xmlns:p14="http://schemas.microsoft.com/office/powerpoint/2010/main" val="153109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8EE1F-F65C-487B-8579-53031990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719CB-8776-4E7F-B8E6-04B19873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445F0-0173-4507-B337-963C16EF3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397688" cy="3489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theory labels do not extensively capture the nuances of human emotions and motivations, and leave room for ambiguity.</a:t>
            </a:r>
          </a:p>
          <a:p>
            <a:pPr lvl="1"/>
            <a:r>
              <a:rPr lang="en-US" dirty="0"/>
              <a:t>E.g. The emotion of shame could fall into both labels: Disgust and Anger</a:t>
            </a:r>
          </a:p>
          <a:p>
            <a:r>
              <a:rPr lang="en-US" dirty="0"/>
              <a:t>Although all of the Amazon Turk Workers complete a tutorial before attempting the tasks, human annotation still has its flaws.</a:t>
            </a:r>
          </a:p>
          <a:p>
            <a:pPr lvl="1"/>
            <a:r>
              <a:rPr lang="en-US" dirty="0"/>
              <a:t>Only 0.23% of annotators selected free text “bleak” to fall under the label “sadness”.</a:t>
            </a:r>
          </a:p>
          <a:p>
            <a:r>
              <a:rPr lang="en-US" dirty="0"/>
              <a:t>The dataset is unbalanced and is re-balanced only for the task of emotional explanation. </a:t>
            </a:r>
          </a:p>
          <a:p>
            <a:pPr lvl="1"/>
            <a:r>
              <a:rPr lang="en-US" dirty="0"/>
              <a:t>Rebalancing is done by sampling from the training set evenly among positive examples and negative examples for each category</a:t>
            </a:r>
          </a:p>
          <a:p>
            <a:r>
              <a:rPr lang="en-US" dirty="0"/>
              <a:t>Due to the cost of annotating theory labels (~$4/story), only a third of the dataset has theory labels.</a:t>
            </a:r>
          </a:p>
        </p:txBody>
      </p:sp>
    </p:spTree>
    <p:extLst>
      <p:ext uri="{BB962C8B-B14F-4D97-AF65-F5344CB8AC3E}">
        <p14:creationId xmlns:p14="http://schemas.microsoft.com/office/powerpoint/2010/main" val="36647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F39C8A-6BA3-4685-8FCF-E1EE1CA8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235EF-2677-46BE-B36C-BA12305B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47354-991B-45D5-8C4B-03D2580DAE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we use this dataset for?</a:t>
            </a:r>
          </a:p>
          <a:p>
            <a:pPr lvl="1"/>
            <a:r>
              <a:rPr lang="en-US" dirty="0"/>
              <a:t>Enables us to predict what a person’s reaction to an action will be and why a person carries out a particular action.</a:t>
            </a:r>
          </a:p>
          <a:p>
            <a:pPr lvl="2"/>
            <a:r>
              <a:rPr lang="en-US" dirty="0"/>
              <a:t>E.g. The child broke the vase. His mother shouted at him. </a:t>
            </a:r>
          </a:p>
          <a:p>
            <a:pPr lvl="3"/>
            <a:r>
              <a:rPr lang="en-US" dirty="0"/>
              <a:t>Reaction: He will be afraid. </a:t>
            </a:r>
          </a:p>
          <a:p>
            <a:pPr lvl="3"/>
            <a:r>
              <a:rPr lang="en-US" dirty="0"/>
              <a:t>Motivation: She was angry.</a:t>
            </a:r>
          </a:p>
          <a:p>
            <a:pPr lvl="1"/>
            <a:r>
              <a:rPr lang="en-US" dirty="0"/>
              <a:t>Can be used to intuit human psychology in machines and improve discourse coherence.</a:t>
            </a:r>
          </a:p>
          <a:p>
            <a:pPr lvl="2"/>
            <a:r>
              <a:rPr lang="en-US" dirty="0"/>
              <a:t>To improve empathy in conversation related tasks.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2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D0FE-1DF2-4D44-8B9F-997EF6E3E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98C9C-88A9-4A37-9E27-C049458B2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6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A1F58-8225-40F8-848F-54148CEF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B2D4DD-B734-4232-AF8D-50DA7FB9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C9863-25A2-436A-A329-0A590BB322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Understanding a story involves reasoning about the causal links in the story and mental states of the characters, which are often implicit.</a:t>
            </a:r>
          </a:p>
          <a:p>
            <a:pPr marL="0" indent="0">
              <a:buNone/>
            </a:pPr>
            <a:r>
              <a:rPr lang="en-US" i="1" dirty="0"/>
              <a:t>E.g. “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let my cousin stay with me. He had nowhere to go.</a:t>
            </a:r>
            <a:r>
              <a:rPr lang="en-US" i="1" dirty="0"/>
              <a:t>”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Cousin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alone/lost, satisfied.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 concerned, helpful.</a:t>
            </a:r>
          </a:p>
          <a:p>
            <a:r>
              <a:rPr lang="en-US" dirty="0"/>
              <a:t>This is a trivial task for humans, but not for machines. </a:t>
            </a:r>
          </a:p>
          <a:p>
            <a:pPr lvl="1"/>
            <a:r>
              <a:rPr lang="en-US" dirty="0"/>
              <a:t>Excel at learning local fluency patterns</a:t>
            </a:r>
          </a:p>
          <a:p>
            <a:pPr lvl="1"/>
            <a:r>
              <a:rPr lang="en-US" dirty="0"/>
              <a:t>Lack the ability to grasp complex dynamics of text</a:t>
            </a:r>
          </a:p>
          <a:p>
            <a:pPr lvl="2"/>
            <a:r>
              <a:rPr lang="en-US" dirty="0"/>
              <a:t>E.g. Intuiting a character’s mental state, or predicting their subsequent actions.</a:t>
            </a:r>
          </a:p>
        </p:txBody>
      </p:sp>
    </p:spTree>
    <p:extLst>
      <p:ext uri="{BB962C8B-B14F-4D97-AF65-F5344CB8AC3E}">
        <p14:creationId xmlns:p14="http://schemas.microsoft.com/office/powerpoint/2010/main" val="3547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22539-75EF-4C80-A513-B4BD54AA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5F6F20-59E3-48D3-929E-D51AC528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BCBD5-9E49-4409-B026-44C300715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3913094" cy="35940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Annotation framework to densely label commonsense short 5-sentence stories explaining the psychology of story characters.</a:t>
            </a:r>
          </a:p>
          <a:p>
            <a:pPr lvl="1"/>
            <a:r>
              <a:rPr lang="en-US" dirty="0"/>
              <a:t>Has fully specified chains of mental states:</a:t>
            </a:r>
          </a:p>
          <a:p>
            <a:pPr lvl="2"/>
            <a:r>
              <a:rPr lang="en-US" dirty="0"/>
              <a:t>motivations behind actions</a:t>
            </a:r>
          </a:p>
          <a:p>
            <a:pPr lvl="2"/>
            <a:r>
              <a:rPr lang="en-US" dirty="0"/>
              <a:t>emotional reactions to events.</a:t>
            </a:r>
          </a:p>
          <a:p>
            <a:r>
              <a:rPr lang="en-US" dirty="0"/>
              <a:t>Dataset used for two tasks:</a:t>
            </a:r>
          </a:p>
          <a:p>
            <a:pPr lvl="1"/>
            <a:r>
              <a:rPr lang="en-US" dirty="0"/>
              <a:t>To </a:t>
            </a:r>
            <a:r>
              <a:rPr lang="en-US" i="1" dirty="0"/>
              <a:t>categorize</a:t>
            </a:r>
            <a:r>
              <a:rPr lang="en-US" dirty="0"/>
              <a:t> motivations and emotional reactions using theory labels.</a:t>
            </a:r>
          </a:p>
          <a:p>
            <a:pPr lvl="1"/>
            <a:r>
              <a:rPr lang="en-US" dirty="0"/>
              <a:t>To </a:t>
            </a:r>
            <a:r>
              <a:rPr lang="en-US" i="1" dirty="0"/>
              <a:t>describe</a:t>
            </a:r>
            <a:r>
              <a:rPr lang="en-US" dirty="0"/>
              <a:t> motivations and emotional reactions using free text.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0E8AA-BA47-4CF8-B110-8C4425FB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117" y="1039030"/>
            <a:ext cx="3322608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1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Contributions of the work</a:t>
            </a:r>
          </a:p>
          <a:p>
            <a:r>
              <a:rPr lang="en-US" dirty="0"/>
              <a:t>Building the dataset</a:t>
            </a:r>
          </a:p>
          <a:p>
            <a:pPr lvl="1"/>
            <a:r>
              <a:rPr lang="en-US" dirty="0"/>
              <a:t>Representing Mental States of Character</a:t>
            </a:r>
          </a:p>
          <a:p>
            <a:pPr lvl="1"/>
            <a:r>
              <a:rPr lang="en-US" dirty="0"/>
              <a:t>Annotation Pipeline</a:t>
            </a:r>
          </a:p>
          <a:p>
            <a:pPr lvl="1"/>
            <a:r>
              <a:rPr lang="en-US" dirty="0"/>
              <a:t>Dataset Statistics</a:t>
            </a:r>
          </a:p>
          <a:p>
            <a:r>
              <a:rPr lang="en-US" dirty="0"/>
              <a:t>Tasks performed</a:t>
            </a:r>
          </a:p>
          <a:p>
            <a:pPr lvl="1"/>
            <a:r>
              <a:rPr lang="en-US" dirty="0"/>
              <a:t>Evaluations of tasks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Shortcomings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69CBC-09F2-4720-AE7D-5A160A04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A3CED-E31B-4066-BE45-46B4A369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of this work: A rich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A6CFB-FB59-49AB-B886-ECB418810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068" y="856817"/>
            <a:ext cx="4390465" cy="3948030"/>
          </a:xfrm>
          <a:ln>
            <a:solidFill>
              <a:schemeClr val="tx1"/>
            </a:solidFill>
            <a:prstDash val="sysDot"/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Annotated chain intuiting psychology of characters crowdsourced from Amazon Mechanical Turks.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: Motivation behind an action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 Emotional Reaction to an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[Blue]: </a:t>
            </a:r>
            <a:r>
              <a:rPr lang="en-US" dirty="0">
                <a:solidFill>
                  <a:schemeClr val="tx1"/>
                </a:solidFill>
              </a:rPr>
              <a:t>Formal Theory Labels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‘Black’ </a:t>
            </a:r>
            <a:r>
              <a:rPr lang="en-US" dirty="0">
                <a:solidFill>
                  <a:schemeClr val="tx1"/>
                </a:solidFill>
              </a:rPr>
              <a:t>: Free text explanations </a:t>
            </a:r>
          </a:p>
          <a:p>
            <a:r>
              <a:rPr lang="en-US" dirty="0"/>
              <a:t>Captures state changes for entities </a:t>
            </a:r>
            <a:r>
              <a:rPr lang="en-US" i="1" dirty="0"/>
              <a:t>not mentioned explicitly</a:t>
            </a:r>
            <a:r>
              <a:rPr lang="en-US" dirty="0"/>
              <a:t>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15k stories</a:t>
            </a:r>
          </a:p>
          <a:p>
            <a:pPr lvl="1"/>
            <a:r>
              <a:rPr lang="en-US" dirty="0"/>
              <a:t>300k low-level annotations</a:t>
            </a:r>
          </a:p>
          <a:p>
            <a:pPr lvl="1"/>
            <a:r>
              <a:rPr lang="en-US" dirty="0"/>
              <a:t>150k character-line pairs.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C625C-A6AB-42F3-8253-C1D5E260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117" y="1029886"/>
            <a:ext cx="3322608" cy="332260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E38830-E330-4CB8-B9CC-2A2DED9FEA8B}"/>
              </a:ext>
            </a:extLst>
          </p:cNvPr>
          <p:cNvCxnSpPr>
            <a:cxnSpLocks/>
          </p:cNvCxnSpPr>
          <p:nvPr/>
        </p:nvCxnSpPr>
        <p:spPr>
          <a:xfrm>
            <a:off x="1144680" y="1882693"/>
            <a:ext cx="24204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8ED94F8-0878-4A26-AF59-E8F10EB56A70}"/>
              </a:ext>
            </a:extLst>
          </p:cNvPr>
          <p:cNvSpPr/>
          <p:nvPr/>
        </p:nvSpPr>
        <p:spPr>
          <a:xfrm rot="11928879">
            <a:off x="7774480" y="3547385"/>
            <a:ext cx="1362479" cy="356035"/>
          </a:xfrm>
          <a:prstGeom prst="homePlate">
            <a:avLst>
              <a:gd name="adj" fmla="val 8846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59264-1597-48D7-B133-378C31488FC4}"/>
              </a:ext>
            </a:extLst>
          </p:cNvPr>
          <p:cNvSpPr txBox="1"/>
          <p:nvPr/>
        </p:nvSpPr>
        <p:spPr>
          <a:xfrm rot="1185795">
            <a:off x="8135848" y="3533066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There is no mention of the players in this line</a:t>
            </a:r>
          </a:p>
        </p:txBody>
      </p:sp>
    </p:spTree>
    <p:extLst>
      <p:ext uri="{BB962C8B-B14F-4D97-AF65-F5344CB8AC3E}">
        <p14:creationId xmlns:p14="http://schemas.microsoft.com/office/powerpoint/2010/main" val="31685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D71-90B4-499F-9B23-9B55D4BDF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the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AAAFE-6DBB-453D-A628-48CDAE5FC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D4DCF6-FD64-4E20-B129-977BD12A3EE8}"/>
              </a:ext>
            </a:extLst>
          </p:cNvPr>
          <p:cNvSpPr/>
          <p:nvPr/>
        </p:nvSpPr>
        <p:spPr>
          <a:xfrm>
            <a:off x="5999618" y="3993776"/>
            <a:ext cx="2817239" cy="7422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B228BC-982E-4A36-9CAD-F1A46C949DE9}"/>
              </a:ext>
            </a:extLst>
          </p:cNvPr>
          <p:cNvSpPr/>
          <p:nvPr/>
        </p:nvSpPr>
        <p:spPr>
          <a:xfrm>
            <a:off x="193580" y="3993776"/>
            <a:ext cx="5664603" cy="739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31F8A-1F45-4AEC-822E-33988AE8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786931"/>
            <a:ext cx="2133600" cy="273844"/>
          </a:xfrm>
        </p:spPr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E3F78-4296-4FD8-8542-27B064C1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Mental States of Characters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6D41725-1183-494E-9F23-489BDAA349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45420265"/>
              </p:ext>
            </p:extLst>
          </p:nvPr>
        </p:nvGraphicFramePr>
        <p:xfrm>
          <a:off x="457200" y="1104900"/>
          <a:ext cx="8081963" cy="348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38D88D3-CC24-4B73-A3E3-FD841306D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290424"/>
              </p:ext>
            </p:extLst>
          </p:nvPr>
        </p:nvGraphicFramePr>
        <p:xfrm>
          <a:off x="286109" y="549275"/>
          <a:ext cx="2888405" cy="336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C1713ED-C568-4779-B22A-473F7CE04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556489"/>
              </p:ext>
            </p:extLst>
          </p:nvPr>
        </p:nvGraphicFramePr>
        <p:xfrm>
          <a:off x="3510788" y="813694"/>
          <a:ext cx="2241176" cy="310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C04873-67DE-4A32-B061-49EB35130823}"/>
              </a:ext>
            </a:extLst>
          </p:cNvPr>
          <p:cNvCxnSpPr>
            <a:cxnSpLocks/>
          </p:cNvCxnSpPr>
          <p:nvPr/>
        </p:nvCxnSpPr>
        <p:spPr>
          <a:xfrm flipH="1">
            <a:off x="2030506" y="1343845"/>
            <a:ext cx="1474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818FFB-B956-493B-92A3-10CBE47E9C77}"/>
              </a:ext>
            </a:extLst>
          </p:cNvPr>
          <p:cNvCxnSpPr>
            <a:cxnSpLocks/>
          </p:cNvCxnSpPr>
          <p:nvPr/>
        </p:nvCxnSpPr>
        <p:spPr>
          <a:xfrm flipH="1">
            <a:off x="2318482" y="1888756"/>
            <a:ext cx="1192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185C24-59FD-4B90-B163-0D4FFBAEC7DC}"/>
              </a:ext>
            </a:extLst>
          </p:cNvPr>
          <p:cNvCxnSpPr>
            <a:cxnSpLocks/>
          </p:cNvCxnSpPr>
          <p:nvPr/>
        </p:nvCxnSpPr>
        <p:spPr>
          <a:xfrm flipH="1">
            <a:off x="2581836" y="2470883"/>
            <a:ext cx="923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17C55D-7201-4F62-A96D-97812E9AF79D}"/>
              </a:ext>
            </a:extLst>
          </p:cNvPr>
          <p:cNvCxnSpPr>
            <a:cxnSpLocks/>
          </p:cNvCxnSpPr>
          <p:nvPr/>
        </p:nvCxnSpPr>
        <p:spPr>
          <a:xfrm flipH="1">
            <a:off x="2799790" y="3039389"/>
            <a:ext cx="704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CD7981-5A31-4073-830C-56CD99F23586}"/>
              </a:ext>
            </a:extLst>
          </p:cNvPr>
          <p:cNvCxnSpPr/>
          <p:nvPr/>
        </p:nvCxnSpPr>
        <p:spPr>
          <a:xfrm flipH="1">
            <a:off x="3043518" y="3569789"/>
            <a:ext cx="461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ED8C48B-B397-4DF9-8C20-80E69E2BF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947623"/>
              </p:ext>
            </p:extLst>
          </p:nvPr>
        </p:nvGraphicFramePr>
        <p:xfrm>
          <a:off x="5999618" y="568647"/>
          <a:ext cx="240927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A5FFB1A8-62E7-4AB0-A750-FACA19A3D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181775"/>
              </p:ext>
            </p:extLst>
          </p:nvPr>
        </p:nvGraphicFramePr>
        <p:xfrm>
          <a:off x="5035796" y="663583"/>
          <a:ext cx="4823119" cy="3501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6C740C4-B033-4150-840E-87594E5A2DB0}"/>
              </a:ext>
            </a:extLst>
          </p:cNvPr>
          <p:cNvSpPr txBox="1"/>
          <p:nvPr/>
        </p:nvSpPr>
        <p:spPr>
          <a:xfrm>
            <a:off x="193580" y="4048552"/>
            <a:ext cx="334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Maslow’s needs (coarse grained)     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572A56-4B05-4C4E-9CFB-D81461BAB810}"/>
              </a:ext>
            </a:extLst>
          </p:cNvPr>
          <p:cNvSpPr txBox="1"/>
          <p:nvPr/>
        </p:nvSpPr>
        <p:spPr>
          <a:xfrm>
            <a:off x="3415874" y="4042442"/>
            <a:ext cx="288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Reiss’ motives (fine grained)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4DB4A4-DBD3-4B11-80B0-4D45028C3BDA}"/>
              </a:ext>
            </a:extLst>
          </p:cNvPr>
          <p:cNvSpPr txBox="1"/>
          <p:nvPr/>
        </p:nvSpPr>
        <p:spPr>
          <a:xfrm>
            <a:off x="6260651" y="4043082"/>
            <a:ext cx="2373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Plutchik’s</a:t>
            </a:r>
            <a:r>
              <a:rPr lang="en-US" sz="1600" dirty="0"/>
              <a:t> basic emotions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7DE478-47DE-4BDD-8C3C-5FFCB1595B19}"/>
              </a:ext>
            </a:extLst>
          </p:cNvPr>
          <p:cNvSpPr txBox="1"/>
          <p:nvPr/>
        </p:nvSpPr>
        <p:spPr>
          <a:xfrm>
            <a:off x="5989042" y="4391303"/>
            <a:ext cx="29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EMOTIONAL REACTIONS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15681E-A592-483F-852A-48AD5CAADDC1}"/>
              </a:ext>
            </a:extLst>
          </p:cNvPr>
          <p:cNvSpPr txBox="1"/>
          <p:nvPr/>
        </p:nvSpPr>
        <p:spPr>
          <a:xfrm>
            <a:off x="2264694" y="4375857"/>
            <a:ext cx="30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394735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Graphic spid="9" grpId="0">
        <p:bldAsOne/>
      </p:bldGraphic>
      <p:bldGraphic spid="10" grpId="0">
        <p:bldAsOne/>
      </p:bldGraphic>
      <p:bldGraphic spid="31" grpId="0">
        <p:bldAsOne/>
      </p:bldGraphic>
      <p:bldP spid="32" grpId="0"/>
      <p:bldP spid="33" grpId="0"/>
      <p:bldP spid="34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4F59C6-11E4-46CA-AD66-9807E420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43C75C-17D0-4BDE-85E0-5FC1ACBE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1B3B55-B63B-4A55-B993-E605D1940C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69660" y="906286"/>
            <a:ext cx="5049369" cy="3445809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F34A4BC-998E-483B-90BA-AFFD1606F3AF}"/>
              </a:ext>
            </a:extLst>
          </p:cNvPr>
          <p:cNvSpPr txBox="1">
            <a:spLocks/>
          </p:cNvSpPr>
          <p:nvPr/>
        </p:nvSpPr>
        <p:spPr>
          <a:xfrm>
            <a:off x="457199" y="1016001"/>
            <a:ext cx="3892925" cy="411201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(1) </a:t>
            </a:r>
            <a:r>
              <a:rPr lang="en-US" b="1" u="sng" dirty="0"/>
              <a:t>Entity Resolution</a:t>
            </a:r>
            <a:r>
              <a:rPr lang="en-US" dirty="0"/>
              <a:t>: The characters “</a:t>
            </a:r>
            <a:r>
              <a:rPr lang="en-US" dirty="0">
                <a:solidFill>
                  <a:schemeClr val="accent1"/>
                </a:solidFill>
              </a:rPr>
              <a:t>I/me</a:t>
            </a:r>
            <a:r>
              <a:rPr lang="en-US" dirty="0"/>
              <a:t>” and “</a:t>
            </a:r>
            <a:r>
              <a:rPr lang="en-US" dirty="0">
                <a:solidFill>
                  <a:schemeClr val="accent1"/>
                </a:solidFill>
              </a:rPr>
              <a:t>My cousin</a:t>
            </a:r>
            <a:r>
              <a:rPr lang="en-US" dirty="0"/>
              <a:t>” appear in lines {</a:t>
            </a:r>
            <a:r>
              <a:rPr lang="en-US" dirty="0">
                <a:solidFill>
                  <a:schemeClr val="accent1"/>
                </a:solidFill>
              </a:rPr>
              <a:t>1, 4, 5</a:t>
            </a:r>
            <a:r>
              <a:rPr lang="en-US" dirty="0"/>
              <a:t>} and {</a:t>
            </a:r>
            <a:r>
              <a:rPr lang="en-US" dirty="0">
                <a:solidFill>
                  <a:schemeClr val="accent1"/>
                </a:solidFill>
              </a:rPr>
              <a:t>1, 2, 3, 4, 5</a:t>
            </a:r>
            <a:r>
              <a:rPr lang="en-US" dirty="0"/>
              <a:t>}. </a:t>
            </a:r>
          </a:p>
          <a:p>
            <a:pPr marL="0" indent="0">
              <a:buNone/>
            </a:pPr>
            <a:r>
              <a:rPr lang="en-US" b="1" dirty="0"/>
              <a:t>(2a) </a:t>
            </a:r>
            <a:r>
              <a:rPr lang="en-US" b="1" u="sng" dirty="0"/>
              <a:t>Action Resolution</a:t>
            </a:r>
            <a:r>
              <a:rPr lang="en-US" dirty="0"/>
              <a:t>: Identifies lines where character is taking a voluntary action.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tx1"/>
                </a:solidFill>
              </a:rPr>
              <a:t>   -</a:t>
            </a:r>
            <a:r>
              <a:rPr lang="en-US" sz="2200" i="1" dirty="0">
                <a:solidFill>
                  <a:schemeClr val="accent1"/>
                </a:solidFill>
              </a:rPr>
              <a:t> Line (2): cousin is taking an involuntary action</a:t>
            </a:r>
            <a:r>
              <a:rPr lang="en-US" sz="2200" i="1" dirty="0">
                <a:solidFill>
                  <a:schemeClr val="accent1"/>
                </a:solidFill>
                <a:sym typeface="Wingdings" panose="05000000000000000000" pitchFamily="2" charset="2"/>
              </a:rPr>
              <a:t> prune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/>
              <a:t>(3a) </a:t>
            </a:r>
            <a:r>
              <a:rPr lang="en-US" b="1" u="sng" dirty="0"/>
              <a:t>Motivation: </a:t>
            </a:r>
            <a:r>
              <a:rPr lang="en-US" dirty="0"/>
              <a:t>Given a line </a:t>
            </a:r>
            <a:r>
              <a:rPr lang="en-US" dirty="0">
                <a:solidFill>
                  <a:schemeClr val="accent1"/>
                </a:solidFill>
              </a:rPr>
              <a:t>(line 1)</a:t>
            </a:r>
            <a:r>
              <a:rPr lang="en-US" dirty="0"/>
              <a:t>, a character </a:t>
            </a:r>
            <a:r>
              <a:rPr lang="en-US" dirty="0">
                <a:solidFill>
                  <a:schemeClr val="accent1"/>
                </a:solidFill>
              </a:rPr>
              <a:t>(I/me)</a:t>
            </a:r>
            <a:r>
              <a:rPr lang="en-US" dirty="0"/>
              <a:t>, and context lines </a:t>
            </a:r>
            <a:r>
              <a:rPr lang="en-US" dirty="0">
                <a:solidFill>
                  <a:schemeClr val="accent1"/>
                </a:solidFill>
              </a:rPr>
              <a:t>(N/A) 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dirty="0"/>
              <a:t>   - select Maslow/Reiss labels </a:t>
            </a:r>
            <a:r>
              <a:rPr lang="en-US" sz="2200" i="1" dirty="0">
                <a:solidFill>
                  <a:schemeClr val="accent1"/>
                </a:solidFill>
              </a:rPr>
              <a:t>{love/family}</a:t>
            </a:r>
          </a:p>
          <a:p>
            <a:pPr marL="0" indent="0">
              <a:buNone/>
            </a:pPr>
            <a:r>
              <a:rPr lang="en-US" sz="2200" dirty="0"/>
              <a:t>   - give free response text </a:t>
            </a:r>
            <a:r>
              <a:rPr lang="en-US" sz="2200" i="1" dirty="0">
                <a:solidFill>
                  <a:schemeClr val="accent1"/>
                </a:solidFill>
              </a:rPr>
              <a:t>{want company}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(2b) </a:t>
            </a:r>
            <a:r>
              <a:rPr lang="en-US" b="1" u="sng" dirty="0"/>
              <a:t>Affect Resolution:</a:t>
            </a:r>
            <a:r>
              <a:rPr lang="en-US" dirty="0"/>
              <a:t> Identify lines where a character has emotional responses.</a:t>
            </a:r>
          </a:p>
          <a:p>
            <a:pPr marL="0" indent="0">
              <a:buNone/>
            </a:pPr>
            <a:r>
              <a:rPr lang="en-US" sz="2200" dirty="0"/>
              <a:t>   - </a:t>
            </a:r>
            <a:r>
              <a:rPr lang="en-US" sz="2200" dirty="0">
                <a:solidFill>
                  <a:schemeClr val="accent1"/>
                </a:solidFill>
              </a:rPr>
              <a:t>need line (2) to capture response of I/me even though not mentioned explicitly.</a:t>
            </a:r>
          </a:p>
          <a:p>
            <a:pPr marL="0" indent="0">
              <a:buNone/>
            </a:pPr>
            <a:r>
              <a:rPr lang="en-US" b="1" dirty="0"/>
              <a:t>(3b) </a:t>
            </a:r>
            <a:r>
              <a:rPr lang="en-US" b="1" u="sng" dirty="0"/>
              <a:t>Emotional Reaction: </a:t>
            </a:r>
            <a:r>
              <a:rPr lang="en-US" dirty="0"/>
              <a:t>Given a line </a:t>
            </a:r>
            <a:r>
              <a:rPr lang="en-US" dirty="0">
                <a:solidFill>
                  <a:schemeClr val="accent1"/>
                </a:solidFill>
              </a:rPr>
              <a:t>(line 3)</a:t>
            </a:r>
            <a:r>
              <a:rPr lang="en-US" dirty="0"/>
              <a:t>, a character </a:t>
            </a:r>
            <a:r>
              <a:rPr lang="en-US" dirty="0">
                <a:solidFill>
                  <a:schemeClr val="accent1"/>
                </a:solidFill>
              </a:rPr>
              <a:t>(I/me)</a:t>
            </a:r>
            <a:r>
              <a:rPr lang="en-US" dirty="0"/>
              <a:t>, and context lines </a:t>
            </a:r>
            <a:r>
              <a:rPr lang="en-US" dirty="0">
                <a:solidFill>
                  <a:schemeClr val="accent1"/>
                </a:solidFill>
              </a:rPr>
              <a:t>{1,2}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- </a:t>
            </a:r>
            <a:r>
              <a:rPr lang="en-US" sz="2200" dirty="0"/>
              <a:t>select </a:t>
            </a:r>
            <a:r>
              <a:rPr lang="en-US" sz="2200" dirty="0" err="1"/>
              <a:t>Plutchik</a:t>
            </a:r>
            <a:r>
              <a:rPr lang="en-US" sz="2200" dirty="0"/>
              <a:t> label </a:t>
            </a:r>
            <a:r>
              <a:rPr lang="en-US" sz="2200" dirty="0">
                <a:solidFill>
                  <a:schemeClr val="accent1"/>
                </a:solidFill>
              </a:rPr>
              <a:t>{sad/disgusted/anger}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 - </a:t>
            </a:r>
            <a:r>
              <a:rPr lang="en-US" sz="2200" dirty="0"/>
              <a:t>give free response text </a:t>
            </a:r>
            <a:r>
              <a:rPr lang="en-US" sz="2200" dirty="0">
                <a:solidFill>
                  <a:schemeClr val="accent1"/>
                </a:solidFill>
              </a:rPr>
              <a:t>{feeling annoyed}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24B08-2FFF-4E97-92C0-3E1FEFDFDF36}"/>
              </a:ext>
            </a:extLst>
          </p:cNvPr>
          <p:cNvSpPr txBox="1"/>
          <p:nvPr/>
        </p:nvSpPr>
        <p:spPr>
          <a:xfrm>
            <a:off x="6466581" y="1750848"/>
            <a:ext cx="673146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800" dirty="0"/>
              <a:t>Is there motivation?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CA259-CA3A-4C13-B459-7FAB07103E87}"/>
              </a:ext>
            </a:extLst>
          </p:cNvPr>
          <p:cNvSpPr txBox="1"/>
          <p:nvPr/>
        </p:nvSpPr>
        <p:spPr>
          <a:xfrm>
            <a:off x="6466581" y="2639275"/>
            <a:ext cx="673146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800" dirty="0"/>
              <a:t>Is there emotion?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87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B2DAEF-CAB6-43CA-A587-F6AAEC73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B91F8-17B3-4AAF-9326-CC3E45F6EC1A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0"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Dataset Statistics: Motivational Categories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51190F-7019-4CE1-B06A-AAAAF64498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99836" y="951919"/>
            <a:ext cx="6444894" cy="37470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B58964-18F2-4B33-899D-1E19B943C435}"/>
              </a:ext>
            </a:extLst>
          </p:cNvPr>
          <p:cNvSpPr txBox="1"/>
          <p:nvPr/>
        </p:nvSpPr>
        <p:spPr>
          <a:xfrm>
            <a:off x="107576" y="847165"/>
            <a:ext cx="291801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6"/>
                </a:solidFill>
              </a:rPr>
              <a:t>Normalized Pair Mutual Information (NPMI)</a:t>
            </a:r>
            <a:r>
              <a:rPr lang="en-US" dirty="0">
                <a:solidFill>
                  <a:schemeClr val="accent6"/>
                </a:solidFill>
              </a:rPr>
              <a:t> score</a:t>
            </a:r>
          </a:p>
          <a:p>
            <a:pPr lvl="1"/>
            <a:r>
              <a:rPr lang="en-US" sz="1500" dirty="0"/>
              <a:t>- Higher score </a:t>
            </a:r>
            <a:r>
              <a:rPr lang="en-US" sz="1500" dirty="0">
                <a:sym typeface="Wingdings" panose="05000000000000000000" pitchFamily="2" charset="2"/>
              </a:rPr>
              <a:t> more </a:t>
            </a:r>
            <a:r>
              <a:rPr lang="en-US" sz="1500" dirty="0"/>
              <a:t>confusion between the two categories.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Black boxes along diagonal</a:t>
            </a:r>
          </a:p>
          <a:p>
            <a:pPr lvl="1"/>
            <a:r>
              <a:rPr lang="en-US" sz="1500" dirty="0"/>
              <a:t>- High disagreements between Reiss motives in the same Maslow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Green boxes indicate confusion between thematically similar Reiss category</a:t>
            </a:r>
          </a:p>
          <a:p>
            <a:pPr lvl="1"/>
            <a:r>
              <a:rPr lang="en-US" dirty="0"/>
              <a:t>- </a:t>
            </a:r>
            <a:r>
              <a:rPr lang="en-US" sz="1500" dirty="0"/>
              <a:t>Problem as annotations are too detailed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6A2E8-2686-4A83-8C37-AEA0D07DBB3B}"/>
              </a:ext>
            </a:extLst>
          </p:cNvPr>
          <p:cNvSpPr/>
          <p:nvPr/>
        </p:nvSpPr>
        <p:spPr>
          <a:xfrm>
            <a:off x="7436224" y="2010335"/>
            <a:ext cx="154641" cy="114300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70536-D98C-40E3-8836-7A2CD51368DE}"/>
              </a:ext>
            </a:extLst>
          </p:cNvPr>
          <p:cNvSpPr/>
          <p:nvPr/>
        </p:nvSpPr>
        <p:spPr>
          <a:xfrm>
            <a:off x="5295129" y="1743010"/>
            <a:ext cx="154641" cy="114300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7F6A1-F813-42F2-83E4-09081864F8E5}"/>
              </a:ext>
            </a:extLst>
          </p:cNvPr>
          <p:cNvSpPr/>
          <p:nvPr/>
        </p:nvSpPr>
        <p:spPr>
          <a:xfrm>
            <a:off x="7118932" y="3712031"/>
            <a:ext cx="154641" cy="114300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23A60D-D00C-4426-AA85-6C52589FDBED}"/>
              </a:ext>
            </a:extLst>
          </p:cNvPr>
          <p:cNvSpPr/>
          <p:nvPr/>
        </p:nvSpPr>
        <p:spPr>
          <a:xfrm>
            <a:off x="5963773" y="2375095"/>
            <a:ext cx="154641" cy="114300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12723</TotalTime>
  <Words>1853</Words>
  <Application>Microsoft Office PowerPoint</Application>
  <PresentationFormat>On-screen Show (16:9)</PresentationFormat>
  <Paragraphs>227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</vt:lpstr>
      <vt:lpstr>Gill Sans MT</vt:lpstr>
      <vt:lpstr>Times New Roman</vt:lpstr>
      <vt:lpstr>Office Theme</vt:lpstr>
      <vt:lpstr>Modeling Naïve Psychology of Characters in Simple Commonsense Stories  Hannah Rashkin, Antoine Bosselut, Maarten Sap, Kevin Knight and Yejin Choi 56th Annual Meeting of the Association for Computational Linguistics, 2018</vt:lpstr>
      <vt:lpstr>Problem &amp; Motivation</vt:lpstr>
      <vt:lpstr>Problem &amp; Motivation</vt:lpstr>
      <vt:lpstr>Contents:</vt:lpstr>
      <vt:lpstr>Contributions of this work: A rich dataset</vt:lpstr>
      <vt:lpstr>Building the dataset</vt:lpstr>
      <vt:lpstr>Representing Mental States of Characters</vt:lpstr>
      <vt:lpstr>Annotation Pipeline</vt:lpstr>
      <vt:lpstr>Dataset Statistics: Motivational Categories</vt:lpstr>
      <vt:lpstr>Dataset Statistics: Emotional Categories</vt:lpstr>
      <vt:lpstr>Tasks Performed on the annotated dataset</vt:lpstr>
      <vt:lpstr>Tasks</vt:lpstr>
      <vt:lpstr>Evaluation of State Classification Task</vt:lpstr>
      <vt:lpstr>Evaluation of the Annotation Classification and Explanation Generation Task</vt:lpstr>
      <vt:lpstr>Conclusions</vt:lpstr>
      <vt:lpstr>Shortcomings</vt:lpstr>
      <vt:lpstr>Future Work and Discussion</vt:lpstr>
      <vt:lpstr>Thank You!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 </cp:lastModifiedBy>
  <cp:revision>265</cp:revision>
  <dcterms:created xsi:type="dcterms:W3CDTF">2017-09-22T15:37:04Z</dcterms:created>
  <dcterms:modified xsi:type="dcterms:W3CDTF">2019-03-01T18:59:54Z</dcterms:modified>
</cp:coreProperties>
</file>