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3" r:id="rId2"/>
    <p:sldId id="311" r:id="rId3"/>
    <p:sldId id="296" r:id="rId4"/>
    <p:sldId id="320" r:id="rId5"/>
    <p:sldId id="330" r:id="rId6"/>
    <p:sldId id="331" r:id="rId7"/>
    <p:sldId id="314" r:id="rId8"/>
    <p:sldId id="315" r:id="rId9"/>
    <p:sldId id="321" r:id="rId10"/>
    <p:sldId id="322" r:id="rId11"/>
    <p:sldId id="323" r:id="rId12"/>
    <p:sldId id="324" r:id="rId13"/>
    <p:sldId id="325" r:id="rId14"/>
    <p:sldId id="328" r:id="rId15"/>
    <p:sldId id="326" r:id="rId16"/>
    <p:sldId id="329" r:id="rId17"/>
    <p:sldId id="327"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3149"/>
    <a:srgbClr val="662D49"/>
    <a:srgbClr val="663749"/>
    <a:srgbClr val="6626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93351" autoAdjust="0"/>
  </p:normalViewPr>
  <p:slideViewPr>
    <p:cSldViewPr snapToGrid="0" snapToObjects="1">
      <p:cViewPr varScale="1">
        <p:scale>
          <a:sx n="84" d="100"/>
          <a:sy n="84" d="100"/>
        </p:scale>
        <p:origin x="1104" y="68"/>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B5E162-9D79-2943-B0A3-211BF28B7513}" type="datetimeFigureOut">
              <a:rPr lang="en-US" smtClean="0"/>
              <a:t>4/1/2019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2E400-0EC4-CD46-9C72-78BD5E94273C}" type="slidenum">
              <a:rPr lang="en-US" smtClean="0"/>
              <a:t>‹#›</a:t>
            </a:fld>
            <a:endParaRPr lang="en-US" dirty="0"/>
          </a:p>
        </p:txBody>
      </p:sp>
    </p:spTree>
    <p:extLst>
      <p:ext uri="{BB962C8B-B14F-4D97-AF65-F5344CB8AC3E}">
        <p14:creationId xmlns:p14="http://schemas.microsoft.com/office/powerpoint/2010/main" val="2457242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BAB52-94AF-9448-9B1C-7768B1879D49}" type="datetimeFigureOut">
              <a:rPr lang="en-US" smtClean="0"/>
              <a:t>4/1/2019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47283-AD3B-EE49-8B53-C7D74121EF4E}" type="slidenum">
              <a:rPr lang="en-US" smtClean="0"/>
              <a:t>‹#›</a:t>
            </a:fld>
            <a:endParaRPr lang="en-US" dirty="0"/>
          </a:p>
        </p:txBody>
      </p:sp>
    </p:spTree>
    <p:extLst>
      <p:ext uri="{BB962C8B-B14F-4D97-AF65-F5344CB8AC3E}">
        <p14:creationId xmlns:p14="http://schemas.microsoft.com/office/powerpoint/2010/main" val="2423512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47283-AD3B-EE49-8B53-C7D74121EF4E}" type="slidenum">
              <a:rPr lang="en-US" smtClean="0"/>
              <a:t>1</a:t>
            </a:fld>
            <a:endParaRPr lang="en-US" dirty="0"/>
          </a:p>
        </p:txBody>
      </p:sp>
    </p:spTree>
    <p:extLst>
      <p:ext uri="{BB962C8B-B14F-4D97-AF65-F5344CB8AC3E}">
        <p14:creationId xmlns:p14="http://schemas.microsoft.com/office/powerpoint/2010/main" val="239279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47283-AD3B-EE49-8B53-C7D74121EF4E}" type="slidenum">
              <a:rPr lang="en-US" smtClean="0"/>
              <a:t>4</a:t>
            </a:fld>
            <a:endParaRPr lang="en-US" dirty="0"/>
          </a:p>
        </p:txBody>
      </p:sp>
    </p:spTree>
    <p:extLst>
      <p:ext uri="{BB962C8B-B14F-4D97-AF65-F5344CB8AC3E}">
        <p14:creationId xmlns:p14="http://schemas.microsoft.com/office/powerpoint/2010/main" val="408854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47283-AD3B-EE49-8B53-C7D74121EF4E}" type="slidenum">
              <a:rPr lang="en-US" smtClean="0"/>
              <a:t>5</a:t>
            </a:fld>
            <a:endParaRPr lang="en-US" dirty="0"/>
          </a:p>
        </p:txBody>
      </p:sp>
    </p:spTree>
    <p:extLst>
      <p:ext uri="{BB962C8B-B14F-4D97-AF65-F5344CB8AC3E}">
        <p14:creationId xmlns:p14="http://schemas.microsoft.com/office/powerpoint/2010/main" val="189711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47283-AD3B-EE49-8B53-C7D74121EF4E}" type="slidenum">
              <a:rPr lang="en-US" smtClean="0"/>
              <a:t>8</a:t>
            </a:fld>
            <a:endParaRPr lang="en-US" dirty="0"/>
          </a:p>
        </p:txBody>
      </p:sp>
    </p:spTree>
    <p:extLst>
      <p:ext uri="{BB962C8B-B14F-4D97-AF65-F5344CB8AC3E}">
        <p14:creationId xmlns:p14="http://schemas.microsoft.com/office/powerpoint/2010/main" val="291734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56445" y="5"/>
            <a:ext cx="9206200" cy="5151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4" name="Picture 13" descr="2-line-whit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585599" y="4296762"/>
            <a:ext cx="1769927" cy="650138"/>
          </a:xfrm>
          <a:prstGeom prst="rect">
            <a:avLst/>
          </a:prstGeom>
        </p:spPr>
      </p:pic>
      <p:pic>
        <p:nvPicPr>
          <p:cNvPr id="13" name="Picture 12"/>
          <p:cNvPicPr>
            <a:picLocks/>
          </p:cNvPicPr>
          <p:nvPr userDrawn="1"/>
        </p:nvPicPr>
        <p:blipFill>
          <a:blip r:embed="rId3">
            <a:alphaModFix amt="9000"/>
            <a:extLst>
              <a:ext uri="{28A0092B-C50C-407E-A947-70E740481C1C}">
                <a14:useLocalDpi xmlns:a14="http://schemas.microsoft.com/office/drawing/2010/main" val="0"/>
              </a:ext>
            </a:extLst>
          </a:blip>
          <a:stretch>
            <a:fillRect/>
          </a:stretch>
        </p:blipFill>
        <p:spPr>
          <a:xfrm>
            <a:off x="199388" y="151675"/>
            <a:ext cx="3080816" cy="3457724"/>
          </a:xfrm>
          <a:prstGeom prst="rect">
            <a:avLst/>
          </a:prstGeom>
        </p:spPr>
      </p:pic>
      <p:sp>
        <p:nvSpPr>
          <p:cNvPr id="25" name="Title 1"/>
          <p:cNvSpPr>
            <a:spLocks noGrp="1"/>
          </p:cNvSpPr>
          <p:nvPr userDrawn="1">
            <p:ph type="ctrTitle"/>
          </p:nvPr>
        </p:nvSpPr>
        <p:spPr>
          <a:xfrm>
            <a:off x="958151" y="1073526"/>
            <a:ext cx="7397039" cy="1747125"/>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userDrawn="1">
            <p:ph type="subTitle" idx="1"/>
          </p:nvPr>
        </p:nvSpPr>
        <p:spPr>
          <a:xfrm>
            <a:off x="958151" y="3255792"/>
            <a:ext cx="7397039" cy="731520"/>
          </a:xfrm>
        </p:spPr>
        <p:txBody>
          <a:bodyPr>
            <a:normAutofit/>
          </a:bodyPr>
          <a:lstStyle>
            <a:lvl1pPr marL="0" indent="0" algn="l">
              <a:buNone/>
              <a:defRPr sz="24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34" name="Group 33"/>
          <p:cNvGrpSpPr/>
          <p:nvPr userDrawn="1"/>
        </p:nvGrpSpPr>
        <p:grpSpPr>
          <a:xfrm rot="10800000">
            <a:off x="0" y="3001092"/>
            <a:ext cx="8355526" cy="57487"/>
            <a:chOff x="685800" y="1794746"/>
            <a:chExt cx="7772400" cy="179475"/>
          </a:xfrm>
        </p:grpSpPr>
        <p:sp>
          <p:nvSpPr>
            <p:cNvPr id="35" name="Rectangle 34"/>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0523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142182" y="1782939"/>
            <a:ext cx="2544621" cy="479822"/>
          </a:xfrm>
        </p:spPr>
        <p:txBody>
          <a:bodyPr anchor="b">
            <a:noAutofit/>
          </a:bodyP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42182" y="2310651"/>
            <a:ext cx="2544621" cy="2282515"/>
          </a:xfrm>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tx1"/>
              </a:buClr>
              <a:buSzTx/>
              <a:buFont typeface="Arial"/>
              <a:buChar char="•"/>
              <a:tabLst/>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cxnSp>
        <p:nvCxnSpPr>
          <p:cNvPr id="23" name="Straight Connector 22"/>
          <p:cNvCxnSpPr/>
          <p:nvPr userDrawn="1"/>
        </p:nvCxnSpPr>
        <p:spPr>
          <a:xfrm>
            <a:off x="5908842" y="1099992"/>
            <a:ext cx="0" cy="3599013"/>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310162" y="148515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5" name="Content Placeholder 5"/>
          <p:cNvSpPr>
            <a:spLocks noGrp="1"/>
          </p:cNvSpPr>
          <p:nvPr>
            <p:ph sz="quarter" idx="15"/>
          </p:nvPr>
        </p:nvSpPr>
        <p:spPr>
          <a:xfrm>
            <a:off x="310162" y="180834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310162" y="235369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7" name="Content Placeholder 5"/>
          <p:cNvSpPr>
            <a:spLocks noGrp="1"/>
          </p:cNvSpPr>
          <p:nvPr>
            <p:ph sz="quarter" idx="17"/>
          </p:nvPr>
        </p:nvSpPr>
        <p:spPr>
          <a:xfrm>
            <a:off x="310162" y="26768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310162" y="3191895"/>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9" name="Content Placeholder 5"/>
          <p:cNvSpPr>
            <a:spLocks noGrp="1"/>
          </p:cNvSpPr>
          <p:nvPr>
            <p:ph sz="quarter" idx="19"/>
          </p:nvPr>
        </p:nvSpPr>
        <p:spPr>
          <a:xfrm>
            <a:off x="310162" y="35150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309033" y="965872"/>
            <a:ext cx="5295900" cy="419100"/>
          </a:xfrm>
        </p:spPr>
        <p:txBody>
          <a:bodyPr>
            <a:normAutofit/>
          </a:bodyPr>
          <a:lstStyle>
            <a:lvl1pPr marL="0" indent="0">
              <a:buNone/>
              <a:defRPr sz="2000" b="1">
                <a:solidFill>
                  <a:srgbClr val="00144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261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9" name="Rectangle 18"/>
          <p:cNvSpPr/>
          <p:nvPr/>
        </p:nvSpPr>
        <p:spPr>
          <a:xfrm>
            <a:off x="457210" y="1110136"/>
            <a:ext cx="2198255" cy="1029799"/>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22" name="Rectangle 21"/>
          <p:cNvSpPr/>
          <p:nvPr userDrawn="1"/>
        </p:nvSpPr>
        <p:spPr>
          <a:xfrm>
            <a:off x="457209" y="1110132"/>
            <a:ext cx="2198255" cy="475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nvGrpSpPr>
          <p:cNvPr id="30" name="Group 29"/>
          <p:cNvGrpSpPr/>
          <p:nvPr userDrawn="1"/>
        </p:nvGrpSpPr>
        <p:grpSpPr>
          <a:xfrm>
            <a:off x="457198" y="2210973"/>
            <a:ext cx="3035300" cy="1029799"/>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grpSp>
        <p:nvGrpSpPr>
          <p:cNvPr id="33" name="Group 32"/>
          <p:cNvGrpSpPr/>
          <p:nvPr userDrawn="1"/>
        </p:nvGrpSpPr>
        <p:grpSpPr>
          <a:xfrm>
            <a:off x="457199" y="3303510"/>
            <a:ext cx="8181976" cy="1029799"/>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bg2"/>
                </a:solidFill>
              </a:endParaRPr>
            </a:p>
          </p:txBody>
        </p:sp>
      </p:grpSp>
      <p:grpSp>
        <p:nvGrpSpPr>
          <p:cNvPr id="36" name="Group 35"/>
          <p:cNvGrpSpPr/>
          <p:nvPr userDrawn="1"/>
        </p:nvGrpSpPr>
        <p:grpSpPr>
          <a:xfrm>
            <a:off x="2746375" y="1110136"/>
            <a:ext cx="2762250" cy="1029799"/>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9" name="Group 38"/>
          <p:cNvGrpSpPr/>
          <p:nvPr userDrawn="1"/>
        </p:nvGrpSpPr>
        <p:grpSpPr>
          <a:xfrm>
            <a:off x="5611092" y="1110136"/>
            <a:ext cx="3028082" cy="1029799"/>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42" name="Group 41"/>
          <p:cNvGrpSpPr/>
          <p:nvPr userDrawn="1"/>
        </p:nvGrpSpPr>
        <p:grpSpPr>
          <a:xfrm>
            <a:off x="3582730" y="2210973"/>
            <a:ext cx="5056446" cy="1029799"/>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sp>
        <p:nvSpPr>
          <p:cNvPr id="24" name="Content Placeholder 5"/>
          <p:cNvSpPr>
            <a:spLocks noGrp="1"/>
          </p:cNvSpPr>
          <p:nvPr>
            <p:ph sz="quarter" idx="14" hasCustomPrompt="1"/>
          </p:nvPr>
        </p:nvSpPr>
        <p:spPr>
          <a:xfrm>
            <a:off x="457201" y="1197944"/>
            <a:ext cx="2198254"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25" name="Content Placeholder 5"/>
          <p:cNvSpPr>
            <a:spLocks noGrp="1"/>
          </p:cNvSpPr>
          <p:nvPr>
            <p:ph sz="quarter" idx="15"/>
          </p:nvPr>
        </p:nvSpPr>
        <p:spPr>
          <a:xfrm>
            <a:off x="457210" y="1775180"/>
            <a:ext cx="2198255"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5" name="Content Placeholder 5"/>
          <p:cNvSpPr>
            <a:spLocks noGrp="1"/>
          </p:cNvSpPr>
          <p:nvPr>
            <p:ph sz="quarter" idx="21" hasCustomPrompt="1"/>
          </p:nvPr>
        </p:nvSpPr>
        <p:spPr>
          <a:xfrm>
            <a:off x="2746376" y="1197944"/>
            <a:ext cx="276225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6" name="Content Placeholder 5"/>
          <p:cNvSpPr>
            <a:spLocks noGrp="1"/>
          </p:cNvSpPr>
          <p:nvPr>
            <p:ph sz="quarter" idx="22"/>
          </p:nvPr>
        </p:nvSpPr>
        <p:spPr>
          <a:xfrm>
            <a:off x="2746378" y="1775180"/>
            <a:ext cx="276225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7" name="Content Placeholder 5"/>
          <p:cNvSpPr>
            <a:spLocks noGrp="1"/>
          </p:cNvSpPr>
          <p:nvPr>
            <p:ph sz="quarter" idx="23" hasCustomPrompt="1"/>
          </p:nvPr>
        </p:nvSpPr>
        <p:spPr>
          <a:xfrm>
            <a:off x="5611093" y="1197944"/>
            <a:ext cx="302808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8" name="Content Placeholder 5"/>
          <p:cNvSpPr>
            <a:spLocks noGrp="1"/>
          </p:cNvSpPr>
          <p:nvPr>
            <p:ph sz="quarter" idx="24"/>
          </p:nvPr>
        </p:nvSpPr>
        <p:spPr>
          <a:xfrm>
            <a:off x="5611099" y="1775180"/>
            <a:ext cx="302808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9" name="Content Placeholder 5"/>
          <p:cNvSpPr>
            <a:spLocks noGrp="1"/>
          </p:cNvSpPr>
          <p:nvPr>
            <p:ph sz="quarter" idx="25" hasCustomPrompt="1"/>
          </p:nvPr>
        </p:nvSpPr>
        <p:spPr>
          <a:xfrm>
            <a:off x="3582731" y="2283875"/>
            <a:ext cx="505644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0" name="Content Placeholder 5"/>
          <p:cNvSpPr>
            <a:spLocks noGrp="1"/>
          </p:cNvSpPr>
          <p:nvPr>
            <p:ph sz="quarter" idx="26"/>
          </p:nvPr>
        </p:nvSpPr>
        <p:spPr>
          <a:xfrm>
            <a:off x="3582730" y="2861109"/>
            <a:ext cx="5056446"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1" name="Content Placeholder 5"/>
          <p:cNvSpPr>
            <a:spLocks noGrp="1"/>
          </p:cNvSpPr>
          <p:nvPr>
            <p:ph sz="quarter" idx="27" hasCustomPrompt="1"/>
          </p:nvPr>
        </p:nvSpPr>
        <p:spPr>
          <a:xfrm>
            <a:off x="457200" y="2283875"/>
            <a:ext cx="3035298"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2" name="Content Placeholder 5"/>
          <p:cNvSpPr>
            <a:spLocks noGrp="1"/>
          </p:cNvSpPr>
          <p:nvPr>
            <p:ph sz="quarter" idx="28"/>
          </p:nvPr>
        </p:nvSpPr>
        <p:spPr>
          <a:xfrm>
            <a:off x="457206" y="2861109"/>
            <a:ext cx="3035299"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3" name="Content Placeholder 5"/>
          <p:cNvSpPr>
            <a:spLocks noGrp="1"/>
          </p:cNvSpPr>
          <p:nvPr>
            <p:ph sz="quarter" idx="29" hasCustomPrompt="1"/>
          </p:nvPr>
        </p:nvSpPr>
        <p:spPr>
          <a:xfrm>
            <a:off x="457201" y="3385708"/>
            <a:ext cx="818197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4" name="Content Placeholder 5"/>
          <p:cNvSpPr>
            <a:spLocks noGrp="1"/>
          </p:cNvSpPr>
          <p:nvPr>
            <p:ph sz="quarter" idx="30"/>
          </p:nvPr>
        </p:nvSpPr>
        <p:spPr>
          <a:xfrm>
            <a:off x="457197" y="3962944"/>
            <a:ext cx="8181980"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Tree>
    <p:extLst>
      <p:ext uri="{BB962C8B-B14F-4D97-AF65-F5344CB8AC3E}">
        <p14:creationId xmlns:p14="http://schemas.microsoft.com/office/powerpoint/2010/main" val="20958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9" name="Group 8"/>
          <p:cNvGrpSpPr/>
          <p:nvPr userDrawn="1"/>
        </p:nvGrpSpPr>
        <p:grpSpPr>
          <a:xfrm>
            <a:off x="-5079" y="708812"/>
            <a:ext cx="8691879" cy="47507"/>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3" name="Content Placeholder 2"/>
          <p:cNvSpPr>
            <a:spLocks noGrp="1"/>
          </p:cNvSpPr>
          <p:nvPr>
            <p:ph sz="half" idx="1"/>
          </p:nvPr>
        </p:nvSpPr>
        <p:spPr>
          <a:xfrm>
            <a:off x="457200" y="1104904"/>
            <a:ext cx="8082552" cy="348972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602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2900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40" name="Oval 39"/>
          <p:cNvSpPr/>
          <p:nvPr userDrawn="1"/>
        </p:nvSpPr>
        <p:spPr>
          <a:xfrm>
            <a:off x="1602040" y="1009064"/>
            <a:ext cx="3742766" cy="3741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41" name="Oval 40"/>
          <p:cNvSpPr/>
          <p:nvPr userDrawn="1"/>
        </p:nvSpPr>
        <p:spPr>
          <a:xfrm>
            <a:off x="3764025" y="997539"/>
            <a:ext cx="3742766" cy="3742764"/>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2" name="Title 1"/>
          <p:cNvSpPr>
            <a:spLocks noGrp="1"/>
          </p:cNvSpPr>
          <p:nvPr>
            <p:ph type="title" hasCustomPrompt="1"/>
          </p:nvPr>
        </p:nvSpPr>
        <p:spPr>
          <a:xfrm>
            <a:off x="1622280" y="2589950"/>
            <a:ext cx="1947510" cy="652254"/>
          </a:xfrm>
          <a:prstGeom prst="rect">
            <a:avLst/>
          </a:prstGeom>
        </p:spPr>
        <p:txBody>
          <a:bodyPr anchor="ctr">
            <a:noAutofit/>
          </a:bodyPr>
          <a:lstStyle>
            <a:lvl1pPr algn="ctr">
              <a:defRPr sz="1800" b="0">
                <a:solidFill>
                  <a:schemeClr val="bg1"/>
                </a:solidFill>
              </a:defRPr>
            </a:lvl1pPr>
          </a:lstStyle>
          <a:p>
            <a:r>
              <a:rPr lang="en-US" dirty="0"/>
              <a:t>CLICK TO EDIT MASTER TITLE STYLE</a:t>
            </a:r>
          </a:p>
        </p:txBody>
      </p:sp>
      <p:grpSp>
        <p:nvGrpSpPr>
          <p:cNvPr id="16" name="Group 15"/>
          <p:cNvGrpSpPr/>
          <p:nvPr userDrawn="1"/>
        </p:nvGrpSpPr>
        <p:grpSpPr>
          <a:xfrm>
            <a:off x="-5079" y="708812"/>
            <a:ext cx="8691879" cy="47507"/>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3" name="Text Placeholder 22"/>
          <p:cNvSpPr>
            <a:spLocks noGrp="1"/>
          </p:cNvSpPr>
          <p:nvPr>
            <p:ph type="body" sz="quarter" idx="13"/>
          </p:nvPr>
        </p:nvSpPr>
        <p:spPr>
          <a:xfrm>
            <a:off x="310162" y="0"/>
            <a:ext cx="7986713" cy="708422"/>
          </a:xfrm>
        </p:spPr>
        <p:txBody>
          <a:bodyPr anchor="ctr">
            <a:normAutofit/>
          </a:bodyPr>
          <a:lstStyle>
            <a:lvl1pPr marL="0" indent="0">
              <a:buNone/>
              <a:defRPr sz="3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3569790" y="2589610"/>
            <a:ext cx="1968500" cy="652462"/>
          </a:xfrm>
        </p:spPr>
        <p:txBody>
          <a:bodyPr anchor="ctr">
            <a:noAutofit/>
          </a:bodyPr>
          <a:lstStyle>
            <a:lvl1pPr marL="0" indent="0" algn="ctr">
              <a:buNone/>
              <a:defRPr sz="18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5538290" y="2589610"/>
            <a:ext cx="1968500" cy="652462"/>
          </a:xfrm>
        </p:spPr>
        <p:txBody>
          <a:bodyPr anchor="ctr">
            <a:noAutofit/>
          </a:bodyPr>
          <a:lstStyle>
            <a:lvl1pPr marL="0" indent="0" algn="ctr">
              <a:buNone/>
              <a:defRPr sz="1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a:t>
            </a:r>
          </a:p>
        </p:txBody>
      </p:sp>
    </p:spTree>
    <p:extLst>
      <p:ext uri="{BB962C8B-B14F-4D97-AF65-F5344CB8AC3E}">
        <p14:creationId xmlns:p14="http://schemas.microsoft.com/office/powerpoint/2010/main" val="113551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239899" y="4582584"/>
            <a:ext cx="2229555" cy="390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5075"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42334" y="4233334"/>
            <a:ext cx="9242778" cy="91657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bg1"/>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42334" y="4185826"/>
            <a:ext cx="9203267"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839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312469" y="4593469"/>
            <a:ext cx="2229555" cy="528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4817"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42334" y="4185826"/>
            <a:ext cx="9203267"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92086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363798" y="4553643"/>
            <a:ext cx="2229555" cy="5898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1011586"/>
            <a:ext cx="9186334" cy="4138319"/>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21167" y="-3292"/>
            <a:ext cx="9178768" cy="96737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231435"/>
            <a:ext cx="8220956" cy="455768"/>
          </a:xfrm>
        </p:spPr>
        <p:txBody>
          <a:bodyPr anchor="ct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1168" y="964078"/>
            <a:ext cx="9175834"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27985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2" name="Picture 11" descr="2-line-bluetext-colorshield.png"/>
          <p:cNvPicPr>
            <a:picLocks/>
          </p:cNvPicPr>
          <p:nvPr userDrawn="1"/>
        </p:nvPicPr>
        <p:blipFill rotWithShape="1">
          <a:blip r:embed="rId2">
            <a:extLst>
              <a:ext uri="{28A0092B-C50C-407E-A947-70E740481C1C}">
                <a14:useLocalDpi xmlns:a14="http://schemas.microsoft.com/office/drawing/2010/main" val="0"/>
              </a:ext>
            </a:extLst>
          </a:blip>
          <a:srcRect l="-1" r="-157" b="-1906"/>
          <a:stretch/>
        </p:blipFill>
        <p:spPr>
          <a:xfrm>
            <a:off x="6585599" y="4296761"/>
            <a:ext cx="1769927" cy="656963"/>
          </a:xfrm>
          <a:prstGeom prst="rect">
            <a:avLst/>
          </a:prstGeom>
        </p:spPr>
      </p:pic>
      <p:pic>
        <p:nvPicPr>
          <p:cNvPr id="14" name="Picture 13" descr="upennwatermark.pdf"/>
          <p:cNvPicPr>
            <a:picLocks/>
          </p:cNvPicPr>
          <p:nvPr userDrawn="1"/>
        </p:nvPicPr>
        <p:blipFill>
          <a:blip r:embed="rId3">
            <a:alphaModFix amt="6000"/>
            <a:extLst>
              <a:ext uri="{28A0092B-C50C-407E-A947-70E740481C1C}">
                <a14:useLocalDpi xmlns:a14="http://schemas.microsoft.com/office/drawing/2010/main" val="0"/>
              </a:ext>
            </a:extLst>
          </a:blip>
          <a:stretch>
            <a:fillRect/>
          </a:stretch>
        </p:blipFill>
        <p:spPr>
          <a:xfrm>
            <a:off x="199388" y="136510"/>
            <a:ext cx="3080816" cy="3472890"/>
          </a:xfrm>
          <a:prstGeom prst="rect">
            <a:avLst/>
          </a:prstGeom>
        </p:spPr>
      </p:pic>
      <p:sp>
        <p:nvSpPr>
          <p:cNvPr id="2" name="Title 1"/>
          <p:cNvSpPr>
            <a:spLocks noGrp="1"/>
          </p:cNvSpPr>
          <p:nvPr>
            <p:ph type="ctrTitle"/>
          </p:nvPr>
        </p:nvSpPr>
        <p:spPr>
          <a:xfrm>
            <a:off x="958151" y="1073526"/>
            <a:ext cx="7397039" cy="1747125"/>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958151" y="3255792"/>
            <a:ext cx="7397039" cy="658114"/>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3001092"/>
            <a:ext cx="8355526" cy="57487"/>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6" name="Rectangle 5"/>
          <p:cNvSpPr/>
          <p:nvPr userDrawn="1"/>
        </p:nvSpPr>
        <p:spPr>
          <a:xfrm>
            <a:off x="254010" y="4572000"/>
            <a:ext cx="2243667" cy="571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7524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15959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9" y="0"/>
            <a:ext cx="9143999" cy="51435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3" name="Picture 12"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57200" y="4699003"/>
            <a:ext cx="1809092" cy="347472"/>
          </a:xfrm>
          <a:prstGeom prst="rect">
            <a:avLst/>
          </a:prstGeom>
        </p:spPr>
      </p:pic>
    </p:spTree>
    <p:extLst>
      <p:ext uri="{BB962C8B-B14F-4D97-AF65-F5344CB8AC3E}">
        <p14:creationId xmlns:p14="http://schemas.microsoft.com/office/powerpoint/2010/main" val="202232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15" name="Picture 14"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6156" cy="3745963"/>
          </a:xfrm>
          <a:prstGeom prst="rect">
            <a:avLst/>
          </a:prstGeom>
        </p:spPr>
      </p:pic>
      <p:sp>
        <p:nvSpPr>
          <p:cNvPr id="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5079" y="708812"/>
            <a:ext cx="8691879" cy="47507"/>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7548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1526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8" name="Picture 17" descr="upennwatermark.pdf"/>
          <p:cNvPicPr>
            <a:picLocks noChangeAspect="1"/>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8896" cy="3749040"/>
          </a:xfrm>
          <a:prstGeom prst="rect">
            <a:avLst/>
          </a:prstGeom>
        </p:spPr>
      </p:pic>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6693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04904"/>
            <a:ext cx="4038600" cy="348972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04902"/>
            <a:ext cx="4038600" cy="348972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1" name="Group 10"/>
          <p:cNvGrpSpPr/>
          <p:nvPr userDrawn="1"/>
        </p:nvGrpSpPr>
        <p:grpSpPr>
          <a:xfrm>
            <a:off x="-5079" y="708812"/>
            <a:ext cx="8691879"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238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7992"/>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546495"/>
            <a:ext cx="4040188"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3" y="1066669"/>
            <a:ext cx="4041775"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3" y="1546495"/>
            <a:ext cx="4041775"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51427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1-line-bluetext-colorshield.png"/>
          <p:cNvPicPr>
            <a:picLocks/>
          </p:cNvPicPr>
          <p:nvPr userDrawn="1"/>
        </p:nvPicPr>
        <p:blipFill>
          <a:blip r:embed="rId19">
            <a:extLst>
              <a:ext uri="{28A0092B-C50C-407E-A947-70E740481C1C}">
                <a14:useLocalDpi xmlns:a14="http://schemas.microsoft.com/office/drawing/2010/main" val="0"/>
              </a:ext>
            </a:extLst>
          </a:blip>
          <a:stretch>
            <a:fillRect/>
          </a:stretch>
        </p:blipFill>
        <p:spPr>
          <a:xfrm>
            <a:off x="457200" y="4699003"/>
            <a:ext cx="1809092" cy="347472"/>
          </a:xfrm>
          <a:prstGeom prst="rect">
            <a:avLst/>
          </a:prstGeom>
        </p:spPr>
      </p:pic>
      <p:sp>
        <p:nvSpPr>
          <p:cNvPr id="3" name="Text Placeholder 2"/>
          <p:cNvSpPr>
            <a:spLocks noGrp="1"/>
          </p:cNvSpPr>
          <p:nvPr>
            <p:ph type="body" idx="1"/>
          </p:nvPr>
        </p:nvSpPr>
        <p:spPr>
          <a:xfrm>
            <a:off x="430464" y="1029708"/>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sp>
        <p:nvSpPr>
          <p:cNvPr id="20" name="Title Placeholder 1"/>
          <p:cNvSpPr>
            <a:spLocks noGrp="1"/>
          </p:cNvSpPr>
          <p:nvPr>
            <p:ph type="title"/>
          </p:nvPr>
        </p:nvSpPr>
        <p:spPr>
          <a:xfrm>
            <a:off x="323520" y="-19089"/>
            <a:ext cx="8229600" cy="7279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07833175"/>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70" r:id="rId4"/>
    <p:sldLayoutId id="2147483668" r:id="rId5"/>
    <p:sldLayoutId id="2147483658" r:id="rId6"/>
    <p:sldLayoutId id="2147483667" r:id="rId7"/>
    <p:sldLayoutId id="2147483652" r:id="rId8"/>
    <p:sldLayoutId id="2147483653" r:id="rId9"/>
    <p:sldLayoutId id="2147483671" r:id="rId10"/>
    <p:sldLayoutId id="2147483672" r:id="rId11"/>
    <p:sldLayoutId id="2147483654" r:id="rId12"/>
    <p:sldLayoutId id="2147483655" r:id="rId13"/>
    <p:sldLayoutId id="2147483656" r:id="rId14"/>
    <p:sldLayoutId id="2147483657" r:id="rId15"/>
    <p:sldLayoutId id="2147483666" r:id="rId16"/>
    <p:sldLayoutId id="2147483669" r:id="rId17"/>
  </p:sldLayoutIdLst>
  <p:hf hdr="0" ftr="0" dt="0"/>
  <p:txStyles>
    <p:titleStyle>
      <a:lvl1pPr algn="l" defTabSz="457200" rtl="0" eaLnBrk="1" latinLnBrk="0" hangingPunct="1">
        <a:spcBef>
          <a:spcPct val="0"/>
        </a:spcBef>
        <a:buNone/>
        <a:defRPr sz="3600" kern="1200">
          <a:solidFill>
            <a:srgbClr val="95001A"/>
          </a:solidFill>
          <a:latin typeface="Gill Sans"/>
          <a:ea typeface="+mj-ea"/>
          <a:cs typeface="Gill Sans"/>
        </a:defRPr>
      </a:lvl1pPr>
    </p:titleStyle>
    <p:body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orwell.seas.upenn.edu:4001/"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Numeracy for Language Models: Evaluating and Improving their Ability to Predict Numbers	</a:t>
            </a:r>
            <a:br>
              <a:rPr lang="en-US" dirty="0"/>
            </a:br>
            <a:r>
              <a:rPr lang="en-US" sz="2600" dirty="0"/>
              <a:t>George P. </a:t>
            </a:r>
            <a:r>
              <a:rPr lang="en-US" sz="2600" dirty="0" err="1"/>
              <a:t>Spithourakis</a:t>
            </a:r>
            <a:r>
              <a:rPr lang="en-US" sz="2600" dirty="0"/>
              <a:t> and Sebastian Riedel</a:t>
            </a:r>
            <a:br>
              <a:rPr lang="en-US" sz="2600" dirty="0"/>
            </a:br>
            <a:r>
              <a:rPr lang="en-US" sz="2600" dirty="0"/>
              <a:t>ACL, 2018</a:t>
            </a:r>
          </a:p>
        </p:txBody>
      </p:sp>
      <p:sp>
        <p:nvSpPr>
          <p:cNvPr id="3" name="Subtitle 2"/>
          <p:cNvSpPr>
            <a:spLocks noGrp="1"/>
          </p:cNvSpPr>
          <p:nvPr>
            <p:ph type="subTitle" idx="1"/>
          </p:nvPr>
        </p:nvSpPr>
        <p:spPr/>
        <p:txBody>
          <a:bodyPr>
            <a:normAutofit fontScale="92500" lnSpcReduction="20000"/>
          </a:bodyPr>
          <a:lstStyle/>
          <a:p>
            <a:r>
              <a:rPr lang="en-US" dirty="0"/>
              <a:t>Oshin Agarwal (oagarwal@seas.upenn.edu)</a:t>
            </a:r>
          </a:p>
          <a:p>
            <a:r>
              <a:rPr lang="en-US" dirty="0"/>
              <a:t>April 1, 2019</a:t>
            </a:r>
          </a:p>
        </p:txBody>
      </p:sp>
    </p:spTree>
    <p:extLst>
      <p:ext uri="{BB962C8B-B14F-4D97-AF65-F5344CB8AC3E}">
        <p14:creationId xmlns:p14="http://schemas.microsoft.com/office/powerpoint/2010/main" val="394757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466F90-3FE1-4A9D-9D2E-91498BC70A13}"/>
              </a:ext>
            </a:extLst>
          </p:cNvPr>
          <p:cNvSpPr>
            <a:spLocks noGrp="1"/>
          </p:cNvSpPr>
          <p:nvPr>
            <p:ph type="sldNum" sz="quarter" idx="12"/>
          </p:nvPr>
        </p:nvSpPr>
        <p:spPr/>
        <p:txBody>
          <a:bodyPr/>
          <a:lstStyle/>
          <a:p>
            <a:fld id="{8A758EFE-665F-4341-B5B8-2DAEADA52F6C}" type="slidenum">
              <a:rPr lang="en-US" smtClean="0"/>
              <a:pPr/>
              <a:t>10</a:t>
            </a:fld>
            <a:endParaRPr lang="en-US" dirty="0"/>
          </a:p>
        </p:txBody>
      </p:sp>
      <p:sp>
        <p:nvSpPr>
          <p:cNvPr id="3" name="Title 2">
            <a:extLst>
              <a:ext uri="{FF2B5EF4-FFF2-40B4-BE49-F238E27FC236}">
                <a16:creationId xmlns:a16="http://schemas.microsoft.com/office/drawing/2014/main" id="{0F8B447E-B0E2-46D0-A37C-5D7A39ADDDDE}"/>
              </a:ext>
            </a:extLst>
          </p:cNvPr>
          <p:cNvSpPr>
            <a:spLocks noGrp="1"/>
          </p:cNvSpPr>
          <p:nvPr>
            <p:ph type="title"/>
          </p:nvPr>
        </p:nvSpPr>
        <p:spPr/>
        <p:txBody>
          <a:bodyPr/>
          <a:lstStyle/>
          <a:p>
            <a:r>
              <a:rPr lang="en-US" dirty="0"/>
              <a:t>Modelling numerals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D53DC58-8007-4094-9A4F-A6EF92FD6337}"/>
                  </a:ext>
                </a:extLst>
              </p:cNvPr>
              <p:cNvSpPr>
                <a:spLocks noGrp="1"/>
              </p:cNvSpPr>
              <p:nvPr>
                <p:ph sz="half" idx="1"/>
              </p:nvPr>
            </p:nvSpPr>
            <p:spPr>
              <a:xfrm>
                <a:off x="457200" y="1104904"/>
                <a:ext cx="8082552" cy="3489722"/>
              </a:xfrm>
            </p:spPr>
            <p:txBody>
              <a:bodyPr/>
              <a:lstStyle/>
              <a:p>
                <a:r>
                  <a:rPr lang="en-US" dirty="0"/>
                  <a:t>Combination</a:t>
                </a:r>
              </a:p>
              <a:p>
                <a:pPr marL="0" indent="0">
                  <a:buNone/>
                </a:pPr>
                <a:r>
                  <a:rPr lang="en-US" dirty="0"/>
                  <a:t>		p(w) = </a:t>
                </a:r>
                <a14:m>
                  <m:oMath xmlns:m="http://schemas.openxmlformats.org/officeDocument/2006/math">
                    <m:nary>
                      <m:naryPr>
                        <m:chr m:val="∑"/>
                        <m:ctrlPr>
                          <a:rPr lang="pt-BR" i="1">
                            <a:latin typeface="Cambria Math" panose="02040503050406030204" pitchFamily="18" charset="0"/>
                          </a:rPr>
                        </m:ctrlPr>
                      </m:naryPr>
                      <m:sub>
                        <m:r>
                          <m:rPr>
                            <m:brk m:alnAt="15"/>
                          </m:rPr>
                          <a:rPr lang="en-US" b="0" i="1" smtClean="0">
                            <a:latin typeface="Cambria Math" panose="02040503050406030204" pitchFamily="18" charset="0"/>
                          </a:rPr>
                          <m:t>𝑚</m:t>
                        </m:r>
                        <m:r>
                          <a:rPr lang="en-US" i="1">
                            <a:latin typeface="Cambria Math" panose="02040503050406030204" pitchFamily="18" charset="0"/>
                          </a:rPr>
                          <m:t>𝜖</m:t>
                        </m:r>
                        <m:r>
                          <a:rPr lang="en-US" b="0" i="1" smtClean="0">
                            <a:latin typeface="Cambria Math" panose="02040503050406030204" pitchFamily="18" charset="0"/>
                          </a:rPr>
                          <m:t>𝑀</m:t>
                        </m:r>
                      </m:sub>
                      <m:sup/>
                      <m:e>
                        <m:r>
                          <m:rPr>
                            <m:nor/>
                          </m:rPr>
                          <a:rPr lang="en-US" dirty="0"/>
                          <m:t>α</m:t>
                        </m:r>
                        <m:r>
                          <m:rPr>
                            <m:nor/>
                          </m:rPr>
                          <a:rPr lang="en-US" b="0" i="0" baseline="-25000" dirty="0" smtClean="0"/>
                          <m:t>m</m:t>
                        </m:r>
                        <m:r>
                          <m:rPr>
                            <m:nor/>
                          </m:rPr>
                          <a:rPr lang="en-US" dirty="0"/>
                          <m:t>p</m:t>
                        </m:r>
                        <m:r>
                          <m:rPr>
                            <m:nor/>
                          </m:rPr>
                          <a:rPr lang="en-US" b="0" i="0" dirty="0" smtClean="0"/>
                          <m:t>(</m:t>
                        </m:r>
                        <m:r>
                          <m:rPr>
                            <m:nor/>
                          </m:rPr>
                          <a:rPr lang="en-US" b="0" i="0" dirty="0" smtClean="0"/>
                          <m:t>w</m:t>
                        </m:r>
                        <m:r>
                          <m:rPr>
                            <m:nor/>
                          </m:rPr>
                          <a:rPr lang="en-US" b="0" i="0" dirty="0" smtClean="0"/>
                          <m:t>|</m:t>
                        </m:r>
                        <m:r>
                          <m:rPr>
                            <m:nor/>
                          </m:rPr>
                          <a:rPr lang="en-US" b="0" i="0" dirty="0" smtClean="0"/>
                          <m:t>m</m:t>
                        </m:r>
                        <m:r>
                          <m:rPr>
                            <m:nor/>
                          </m:rPr>
                          <a:rPr lang="en-US" dirty="0"/>
                          <m:t>)</m:t>
                        </m:r>
                      </m:e>
                    </m:nary>
                  </m:oMath>
                </a14:m>
                <a:r>
                  <a:rPr lang="en-US" dirty="0"/>
                  <a:t> </a:t>
                </a:r>
              </a:p>
              <a:p>
                <a:pPr marL="0" indent="0">
                  <a:buNone/>
                </a:pPr>
                <a:r>
                  <a:rPr lang="en-US" dirty="0"/>
                  <a:t>		</a:t>
                </a:r>
                <a14:m>
                  <m:oMath xmlns:m="http://schemas.openxmlformats.org/officeDocument/2006/math">
                    <m:r>
                      <m:rPr>
                        <m:nor/>
                      </m:rPr>
                      <a:rPr lang="en-US" dirty="0"/>
                      <m:t>α</m:t>
                    </m:r>
                    <m:r>
                      <m:rPr>
                        <m:nor/>
                      </m:rPr>
                      <a:rPr lang="en-US" baseline="-25000" dirty="0"/>
                      <m:t>m</m:t>
                    </m:r>
                  </m:oMath>
                </a14:m>
                <a:r>
                  <a:rPr lang="en-US" dirty="0"/>
                  <a:t> = </a:t>
                </a:r>
                <a:r>
                  <a:rPr lang="en-US" dirty="0" err="1"/>
                  <a:t>softmax</a:t>
                </a:r>
                <a:r>
                  <a:rPr lang="en-US" dirty="0"/>
                  <a:t>(</a:t>
                </a:r>
                <a:r>
                  <a:rPr lang="en-US" dirty="0" err="1"/>
                  <a:t>A</a:t>
                </a:r>
                <a:r>
                  <a:rPr lang="en-US" baseline="30000" dirty="0" err="1"/>
                  <a:t>T</a:t>
                </a:r>
                <a:r>
                  <a:rPr lang="en-US" dirty="0" err="1"/>
                  <a:t>h</a:t>
                </a:r>
                <a:r>
                  <a:rPr lang="en-US" baseline="-25000" dirty="0" err="1"/>
                  <a:t>t</a:t>
                </a:r>
                <a:r>
                  <a:rPr lang="en-US" dirty="0"/>
                  <a:t>)</a:t>
                </a:r>
              </a:p>
              <a:p>
                <a:pPr marL="0" indent="0">
                  <a:buNone/>
                </a:pPr>
                <a:r>
                  <a:rPr lang="en-US" dirty="0"/>
                  <a:t>		M = {h-</a:t>
                </a:r>
                <a:r>
                  <a:rPr lang="en-US" dirty="0" err="1"/>
                  <a:t>softmax</a:t>
                </a:r>
                <a:r>
                  <a:rPr lang="en-US" dirty="0"/>
                  <a:t>, d-RNN, </a:t>
                </a:r>
                <a:r>
                  <a:rPr lang="en-US" dirty="0" err="1"/>
                  <a:t>MoG</a:t>
                </a:r>
                <a:r>
                  <a:rPr lang="en-US" dirty="0"/>
                  <a:t>}</a:t>
                </a:r>
              </a:p>
              <a:p>
                <a:pPr marL="0" indent="0">
                  <a:buNone/>
                </a:pPr>
                <a:endParaRPr lang="en-US" dirty="0"/>
              </a:p>
            </p:txBody>
          </p:sp>
        </mc:Choice>
        <mc:Fallback>
          <p:sp>
            <p:nvSpPr>
              <p:cNvPr id="4" name="Content Placeholder 3">
                <a:extLst>
                  <a:ext uri="{FF2B5EF4-FFF2-40B4-BE49-F238E27FC236}">
                    <a16:creationId xmlns:a16="http://schemas.microsoft.com/office/drawing/2014/main" id="{6D53DC58-8007-4094-9A4F-A6EF92FD6337}"/>
                  </a:ext>
                </a:extLst>
              </p:cNvPr>
              <p:cNvSpPr>
                <a:spLocks noGrp="1" noRot="1" noChangeAspect="1" noMove="1" noResize="1" noEditPoints="1" noAdjustHandles="1" noChangeArrowheads="1" noChangeShapeType="1" noTextEdit="1"/>
              </p:cNvSpPr>
              <p:nvPr>
                <p:ph sz="half" idx="1"/>
              </p:nvPr>
            </p:nvSpPr>
            <p:spPr>
              <a:xfrm>
                <a:off x="457200" y="1104904"/>
                <a:ext cx="8082552" cy="3489722"/>
              </a:xfrm>
              <a:blipFill>
                <a:blip r:embed="rId2"/>
                <a:stretch>
                  <a:fillRect l="-980" t="-13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3CE6FB3-25AE-4911-B33F-1B487A407A76}"/>
                  </a:ext>
                </a:extLst>
              </p:cNvPr>
              <p:cNvSpPr txBox="1"/>
              <p:nvPr/>
            </p:nvSpPr>
            <p:spPr>
              <a:xfrm>
                <a:off x="5295900" y="2797692"/>
                <a:ext cx="349758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w</a:t>
                </a:r>
                <a:r>
                  <a:rPr lang="en-US" baseline="-25000" dirty="0" err="1"/>
                  <a:t>t</a:t>
                </a:r>
                <a:r>
                  <a:rPr lang="en-US" dirty="0"/>
                  <a:t> = </a:t>
                </a:r>
                <a:r>
                  <a:rPr lang="en-US" dirty="0" err="1"/>
                  <a:t>t</a:t>
                </a:r>
                <a:r>
                  <a:rPr lang="en-US" baseline="30000" dirty="0" err="1"/>
                  <a:t>th</a:t>
                </a:r>
                <a:r>
                  <a:rPr lang="en-US" dirty="0"/>
                  <a:t> word/numeral token</a:t>
                </a:r>
              </a:p>
              <a:p>
                <a:r>
                  <a:rPr lang="en-US" dirty="0" err="1"/>
                  <a:t>h</a:t>
                </a:r>
                <a:r>
                  <a:rPr lang="en-US" baseline="-25000" dirty="0" err="1"/>
                  <a:t>t</a:t>
                </a:r>
                <a:r>
                  <a:rPr lang="en-US" dirty="0"/>
                  <a:t> = hidden state based on context words to predict P(</a:t>
                </a:r>
                <a:r>
                  <a:rPr lang="en-US" dirty="0" err="1"/>
                  <a:t>w</a:t>
                </a:r>
                <a:r>
                  <a:rPr lang="en-US" baseline="-25000" dirty="0" err="1"/>
                  <a:t>t</a:t>
                </a:r>
                <a:r>
                  <a:rPr lang="en-US" dirty="0" err="1"/>
                  <a:t>|context</a:t>
                </a:r>
                <a:r>
                  <a:rPr lang="en-US" dirty="0"/>
                  <a:t>) </a:t>
                </a:r>
              </a:p>
              <a:p>
                <a:r>
                  <a:rPr lang="en-US" dirty="0"/>
                  <a:t>C = category i.e. {word, numeral}</a:t>
                </a:r>
              </a:p>
              <a:p>
                <a:r>
                  <a:rPr lang="en-US" dirty="0"/>
                  <a:t>d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digits</m:t>
                    </m:r>
                    <m:r>
                      <a:rPr lang="en-US" b="0" i="0" smtClean="0">
                        <a:latin typeface="Cambria Math" panose="02040503050406030204" pitchFamily="18" charset="0"/>
                      </a:rPr>
                      <m:t> </m:t>
                    </m:r>
                    <m:r>
                      <a:rPr lang="en-US" i="1">
                        <a:latin typeface="Cambria Math" panose="02040503050406030204" pitchFamily="18" charset="0"/>
                      </a:rPr>
                      <m:t>𝜖</m:t>
                    </m:r>
                  </m:oMath>
                </a14:m>
                <a:r>
                  <a:rPr lang="en-US" dirty="0"/>
                  <a:t> {0-9, decimal, EOS}</a:t>
                </a:r>
              </a:p>
              <a:p>
                <a:r>
                  <a:rPr lang="en-US" dirty="0"/>
                  <a:t>r = number of decimal digits</a:t>
                </a:r>
              </a:p>
            </p:txBody>
          </p:sp>
        </mc:Choice>
        <mc:Fallback>
          <p:sp>
            <p:nvSpPr>
              <p:cNvPr id="6" name="TextBox 5">
                <a:extLst>
                  <a:ext uri="{FF2B5EF4-FFF2-40B4-BE49-F238E27FC236}">
                    <a16:creationId xmlns:a16="http://schemas.microsoft.com/office/drawing/2014/main" id="{73CE6FB3-25AE-4911-B33F-1B487A407A76}"/>
                  </a:ext>
                </a:extLst>
              </p:cNvPr>
              <p:cNvSpPr txBox="1">
                <a:spLocks noRot="1" noChangeAspect="1" noMove="1" noResize="1" noEditPoints="1" noAdjustHandles="1" noChangeArrowheads="1" noChangeShapeType="1" noTextEdit="1"/>
              </p:cNvSpPr>
              <p:nvPr/>
            </p:nvSpPr>
            <p:spPr>
              <a:xfrm>
                <a:off x="5295900" y="2797692"/>
                <a:ext cx="3497580" cy="1754326"/>
              </a:xfrm>
              <a:prstGeom prst="rect">
                <a:avLst/>
              </a:prstGeom>
              <a:blipFill>
                <a:blip r:embed="rId3"/>
                <a:stretch>
                  <a:fillRect l="-1211" t="-1370" r="-173" b="-3767"/>
                </a:stretch>
              </a:blipFill>
            </p:spPr>
            <p:txBody>
              <a:bodyPr/>
              <a:lstStyle/>
              <a:p>
                <a:r>
                  <a:rPr lang="en-US">
                    <a:noFill/>
                  </a:rPr>
                  <a:t> </a:t>
                </a:r>
              </a:p>
            </p:txBody>
          </p:sp>
        </mc:Fallback>
      </mc:AlternateContent>
    </p:spTree>
    <p:extLst>
      <p:ext uri="{BB962C8B-B14F-4D97-AF65-F5344CB8AC3E}">
        <p14:creationId xmlns:p14="http://schemas.microsoft.com/office/powerpoint/2010/main" val="366053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DAB38F-4614-4F8E-A2FA-BC29AFE62FBE}"/>
              </a:ext>
            </a:extLst>
          </p:cNvPr>
          <p:cNvSpPr>
            <a:spLocks noGrp="1"/>
          </p:cNvSpPr>
          <p:nvPr>
            <p:ph type="sldNum" sz="quarter" idx="12"/>
          </p:nvPr>
        </p:nvSpPr>
        <p:spPr/>
        <p:txBody>
          <a:bodyPr/>
          <a:lstStyle/>
          <a:p>
            <a:fld id="{8A758EFE-665F-4341-B5B8-2DAEADA52F6C}" type="slidenum">
              <a:rPr lang="en-US" smtClean="0"/>
              <a:pPr/>
              <a:t>11</a:t>
            </a:fld>
            <a:endParaRPr lang="en-US" dirty="0"/>
          </a:p>
        </p:txBody>
      </p:sp>
      <p:sp>
        <p:nvSpPr>
          <p:cNvPr id="3" name="Title 2">
            <a:extLst>
              <a:ext uri="{FF2B5EF4-FFF2-40B4-BE49-F238E27FC236}">
                <a16:creationId xmlns:a16="http://schemas.microsoft.com/office/drawing/2014/main" id="{3E4F46A5-7A03-416C-9608-62EEB0EF57A4}"/>
              </a:ext>
            </a:extLst>
          </p:cNvPr>
          <p:cNvSpPr>
            <a:spLocks noGrp="1"/>
          </p:cNvSpPr>
          <p:nvPr>
            <p:ph type="title"/>
          </p:nvPr>
        </p:nvSpPr>
        <p:spPr/>
        <p:txBody>
          <a:bodyPr/>
          <a:lstStyle/>
          <a:p>
            <a:r>
              <a:rPr lang="en-US" dirty="0"/>
              <a:t>Evaluation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B12C84D-395B-48EC-9D50-C3412C8BB6A0}"/>
                  </a:ext>
                </a:extLst>
              </p:cNvPr>
              <p:cNvSpPr>
                <a:spLocks noGrp="1"/>
              </p:cNvSpPr>
              <p:nvPr>
                <p:ph sz="half" idx="1"/>
              </p:nvPr>
            </p:nvSpPr>
            <p:spPr/>
            <p:txBody>
              <a:bodyPr>
                <a:normAutofit fontScale="77500" lnSpcReduction="20000"/>
              </a:bodyPr>
              <a:lstStyle/>
              <a:p>
                <a:r>
                  <a:rPr lang="en-US" dirty="0"/>
                  <a:t>Adjusted perplexity </a:t>
                </a:r>
              </a:p>
              <a:p>
                <a:pPr marL="0" indent="0">
                  <a:buNone/>
                </a:pPr>
                <a:r>
                  <a:rPr lang="en-US" dirty="0"/>
                  <a:t>	- token-level APP on the test set</a:t>
                </a:r>
              </a:p>
              <a:p>
                <a:r>
                  <a:rPr lang="en-US" dirty="0"/>
                  <a:t>Evaluation on the number line:</a:t>
                </a:r>
              </a:p>
              <a:p>
                <a:pPr marL="0" indent="0">
                  <a:buNone/>
                </a:pPr>
                <a:r>
                  <a:rPr lang="en-US" dirty="0"/>
                  <a:t>	- measures how far the most probable numeral </a:t>
                </a:r>
              </a:p>
              <a:p>
                <a:pPr marL="0" indent="0">
                  <a:buNone/>
                </a:pPr>
                <a:r>
                  <a:rPr lang="en-US" dirty="0"/>
                  <a:t>           is from the true numerical value</a:t>
                </a:r>
              </a:p>
              <a:p>
                <a:pPr marL="0" indent="0">
                  <a:buNone/>
                </a:pPr>
                <a:endParaRPr lang="en-US" dirty="0"/>
              </a:p>
              <a:p>
                <a:pPr marL="457200" lvl="1" indent="0">
                  <a:buNone/>
                </a:pPr>
                <a:r>
                  <a:rPr lang="en-US" dirty="0"/>
                  <a:t>v</a:t>
                </a:r>
                <a:r>
                  <a:rPr lang="en-US" baseline="-25000" dirty="0"/>
                  <a:t>i</a:t>
                </a:r>
                <a:r>
                  <a:rPr lang="en-US" dirty="0"/>
                  <a:t> : true value, </a:t>
                </a:r>
                <a:r>
                  <a:rPr lang="en-US" dirty="0" err="1"/>
                  <a:t>u</a:t>
                </a:r>
                <a:r>
                  <a:rPr lang="en-US" baseline="-25000" dirty="0" err="1"/>
                  <a:t>i</a:t>
                </a:r>
                <a:r>
                  <a:rPr lang="en-US" dirty="0"/>
                  <a:t> : most probable value</a:t>
                </a:r>
                <a:endParaRPr lang="en-US" baseline="-25000" dirty="0"/>
              </a:p>
              <a:p>
                <a:pPr marL="457200" lvl="1" indent="0">
                  <a:buNone/>
                </a:pPr>
                <a:r>
                  <a:rPr lang="en-US" dirty="0" err="1"/>
                  <a:t>pe</a:t>
                </a:r>
                <a:r>
                  <a:rPr lang="en-US" baseline="-25000" dirty="0" err="1"/>
                  <a:t>i</a:t>
                </a:r>
                <a:r>
                  <a:rPr lang="en-US" baseline="-25000" dirty="0"/>
                  <a:t> </a:t>
                </a:r>
                <a:r>
                  <a:rPr lang="en-US" dirty="0"/>
                  <a:t>=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𝑡</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i="1" smtClean="0">
                                <a:latin typeface="Cambria Math" panose="02040503050406030204" pitchFamily="18" charset="0"/>
                              </a:rPr>
                              <m:t>𝑡</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𝑡</m:t>
                            </m:r>
                          </m:sub>
                        </m:sSub>
                      </m:den>
                    </m:f>
                  </m:oMath>
                </a14:m>
                <a:endParaRPr lang="en-US" dirty="0"/>
              </a:p>
              <a:p>
                <a:pPr marL="457200" lvl="1" indent="0">
                  <a:buNone/>
                </a:pPr>
                <a:r>
                  <a:rPr lang="en-US" dirty="0"/>
                  <a:t>Mean Absolute Percentage error, MAPE = mean{|</a:t>
                </a:r>
                <a:r>
                  <a:rPr lang="en-US" dirty="0" err="1"/>
                  <a:t>pe</a:t>
                </a:r>
                <a:r>
                  <a:rPr lang="en-US" baseline="-25000" dirty="0" err="1"/>
                  <a:t>i</a:t>
                </a:r>
                <a:r>
                  <a:rPr lang="en-US" dirty="0"/>
                  <a:t>|} </a:t>
                </a:r>
              </a:p>
              <a:p>
                <a:pPr marL="457200" lvl="1" indent="0">
                  <a:buNone/>
                </a:pPr>
                <a:r>
                  <a:rPr lang="en-US" dirty="0"/>
                  <a:t>									= (0.06+0.67+0.05)/3 = 0.258</a:t>
                </a:r>
              </a:p>
              <a:p>
                <a:pPr marL="457200" lvl="1" indent="0">
                  <a:buNone/>
                </a:pPr>
                <a:r>
                  <a:rPr lang="en-US" dirty="0"/>
                  <a:t>Median Absolute Percentage error, </a:t>
                </a:r>
                <a:r>
                  <a:rPr lang="en-US" dirty="0" err="1"/>
                  <a:t>MdAPE</a:t>
                </a:r>
                <a:r>
                  <a:rPr lang="en-US" dirty="0"/>
                  <a:t> = median{|</a:t>
                </a:r>
                <a:r>
                  <a:rPr lang="en-US" dirty="0" err="1"/>
                  <a:t>pe</a:t>
                </a:r>
                <a:r>
                  <a:rPr lang="en-US" baseline="-25000" dirty="0" err="1"/>
                  <a:t>i</a:t>
                </a:r>
                <a:r>
                  <a:rPr lang="en-US" dirty="0"/>
                  <a:t>|} </a:t>
                </a:r>
              </a:p>
              <a:p>
                <a:pPr marL="457200" lvl="1" indent="0">
                  <a:buNone/>
                </a:pPr>
                <a:r>
                  <a:rPr lang="en-US" dirty="0"/>
                  <a:t>									      = 0.06</a:t>
                </a:r>
              </a:p>
            </p:txBody>
          </p:sp>
        </mc:Choice>
        <mc:Fallback xmlns="">
          <p:sp>
            <p:nvSpPr>
              <p:cNvPr id="4" name="Content Placeholder 3">
                <a:extLst>
                  <a:ext uri="{FF2B5EF4-FFF2-40B4-BE49-F238E27FC236}">
                    <a16:creationId xmlns:a16="http://schemas.microsoft.com/office/drawing/2014/main" id="{4B12C84D-395B-48EC-9D50-C3412C8BB6A0}"/>
                  </a:ext>
                </a:extLst>
              </p:cNvPr>
              <p:cNvSpPr>
                <a:spLocks noGrp="1" noRot="1" noChangeAspect="1" noMove="1" noResize="1" noEditPoints="1" noAdjustHandles="1" noChangeArrowheads="1" noChangeShapeType="1" noTextEdit="1"/>
              </p:cNvSpPr>
              <p:nvPr>
                <p:ph sz="half" idx="1"/>
              </p:nvPr>
            </p:nvSpPr>
            <p:spPr>
              <a:blipFill>
                <a:blip r:embed="rId2"/>
                <a:stretch>
                  <a:fillRect l="-528" t="-2269"/>
                </a:stretch>
              </a:blipFill>
            </p:spPr>
            <p:txBody>
              <a:bodyPr/>
              <a:lstStyle/>
              <a:p>
                <a:r>
                  <a:rPr lang="en-US">
                    <a:noFill/>
                  </a:rPr>
                  <a:t> </a:t>
                </a:r>
              </a:p>
            </p:txBody>
          </p:sp>
        </mc:Fallback>
      </mc:AlternateContent>
      <p:sp>
        <p:nvSpPr>
          <p:cNvPr id="6" name="Rectangle 3">
            <a:extLst>
              <a:ext uri="{FF2B5EF4-FFF2-40B4-BE49-F238E27FC236}">
                <a16:creationId xmlns:a16="http://schemas.microsoft.com/office/drawing/2014/main" id="{76655AD4-6F07-4874-AD58-936BD0598E92}"/>
              </a:ext>
            </a:extLst>
          </p:cNvPr>
          <p:cNvSpPr>
            <a:spLocks noChangeArrowheads="1"/>
          </p:cNvSpPr>
          <p:nvPr/>
        </p:nvSpPr>
        <p:spPr bwMode="auto">
          <a:xfrm>
            <a:off x="152400" y="36984"/>
            <a:ext cx="21672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581DC0ED-DFC5-4C77-B5B3-9C389A8F7F1E}"/>
              </a:ext>
            </a:extLst>
          </p:cNvPr>
          <p:cNvSpPr>
            <a:spLocks noChangeArrowheads="1"/>
          </p:cNvSpPr>
          <p:nvPr/>
        </p:nvSpPr>
        <p:spPr bwMode="auto">
          <a:xfrm>
            <a:off x="304800" y="189384"/>
            <a:ext cx="21672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E0E45D-9E6A-4A2E-B546-9012C45A12EE}"/>
              </a:ext>
            </a:extLst>
          </p:cNvPr>
          <p:cNvGraphicFramePr>
            <a:graphicFrameLocks noGrp="1"/>
          </p:cNvGraphicFramePr>
          <p:nvPr>
            <p:extLst>
              <p:ext uri="{D42A27DB-BD31-4B8C-83A1-F6EECF244321}">
                <p14:modId xmlns:p14="http://schemas.microsoft.com/office/powerpoint/2010/main" val="3873250700"/>
              </p:ext>
            </p:extLst>
          </p:nvPr>
        </p:nvGraphicFramePr>
        <p:xfrm>
          <a:off x="6713220" y="1452649"/>
          <a:ext cx="1973580" cy="1498092"/>
        </p:xfrm>
        <a:graphic>
          <a:graphicData uri="http://schemas.openxmlformats.org/drawingml/2006/table">
            <a:tbl>
              <a:tblPr firstRow="1" bandRow="1">
                <a:tableStyleId>{5C22544A-7EE6-4342-B048-85BDC9FD1C3A}</a:tableStyleId>
              </a:tblPr>
              <a:tblGrid>
                <a:gridCol w="657860">
                  <a:extLst>
                    <a:ext uri="{9D8B030D-6E8A-4147-A177-3AD203B41FA5}">
                      <a16:colId xmlns:a16="http://schemas.microsoft.com/office/drawing/2014/main" val="4255112194"/>
                    </a:ext>
                  </a:extLst>
                </a:gridCol>
                <a:gridCol w="657860">
                  <a:extLst>
                    <a:ext uri="{9D8B030D-6E8A-4147-A177-3AD203B41FA5}">
                      <a16:colId xmlns:a16="http://schemas.microsoft.com/office/drawing/2014/main" val="1723322153"/>
                    </a:ext>
                  </a:extLst>
                </a:gridCol>
                <a:gridCol w="657860">
                  <a:extLst>
                    <a:ext uri="{9D8B030D-6E8A-4147-A177-3AD203B41FA5}">
                      <a16:colId xmlns:a16="http://schemas.microsoft.com/office/drawing/2014/main" val="1463489795"/>
                    </a:ext>
                  </a:extLst>
                </a:gridCol>
              </a:tblGrid>
              <a:tr h="400812">
                <a:tc>
                  <a:txBody>
                    <a:bodyPr/>
                    <a:lstStyle/>
                    <a:p>
                      <a:r>
                        <a:rPr lang="en-US" dirty="0"/>
                        <a:t>v</a:t>
                      </a:r>
                      <a:r>
                        <a:rPr lang="en-US" baseline="-25000" dirty="0"/>
                        <a:t>i</a:t>
                      </a:r>
                    </a:p>
                  </a:txBody>
                  <a:tcPr/>
                </a:tc>
                <a:tc>
                  <a:txBody>
                    <a:bodyPr/>
                    <a:lstStyle/>
                    <a:p>
                      <a:r>
                        <a:rPr lang="en-US" dirty="0" err="1"/>
                        <a:t>u</a:t>
                      </a:r>
                      <a:r>
                        <a:rPr lang="en-US" baseline="-25000" dirty="0" err="1"/>
                        <a:t>i</a:t>
                      </a:r>
                      <a:endParaRPr lang="en-US" baseline="-25000" dirty="0"/>
                    </a:p>
                  </a:txBody>
                  <a:tcPr/>
                </a:tc>
                <a:tc>
                  <a:txBody>
                    <a:bodyPr/>
                    <a:lstStyle/>
                    <a:p>
                      <a:r>
                        <a:rPr lang="en-US" dirty="0" err="1"/>
                        <a:t>pe</a:t>
                      </a:r>
                      <a:r>
                        <a:rPr lang="en-US" baseline="-25000" dirty="0" err="1"/>
                        <a:t>i</a:t>
                      </a:r>
                      <a:endParaRPr lang="en-US" baseline="-25000" dirty="0"/>
                    </a:p>
                  </a:txBody>
                  <a:tcPr/>
                </a:tc>
                <a:extLst>
                  <a:ext uri="{0D108BD9-81ED-4DB2-BD59-A6C34878D82A}">
                    <a16:rowId xmlns:a16="http://schemas.microsoft.com/office/drawing/2014/main" val="87476849"/>
                  </a:ext>
                </a:extLst>
              </a:tr>
              <a:tr h="334680">
                <a:tc>
                  <a:txBody>
                    <a:bodyPr/>
                    <a:lstStyle/>
                    <a:p>
                      <a:r>
                        <a:rPr lang="en-US" dirty="0"/>
                        <a:t>1.75</a:t>
                      </a:r>
                    </a:p>
                  </a:txBody>
                  <a:tcPr/>
                </a:tc>
                <a:tc>
                  <a:txBody>
                    <a:bodyPr/>
                    <a:lstStyle/>
                    <a:p>
                      <a:r>
                        <a:rPr lang="en-US" dirty="0"/>
                        <a:t>1.85</a:t>
                      </a:r>
                    </a:p>
                  </a:txBody>
                  <a:tcPr/>
                </a:tc>
                <a:tc>
                  <a:txBody>
                    <a:bodyPr/>
                    <a:lstStyle/>
                    <a:p>
                      <a:r>
                        <a:rPr lang="en-US" dirty="0"/>
                        <a:t>0.06</a:t>
                      </a:r>
                    </a:p>
                  </a:txBody>
                  <a:tcPr/>
                </a:tc>
                <a:extLst>
                  <a:ext uri="{0D108BD9-81ED-4DB2-BD59-A6C34878D82A}">
                    <a16:rowId xmlns:a16="http://schemas.microsoft.com/office/drawing/2014/main" val="51312552"/>
                  </a:ext>
                </a:extLst>
              </a:tr>
              <a:tr h="334680">
                <a:tc>
                  <a:txBody>
                    <a:bodyPr/>
                    <a:lstStyle/>
                    <a:p>
                      <a:r>
                        <a:rPr lang="en-US" dirty="0"/>
                        <a:t>300</a:t>
                      </a:r>
                    </a:p>
                  </a:txBody>
                  <a:tcPr/>
                </a:tc>
                <a:tc>
                  <a:txBody>
                    <a:bodyPr/>
                    <a:lstStyle/>
                    <a:p>
                      <a:r>
                        <a:rPr lang="en-US" dirty="0"/>
                        <a:t>500</a:t>
                      </a:r>
                    </a:p>
                  </a:txBody>
                  <a:tcPr/>
                </a:tc>
                <a:tc>
                  <a:txBody>
                    <a:bodyPr/>
                    <a:lstStyle/>
                    <a:p>
                      <a:r>
                        <a:rPr lang="en-US" dirty="0"/>
                        <a:t>0.67</a:t>
                      </a:r>
                    </a:p>
                  </a:txBody>
                  <a:tcPr/>
                </a:tc>
                <a:extLst>
                  <a:ext uri="{0D108BD9-81ED-4DB2-BD59-A6C34878D82A}">
                    <a16:rowId xmlns:a16="http://schemas.microsoft.com/office/drawing/2014/main" val="799521453"/>
                  </a:ext>
                </a:extLst>
              </a:tr>
              <a:tr h="334680">
                <a:tc>
                  <a:txBody>
                    <a:bodyPr/>
                    <a:lstStyle/>
                    <a:p>
                      <a:r>
                        <a:rPr lang="en-US" dirty="0"/>
                        <a:t>10</a:t>
                      </a:r>
                    </a:p>
                  </a:txBody>
                  <a:tcPr/>
                </a:tc>
                <a:tc>
                  <a:txBody>
                    <a:bodyPr/>
                    <a:lstStyle/>
                    <a:p>
                      <a:r>
                        <a:rPr lang="en-US" dirty="0"/>
                        <a:t>10.5</a:t>
                      </a:r>
                    </a:p>
                  </a:txBody>
                  <a:tcPr/>
                </a:tc>
                <a:tc>
                  <a:txBody>
                    <a:bodyPr/>
                    <a:lstStyle/>
                    <a:p>
                      <a:r>
                        <a:rPr lang="en-US" dirty="0"/>
                        <a:t>0.05</a:t>
                      </a:r>
                    </a:p>
                  </a:txBody>
                  <a:tcPr/>
                </a:tc>
                <a:extLst>
                  <a:ext uri="{0D108BD9-81ED-4DB2-BD59-A6C34878D82A}">
                    <a16:rowId xmlns:a16="http://schemas.microsoft.com/office/drawing/2014/main" val="1431363754"/>
                  </a:ext>
                </a:extLst>
              </a:tr>
            </a:tbl>
          </a:graphicData>
        </a:graphic>
      </p:graphicFrame>
    </p:spTree>
    <p:extLst>
      <p:ext uri="{BB962C8B-B14F-4D97-AF65-F5344CB8AC3E}">
        <p14:creationId xmlns:p14="http://schemas.microsoft.com/office/powerpoint/2010/main" val="54349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B27B29-2945-4AA2-A19C-222CF4491423}"/>
              </a:ext>
            </a:extLst>
          </p:cNvPr>
          <p:cNvSpPr>
            <a:spLocks noGrp="1"/>
          </p:cNvSpPr>
          <p:nvPr>
            <p:ph type="sldNum" sz="quarter" idx="12"/>
          </p:nvPr>
        </p:nvSpPr>
        <p:spPr/>
        <p:txBody>
          <a:bodyPr/>
          <a:lstStyle/>
          <a:p>
            <a:fld id="{8A758EFE-665F-4341-B5B8-2DAEADA52F6C}" type="slidenum">
              <a:rPr lang="en-US" smtClean="0"/>
              <a:pPr/>
              <a:t>12</a:t>
            </a:fld>
            <a:endParaRPr lang="en-US" dirty="0"/>
          </a:p>
        </p:txBody>
      </p:sp>
      <p:sp>
        <p:nvSpPr>
          <p:cNvPr id="3" name="Title 2">
            <a:extLst>
              <a:ext uri="{FF2B5EF4-FFF2-40B4-BE49-F238E27FC236}">
                <a16:creationId xmlns:a16="http://schemas.microsoft.com/office/drawing/2014/main" id="{5C4A1198-2E1D-4375-B87D-3A9CF4AB5F57}"/>
              </a:ext>
            </a:extLst>
          </p:cNvPr>
          <p:cNvSpPr>
            <a:spLocks noGrp="1"/>
          </p:cNvSpPr>
          <p:nvPr>
            <p:ph type="title"/>
          </p:nvPr>
        </p:nvSpPr>
        <p:spPr/>
        <p:txBody>
          <a:bodyPr/>
          <a:lstStyle/>
          <a:p>
            <a:r>
              <a:rPr lang="en-US" dirty="0"/>
              <a:t>Datasets</a:t>
            </a:r>
          </a:p>
        </p:txBody>
      </p:sp>
      <p:sp>
        <p:nvSpPr>
          <p:cNvPr id="4" name="Content Placeholder 3">
            <a:extLst>
              <a:ext uri="{FF2B5EF4-FFF2-40B4-BE49-F238E27FC236}">
                <a16:creationId xmlns:a16="http://schemas.microsoft.com/office/drawing/2014/main" id="{3BA0283E-98F4-4643-ADD3-ADB1C3BC0CD4}"/>
              </a:ext>
            </a:extLst>
          </p:cNvPr>
          <p:cNvSpPr>
            <a:spLocks noGrp="1"/>
          </p:cNvSpPr>
          <p:nvPr>
            <p:ph sz="half" idx="1"/>
          </p:nvPr>
        </p:nvSpPr>
        <p:spPr/>
        <p:txBody>
          <a:bodyPr/>
          <a:lstStyle/>
          <a:p>
            <a:r>
              <a:rPr lang="en-US" dirty="0"/>
              <a:t>Clinical Data</a:t>
            </a:r>
          </a:p>
          <a:p>
            <a:pPr lvl="1"/>
            <a:r>
              <a:rPr lang="en-US" dirty="0"/>
              <a:t>Records from London Chest Hospital</a:t>
            </a:r>
          </a:p>
          <a:p>
            <a:r>
              <a:rPr lang="en-US" dirty="0"/>
              <a:t>Scientific Data</a:t>
            </a:r>
          </a:p>
          <a:p>
            <a:pPr lvl="1"/>
            <a:r>
              <a:rPr lang="en-US" dirty="0"/>
              <a:t>Papers from </a:t>
            </a:r>
            <a:r>
              <a:rPr lang="en-US" dirty="0" err="1"/>
              <a:t>arXiv</a:t>
            </a:r>
            <a:endParaRPr lang="en-US" dirty="0"/>
          </a:p>
          <a:p>
            <a:pPr lvl="1"/>
            <a:r>
              <a:rPr lang="en-US" dirty="0"/>
              <a:t>37 sub-fields</a:t>
            </a:r>
          </a:p>
        </p:txBody>
      </p:sp>
    </p:spTree>
    <p:extLst>
      <p:ext uri="{BB962C8B-B14F-4D97-AF65-F5344CB8AC3E}">
        <p14:creationId xmlns:p14="http://schemas.microsoft.com/office/powerpoint/2010/main" val="170694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25B111-A51B-4D3F-B3DE-FC8C1B8ADA9C}"/>
              </a:ext>
            </a:extLst>
          </p:cNvPr>
          <p:cNvSpPr>
            <a:spLocks noGrp="1"/>
          </p:cNvSpPr>
          <p:nvPr>
            <p:ph type="sldNum" sz="quarter" idx="12"/>
          </p:nvPr>
        </p:nvSpPr>
        <p:spPr/>
        <p:txBody>
          <a:bodyPr/>
          <a:lstStyle/>
          <a:p>
            <a:fld id="{8A758EFE-665F-4341-B5B8-2DAEADA52F6C}" type="slidenum">
              <a:rPr lang="en-US" smtClean="0"/>
              <a:pPr/>
              <a:t>13</a:t>
            </a:fld>
            <a:endParaRPr lang="en-US" dirty="0"/>
          </a:p>
        </p:txBody>
      </p:sp>
      <p:sp>
        <p:nvSpPr>
          <p:cNvPr id="3" name="Title 2">
            <a:extLst>
              <a:ext uri="{FF2B5EF4-FFF2-40B4-BE49-F238E27FC236}">
                <a16:creationId xmlns:a16="http://schemas.microsoft.com/office/drawing/2014/main" id="{5E09ACD0-569B-4B9D-8970-21C9114DF34B}"/>
              </a:ext>
            </a:extLst>
          </p:cNvPr>
          <p:cNvSpPr>
            <a:spLocks noGrp="1"/>
          </p:cNvSpPr>
          <p:nvPr>
            <p:ph type="title"/>
          </p:nvPr>
        </p:nvSpPr>
        <p:spPr/>
        <p:txBody>
          <a:bodyPr/>
          <a:lstStyle/>
          <a:p>
            <a:r>
              <a:rPr lang="en-US" dirty="0"/>
              <a:t>Results (APP)</a:t>
            </a:r>
          </a:p>
        </p:txBody>
      </p:sp>
      <p:graphicFrame>
        <p:nvGraphicFramePr>
          <p:cNvPr id="5" name="Content Placeholder 4">
            <a:extLst>
              <a:ext uri="{FF2B5EF4-FFF2-40B4-BE49-F238E27FC236}">
                <a16:creationId xmlns:a16="http://schemas.microsoft.com/office/drawing/2014/main" id="{0C442CC0-19C6-49AF-81E1-4F931F607F00}"/>
              </a:ext>
            </a:extLst>
          </p:cNvPr>
          <p:cNvGraphicFramePr>
            <a:graphicFrameLocks noGrp="1"/>
          </p:cNvGraphicFramePr>
          <p:nvPr>
            <p:ph sz="half" idx="1"/>
            <p:extLst>
              <p:ext uri="{D42A27DB-BD31-4B8C-83A1-F6EECF244321}">
                <p14:modId xmlns:p14="http://schemas.microsoft.com/office/powerpoint/2010/main" val="2094533605"/>
              </p:ext>
            </p:extLst>
          </p:nvPr>
        </p:nvGraphicFramePr>
        <p:xfrm>
          <a:off x="109300" y="2048159"/>
          <a:ext cx="8925400" cy="2585720"/>
        </p:xfrm>
        <a:graphic>
          <a:graphicData uri="http://schemas.openxmlformats.org/drawingml/2006/table">
            <a:tbl>
              <a:tblPr firstRow="1" bandRow="1">
                <a:tableStyleId>{073A0DAA-6AF3-43AB-8588-CEC1D06C72B9}</a:tableStyleId>
              </a:tblPr>
              <a:tblGrid>
                <a:gridCol w="1463039">
                  <a:extLst>
                    <a:ext uri="{9D8B030D-6E8A-4147-A177-3AD203B41FA5}">
                      <a16:colId xmlns:a16="http://schemas.microsoft.com/office/drawing/2014/main" val="2544042348"/>
                    </a:ext>
                  </a:extLst>
                </a:gridCol>
                <a:gridCol w="1175001">
                  <a:extLst>
                    <a:ext uri="{9D8B030D-6E8A-4147-A177-3AD203B41FA5}">
                      <a16:colId xmlns:a16="http://schemas.microsoft.com/office/drawing/2014/main" val="1320425196"/>
                    </a:ext>
                  </a:extLst>
                </a:gridCol>
                <a:gridCol w="1257472">
                  <a:extLst>
                    <a:ext uri="{9D8B030D-6E8A-4147-A177-3AD203B41FA5}">
                      <a16:colId xmlns:a16="http://schemas.microsoft.com/office/drawing/2014/main" val="2489963491"/>
                    </a:ext>
                  </a:extLst>
                </a:gridCol>
                <a:gridCol w="1257472">
                  <a:extLst>
                    <a:ext uri="{9D8B030D-6E8A-4147-A177-3AD203B41FA5}">
                      <a16:colId xmlns:a16="http://schemas.microsoft.com/office/drawing/2014/main" val="3373578170"/>
                    </a:ext>
                  </a:extLst>
                </a:gridCol>
                <a:gridCol w="1257472">
                  <a:extLst>
                    <a:ext uri="{9D8B030D-6E8A-4147-A177-3AD203B41FA5}">
                      <a16:colId xmlns:a16="http://schemas.microsoft.com/office/drawing/2014/main" val="2693337140"/>
                    </a:ext>
                  </a:extLst>
                </a:gridCol>
                <a:gridCol w="1257472">
                  <a:extLst>
                    <a:ext uri="{9D8B030D-6E8A-4147-A177-3AD203B41FA5}">
                      <a16:colId xmlns:a16="http://schemas.microsoft.com/office/drawing/2014/main" val="3040737839"/>
                    </a:ext>
                  </a:extLst>
                </a:gridCol>
                <a:gridCol w="1257472">
                  <a:extLst>
                    <a:ext uri="{9D8B030D-6E8A-4147-A177-3AD203B41FA5}">
                      <a16:colId xmlns:a16="http://schemas.microsoft.com/office/drawing/2014/main" val="4226993123"/>
                    </a:ext>
                  </a:extLst>
                </a:gridCol>
              </a:tblGrid>
              <a:tr h="185420">
                <a:tc rowSpan="2">
                  <a:txBody>
                    <a:bodyPr/>
                    <a:lstStyle/>
                    <a:p>
                      <a:pPr algn="ctr"/>
                      <a:r>
                        <a:rPr lang="en-US" dirty="0"/>
                        <a:t>Model</a:t>
                      </a:r>
                    </a:p>
                  </a:txBody>
                  <a:tcPr/>
                </a:tc>
                <a:tc gridSpan="3">
                  <a:txBody>
                    <a:bodyPr/>
                    <a:lstStyle/>
                    <a:p>
                      <a:pPr algn="ctr"/>
                      <a:r>
                        <a:rPr lang="en-US" dirty="0"/>
                        <a:t>Clinical</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t>Scientific</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58104858"/>
                  </a:ext>
                </a:extLst>
              </a:tr>
              <a:tr h="185420">
                <a:tc vMerge="1">
                  <a:txBody>
                    <a:bodyPr/>
                    <a:lstStyle/>
                    <a:p>
                      <a:endParaRPr lang="en-US"/>
                    </a:p>
                  </a:txBody>
                  <a:tcPr/>
                </a:tc>
                <a:tc>
                  <a:txBody>
                    <a:bodyPr/>
                    <a:lstStyle/>
                    <a:p>
                      <a:pPr algn="ctr"/>
                      <a:r>
                        <a:rPr lang="en-US" dirty="0"/>
                        <a:t>words</a:t>
                      </a:r>
                    </a:p>
                  </a:txBody>
                  <a:tcPr/>
                </a:tc>
                <a:tc>
                  <a:txBody>
                    <a:bodyPr/>
                    <a:lstStyle/>
                    <a:p>
                      <a:pPr algn="ctr"/>
                      <a:r>
                        <a:rPr lang="en-US" dirty="0"/>
                        <a:t>numerals</a:t>
                      </a:r>
                    </a:p>
                  </a:txBody>
                  <a:tcPr/>
                </a:tc>
                <a:tc>
                  <a:txBody>
                    <a:bodyPr/>
                    <a:lstStyle/>
                    <a:p>
                      <a:pPr algn="ctr"/>
                      <a:r>
                        <a:rPr lang="en-US" dirty="0"/>
                        <a:t>total</a:t>
                      </a:r>
                    </a:p>
                  </a:txBody>
                  <a:tcPr/>
                </a:tc>
                <a:tc>
                  <a:txBody>
                    <a:bodyPr/>
                    <a:lstStyle/>
                    <a:p>
                      <a:pPr algn="ctr"/>
                      <a:r>
                        <a:rPr lang="en-US" dirty="0"/>
                        <a:t>words</a:t>
                      </a:r>
                    </a:p>
                  </a:txBody>
                  <a:tcPr/>
                </a:tc>
                <a:tc>
                  <a:txBody>
                    <a:bodyPr/>
                    <a:lstStyle/>
                    <a:p>
                      <a:pPr algn="ctr"/>
                      <a:r>
                        <a:rPr lang="en-US" dirty="0"/>
                        <a:t>numeral</a:t>
                      </a:r>
                    </a:p>
                  </a:txBody>
                  <a:tcPr/>
                </a:tc>
                <a:tc>
                  <a:txBody>
                    <a:bodyPr/>
                    <a:lstStyle/>
                    <a:p>
                      <a:pPr algn="ctr"/>
                      <a:r>
                        <a:rPr lang="en-US" dirty="0"/>
                        <a:t>total</a:t>
                      </a:r>
                    </a:p>
                  </a:txBody>
                  <a:tcPr/>
                </a:tc>
                <a:extLst>
                  <a:ext uri="{0D108BD9-81ED-4DB2-BD59-A6C34878D82A}">
                    <a16:rowId xmlns:a16="http://schemas.microsoft.com/office/drawing/2014/main" val="3624871629"/>
                  </a:ext>
                </a:extLst>
              </a:tr>
              <a:tr h="370840">
                <a:tc>
                  <a:txBody>
                    <a:bodyPr/>
                    <a:lstStyle/>
                    <a:p>
                      <a:r>
                        <a:rPr lang="en-US" dirty="0" err="1"/>
                        <a:t>softmax</a:t>
                      </a:r>
                      <a:endParaRPr lang="en-US" dirty="0"/>
                    </a:p>
                  </a:txBody>
                  <a:tcPr/>
                </a:tc>
                <a:tc>
                  <a:txBody>
                    <a:bodyPr/>
                    <a:lstStyle/>
                    <a:p>
                      <a:r>
                        <a:rPr lang="en-US" dirty="0"/>
                        <a:t>5.99</a:t>
                      </a:r>
                    </a:p>
                  </a:txBody>
                  <a:tcPr/>
                </a:tc>
                <a:tc>
                  <a:txBody>
                    <a:bodyPr/>
                    <a:lstStyle/>
                    <a:p>
                      <a:r>
                        <a:rPr lang="en-US" dirty="0"/>
                        <a:t>58443.72</a:t>
                      </a:r>
                    </a:p>
                  </a:txBody>
                  <a:tcPr/>
                </a:tc>
                <a:tc>
                  <a:txBody>
                    <a:bodyPr/>
                    <a:lstStyle/>
                    <a:p>
                      <a:r>
                        <a:rPr lang="en-US" dirty="0"/>
                        <a:t>8.91</a:t>
                      </a:r>
                    </a:p>
                  </a:txBody>
                  <a:tcPr/>
                </a:tc>
                <a:tc>
                  <a:txBody>
                    <a:bodyPr/>
                    <a:lstStyle/>
                    <a:p>
                      <a:r>
                        <a:rPr lang="en-US" dirty="0"/>
                        <a:t>51.83</a:t>
                      </a:r>
                    </a:p>
                  </a:txBody>
                  <a:tcPr/>
                </a:tc>
                <a:tc>
                  <a:txBody>
                    <a:bodyPr/>
                    <a:lstStyle/>
                    <a:p>
                      <a:r>
                        <a:rPr lang="en-US" dirty="0"/>
                        <a:t>3505856.2</a:t>
                      </a:r>
                    </a:p>
                  </a:txBody>
                  <a:tcPr/>
                </a:tc>
                <a:tc>
                  <a:txBody>
                    <a:bodyPr/>
                    <a:lstStyle/>
                    <a:p>
                      <a:r>
                        <a:rPr lang="en-US" dirty="0"/>
                        <a:t>80.62</a:t>
                      </a:r>
                    </a:p>
                  </a:txBody>
                  <a:tcPr/>
                </a:tc>
                <a:extLst>
                  <a:ext uri="{0D108BD9-81ED-4DB2-BD59-A6C34878D82A}">
                    <a16:rowId xmlns:a16="http://schemas.microsoft.com/office/drawing/2014/main" val="427024847"/>
                  </a:ext>
                </a:extLst>
              </a:tr>
              <a:tr h="370840">
                <a:tc>
                  <a:txBody>
                    <a:bodyPr/>
                    <a:lstStyle/>
                    <a:p>
                      <a:r>
                        <a:rPr lang="en-US" dirty="0"/>
                        <a:t>h-</a:t>
                      </a:r>
                      <a:r>
                        <a:rPr lang="en-US" dirty="0" err="1"/>
                        <a:t>softmax</a:t>
                      </a:r>
                      <a:endParaRPr lang="en-US" dirty="0"/>
                    </a:p>
                  </a:txBody>
                  <a:tcPr/>
                </a:tc>
                <a:tc>
                  <a:txBody>
                    <a:bodyPr/>
                    <a:lstStyle/>
                    <a:p>
                      <a:r>
                        <a:rPr lang="en-US" dirty="0"/>
                        <a:t>4.96</a:t>
                      </a:r>
                    </a:p>
                  </a:txBody>
                  <a:tcPr/>
                </a:tc>
                <a:tc>
                  <a:txBody>
                    <a:bodyPr/>
                    <a:lstStyle/>
                    <a:p>
                      <a:r>
                        <a:rPr lang="en-US" dirty="0"/>
                        <a:t>495.95</a:t>
                      </a:r>
                    </a:p>
                  </a:txBody>
                  <a:tcPr/>
                </a:tc>
                <a:tc>
                  <a:txBody>
                    <a:bodyPr/>
                    <a:lstStyle/>
                    <a:p>
                      <a:r>
                        <a:rPr lang="en-US" dirty="0"/>
                        <a:t>6.05</a:t>
                      </a:r>
                    </a:p>
                  </a:txBody>
                  <a:tcPr/>
                </a:tc>
                <a:tc>
                  <a:txBody>
                    <a:bodyPr/>
                    <a:lstStyle/>
                    <a:p>
                      <a:r>
                        <a:rPr lang="en-US" dirty="0"/>
                        <a:t>49.81</a:t>
                      </a:r>
                    </a:p>
                  </a:txBody>
                  <a:tcPr/>
                </a:tc>
                <a:tc>
                  <a:txBody>
                    <a:bodyPr/>
                    <a:lstStyle/>
                    <a:p>
                      <a:r>
                        <a:rPr lang="en-US" dirty="0"/>
                        <a:t>550.98</a:t>
                      </a:r>
                    </a:p>
                  </a:txBody>
                  <a:tcPr/>
                </a:tc>
                <a:tc>
                  <a:txBody>
                    <a:bodyPr/>
                    <a:lstStyle/>
                    <a:p>
                      <a:r>
                        <a:rPr lang="en-US" dirty="0"/>
                        <a:t>54.80</a:t>
                      </a:r>
                    </a:p>
                  </a:txBody>
                  <a:tcPr/>
                </a:tc>
                <a:extLst>
                  <a:ext uri="{0D108BD9-81ED-4DB2-BD59-A6C34878D82A}">
                    <a16:rowId xmlns:a16="http://schemas.microsoft.com/office/drawing/2014/main" val="4033511821"/>
                  </a:ext>
                </a:extLst>
              </a:tr>
              <a:tr h="370840">
                <a:tc>
                  <a:txBody>
                    <a:bodyPr/>
                    <a:lstStyle/>
                    <a:p>
                      <a:r>
                        <a:rPr lang="en-US" dirty="0"/>
                        <a:t>d-RNN</a:t>
                      </a:r>
                    </a:p>
                  </a:txBody>
                  <a:tcPr/>
                </a:tc>
                <a:tc>
                  <a:txBody>
                    <a:bodyPr/>
                    <a:lstStyle/>
                    <a:p>
                      <a:r>
                        <a:rPr lang="en-US" dirty="0"/>
                        <a:t>4.95</a:t>
                      </a:r>
                    </a:p>
                  </a:txBody>
                  <a:tcPr/>
                </a:tc>
                <a:tc>
                  <a:txBody>
                    <a:bodyPr/>
                    <a:lstStyle/>
                    <a:p>
                      <a:r>
                        <a:rPr lang="en-US" dirty="0"/>
                        <a:t>263.22</a:t>
                      </a:r>
                    </a:p>
                  </a:txBody>
                  <a:tcPr/>
                </a:tc>
                <a:tc>
                  <a:txBody>
                    <a:bodyPr/>
                    <a:lstStyle/>
                    <a:p>
                      <a:r>
                        <a:rPr lang="en-US" dirty="0"/>
                        <a:t>5.88</a:t>
                      </a:r>
                    </a:p>
                  </a:txBody>
                  <a:tcPr/>
                </a:tc>
                <a:tc>
                  <a:txBody>
                    <a:bodyPr/>
                    <a:lstStyle/>
                    <a:p>
                      <a:r>
                        <a:rPr lang="en-US" dirty="0"/>
                        <a:t>48.89</a:t>
                      </a:r>
                    </a:p>
                  </a:txBody>
                  <a:tcPr/>
                </a:tc>
                <a:tc>
                  <a:txBody>
                    <a:bodyPr/>
                    <a:lstStyle/>
                    <a:p>
                      <a:r>
                        <a:rPr lang="en-US" dirty="0"/>
                        <a:t>519.80</a:t>
                      </a:r>
                    </a:p>
                  </a:txBody>
                  <a:tcPr/>
                </a:tc>
                <a:tc>
                  <a:txBody>
                    <a:bodyPr/>
                    <a:lstStyle/>
                    <a:p>
                      <a:r>
                        <a:rPr lang="en-US" dirty="0"/>
                        <a:t>53.70</a:t>
                      </a:r>
                    </a:p>
                  </a:txBody>
                  <a:tcPr/>
                </a:tc>
                <a:extLst>
                  <a:ext uri="{0D108BD9-81ED-4DB2-BD59-A6C34878D82A}">
                    <a16:rowId xmlns:a16="http://schemas.microsoft.com/office/drawing/2014/main" val="456961165"/>
                  </a:ext>
                </a:extLst>
              </a:tr>
              <a:tr h="370840">
                <a:tc>
                  <a:txBody>
                    <a:bodyPr/>
                    <a:lstStyle/>
                    <a:p>
                      <a:r>
                        <a:rPr lang="en-US" dirty="0" err="1"/>
                        <a:t>MoG</a:t>
                      </a:r>
                      <a:endParaRPr lang="en-US" dirty="0"/>
                    </a:p>
                  </a:txBody>
                  <a:tcPr/>
                </a:tc>
                <a:tc>
                  <a:txBody>
                    <a:bodyPr/>
                    <a:lstStyle/>
                    <a:p>
                      <a:r>
                        <a:rPr lang="en-US" dirty="0"/>
                        <a:t>4.99</a:t>
                      </a:r>
                    </a:p>
                  </a:txBody>
                  <a:tcPr/>
                </a:tc>
                <a:tc>
                  <a:txBody>
                    <a:bodyPr/>
                    <a:lstStyle/>
                    <a:p>
                      <a:r>
                        <a:rPr lang="en-US" dirty="0"/>
                        <a:t>226.46</a:t>
                      </a:r>
                    </a:p>
                  </a:txBody>
                  <a:tcPr/>
                </a:tc>
                <a:tc>
                  <a:txBody>
                    <a:bodyPr/>
                    <a:lstStyle/>
                    <a:p>
                      <a:r>
                        <a:rPr lang="en-US" dirty="0"/>
                        <a:t>5.88</a:t>
                      </a:r>
                    </a:p>
                  </a:txBody>
                  <a:tcPr/>
                </a:tc>
                <a:tc>
                  <a:txBody>
                    <a:bodyPr/>
                    <a:lstStyle/>
                    <a:p>
                      <a:r>
                        <a:rPr lang="en-US" dirty="0"/>
                        <a:t>48.97</a:t>
                      </a:r>
                    </a:p>
                  </a:txBody>
                  <a:tcPr/>
                </a:tc>
                <a:tc>
                  <a:txBody>
                    <a:bodyPr/>
                    <a:lstStyle/>
                    <a:p>
                      <a:r>
                        <a:rPr lang="en-US" dirty="0"/>
                        <a:t>683.16</a:t>
                      </a:r>
                    </a:p>
                  </a:txBody>
                  <a:tcPr/>
                </a:tc>
                <a:tc>
                  <a:txBody>
                    <a:bodyPr/>
                    <a:lstStyle/>
                    <a:p>
                      <a:r>
                        <a:rPr lang="en-US" dirty="0"/>
                        <a:t>54.37</a:t>
                      </a:r>
                    </a:p>
                  </a:txBody>
                  <a:tcPr/>
                </a:tc>
                <a:extLst>
                  <a:ext uri="{0D108BD9-81ED-4DB2-BD59-A6C34878D82A}">
                    <a16:rowId xmlns:a16="http://schemas.microsoft.com/office/drawing/2014/main" val="57087650"/>
                  </a:ext>
                </a:extLst>
              </a:tr>
              <a:tr h="370840">
                <a:tc>
                  <a:txBody>
                    <a:bodyPr/>
                    <a:lstStyle/>
                    <a:p>
                      <a:r>
                        <a:rPr lang="en-US" dirty="0"/>
                        <a:t>Combination</a:t>
                      </a:r>
                    </a:p>
                  </a:txBody>
                  <a:tcPr/>
                </a:tc>
                <a:tc>
                  <a:txBody>
                    <a:bodyPr/>
                    <a:lstStyle/>
                    <a:p>
                      <a:r>
                        <a:rPr lang="en-US" dirty="0"/>
                        <a:t>4.96</a:t>
                      </a:r>
                    </a:p>
                  </a:txBody>
                  <a:tcPr/>
                </a:tc>
                <a:tc>
                  <a:txBody>
                    <a:bodyPr/>
                    <a:lstStyle/>
                    <a:p>
                      <a:r>
                        <a:rPr lang="en-US" dirty="0"/>
                        <a:t>197.59</a:t>
                      </a:r>
                    </a:p>
                  </a:txBody>
                  <a:tcPr/>
                </a:tc>
                <a:tc>
                  <a:txBody>
                    <a:bodyPr/>
                    <a:lstStyle/>
                    <a:p>
                      <a:r>
                        <a:rPr lang="en-US" dirty="0"/>
                        <a:t>5.82</a:t>
                      </a:r>
                    </a:p>
                  </a:txBody>
                  <a:tcPr/>
                </a:tc>
                <a:tc>
                  <a:txBody>
                    <a:bodyPr/>
                    <a:lstStyle/>
                    <a:p>
                      <a:r>
                        <a:rPr lang="en-US" dirty="0"/>
                        <a:t>48.25</a:t>
                      </a:r>
                    </a:p>
                  </a:txBody>
                  <a:tcPr/>
                </a:tc>
                <a:tc>
                  <a:txBody>
                    <a:bodyPr/>
                    <a:lstStyle/>
                    <a:p>
                      <a:r>
                        <a:rPr lang="en-US" dirty="0"/>
                        <a:t>520.95</a:t>
                      </a:r>
                    </a:p>
                  </a:txBody>
                  <a:tcPr/>
                </a:tc>
                <a:tc>
                  <a:txBody>
                    <a:bodyPr/>
                    <a:lstStyle/>
                    <a:p>
                      <a:r>
                        <a:rPr lang="en-US" dirty="0"/>
                        <a:t>53.03</a:t>
                      </a:r>
                    </a:p>
                  </a:txBody>
                  <a:tcPr/>
                </a:tc>
                <a:extLst>
                  <a:ext uri="{0D108BD9-81ED-4DB2-BD59-A6C34878D82A}">
                    <a16:rowId xmlns:a16="http://schemas.microsoft.com/office/drawing/2014/main" val="1757508053"/>
                  </a:ext>
                </a:extLst>
              </a:tr>
            </a:tbl>
          </a:graphicData>
        </a:graphic>
      </p:graphicFrame>
      <p:sp>
        <p:nvSpPr>
          <p:cNvPr id="4" name="TextBox 3">
            <a:extLst>
              <a:ext uri="{FF2B5EF4-FFF2-40B4-BE49-F238E27FC236}">
                <a16:creationId xmlns:a16="http://schemas.microsoft.com/office/drawing/2014/main" id="{668074F7-699E-4092-8434-BECA4AB375B2}"/>
              </a:ext>
            </a:extLst>
          </p:cNvPr>
          <p:cNvSpPr txBox="1"/>
          <p:nvPr/>
        </p:nvSpPr>
        <p:spPr>
          <a:xfrm>
            <a:off x="310152" y="716905"/>
            <a:ext cx="855726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Lower APP is better</a:t>
            </a:r>
          </a:p>
          <a:p>
            <a:pPr marL="285750" indent="-285750">
              <a:buFont typeface="Arial" panose="020B0604020202020204" pitchFamily="34" charset="0"/>
              <a:buChar char="•"/>
            </a:pPr>
            <a:r>
              <a:rPr lang="en-US" sz="1600" dirty="0"/>
              <a:t>APP will be high if most words are OOV and probability of UNK is low in the model. In fact, normalization by OOV count made the probability even smaller and perplexity even higher.</a:t>
            </a:r>
          </a:p>
          <a:p>
            <a:pPr marL="285750" indent="-285750">
              <a:buFont typeface="Arial" panose="020B0604020202020204" pitchFamily="34" charset="0"/>
              <a:buChar char="•"/>
            </a:pPr>
            <a:r>
              <a:rPr lang="en-US" sz="1600" dirty="0"/>
              <a:t>Treating numerals and words separately helps quite a bit</a:t>
            </a:r>
          </a:p>
          <a:p>
            <a:pPr marL="285750" indent="-285750">
              <a:buFont typeface="Arial" panose="020B0604020202020204" pitchFamily="34" charset="0"/>
              <a:buChar char="•"/>
            </a:pPr>
            <a:r>
              <a:rPr lang="en-US" sz="1600" dirty="0"/>
              <a:t>Major reason for lower APP otherwise below is that numerals aren’t OOV in most of them</a:t>
            </a:r>
          </a:p>
        </p:txBody>
      </p:sp>
    </p:spTree>
    <p:extLst>
      <p:ext uri="{BB962C8B-B14F-4D97-AF65-F5344CB8AC3E}">
        <p14:creationId xmlns:p14="http://schemas.microsoft.com/office/powerpoint/2010/main" val="46229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25B111-A51B-4D3F-B3DE-FC8C1B8ADA9C}"/>
              </a:ext>
            </a:extLst>
          </p:cNvPr>
          <p:cNvSpPr>
            <a:spLocks noGrp="1"/>
          </p:cNvSpPr>
          <p:nvPr>
            <p:ph type="sldNum" sz="quarter" idx="12"/>
          </p:nvPr>
        </p:nvSpPr>
        <p:spPr/>
        <p:txBody>
          <a:bodyPr/>
          <a:lstStyle/>
          <a:p>
            <a:fld id="{8A758EFE-665F-4341-B5B8-2DAEADA52F6C}" type="slidenum">
              <a:rPr lang="en-US" smtClean="0"/>
              <a:pPr/>
              <a:t>14</a:t>
            </a:fld>
            <a:endParaRPr lang="en-US" dirty="0"/>
          </a:p>
        </p:txBody>
      </p:sp>
      <p:sp>
        <p:nvSpPr>
          <p:cNvPr id="3" name="Title 2">
            <a:extLst>
              <a:ext uri="{FF2B5EF4-FFF2-40B4-BE49-F238E27FC236}">
                <a16:creationId xmlns:a16="http://schemas.microsoft.com/office/drawing/2014/main" id="{5E09ACD0-569B-4B9D-8970-21C9114DF34B}"/>
              </a:ext>
            </a:extLst>
          </p:cNvPr>
          <p:cNvSpPr>
            <a:spLocks noGrp="1"/>
          </p:cNvSpPr>
          <p:nvPr>
            <p:ph type="title"/>
          </p:nvPr>
        </p:nvSpPr>
        <p:spPr/>
        <p:txBody>
          <a:bodyPr/>
          <a:lstStyle/>
          <a:p>
            <a:r>
              <a:rPr lang="en-US" dirty="0"/>
              <a:t>Results (Numerals)</a:t>
            </a:r>
          </a:p>
        </p:txBody>
      </p:sp>
      <p:graphicFrame>
        <p:nvGraphicFramePr>
          <p:cNvPr id="7" name="Content Placeholder 6">
            <a:extLst>
              <a:ext uri="{FF2B5EF4-FFF2-40B4-BE49-F238E27FC236}">
                <a16:creationId xmlns:a16="http://schemas.microsoft.com/office/drawing/2014/main" id="{030A04A7-3B60-40DB-AFBC-733624BBAF9E}"/>
              </a:ext>
            </a:extLst>
          </p:cNvPr>
          <p:cNvGraphicFramePr>
            <a:graphicFrameLocks noGrp="1"/>
          </p:cNvGraphicFramePr>
          <p:nvPr>
            <p:ph sz="half" idx="1"/>
            <p:extLst>
              <p:ext uri="{D42A27DB-BD31-4B8C-83A1-F6EECF244321}">
                <p14:modId xmlns:p14="http://schemas.microsoft.com/office/powerpoint/2010/main" val="1039951905"/>
              </p:ext>
            </p:extLst>
          </p:nvPr>
        </p:nvGraphicFramePr>
        <p:xfrm>
          <a:off x="604835" y="2060068"/>
          <a:ext cx="8081965" cy="2585720"/>
        </p:xfrm>
        <a:graphic>
          <a:graphicData uri="http://schemas.openxmlformats.org/drawingml/2006/table">
            <a:tbl>
              <a:tblPr firstRow="1" bandRow="1">
                <a:tableStyleId>{073A0DAA-6AF3-43AB-8588-CEC1D06C72B9}</a:tableStyleId>
              </a:tblPr>
              <a:tblGrid>
                <a:gridCol w="1616393">
                  <a:extLst>
                    <a:ext uri="{9D8B030D-6E8A-4147-A177-3AD203B41FA5}">
                      <a16:colId xmlns:a16="http://schemas.microsoft.com/office/drawing/2014/main" val="3177093761"/>
                    </a:ext>
                  </a:extLst>
                </a:gridCol>
                <a:gridCol w="1616393">
                  <a:extLst>
                    <a:ext uri="{9D8B030D-6E8A-4147-A177-3AD203B41FA5}">
                      <a16:colId xmlns:a16="http://schemas.microsoft.com/office/drawing/2014/main" val="3875482602"/>
                    </a:ext>
                  </a:extLst>
                </a:gridCol>
                <a:gridCol w="1616393">
                  <a:extLst>
                    <a:ext uri="{9D8B030D-6E8A-4147-A177-3AD203B41FA5}">
                      <a16:colId xmlns:a16="http://schemas.microsoft.com/office/drawing/2014/main" val="3367993359"/>
                    </a:ext>
                  </a:extLst>
                </a:gridCol>
                <a:gridCol w="1616393">
                  <a:extLst>
                    <a:ext uri="{9D8B030D-6E8A-4147-A177-3AD203B41FA5}">
                      <a16:colId xmlns:a16="http://schemas.microsoft.com/office/drawing/2014/main" val="3048254999"/>
                    </a:ext>
                  </a:extLst>
                </a:gridCol>
                <a:gridCol w="1616393">
                  <a:extLst>
                    <a:ext uri="{9D8B030D-6E8A-4147-A177-3AD203B41FA5}">
                      <a16:colId xmlns:a16="http://schemas.microsoft.com/office/drawing/2014/main" val="622149921"/>
                    </a:ext>
                  </a:extLst>
                </a:gridCol>
              </a:tblGrid>
              <a:tr h="0">
                <a:tc rowSpan="2">
                  <a:txBody>
                    <a:bodyPr/>
                    <a:lstStyle/>
                    <a:p>
                      <a:pPr algn="ctr"/>
                      <a:r>
                        <a:rPr lang="en-US" dirty="0"/>
                        <a:t>Model</a:t>
                      </a:r>
                    </a:p>
                  </a:txBody>
                  <a:tcPr/>
                </a:tc>
                <a:tc gridSpan="2">
                  <a:txBody>
                    <a:bodyPr/>
                    <a:lstStyle/>
                    <a:p>
                      <a:pPr algn="ctr"/>
                      <a:r>
                        <a:rPr lang="en-US" dirty="0"/>
                        <a:t>Clinical</a:t>
                      </a:r>
                    </a:p>
                  </a:txBody>
                  <a:tcPr/>
                </a:tc>
                <a:tc hMerge="1">
                  <a:txBody>
                    <a:bodyPr/>
                    <a:lstStyle/>
                    <a:p>
                      <a:endParaRPr lang="en-US" dirty="0"/>
                    </a:p>
                  </a:txBody>
                  <a:tcPr/>
                </a:tc>
                <a:tc gridSpan="2">
                  <a:txBody>
                    <a:bodyPr/>
                    <a:lstStyle/>
                    <a:p>
                      <a:pPr algn="ctr"/>
                      <a:r>
                        <a:rPr lang="en-US" dirty="0"/>
                        <a:t>Scientific</a:t>
                      </a:r>
                    </a:p>
                  </a:txBody>
                  <a:tcPr/>
                </a:tc>
                <a:tc hMerge="1">
                  <a:txBody>
                    <a:bodyPr/>
                    <a:lstStyle/>
                    <a:p>
                      <a:endParaRPr lang="en-US" dirty="0"/>
                    </a:p>
                  </a:txBody>
                  <a:tcPr/>
                </a:tc>
                <a:extLst>
                  <a:ext uri="{0D108BD9-81ED-4DB2-BD59-A6C34878D82A}">
                    <a16:rowId xmlns:a16="http://schemas.microsoft.com/office/drawing/2014/main" val="1998856804"/>
                  </a:ext>
                </a:extLst>
              </a:tr>
              <a:tr h="185420">
                <a:tc vMerge="1">
                  <a:txBody>
                    <a:bodyPr/>
                    <a:lstStyle/>
                    <a:p>
                      <a:endParaRPr lang="en-US"/>
                    </a:p>
                  </a:txBody>
                  <a:tcPr/>
                </a:tc>
                <a:tc>
                  <a:txBody>
                    <a:bodyPr/>
                    <a:lstStyle/>
                    <a:p>
                      <a:pPr algn="ctr"/>
                      <a:r>
                        <a:rPr lang="en-US" dirty="0"/>
                        <a:t>MAPE</a:t>
                      </a:r>
                    </a:p>
                  </a:txBody>
                  <a:tcPr/>
                </a:tc>
                <a:tc>
                  <a:txBody>
                    <a:bodyPr/>
                    <a:lstStyle/>
                    <a:p>
                      <a:pPr algn="ctr"/>
                      <a:r>
                        <a:rPr lang="en-US" dirty="0" err="1"/>
                        <a:t>MdAPE</a:t>
                      </a:r>
                      <a:endParaRPr lang="en-US" dirty="0"/>
                    </a:p>
                  </a:txBody>
                  <a:tcPr/>
                </a:tc>
                <a:tc>
                  <a:txBody>
                    <a:bodyPr/>
                    <a:lstStyle/>
                    <a:p>
                      <a:pPr algn="ctr"/>
                      <a:r>
                        <a:rPr lang="en-US" dirty="0"/>
                        <a:t>MAPE</a:t>
                      </a:r>
                    </a:p>
                  </a:txBody>
                  <a:tcPr/>
                </a:tc>
                <a:tc>
                  <a:txBody>
                    <a:bodyPr/>
                    <a:lstStyle/>
                    <a:p>
                      <a:pPr algn="ctr"/>
                      <a:r>
                        <a:rPr lang="en-US" dirty="0" err="1"/>
                        <a:t>MdAPE</a:t>
                      </a:r>
                      <a:endParaRPr lang="en-US" dirty="0"/>
                    </a:p>
                  </a:txBody>
                  <a:tcPr/>
                </a:tc>
                <a:extLst>
                  <a:ext uri="{0D108BD9-81ED-4DB2-BD59-A6C34878D82A}">
                    <a16:rowId xmlns:a16="http://schemas.microsoft.com/office/drawing/2014/main" val="736166518"/>
                  </a:ext>
                </a:extLst>
              </a:tr>
              <a:tr h="370840">
                <a:tc>
                  <a:txBody>
                    <a:bodyPr/>
                    <a:lstStyle/>
                    <a:p>
                      <a:r>
                        <a:rPr lang="en-US" dirty="0" err="1"/>
                        <a:t>softmax</a:t>
                      </a:r>
                      <a:endParaRPr lang="en-US" dirty="0"/>
                    </a:p>
                  </a:txBody>
                  <a:tcPr/>
                </a:tc>
                <a:tc>
                  <a:txBody>
                    <a:bodyPr/>
                    <a:lstStyle/>
                    <a:p>
                      <a:r>
                        <a:rPr lang="en-US" dirty="0"/>
                        <a:t>621.78</a:t>
                      </a:r>
                    </a:p>
                  </a:txBody>
                  <a:tcPr/>
                </a:tc>
                <a:tc>
                  <a:txBody>
                    <a:bodyPr/>
                    <a:lstStyle/>
                    <a:p>
                      <a:r>
                        <a:rPr lang="en-US" dirty="0"/>
                        <a:t>22.41</a:t>
                      </a:r>
                    </a:p>
                  </a:txBody>
                  <a:tcPr/>
                </a:tc>
                <a:tc>
                  <a:txBody>
                    <a:bodyPr/>
                    <a:lstStyle/>
                    <a:p>
                      <a:r>
                        <a:rPr lang="en-US" dirty="0"/>
                        <a:t>1947.44</a:t>
                      </a:r>
                    </a:p>
                  </a:txBody>
                  <a:tcPr/>
                </a:tc>
                <a:tc>
                  <a:txBody>
                    <a:bodyPr/>
                    <a:lstStyle/>
                    <a:p>
                      <a:r>
                        <a:rPr lang="en-US" dirty="0"/>
                        <a:t>80.62</a:t>
                      </a:r>
                    </a:p>
                  </a:txBody>
                  <a:tcPr/>
                </a:tc>
                <a:extLst>
                  <a:ext uri="{0D108BD9-81ED-4DB2-BD59-A6C34878D82A}">
                    <a16:rowId xmlns:a16="http://schemas.microsoft.com/office/drawing/2014/main" val="9836855"/>
                  </a:ext>
                </a:extLst>
              </a:tr>
              <a:tr h="370840">
                <a:tc>
                  <a:txBody>
                    <a:bodyPr/>
                    <a:lstStyle/>
                    <a:p>
                      <a:r>
                        <a:rPr lang="en-US" dirty="0"/>
                        <a:t>h-</a:t>
                      </a:r>
                      <a:r>
                        <a:rPr lang="en-US" dirty="0" err="1"/>
                        <a:t>softmax</a:t>
                      </a:r>
                      <a:endParaRPr lang="en-US" dirty="0"/>
                    </a:p>
                  </a:txBody>
                  <a:tcPr/>
                </a:tc>
                <a:tc>
                  <a:txBody>
                    <a:bodyPr/>
                    <a:lstStyle/>
                    <a:p>
                      <a:r>
                        <a:rPr lang="en-US" dirty="0"/>
                        <a:t>746.5</a:t>
                      </a:r>
                    </a:p>
                  </a:txBody>
                  <a:tcPr/>
                </a:tc>
                <a:tc>
                  <a:txBody>
                    <a:bodyPr/>
                    <a:lstStyle/>
                    <a:p>
                      <a:r>
                        <a:rPr lang="en-US" dirty="0"/>
                        <a:t>25.00</a:t>
                      </a:r>
                    </a:p>
                  </a:txBody>
                  <a:tcPr/>
                </a:tc>
                <a:tc>
                  <a:txBody>
                    <a:bodyPr/>
                    <a:lstStyle/>
                    <a:p>
                      <a:r>
                        <a:rPr lang="en-US" dirty="0"/>
                        <a:t>1652.21</a:t>
                      </a:r>
                    </a:p>
                  </a:txBody>
                  <a:tcPr/>
                </a:tc>
                <a:tc>
                  <a:txBody>
                    <a:bodyPr/>
                    <a:lstStyle/>
                    <a:p>
                      <a:r>
                        <a:rPr lang="en-US" dirty="0"/>
                        <a:t>80.00</a:t>
                      </a:r>
                    </a:p>
                  </a:txBody>
                  <a:tcPr/>
                </a:tc>
                <a:extLst>
                  <a:ext uri="{0D108BD9-81ED-4DB2-BD59-A6C34878D82A}">
                    <a16:rowId xmlns:a16="http://schemas.microsoft.com/office/drawing/2014/main" val="3840823932"/>
                  </a:ext>
                </a:extLst>
              </a:tr>
              <a:tr h="370840">
                <a:tc>
                  <a:txBody>
                    <a:bodyPr/>
                    <a:lstStyle/>
                    <a:p>
                      <a:r>
                        <a:rPr lang="en-US" dirty="0"/>
                        <a:t>d-RNN</a:t>
                      </a:r>
                    </a:p>
                  </a:txBody>
                  <a:tcPr/>
                </a:tc>
                <a:tc>
                  <a:txBody>
                    <a:bodyPr/>
                    <a:lstStyle/>
                    <a:p>
                      <a:r>
                        <a:rPr lang="en-US" dirty="0"/>
                        <a:t>513.81</a:t>
                      </a:r>
                    </a:p>
                  </a:txBody>
                  <a:tcPr/>
                </a:tc>
                <a:tc>
                  <a:txBody>
                    <a:bodyPr/>
                    <a:lstStyle/>
                    <a:p>
                      <a:r>
                        <a:rPr lang="en-US" dirty="0"/>
                        <a:t>17.90</a:t>
                      </a:r>
                    </a:p>
                  </a:txBody>
                  <a:tcPr/>
                </a:tc>
                <a:tc>
                  <a:txBody>
                    <a:bodyPr/>
                    <a:lstStyle/>
                    <a:p>
                      <a:r>
                        <a:rPr lang="en-US" dirty="0"/>
                        <a:t>1287.27</a:t>
                      </a:r>
                    </a:p>
                  </a:txBody>
                  <a:tcPr/>
                </a:tc>
                <a:tc>
                  <a:txBody>
                    <a:bodyPr/>
                    <a:lstStyle/>
                    <a:p>
                      <a:r>
                        <a:rPr lang="en-US" dirty="0"/>
                        <a:t>52.45</a:t>
                      </a:r>
                    </a:p>
                  </a:txBody>
                  <a:tcPr/>
                </a:tc>
                <a:extLst>
                  <a:ext uri="{0D108BD9-81ED-4DB2-BD59-A6C34878D82A}">
                    <a16:rowId xmlns:a16="http://schemas.microsoft.com/office/drawing/2014/main" val="3536312573"/>
                  </a:ext>
                </a:extLst>
              </a:tr>
              <a:tr h="370840">
                <a:tc>
                  <a:txBody>
                    <a:bodyPr/>
                    <a:lstStyle/>
                    <a:p>
                      <a:r>
                        <a:rPr lang="en-US" dirty="0" err="1"/>
                        <a:t>MoG</a:t>
                      </a:r>
                      <a:endParaRPr lang="en-US" dirty="0"/>
                    </a:p>
                  </a:txBody>
                  <a:tcPr/>
                </a:tc>
                <a:tc>
                  <a:txBody>
                    <a:bodyPr/>
                    <a:lstStyle/>
                    <a:p>
                      <a:r>
                        <a:rPr lang="en-US" dirty="0"/>
                        <a:t>348.10</a:t>
                      </a:r>
                    </a:p>
                  </a:txBody>
                  <a:tcPr/>
                </a:tc>
                <a:tc>
                  <a:txBody>
                    <a:bodyPr/>
                    <a:lstStyle/>
                    <a:p>
                      <a:r>
                        <a:rPr lang="en-US" dirty="0"/>
                        <a:t>13.64</a:t>
                      </a:r>
                    </a:p>
                  </a:txBody>
                  <a:tcPr/>
                </a:tc>
                <a:tc>
                  <a:txBody>
                    <a:bodyPr/>
                    <a:lstStyle/>
                    <a:p>
                      <a:r>
                        <a:rPr lang="en-US" dirty="0"/>
                        <a:t>590.42</a:t>
                      </a:r>
                    </a:p>
                  </a:txBody>
                  <a:tcPr/>
                </a:tc>
                <a:tc>
                  <a:txBody>
                    <a:bodyPr/>
                    <a:lstStyle/>
                    <a:p>
                      <a:r>
                        <a:rPr lang="en-US" dirty="0"/>
                        <a:t>90.00</a:t>
                      </a:r>
                    </a:p>
                  </a:txBody>
                  <a:tcPr/>
                </a:tc>
                <a:extLst>
                  <a:ext uri="{0D108BD9-81ED-4DB2-BD59-A6C34878D82A}">
                    <a16:rowId xmlns:a16="http://schemas.microsoft.com/office/drawing/2014/main" val="1856550154"/>
                  </a:ext>
                </a:extLst>
              </a:tr>
              <a:tr h="370840">
                <a:tc>
                  <a:txBody>
                    <a:bodyPr/>
                    <a:lstStyle/>
                    <a:p>
                      <a:r>
                        <a:rPr lang="en-US" dirty="0"/>
                        <a:t>combination</a:t>
                      </a:r>
                    </a:p>
                  </a:txBody>
                  <a:tcPr/>
                </a:tc>
                <a:tc>
                  <a:txBody>
                    <a:bodyPr/>
                    <a:lstStyle/>
                    <a:p>
                      <a:r>
                        <a:rPr lang="en-US" dirty="0"/>
                        <a:t>552.06</a:t>
                      </a:r>
                    </a:p>
                  </a:txBody>
                  <a:tcPr/>
                </a:tc>
                <a:tc>
                  <a:txBody>
                    <a:bodyPr/>
                    <a:lstStyle/>
                    <a:p>
                      <a:r>
                        <a:rPr lang="en-US" dirty="0"/>
                        <a:t>17.86</a:t>
                      </a:r>
                    </a:p>
                  </a:txBody>
                  <a:tcPr/>
                </a:tc>
                <a:tc>
                  <a:txBody>
                    <a:bodyPr/>
                    <a:lstStyle/>
                    <a:p>
                      <a:r>
                        <a:rPr lang="en-US" dirty="0"/>
                        <a:t>2332.50</a:t>
                      </a:r>
                    </a:p>
                  </a:txBody>
                  <a:tcPr/>
                </a:tc>
                <a:tc>
                  <a:txBody>
                    <a:bodyPr/>
                    <a:lstStyle/>
                    <a:p>
                      <a:r>
                        <a:rPr lang="en-US" dirty="0"/>
                        <a:t>88.89</a:t>
                      </a:r>
                    </a:p>
                  </a:txBody>
                  <a:tcPr/>
                </a:tc>
                <a:extLst>
                  <a:ext uri="{0D108BD9-81ED-4DB2-BD59-A6C34878D82A}">
                    <a16:rowId xmlns:a16="http://schemas.microsoft.com/office/drawing/2014/main" val="439314683"/>
                  </a:ext>
                </a:extLst>
              </a:tr>
            </a:tbl>
          </a:graphicData>
        </a:graphic>
      </p:graphicFrame>
      <p:sp>
        <p:nvSpPr>
          <p:cNvPr id="4" name="TextBox 3">
            <a:extLst>
              <a:ext uri="{FF2B5EF4-FFF2-40B4-BE49-F238E27FC236}">
                <a16:creationId xmlns:a16="http://schemas.microsoft.com/office/drawing/2014/main" id="{167EEDB1-9696-44A3-8600-E2D45D3EFA1B}"/>
              </a:ext>
            </a:extLst>
          </p:cNvPr>
          <p:cNvSpPr txBox="1"/>
          <p:nvPr/>
        </p:nvSpPr>
        <p:spPr>
          <a:xfrm>
            <a:off x="383969" y="767019"/>
            <a:ext cx="830283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MAPE and </a:t>
            </a:r>
            <a:r>
              <a:rPr lang="en-US" sz="1600" dirty="0" err="1"/>
              <a:t>MdAPE</a:t>
            </a:r>
            <a:r>
              <a:rPr lang="en-US" sz="1600" dirty="0"/>
              <a:t> will be low when the most probable numeral is close to the true value</a:t>
            </a:r>
          </a:p>
          <a:p>
            <a:pPr marL="285750" indent="-285750">
              <a:buFont typeface="Arial" panose="020B0604020202020204" pitchFamily="34" charset="0"/>
              <a:buChar char="•"/>
            </a:pPr>
            <a:r>
              <a:rPr lang="en-US" sz="1600" dirty="0"/>
              <a:t>Higher error need not mean incorrect. </a:t>
            </a:r>
            <a:r>
              <a:rPr lang="en-US" sz="1600" dirty="0" err="1"/>
              <a:t>Eg.</a:t>
            </a:r>
            <a:r>
              <a:rPr lang="en-US" sz="1600" dirty="0"/>
              <a:t> John weighs [70/80/90] kg.</a:t>
            </a:r>
          </a:p>
          <a:p>
            <a:pPr marL="285750" indent="-285750">
              <a:buFont typeface="Arial" panose="020B0604020202020204" pitchFamily="34" charset="0"/>
              <a:buChar char="•"/>
            </a:pPr>
            <a:r>
              <a:rPr lang="en-US" sz="1600" dirty="0"/>
              <a:t>Even if an integer is more realistic in a context, a closer decimal num means lower error here. </a:t>
            </a:r>
            <a:r>
              <a:rPr lang="en-US" sz="1600" dirty="0" err="1"/>
              <a:t>eg.</a:t>
            </a:r>
            <a:r>
              <a:rPr lang="en-US" sz="1600" dirty="0"/>
              <a:t> John has [5/7.5/10] books.</a:t>
            </a:r>
          </a:p>
          <a:p>
            <a:pPr marL="285750" indent="-285750">
              <a:buFont typeface="Arial" panose="020B0604020202020204" pitchFamily="34" charset="0"/>
              <a:buChar char="•"/>
            </a:pPr>
            <a:r>
              <a:rPr lang="en-US" sz="1600" dirty="0"/>
              <a:t>No specific trends of which model is better</a:t>
            </a:r>
          </a:p>
        </p:txBody>
      </p:sp>
    </p:spTree>
    <p:extLst>
      <p:ext uri="{BB962C8B-B14F-4D97-AF65-F5344CB8AC3E}">
        <p14:creationId xmlns:p14="http://schemas.microsoft.com/office/powerpoint/2010/main" val="78218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A2DB00-6D00-4C55-B362-B34DBA6588A9}"/>
              </a:ext>
            </a:extLst>
          </p:cNvPr>
          <p:cNvSpPr>
            <a:spLocks noGrp="1"/>
          </p:cNvSpPr>
          <p:nvPr>
            <p:ph type="sldNum" sz="quarter" idx="12"/>
          </p:nvPr>
        </p:nvSpPr>
        <p:spPr/>
        <p:txBody>
          <a:bodyPr/>
          <a:lstStyle/>
          <a:p>
            <a:fld id="{8A758EFE-665F-4341-B5B8-2DAEADA52F6C}" type="slidenum">
              <a:rPr lang="en-US" smtClean="0"/>
              <a:pPr/>
              <a:t>15</a:t>
            </a:fld>
            <a:endParaRPr lang="en-US" dirty="0"/>
          </a:p>
        </p:txBody>
      </p:sp>
      <p:sp>
        <p:nvSpPr>
          <p:cNvPr id="3" name="Title 2">
            <a:extLst>
              <a:ext uri="{FF2B5EF4-FFF2-40B4-BE49-F238E27FC236}">
                <a16:creationId xmlns:a16="http://schemas.microsoft.com/office/drawing/2014/main" id="{F9196D98-6B12-4B55-BCA6-2215594DF4FD}"/>
              </a:ext>
            </a:extLst>
          </p:cNvPr>
          <p:cNvSpPr>
            <a:spLocks noGrp="1"/>
          </p:cNvSpPr>
          <p:nvPr>
            <p:ph type="title"/>
          </p:nvPr>
        </p:nvSpPr>
        <p:spPr/>
        <p:txBody>
          <a:bodyPr/>
          <a:lstStyle/>
          <a:p>
            <a:r>
              <a:rPr lang="en-US" dirty="0"/>
              <a:t>Analysis</a:t>
            </a:r>
          </a:p>
        </p:txBody>
      </p:sp>
      <p:pic>
        <p:nvPicPr>
          <p:cNvPr id="5" name="Picture 4">
            <a:extLst>
              <a:ext uri="{FF2B5EF4-FFF2-40B4-BE49-F238E27FC236}">
                <a16:creationId xmlns:a16="http://schemas.microsoft.com/office/drawing/2014/main" id="{6073B738-7B47-4B0A-B792-83A4468928C9}"/>
              </a:ext>
            </a:extLst>
          </p:cNvPr>
          <p:cNvPicPr/>
          <p:nvPr/>
        </p:nvPicPr>
        <p:blipFill rotWithShape="1">
          <a:blip r:embed="rId2"/>
          <a:srcRect l="49465" t="22031" r="19018" b="5983"/>
          <a:stretch/>
        </p:blipFill>
        <p:spPr bwMode="auto">
          <a:xfrm>
            <a:off x="401592" y="887616"/>
            <a:ext cx="3530328" cy="3811383"/>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BA8EE59E-4205-41EE-A64B-7E6C954FCB69}"/>
              </a:ext>
            </a:extLst>
          </p:cNvPr>
          <p:cNvPicPr/>
          <p:nvPr/>
        </p:nvPicPr>
        <p:blipFill rotWithShape="1">
          <a:blip r:embed="rId3"/>
          <a:srcRect l="48825" t="35708" r="19551" b="21367"/>
          <a:stretch/>
        </p:blipFill>
        <p:spPr bwMode="auto">
          <a:xfrm>
            <a:off x="4302760" y="738244"/>
            <a:ext cx="3317240" cy="2623932"/>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3A497787-D36A-4A73-A47F-5D0B00AB5B96}"/>
              </a:ext>
            </a:extLst>
          </p:cNvPr>
          <p:cNvSpPr txBox="1"/>
          <p:nvPr/>
        </p:nvSpPr>
        <p:spPr>
          <a:xfrm>
            <a:off x="3832860" y="3240221"/>
            <a:ext cx="5128260" cy="1477328"/>
          </a:xfrm>
          <a:prstGeom prst="rect">
            <a:avLst/>
          </a:prstGeom>
          <a:noFill/>
        </p:spPr>
        <p:txBody>
          <a:bodyPr wrap="square" rtlCol="0">
            <a:spAutoFit/>
          </a:bodyPr>
          <a:lstStyle/>
          <a:p>
            <a:pPr marL="285750" indent="-285750">
              <a:buFontTx/>
              <a:buChar char="-"/>
            </a:pPr>
            <a:r>
              <a:rPr lang="en-US" dirty="0"/>
              <a:t>Red denotes higher similarity</a:t>
            </a:r>
          </a:p>
          <a:p>
            <a:pPr marL="285750" indent="-285750">
              <a:buFontTx/>
              <a:buChar char="-"/>
            </a:pPr>
            <a:r>
              <a:rPr lang="en-US" dirty="0" err="1"/>
              <a:t>softmax</a:t>
            </a:r>
            <a:r>
              <a:rPr lang="en-US" dirty="0"/>
              <a:t>, where numbers are treated the same as other words gives high similarity for all numbers</a:t>
            </a:r>
          </a:p>
          <a:p>
            <a:pPr marL="285750" indent="-285750">
              <a:buFontTx/>
              <a:buChar char="-"/>
            </a:pPr>
            <a:r>
              <a:rPr lang="en-US" dirty="0"/>
              <a:t>In h-</a:t>
            </a:r>
            <a:r>
              <a:rPr lang="en-US" dirty="0" err="1"/>
              <a:t>softmax</a:t>
            </a:r>
            <a:r>
              <a:rPr lang="en-US" dirty="0"/>
              <a:t> and d-</a:t>
            </a:r>
            <a:r>
              <a:rPr lang="en-US" dirty="0" err="1"/>
              <a:t>rnn</a:t>
            </a:r>
            <a:r>
              <a:rPr lang="en-US" dirty="0"/>
              <a:t>, numbers are only similar to other numbers close in magnitude</a:t>
            </a:r>
          </a:p>
        </p:txBody>
      </p:sp>
    </p:spTree>
    <p:extLst>
      <p:ext uri="{BB962C8B-B14F-4D97-AF65-F5344CB8AC3E}">
        <p14:creationId xmlns:p14="http://schemas.microsoft.com/office/powerpoint/2010/main" val="293096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658EE9-9B4A-4685-9371-E6268C9F6D3E}"/>
              </a:ext>
            </a:extLst>
          </p:cNvPr>
          <p:cNvSpPr>
            <a:spLocks noGrp="1"/>
          </p:cNvSpPr>
          <p:nvPr>
            <p:ph type="sldNum" sz="quarter" idx="12"/>
          </p:nvPr>
        </p:nvSpPr>
        <p:spPr/>
        <p:txBody>
          <a:bodyPr/>
          <a:lstStyle/>
          <a:p>
            <a:fld id="{8A758EFE-665F-4341-B5B8-2DAEADA52F6C}" type="slidenum">
              <a:rPr lang="en-US" smtClean="0"/>
              <a:pPr/>
              <a:t>16</a:t>
            </a:fld>
            <a:endParaRPr lang="en-US" dirty="0"/>
          </a:p>
        </p:txBody>
      </p:sp>
      <p:sp>
        <p:nvSpPr>
          <p:cNvPr id="3" name="Title 2">
            <a:extLst>
              <a:ext uri="{FF2B5EF4-FFF2-40B4-BE49-F238E27FC236}">
                <a16:creationId xmlns:a16="http://schemas.microsoft.com/office/drawing/2014/main" id="{F2BBE30B-9EDE-4823-A53E-5DE91804702D}"/>
              </a:ext>
            </a:extLst>
          </p:cNvPr>
          <p:cNvSpPr>
            <a:spLocks noGrp="1"/>
          </p:cNvSpPr>
          <p:nvPr>
            <p:ph type="title"/>
          </p:nvPr>
        </p:nvSpPr>
        <p:spPr/>
        <p:txBody>
          <a:bodyPr/>
          <a:lstStyle/>
          <a:p>
            <a:r>
              <a:rPr lang="en-US" dirty="0"/>
              <a:t>Analysis</a:t>
            </a:r>
          </a:p>
        </p:txBody>
      </p:sp>
      <p:graphicFrame>
        <p:nvGraphicFramePr>
          <p:cNvPr id="5" name="Content Placeholder 4">
            <a:extLst>
              <a:ext uri="{FF2B5EF4-FFF2-40B4-BE49-F238E27FC236}">
                <a16:creationId xmlns:a16="http://schemas.microsoft.com/office/drawing/2014/main" id="{D8097A3C-E77C-4AA3-AF54-CFD1587A78BA}"/>
              </a:ext>
            </a:extLst>
          </p:cNvPr>
          <p:cNvGraphicFramePr>
            <a:graphicFrameLocks noGrp="1"/>
          </p:cNvGraphicFramePr>
          <p:nvPr>
            <p:ph sz="half" idx="1"/>
            <p:extLst>
              <p:ext uri="{D42A27DB-BD31-4B8C-83A1-F6EECF244321}">
                <p14:modId xmlns:p14="http://schemas.microsoft.com/office/powerpoint/2010/main" val="2136375682"/>
              </p:ext>
            </p:extLst>
          </p:nvPr>
        </p:nvGraphicFramePr>
        <p:xfrm>
          <a:off x="548640" y="876300"/>
          <a:ext cx="8229601" cy="3487418"/>
        </p:xfrm>
        <a:graphic>
          <a:graphicData uri="http://schemas.openxmlformats.org/drawingml/2006/table">
            <a:tbl>
              <a:tblPr firstRow="1" bandRow="1">
                <a:tableStyleId>{073A0DAA-6AF3-43AB-8588-CEC1D06C72B9}</a:tableStyleId>
              </a:tblPr>
              <a:tblGrid>
                <a:gridCol w="1365619">
                  <a:extLst>
                    <a:ext uri="{9D8B030D-6E8A-4147-A177-3AD203B41FA5}">
                      <a16:colId xmlns:a16="http://schemas.microsoft.com/office/drawing/2014/main" val="1852849552"/>
                    </a:ext>
                  </a:extLst>
                </a:gridCol>
                <a:gridCol w="3406288">
                  <a:extLst>
                    <a:ext uri="{9D8B030D-6E8A-4147-A177-3AD203B41FA5}">
                      <a16:colId xmlns:a16="http://schemas.microsoft.com/office/drawing/2014/main" val="1046517275"/>
                    </a:ext>
                  </a:extLst>
                </a:gridCol>
                <a:gridCol w="3457694">
                  <a:extLst>
                    <a:ext uri="{9D8B030D-6E8A-4147-A177-3AD203B41FA5}">
                      <a16:colId xmlns:a16="http://schemas.microsoft.com/office/drawing/2014/main" val="1677640111"/>
                    </a:ext>
                  </a:extLst>
                </a:gridCol>
              </a:tblGrid>
              <a:tr h="469898">
                <a:tc>
                  <a:txBody>
                    <a:bodyPr/>
                    <a:lstStyle/>
                    <a:p>
                      <a:endParaRPr lang="en-US" dirty="0"/>
                    </a:p>
                  </a:txBody>
                  <a:tcPr/>
                </a:tc>
                <a:tc>
                  <a:txBody>
                    <a:bodyPr/>
                    <a:lstStyle/>
                    <a:p>
                      <a:r>
                        <a:rPr lang="en-US" dirty="0"/>
                        <a:t>Clinical</a:t>
                      </a:r>
                    </a:p>
                  </a:txBody>
                  <a:tcPr/>
                </a:tc>
                <a:tc>
                  <a:txBody>
                    <a:bodyPr/>
                    <a:lstStyle/>
                    <a:p>
                      <a:r>
                        <a:rPr lang="en-US" dirty="0"/>
                        <a:t>Scientific</a:t>
                      </a:r>
                    </a:p>
                  </a:txBody>
                  <a:tcPr/>
                </a:tc>
                <a:extLst>
                  <a:ext uri="{0D108BD9-81ED-4DB2-BD59-A6C34878D82A}">
                    <a16:rowId xmlns:a16="http://schemas.microsoft.com/office/drawing/2014/main" val="3043361274"/>
                  </a:ext>
                </a:extLst>
              </a:tr>
              <a:tr h="370840">
                <a:tc>
                  <a:txBody>
                    <a:bodyPr/>
                    <a:lstStyle/>
                    <a:p>
                      <a:r>
                        <a:rPr lang="en-US" dirty="0"/>
                        <a:t>h-</a:t>
                      </a:r>
                      <a:r>
                        <a:rPr lang="en-US" dirty="0" err="1"/>
                        <a:t>softmax</a:t>
                      </a:r>
                      <a:endParaRPr lang="en-US" dirty="0"/>
                    </a:p>
                  </a:txBody>
                  <a:tcPr/>
                </a:tc>
                <a:tc>
                  <a:txBody>
                    <a:bodyPr/>
                    <a:lstStyle/>
                    <a:p>
                      <a:pPr marL="285750" indent="-285750">
                        <a:buFontTx/>
                        <a:buChar char="-"/>
                      </a:pPr>
                      <a:r>
                        <a:rPr lang="en-US" dirty="0"/>
                        <a:t>Integers such as doses, years</a:t>
                      </a:r>
                    </a:p>
                    <a:p>
                      <a:pPr marL="0" indent="0">
                        <a:buFontTx/>
                        <a:buNone/>
                      </a:pPr>
                      <a:r>
                        <a:rPr lang="en-US" dirty="0" err="1"/>
                        <a:t>Eg.</a:t>
                      </a:r>
                      <a:r>
                        <a:rPr lang="en-US" dirty="0"/>
                        <a:t> &gt;</a:t>
                      </a:r>
                      <a:r>
                        <a:rPr lang="en-US" b="1" dirty="0"/>
                        <a:t>75</a:t>
                      </a:r>
                      <a:r>
                        <a:rPr lang="en-US" dirty="0"/>
                        <a:t>%, &lt;</a:t>
                      </a:r>
                      <a:r>
                        <a:rPr lang="en-US" b="1" dirty="0"/>
                        <a:t>25</a:t>
                      </a:r>
                      <a:r>
                        <a:rPr lang="en-US" dirty="0"/>
                        <a:t>%, </a:t>
                      </a:r>
                      <a:r>
                        <a:rPr lang="en-US" b="1" dirty="0"/>
                        <a:t>4</a:t>
                      </a:r>
                      <a:r>
                        <a:rPr lang="en-US" dirty="0"/>
                        <a:t> out of </a:t>
                      </a:r>
                      <a:r>
                        <a:rPr lang="en-US" b="1" dirty="0"/>
                        <a:t>17</a:t>
                      </a:r>
                      <a:r>
                        <a:rPr lang="en-US" dirty="0"/>
                        <a:t> segments, 140 mcg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Integers such as doses, years</a:t>
                      </a:r>
                    </a:p>
                    <a:p>
                      <a:r>
                        <a:rPr lang="en-US" dirty="0" err="1"/>
                        <a:t>Eg.</a:t>
                      </a:r>
                      <a:r>
                        <a:rPr lang="en-US" dirty="0"/>
                        <a:t> sharp et al </a:t>
                      </a:r>
                      <a:r>
                        <a:rPr lang="en-US" b="1" dirty="0"/>
                        <a:t>2004</a:t>
                      </a:r>
                      <a:r>
                        <a:rPr lang="en-US" dirty="0"/>
                        <a:t>, </a:t>
                      </a:r>
                      <a:r>
                        <a:rPr lang="en-US" b="1" dirty="0"/>
                        <a:t>3.5</a:t>
                      </a:r>
                      <a:r>
                        <a:rPr lang="en-US" dirty="0"/>
                        <a:t> x 10^4</a:t>
                      </a:r>
                    </a:p>
                  </a:txBody>
                  <a:tcPr/>
                </a:tc>
                <a:extLst>
                  <a:ext uri="{0D108BD9-81ED-4DB2-BD59-A6C34878D82A}">
                    <a16:rowId xmlns:a16="http://schemas.microsoft.com/office/drawing/2014/main" val="3749788715"/>
                  </a:ext>
                </a:extLst>
              </a:tr>
              <a:tr h="370840">
                <a:tc>
                  <a:txBody>
                    <a:bodyPr/>
                    <a:lstStyle/>
                    <a:p>
                      <a:r>
                        <a:rPr lang="en-US" dirty="0"/>
                        <a:t>d-RNN</a:t>
                      </a:r>
                    </a:p>
                  </a:txBody>
                  <a:tcPr/>
                </a:tc>
                <a:tc>
                  <a:txBody>
                    <a:bodyPr/>
                    <a:lstStyle/>
                    <a:p>
                      <a:pPr marL="285750" indent="-285750">
                        <a:buFontTx/>
                        <a:buChar char="-"/>
                      </a:pPr>
                      <a:r>
                        <a:rPr lang="en-US" dirty="0"/>
                        <a:t>Two digit integers</a:t>
                      </a:r>
                    </a:p>
                    <a:p>
                      <a:pPr marL="0" indent="0">
                        <a:buFontTx/>
                        <a:buNone/>
                      </a:pPr>
                      <a:r>
                        <a:rPr lang="en-US" dirty="0" err="1"/>
                        <a:t>Eg.</a:t>
                      </a:r>
                      <a:r>
                        <a:rPr lang="en-US" dirty="0"/>
                        <a:t> </a:t>
                      </a:r>
                      <a:r>
                        <a:rPr lang="en-US" b="1" dirty="0"/>
                        <a:t>37</a:t>
                      </a:r>
                      <a:r>
                        <a:rPr lang="en-US" dirty="0"/>
                        <a:t> x </a:t>
                      </a:r>
                      <a:r>
                        <a:rPr lang="en-US" b="1" dirty="0"/>
                        <a:t>37</a:t>
                      </a:r>
                      <a:r>
                        <a:rPr lang="en-US" dirty="0"/>
                        <a:t> mm, </a:t>
                      </a:r>
                      <a:r>
                        <a:rPr lang="en-US" b="1" dirty="0"/>
                        <a:t>32</a:t>
                      </a:r>
                      <a:r>
                        <a:rPr lang="en-US" dirty="0"/>
                        <a:t> x </a:t>
                      </a:r>
                      <a:r>
                        <a:rPr lang="en-US" b="1" dirty="0"/>
                        <a:t>31</a:t>
                      </a:r>
                      <a:r>
                        <a:rPr lang="en-US" dirty="0"/>
                        <a:t> mm</a:t>
                      </a:r>
                    </a:p>
                  </a:txBody>
                  <a:tcPr/>
                </a:tc>
                <a:tc>
                  <a:txBody>
                    <a:bodyPr/>
                    <a:lstStyle/>
                    <a:p>
                      <a:pPr marL="285750" indent="-285750">
                        <a:buFontTx/>
                        <a:buChar char="-"/>
                      </a:pPr>
                      <a:r>
                        <a:rPr lang="en-US" dirty="0"/>
                        <a:t>Specific astronomical object types</a:t>
                      </a:r>
                    </a:p>
                    <a:p>
                      <a:pPr marL="0" indent="0">
                        <a:buFontTx/>
                        <a:buNone/>
                      </a:pPr>
                      <a:r>
                        <a:rPr lang="en-US" dirty="0" err="1"/>
                        <a:t>Eg.</a:t>
                      </a:r>
                      <a:r>
                        <a:rPr lang="en-US" dirty="0"/>
                        <a:t> </a:t>
                      </a:r>
                      <a:r>
                        <a:rPr lang="en-US" dirty="0" err="1"/>
                        <a:t>ngc</a:t>
                      </a:r>
                      <a:r>
                        <a:rPr lang="en-US" dirty="0"/>
                        <a:t> </a:t>
                      </a:r>
                      <a:r>
                        <a:rPr lang="en-US" b="1" dirty="0"/>
                        <a:t>6334</a:t>
                      </a:r>
                      <a:r>
                        <a:rPr lang="en-US" dirty="0"/>
                        <a:t> stars, </a:t>
                      </a:r>
                      <a:r>
                        <a:rPr lang="en-US" dirty="0" err="1"/>
                        <a:t>ngc</a:t>
                      </a:r>
                      <a:r>
                        <a:rPr lang="en-US" dirty="0"/>
                        <a:t> </a:t>
                      </a:r>
                      <a:r>
                        <a:rPr lang="en-US" b="1" dirty="0"/>
                        <a:t>2366</a:t>
                      </a:r>
                      <a:r>
                        <a:rPr lang="en-US" dirty="0"/>
                        <a:t> shoes</a:t>
                      </a:r>
                    </a:p>
                  </a:txBody>
                  <a:tcPr/>
                </a:tc>
                <a:extLst>
                  <a:ext uri="{0D108BD9-81ED-4DB2-BD59-A6C34878D82A}">
                    <a16:rowId xmlns:a16="http://schemas.microsoft.com/office/drawing/2014/main" val="595895921"/>
                  </a:ext>
                </a:extLst>
              </a:tr>
              <a:tr h="370840">
                <a:tc>
                  <a:txBody>
                    <a:bodyPr/>
                    <a:lstStyle/>
                    <a:p>
                      <a:r>
                        <a:rPr lang="en-US" dirty="0" err="1"/>
                        <a:t>MoG</a:t>
                      </a:r>
                      <a:endParaRPr lang="en-US" dirty="0"/>
                    </a:p>
                  </a:txBody>
                  <a:tcPr/>
                </a:tc>
                <a:tc>
                  <a:txBody>
                    <a:bodyPr/>
                    <a:lstStyle/>
                    <a:p>
                      <a:pPr marL="285750" indent="-285750">
                        <a:buFontTx/>
                        <a:buChar char="-"/>
                      </a:pPr>
                      <a:r>
                        <a:rPr lang="en-US" dirty="0"/>
                        <a:t>Continuous attributes</a:t>
                      </a:r>
                    </a:p>
                    <a:p>
                      <a:pPr marL="0" indent="0">
                        <a:buFontTx/>
                        <a:buNone/>
                      </a:pPr>
                      <a:r>
                        <a:rPr lang="en-US" dirty="0" err="1"/>
                        <a:t>Eg.</a:t>
                      </a:r>
                      <a:r>
                        <a:rPr lang="en-US" dirty="0"/>
                        <a:t> </a:t>
                      </a:r>
                      <a:r>
                        <a:rPr lang="en-US" b="1" dirty="0"/>
                        <a:t>46.1</a:t>
                      </a:r>
                      <a:r>
                        <a:rPr lang="en-US" dirty="0"/>
                        <a:t> ml, </a:t>
                      </a:r>
                      <a:r>
                        <a:rPr lang="en-US" b="1" dirty="0"/>
                        <a:t>99.09</a:t>
                      </a:r>
                      <a:r>
                        <a:rPr lang="en-US" dirty="0"/>
                        <a:t> ml</a:t>
                      </a:r>
                    </a:p>
                  </a:txBody>
                  <a:tcPr/>
                </a:tc>
                <a:tc>
                  <a:txBody>
                    <a:bodyPr/>
                    <a:lstStyle/>
                    <a:p>
                      <a:pPr marL="285750" indent="-285750">
                        <a:buFontTx/>
                        <a:buChar char="-"/>
                      </a:pPr>
                      <a:r>
                        <a:rPr lang="en-US" dirty="0"/>
                        <a:t>Specific astronomical object types</a:t>
                      </a:r>
                    </a:p>
                    <a:p>
                      <a:pPr marL="0" indent="0">
                        <a:buFontTx/>
                        <a:buNone/>
                      </a:pPr>
                      <a:r>
                        <a:rPr lang="en-US" dirty="0" err="1"/>
                        <a:t>Eg.</a:t>
                      </a:r>
                      <a:r>
                        <a:rPr lang="en-US" dirty="0"/>
                        <a:t> hip </a:t>
                      </a:r>
                      <a:r>
                        <a:rPr lang="en-US" b="1" dirty="0"/>
                        <a:t>12961</a:t>
                      </a:r>
                      <a:r>
                        <a:rPr lang="en-US" dirty="0"/>
                        <a:t> and </a:t>
                      </a:r>
                      <a:r>
                        <a:rPr lang="en-US" dirty="0" err="1"/>
                        <a:t>gl</a:t>
                      </a:r>
                      <a:r>
                        <a:rPr lang="en-US" dirty="0"/>
                        <a:t> </a:t>
                      </a:r>
                      <a:r>
                        <a:rPr lang="en-US" b="1" dirty="0"/>
                        <a:t>676</a:t>
                      </a:r>
                      <a:r>
                        <a:rPr lang="en-US" dirty="0"/>
                        <a:t>, velocities of hip </a:t>
                      </a:r>
                      <a:r>
                        <a:rPr lang="en-US" b="1" dirty="0"/>
                        <a:t>12961</a:t>
                      </a:r>
                    </a:p>
                  </a:txBody>
                  <a:tcPr/>
                </a:tc>
                <a:extLst>
                  <a:ext uri="{0D108BD9-81ED-4DB2-BD59-A6C34878D82A}">
                    <a16:rowId xmlns:a16="http://schemas.microsoft.com/office/drawing/2014/main" val="3623105046"/>
                  </a:ext>
                </a:extLst>
              </a:tr>
            </a:tbl>
          </a:graphicData>
        </a:graphic>
      </p:graphicFrame>
    </p:spTree>
    <p:extLst>
      <p:ext uri="{BB962C8B-B14F-4D97-AF65-F5344CB8AC3E}">
        <p14:creationId xmlns:p14="http://schemas.microsoft.com/office/powerpoint/2010/main" val="353877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050E7F-1D4C-4EF7-A7CC-A2D6EACC7E4D}"/>
              </a:ext>
            </a:extLst>
          </p:cNvPr>
          <p:cNvSpPr>
            <a:spLocks noGrp="1"/>
          </p:cNvSpPr>
          <p:nvPr>
            <p:ph type="sldNum" sz="quarter" idx="12"/>
          </p:nvPr>
        </p:nvSpPr>
        <p:spPr/>
        <p:txBody>
          <a:bodyPr/>
          <a:lstStyle/>
          <a:p>
            <a:fld id="{8A758EFE-665F-4341-B5B8-2DAEADA52F6C}" type="slidenum">
              <a:rPr lang="en-US" smtClean="0"/>
              <a:pPr/>
              <a:t>17</a:t>
            </a:fld>
            <a:endParaRPr lang="en-US" dirty="0"/>
          </a:p>
        </p:txBody>
      </p:sp>
      <p:sp>
        <p:nvSpPr>
          <p:cNvPr id="3" name="Title 2">
            <a:extLst>
              <a:ext uri="{FF2B5EF4-FFF2-40B4-BE49-F238E27FC236}">
                <a16:creationId xmlns:a16="http://schemas.microsoft.com/office/drawing/2014/main" id="{084D870C-7AB0-4050-9FFD-9389DFD923ED}"/>
              </a:ext>
            </a:extLst>
          </p:cNvPr>
          <p:cNvSpPr>
            <a:spLocks noGrp="1"/>
          </p:cNvSpPr>
          <p:nvPr>
            <p:ph type="title"/>
          </p:nvPr>
        </p:nvSpPr>
        <p:spPr/>
        <p:txBody>
          <a:bodyPr/>
          <a:lstStyle/>
          <a:p>
            <a:r>
              <a:rPr lang="en-US" dirty="0"/>
              <a:t>Shortcomings</a:t>
            </a:r>
          </a:p>
        </p:txBody>
      </p:sp>
      <p:sp>
        <p:nvSpPr>
          <p:cNvPr id="4" name="Content Placeholder 3">
            <a:extLst>
              <a:ext uri="{FF2B5EF4-FFF2-40B4-BE49-F238E27FC236}">
                <a16:creationId xmlns:a16="http://schemas.microsoft.com/office/drawing/2014/main" id="{E70FAE80-4896-4DC3-8B4B-7904849EFFA7}"/>
              </a:ext>
            </a:extLst>
          </p:cNvPr>
          <p:cNvSpPr>
            <a:spLocks noGrp="1"/>
          </p:cNvSpPr>
          <p:nvPr>
            <p:ph sz="half" idx="1"/>
          </p:nvPr>
        </p:nvSpPr>
        <p:spPr/>
        <p:txBody>
          <a:bodyPr>
            <a:normAutofit fontScale="70000" lnSpcReduction="20000"/>
          </a:bodyPr>
          <a:lstStyle/>
          <a:p>
            <a:r>
              <a:rPr lang="en-US" dirty="0"/>
              <a:t>Worked with only non-negative and non-fractions</a:t>
            </a:r>
          </a:p>
          <a:p>
            <a:r>
              <a:rPr lang="en-US" dirty="0"/>
              <a:t>Limited their vocabulary to most frequent types: unfair to numerals as they are infrequent</a:t>
            </a:r>
          </a:p>
          <a:p>
            <a:r>
              <a:rPr lang="en-US" dirty="0"/>
              <a:t>The two evaluation methods seem a bit contradictory</a:t>
            </a:r>
          </a:p>
          <a:p>
            <a:pPr lvl="1"/>
            <a:r>
              <a:rPr lang="en-US" dirty="0"/>
              <a:t>If the true value is 1.75, then 1.76 would be better on APP but 1.753447 would be better on MAPE because it is closer to 1.75</a:t>
            </a:r>
          </a:p>
          <a:p>
            <a:pPr lvl="1"/>
            <a:r>
              <a:rPr lang="en-US" dirty="0" err="1"/>
              <a:t>MoG</a:t>
            </a:r>
            <a:r>
              <a:rPr lang="en-US" dirty="0"/>
              <a:t> does better on MAPE on the clinical data because it gives high probability to continuous attributes</a:t>
            </a:r>
          </a:p>
          <a:p>
            <a:r>
              <a:rPr lang="en-US" dirty="0"/>
              <a:t>Evaluation on the number line does not seem to be the right metric to determine if a numeral is realistic in the context (refer slide 13)</a:t>
            </a:r>
          </a:p>
          <a:p>
            <a:r>
              <a:rPr lang="en-US" dirty="0"/>
              <a:t>Even APP seems to be amplified by OOV words. The difference b/w numerals and words isn’t that high on PP (see paper)</a:t>
            </a:r>
          </a:p>
          <a:p>
            <a:r>
              <a:rPr lang="en-US" dirty="0"/>
              <a:t>Are numerals in different types of data different and don’t transfer?</a:t>
            </a:r>
          </a:p>
          <a:p>
            <a:r>
              <a:rPr lang="en-US" dirty="0"/>
              <a:t>Does the performance vary in the 37 sub-fields from </a:t>
            </a:r>
            <a:r>
              <a:rPr lang="en-US" dirty="0" err="1"/>
              <a:t>arXiv</a:t>
            </a:r>
            <a:r>
              <a:rPr lang="en-US" dirty="0"/>
              <a:t> also?</a:t>
            </a:r>
          </a:p>
        </p:txBody>
      </p:sp>
    </p:spTree>
    <p:extLst>
      <p:ext uri="{BB962C8B-B14F-4D97-AF65-F5344CB8AC3E}">
        <p14:creationId xmlns:p14="http://schemas.microsoft.com/office/powerpoint/2010/main" val="196746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2</a:t>
            </a:fld>
            <a:endParaRPr lang="en-US" dirty="0"/>
          </a:p>
        </p:txBody>
      </p:sp>
      <p:sp>
        <p:nvSpPr>
          <p:cNvPr id="3" name="Title 2"/>
          <p:cNvSpPr>
            <a:spLocks noGrp="1"/>
          </p:cNvSpPr>
          <p:nvPr>
            <p:ph type="title"/>
          </p:nvPr>
        </p:nvSpPr>
        <p:spPr/>
        <p:txBody>
          <a:bodyPr>
            <a:normAutofit/>
          </a:bodyPr>
          <a:lstStyle/>
          <a:p>
            <a:r>
              <a:rPr lang="en-US" dirty="0"/>
              <a:t>Problem &amp; Motivation </a:t>
            </a:r>
          </a:p>
        </p:txBody>
      </p:sp>
      <p:sp>
        <p:nvSpPr>
          <p:cNvPr id="5" name="Content Placeholder 3"/>
          <p:cNvSpPr txBox="1">
            <a:spLocks/>
          </p:cNvSpPr>
          <p:nvPr/>
        </p:nvSpPr>
        <p:spPr>
          <a:xfrm>
            <a:off x="457199" y="1016001"/>
            <a:ext cx="7890933" cy="3578622"/>
          </a:xfrm>
          <a:prstGeom prst="rect">
            <a:avLst/>
          </a:prstGeom>
        </p:spPr>
        <p:txBody>
          <a:bodyPr>
            <a:normAutofit fontScale="70000" lnSpcReduction="20000"/>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Which of these sentences is more realistic?</a:t>
            </a:r>
          </a:p>
          <a:p>
            <a:pPr marL="0" indent="0">
              <a:buNone/>
            </a:pPr>
            <a:r>
              <a:rPr lang="en-US" dirty="0"/>
              <a:t>		John’s height is 1.75 meters		      (realistic)</a:t>
            </a:r>
          </a:p>
          <a:p>
            <a:pPr marL="0" indent="0">
              <a:buNone/>
            </a:pPr>
            <a:r>
              <a:rPr lang="en-US" dirty="0"/>
              <a:t>		John’s height is 999.999 meters 	     (unrealistic)</a:t>
            </a:r>
          </a:p>
          <a:p>
            <a:r>
              <a:rPr lang="en-US" dirty="0"/>
              <a:t>But a language model will likely assign similar probability to both sentences because most numerals will most likely be OOV</a:t>
            </a:r>
          </a:p>
          <a:p>
            <a:r>
              <a:rPr lang="en-US" dirty="0"/>
              <a:t>BERT demo at </a:t>
            </a:r>
            <a:r>
              <a:rPr lang="en-US" dirty="0">
                <a:hlinkClick r:id="rId2"/>
              </a:rPr>
              <a:t>http://orwell.seas.upenn.edu:4001</a:t>
            </a:r>
            <a:endParaRPr lang="en-US" dirty="0"/>
          </a:p>
          <a:p>
            <a:pPr marL="0" indent="0">
              <a:buNone/>
            </a:pPr>
            <a:r>
              <a:rPr lang="en-US" dirty="0"/>
              <a:t>		- John’s height is ____ meters</a:t>
            </a:r>
          </a:p>
          <a:p>
            <a:pPr marL="0" indent="0">
              <a:buNone/>
            </a:pPr>
            <a:r>
              <a:rPr lang="en-US" dirty="0"/>
              <a:t>		- Most probable predicted values are 6, 15 and 5, all of 			   which are unrealistic</a:t>
            </a:r>
          </a:p>
          <a:p>
            <a:r>
              <a:rPr lang="en-US" dirty="0"/>
              <a:t>We need language models that can understand numerals better and assign higher probabilities to numerals that are more likely and realistic in the given context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180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758EFE-665F-4341-B5B8-2DAEADA52F6C}" type="slidenum">
              <a:rPr lang="en-US" smtClean="0"/>
              <a:pPr/>
              <a:t>3</a:t>
            </a:fld>
            <a:endParaRPr lang="en-US" dirty="0"/>
          </a:p>
        </p:txBody>
      </p:sp>
      <p:sp>
        <p:nvSpPr>
          <p:cNvPr id="2" name="Title 1"/>
          <p:cNvSpPr>
            <a:spLocks noGrp="1"/>
          </p:cNvSpPr>
          <p:nvPr>
            <p:ph type="title"/>
          </p:nvPr>
        </p:nvSpPr>
        <p:spPr/>
        <p:txBody>
          <a:bodyPr>
            <a:normAutofit/>
          </a:bodyPr>
          <a:lstStyle/>
          <a:p>
            <a:r>
              <a:rPr lang="en-US" dirty="0"/>
              <a:t>Contents:</a:t>
            </a:r>
          </a:p>
        </p:txBody>
      </p:sp>
      <p:sp>
        <p:nvSpPr>
          <p:cNvPr id="3" name="Content Placeholder 2"/>
          <p:cNvSpPr>
            <a:spLocks noGrp="1"/>
          </p:cNvSpPr>
          <p:nvPr>
            <p:ph idx="1"/>
          </p:nvPr>
        </p:nvSpPr>
        <p:spPr/>
        <p:txBody>
          <a:bodyPr>
            <a:normAutofit fontScale="92500" lnSpcReduction="10000"/>
          </a:bodyPr>
          <a:lstStyle/>
          <a:p>
            <a:r>
              <a:rPr lang="en-US" dirty="0"/>
              <a:t>Language models</a:t>
            </a:r>
          </a:p>
          <a:p>
            <a:r>
              <a:rPr lang="en-US" dirty="0"/>
              <a:t>Prior work</a:t>
            </a:r>
          </a:p>
          <a:p>
            <a:r>
              <a:rPr lang="en-US" dirty="0"/>
              <a:t>Contributions</a:t>
            </a:r>
          </a:p>
          <a:p>
            <a:r>
              <a:rPr lang="en-US" dirty="0"/>
              <a:t>Models</a:t>
            </a:r>
          </a:p>
          <a:p>
            <a:r>
              <a:rPr lang="en-US" dirty="0"/>
              <a:t>Evaluation metrics</a:t>
            </a:r>
          </a:p>
          <a:p>
            <a:r>
              <a:rPr lang="en-US" dirty="0"/>
              <a:t>Results</a:t>
            </a:r>
          </a:p>
          <a:p>
            <a:r>
              <a:rPr lang="en-US" dirty="0"/>
              <a:t>Analysis</a:t>
            </a:r>
          </a:p>
          <a:p>
            <a:r>
              <a:rPr lang="en-US" dirty="0"/>
              <a:t>Shortcomings</a:t>
            </a:r>
          </a:p>
        </p:txBody>
      </p:sp>
    </p:spTree>
    <p:extLst>
      <p:ext uri="{BB962C8B-B14F-4D97-AF65-F5344CB8AC3E}">
        <p14:creationId xmlns:p14="http://schemas.microsoft.com/office/powerpoint/2010/main" val="354451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52ED4D-8DCC-4089-9C41-B7C7BF70B435}"/>
              </a:ext>
            </a:extLst>
          </p:cNvPr>
          <p:cNvSpPr>
            <a:spLocks noGrp="1"/>
          </p:cNvSpPr>
          <p:nvPr>
            <p:ph type="sldNum" sz="quarter" idx="12"/>
          </p:nvPr>
        </p:nvSpPr>
        <p:spPr/>
        <p:txBody>
          <a:bodyPr/>
          <a:lstStyle/>
          <a:p>
            <a:fld id="{8A758EFE-665F-4341-B5B8-2DAEADA52F6C}" type="slidenum">
              <a:rPr lang="en-US" smtClean="0"/>
              <a:pPr/>
              <a:t>4</a:t>
            </a:fld>
            <a:endParaRPr lang="en-US" dirty="0"/>
          </a:p>
        </p:txBody>
      </p:sp>
      <p:sp>
        <p:nvSpPr>
          <p:cNvPr id="3" name="Title 2">
            <a:extLst>
              <a:ext uri="{FF2B5EF4-FFF2-40B4-BE49-F238E27FC236}">
                <a16:creationId xmlns:a16="http://schemas.microsoft.com/office/drawing/2014/main" id="{38441FF5-FB55-430A-9D1F-6B8A7B427158}"/>
              </a:ext>
            </a:extLst>
          </p:cNvPr>
          <p:cNvSpPr>
            <a:spLocks noGrp="1"/>
          </p:cNvSpPr>
          <p:nvPr>
            <p:ph type="title"/>
          </p:nvPr>
        </p:nvSpPr>
        <p:spPr/>
        <p:txBody>
          <a:bodyPr/>
          <a:lstStyle/>
          <a:p>
            <a:r>
              <a:rPr lang="en-US" dirty="0"/>
              <a:t>Language models</a:t>
            </a:r>
          </a:p>
        </p:txBody>
      </p:sp>
      <p:sp>
        <p:nvSpPr>
          <p:cNvPr id="4" name="Content Placeholder 3">
            <a:extLst>
              <a:ext uri="{FF2B5EF4-FFF2-40B4-BE49-F238E27FC236}">
                <a16:creationId xmlns:a16="http://schemas.microsoft.com/office/drawing/2014/main" id="{37B33428-0A87-4FB8-9F6A-2E28C4AE44DC}"/>
              </a:ext>
            </a:extLst>
          </p:cNvPr>
          <p:cNvSpPr>
            <a:spLocks noGrp="1"/>
          </p:cNvSpPr>
          <p:nvPr>
            <p:ph sz="half" idx="1"/>
          </p:nvPr>
        </p:nvSpPr>
        <p:spPr/>
        <p:txBody>
          <a:bodyPr>
            <a:normAutofit/>
          </a:bodyPr>
          <a:lstStyle/>
          <a:p>
            <a:r>
              <a:rPr lang="en-US" dirty="0"/>
              <a:t>Compute the probability of a sentence</a:t>
            </a:r>
          </a:p>
          <a:p>
            <a:pPr marL="457200" lvl="1" indent="0">
              <a:buNone/>
            </a:pPr>
            <a:r>
              <a:rPr lang="en-US" dirty="0"/>
              <a:t>P(w</a:t>
            </a:r>
            <a:r>
              <a:rPr lang="en-US" baseline="-25000" dirty="0"/>
              <a:t>1</a:t>
            </a:r>
            <a:r>
              <a:rPr lang="en-US" dirty="0"/>
              <a:t>,w</a:t>
            </a:r>
            <a:r>
              <a:rPr lang="en-US" baseline="-25000" dirty="0"/>
              <a:t>2</a:t>
            </a:r>
            <a:r>
              <a:rPr lang="en-US" dirty="0"/>
              <a:t>,….</a:t>
            </a:r>
            <a:r>
              <a:rPr lang="en-US" dirty="0" err="1"/>
              <a:t>w</a:t>
            </a:r>
            <a:r>
              <a:rPr lang="en-US" baseline="-25000" dirty="0" err="1"/>
              <a:t>n</a:t>
            </a:r>
            <a:r>
              <a:rPr lang="en-US" dirty="0"/>
              <a:t>) = P(w</a:t>
            </a:r>
            <a:r>
              <a:rPr lang="en-US" baseline="-25000" dirty="0"/>
              <a:t>1</a:t>
            </a:r>
            <a:r>
              <a:rPr lang="en-US" dirty="0"/>
              <a:t>) P(w</a:t>
            </a:r>
            <a:r>
              <a:rPr lang="en-US" baseline="-25000" dirty="0"/>
              <a:t>2</a:t>
            </a:r>
            <a:r>
              <a:rPr lang="en-US" dirty="0"/>
              <a:t>|w</a:t>
            </a:r>
            <a:r>
              <a:rPr lang="en-US" baseline="-25000" dirty="0"/>
              <a:t>1</a:t>
            </a:r>
            <a:r>
              <a:rPr lang="en-US" dirty="0"/>
              <a:t>) P(w</a:t>
            </a:r>
            <a:r>
              <a:rPr lang="en-US" baseline="-25000" dirty="0"/>
              <a:t>3</a:t>
            </a:r>
            <a:r>
              <a:rPr lang="en-US" dirty="0"/>
              <a:t>|w</a:t>
            </a:r>
            <a:r>
              <a:rPr lang="en-US" baseline="-25000" dirty="0"/>
              <a:t>2</a:t>
            </a:r>
            <a:r>
              <a:rPr lang="en-US" dirty="0"/>
              <a:t>,w</a:t>
            </a:r>
            <a:r>
              <a:rPr lang="en-US" baseline="-25000" dirty="0"/>
              <a:t>1</a:t>
            </a:r>
            <a:r>
              <a:rPr lang="en-US" dirty="0"/>
              <a:t>) …… P(w</a:t>
            </a:r>
            <a:r>
              <a:rPr lang="en-US" baseline="-25000" dirty="0"/>
              <a:t>n</a:t>
            </a:r>
            <a:r>
              <a:rPr lang="en-US" dirty="0"/>
              <a:t>|w</a:t>
            </a:r>
            <a:r>
              <a:rPr lang="en-US" baseline="-25000" dirty="0"/>
              <a:t>n-1</a:t>
            </a:r>
            <a:r>
              <a:rPr lang="en-US" dirty="0"/>
              <a:t>,…..w</a:t>
            </a:r>
            <a:r>
              <a:rPr lang="en-US" baseline="-25000" dirty="0"/>
              <a:t>1</a:t>
            </a:r>
            <a:r>
              <a:rPr lang="en-US" dirty="0"/>
              <a:t>)</a:t>
            </a:r>
          </a:p>
          <a:p>
            <a:pPr marL="1371600" lvl="3" indent="0">
              <a:buNone/>
            </a:pPr>
            <a:endParaRPr lang="en-US" dirty="0"/>
          </a:p>
        </p:txBody>
      </p:sp>
      <p:pic>
        <p:nvPicPr>
          <p:cNvPr id="5" name="Picture 4">
            <a:extLst>
              <a:ext uri="{FF2B5EF4-FFF2-40B4-BE49-F238E27FC236}">
                <a16:creationId xmlns:a16="http://schemas.microsoft.com/office/drawing/2014/main" id="{3A28AE28-DF2E-4EEF-B626-DB7B0567BE54}"/>
              </a:ext>
            </a:extLst>
          </p:cNvPr>
          <p:cNvPicPr>
            <a:picLocks noChangeAspect="1"/>
          </p:cNvPicPr>
          <p:nvPr/>
        </p:nvPicPr>
        <p:blipFill rotWithShape="1">
          <a:blip r:embed="rId3"/>
          <a:srcRect l="15167" t="45926" r="15917" b="7407"/>
          <a:stretch/>
        </p:blipFill>
        <p:spPr>
          <a:xfrm>
            <a:off x="1318260" y="2194326"/>
            <a:ext cx="6301740" cy="2400300"/>
          </a:xfrm>
          <a:prstGeom prst="rect">
            <a:avLst/>
          </a:prstGeom>
        </p:spPr>
      </p:pic>
      <p:sp>
        <p:nvSpPr>
          <p:cNvPr id="6" name="TextBox 5">
            <a:extLst>
              <a:ext uri="{FF2B5EF4-FFF2-40B4-BE49-F238E27FC236}">
                <a16:creationId xmlns:a16="http://schemas.microsoft.com/office/drawing/2014/main" id="{00AC788D-0209-4985-AC09-EBE4C039E7D4}"/>
              </a:ext>
            </a:extLst>
          </p:cNvPr>
          <p:cNvSpPr txBox="1"/>
          <p:nvPr/>
        </p:nvSpPr>
        <p:spPr>
          <a:xfrm>
            <a:off x="5090160" y="4698999"/>
            <a:ext cx="2453640" cy="230832"/>
          </a:xfrm>
          <a:prstGeom prst="rect">
            <a:avLst/>
          </a:prstGeom>
          <a:noFill/>
        </p:spPr>
        <p:txBody>
          <a:bodyPr wrap="square" rtlCol="0">
            <a:spAutoFit/>
          </a:bodyPr>
          <a:lstStyle/>
          <a:p>
            <a:r>
              <a:rPr lang="en-US" sz="900" dirty="0"/>
              <a:t>Figure based on  from slides by Hung-</a:t>
            </a:r>
            <a:r>
              <a:rPr lang="en-US" sz="900" dirty="0" err="1"/>
              <a:t>yi</a:t>
            </a:r>
            <a:r>
              <a:rPr lang="en-US" sz="900" dirty="0"/>
              <a:t> Lee</a:t>
            </a:r>
          </a:p>
        </p:txBody>
      </p:sp>
      <p:sp>
        <p:nvSpPr>
          <p:cNvPr id="7" name="TextBox 6">
            <a:extLst>
              <a:ext uri="{FF2B5EF4-FFF2-40B4-BE49-F238E27FC236}">
                <a16:creationId xmlns:a16="http://schemas.microsoft.com/office/drawing/2014/main" id="{EB0DFF4F-A592-4AF5-93F2-1371CE3EC29C}"/>
              </a:ext>
            </a:extLst>
          </p:cNvPr>
          <p:cNvSpPr txBox="1"/>
          <p:nvPr/>
        </p:nvSpPr>
        <p:spPr>
          <a:xfrm>
            <a:off x="6156960" y="3154680"/>
            <a:ext cx="640080" cy="369332"/>
          </a:xfrm>
          <a:prstGeom prst="rect">
            <a:avLst/>
          </a:prstGeom>
          <a:noFill/>
        </p:spPr>
        <p:txBody>
          <a:bodyPr wrap="square" rtlCol="0">
            <a:spAutoFit/>
          </a:bodyPr>
          <a:lstStyle/>
          <a:p>
            <a:r>
              <a:rPr lang="en-US" dirty="0"/>
              <a:t>h</a:t>
            </a:r>
            <a:r>
              <a:rPr lang="en-US" baseline="-25000" dirty="0"/>
              <a:t>4</a:t>
            </a:r>
          </a:p>
        </p:txBody>
      </p:sp>
      <p:sp>
        <p:nvSpPr>
          <p:cNvPr id="9" name="TextBox 8">
            <a:extLst>
              <a:ext uri="{FF2B5EF4-FFF2-40B4-BE49-F238E27FC236}">
                <a16:creationId xmlns:a16="http://schemas.microsoft.com/office/drawing/2014/main" id="{0E940C04-9522-4C79-BD9B-96C0B731C948}"/>
              </a:ext>
            </a:extLst>
          </p:cNvPr>
          <p:cNvSpPr txBox="1"/>
          <p:nvPr/>
        </p:nvSpPr>
        <p:spPr>
          <a:xfrm>
            <a:off x="1722120" y="3122414"/>
            <a:ext cx="640080" cy="369332"/>
          </a:xfrm>
          <a:prstGeom prst="rect">
            <a:avLst/>
          </a:prstGeom>
          <a:noFill/>
        </p:spPr>
        <p:txBody>
          <a:bodyPr wrap="square" rtlCol="0">
            <a:spAutoFit/>
          </a:bodyPr>
          <a:lstStyle/>
          <a:p>
            <a:r>
              <a:rPr lang="en-US" dirty="0"/>
              <a:t>h</a:t>
            </a:r>
            <a:r>
              <a:rPr lang="en-US" baseline="-25000" dirty="0"/>
              <a:t>1</a:t>
            </a:r>
          </a:p>
        </p:txBody>
      </p:sp>
      <p:sp>
        <p:nvSpPr>
          <p:cNvPr id="10" name="TextBox 9">
            <a:extLst>
              <a:ext uri="{FF2B5EF4-FFF2-40B4-BE49-F238E27FC236}">
                <a16:creationId xmlns:a16="http://schemas.microsoft.com/office/drawing/2014/main" id="{A6429841-1199-4211-AF13-3810408865A3}"/>
              </a:ext>
            </a:extLst>
          </p:cNvPr>
          <p:cNvSpPr txBox="1"/>
          <p:nvPr/>
        </p:nvSpPr>
        <p:spPr>
          <a:xfrm>
            <a:off x="3169920" y="3154680"/>
            <a:ext cx="640080" cy="369332"/>
          </a:xfrm>
          <a:prstGeom prst="rect">
            <a:avLst/>
          </a:prstGeom>
          <a:noFill/>
        </p:spPr>
        <p:txBody>
          <a:bodyPr wrap="square" rtlCol="0">
            <a:spAutoFit/>
          </a:bodyPr>
          <a:lstStyle/>
          <a:p>
            <a:r>
              <a:rPr lang="en-US" dirty="0"/>
              <a:t>h</a:t>
            </a:r>
            <a:r>
              <a:rPr lang="en-US" baseline="-25000" dirty="0"/>
              <a:t>2</a:t>
            </a:r>
          </a:p>
        </p:txBody>
      </p:sp>
      <p:sp>
        <p:nvSpPr>
          <p:cNvPr id="11" name="TextBox 10">
            <a:extLst>
              <a:ext uri="{FF2B5EF4-FFF2-40B4-BE49-F238E27FC236}">
                <a16:creationId xmlns:a16="http://schemas.microsoft.com/office/drawing/2014/main" id="{DCAADBB1-BBB0-471A-A755-02FE3ADF5BF2}"/>
              </a:ext>
            </a:extLst>
          </p:cNvPr>
          <p:cNvSpPr txBox="1"/>
          <p:nvPr/>
        </p:nvSpPr>
        <p:spPr>
          <a:xfrm>
            <a:off x="4663440" y="3154680"/>
            <a:ext cx="640080" cy="369332"/>
          </a:xfrm>
          <a:prstGeom prst="rect">
            <a:avLst/>
          </a:prstGeom>
          <a:noFill/>
        </p:spPr>
        <p:txBody>
          <a:bodyPr wrap="square" rtlCol="0">
            <a:spAutoFit/>
          </a:bodyPr>
          <a:lstStyle/>
          <a:p>
            <a:r>
              <a:rPr lang="en-US" dirty="0"/>
              <a:t>h</a:t>
            </a:r>
            <a:r>
              <a:rPr lang="en-US" baseline="-25000" dirty="0"/>
              <a:t>3</a:t>
            </a:r>
          </a:p>
        </p:txBody>
      </p:sp>
    </p:spTree>
    <p:extLst>
      <p:ext uri="{BB962C8B-B14F-4D97-AF65-F5344CB8AC3E}">
        <p14:creationId xmlns:p14="http://schemas.microsoft.com/office/powerpoint/2010/main" val="75641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52ED4D-8DCC-4089-9C41-B7C7BF70B435}"/>
              </a:ext>
            </a:extLst>
          </p:cNvPr>
          <p:cNvSpPr>
            <a:spLocks noGrp="1"/>
          </p:cNvSpPr>
          <p:nvPr>
            <p:ph type="sldNum" sz="quarter" idx="12"/>
          </p:nvPr>
        </p:nvSpPr>
        <p:spPr/>
        <p:txBody>
          <a:bodyPr/>
          <a:lstStyle/>
          <a:p>
            <a:fld id="{8A758EFE-665F-4341-B5B8-2DAEADA52F6C}" type="slidenum">
              <a:rPr lang="en-US" smtClean="0"/>
              <a:pPr/>
              <a:t>5</a:t>
            </a:fld>
            <a:endParaRPr lang="en-US" dirty="0"/>
          </a:p>
        </p:txBody>
      </p:sp>
      <p:sp>
        <p:nvSpPr>
          <p:cNvPr id="3" name="Title 2">
            <a:extLst>
              <a:ext uri="{FF2B5EF4-FFF2-40B4-BE49-F238E27FC236}">
                <a16:creationId xmlns:a16="http://schemas.microsoft.com/office/drawing/2014/main" id="{38441FF5-FB55-430A-9D1F-6B8A7B427158}"/>
              </a:ext>
            </a:extLst>
          </p:cNvPr>
          <p:cNvSpPr>
            <a:spLocks noGrp="1"/>
          </p:cNvSpPr>
          <p:nvPr>
            <p:ph type="title"/>
          </p:nvPr>
        </p:nvSpPr>
        <p:spPr/>
        <p:txBody>
          <a:bodyPr/>
          <a:lstStyle/>
          <a:p>
            <a:r>
              <a:rPr lang="en-US" dirty="0"/>
              <a:t>Language models - Evaluation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7B33428-0A87-4FB8-9F6A-2E28C4AE44DC}"/>
                  </a:ext>
                </a:extLst>
              </p:cNvPr>
              <p:cNvSpPr>
                <a:spLocks noGrp="1"/>
              </p:cNvSpPr>
              <p:nvPr>
                <p:ph sz="half" idx="1"/>
              </p:nvPr>
            </p:nvSpPr>
            <p:spPr/>
            <p:txBody>
              <a:bodyPr>
                <a:normAutofit fontScale="85000" lnSpcReduction="20000"/>
              </a:bodyPr>
              <a:lstStyle/>
              <a:p>
                <a:r>
                  <a:rPr lang="en-US" dirty="0"/>
                  <a:t>Perplexity, PP(W) = P(w</a:t>
                </a:r>
                <a:r>
                  <a:rPr lang="en-US" baseline="-25000" dirty="0"/>
                  <a:t>1</a:t>
                </a:r>
                <a:r>
                  <a:rPr lang="en-US" dirty="0"/>
                  <a:t>w</a:t>
                </a:r>
                <a:r>
                  <a:rPr lang="en-US" baseline="-25000" dirty="0"/>
                  <a:t>2</a:t>
                </a:r>
                <a:r>
                  <a:rPr lang="en-US" dirty="0"/>
                  <a:t>…..</a:t>
                </a:r>
                <a:r>
                  <a:rPr lang="en-US" dirty="0" err="1"/>
                  <a:t>w</a:t>
                </a:r>
                <a:r>
                  <a:rPr lang="en-US" baseline="-25000" dirty="0" err="1"/>
                  <a:t>n</a:t>
                </a:r>
                <a:r>
                  <a:rPr lang="en-US" dirty="0"/>
                  <a:t>)</a:t>
                </a:r>
                <a:r>
                  <a:rPr lang="en-US" baseline="30000" dirty="0"/>
                  <a:t>-1/N</a:t>
                </a:r>
              </a:p>
              <a:p>
                <a:pPr marL="0" indent="0">
                  <a:buNone/>
                </a:pPr>
                <a:r>
                  <a:rPr lang="en-US" dirty="0"/>
                  <a:t>	- Lower perplexity means a better model</a:t>
                </a:r>
              </a:p>
              <a:p>
                <a:pPr marL="0" indent="0">
                  <a:buNone/>
                </a:pPr>
                <a:r>
                  <a:rPr lang="en-US" dirty="0"/>
                  <a:t>	- Perplexity is sensitive to OOV rate: If too many OOV words in the test document, a model which always assigns higher probability to UNK will be better</a:t>
                </a:r>
              </a:p>
              <a:p>
                <a:pPr marL="0" indent="0">
                  <a:buNone/>
                </a:pPr>
                <a:endParaRPr lang="en-US" dirty="0"/>
              </a:p>
              <a:p>
                <a:r>
                  <a:rPr lang="en-US" dirty="0"/>
                  <a:t>Adjusted perplexity, APP(W) </a:t>
                </a:r>
              </a:p>
              <a:p>
                <a:pPr lvl="1"/>
                <a:r>
                  <a:rPr lang="en-US" dirty="0"/>
                  <a:t>Normalize by the number of OOV words</a:t>
                </a:r>
              </a:p>
              <a:p>
                <a:pPr marL="0" indent="0">
                  <a:buNone/>
                </a:pPr>
                <a:r>
                  <a:rPr lang="en-US" dirty="0"/>
                  <a:t>		p’</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𝑤</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plcHide m:val="on"/>
                            <m:mcs>
                              <m:mc>
                                <m:mcPr>
                                  <m:count m:val="1"/>
                                  <m:mcJc m:val="center"/>
                                </m:mcPr>
                              </m:mc>
                            </m:mcs>
                            <m:ctrlPr>
                              <a:rPr lang="en-US" i="1" smtClean="0">
                                <a:latin typeface="Cambria Math" panose="02040503050406030204" pitchFamily="18" charset="0"/>
                              </a:rPr>
                            </m:ctrlPr>
                          </m:mPr>
                          <m:mr>
                            <m:e>
                              <m:sSubSup>
                                <m:sSubSupPr>
                                  <m:ctrlPr>
                                    <a:rPr lang="en-US" i="1" smtClean="0">
                                      <a:latin typeface="Cambria Math" panose="02040503050406030204" pitchFamily="18" charset="0"/>
                                    </a:rPr>
                                  </m:ctrlPr>
                                </m:sSubSupPr>
                                <m:e/>
                                <m: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sub>
                                <m:sup>
                                  <m:r>
                                    <a:rPr lang="en-US" b="0"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𝑤</m:t>
                                      </m:r>
                                    </m:e>
                                  </m:d>
                                  <m:f>
                                    <m:fPr>
                                      <m:ctrlPr>
                                        <a:rPr lang="en-US" i="1" smtClean="0">
                                          <a:latin typeface="Cambria Math" panose="02040503050406030204" pitchFamily="18" charset="0"/>
                                        </a:rPr>
                                      </m:ctrlPr>
                                    </m:fPr>
                                    <m:num>
                                      <m:r>
                                        <a:rPr lang="en-US" i="1" smtClean="0">
                                          <a:latin typeface="Cambria Math" panose="02040503050406030204" pitchFamily="18" charset="0"/>
                                        </a:rPr>
                                        <m:t>1</m:t>
                                      </m:r>
                                    </m:num>
                                    <m:den>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𝑂𝑂𝑉</m:t>
                                          </m:r>
                                          <m:r>
                                            <a:rPr lang="en-US" b="0" i="1" baseline="-25000" smtClean="0">
                                              <a:latin typeface="Cambria Math" panose="02040503050406030204" pitchFamily="18" charset="0"/>
                                            </a:rPr>
                                            <m:t>𝐶</m:t>
                                          </m:r>
                                        </m:e>
                                      </m:d>
                                    </m:den>
                                  </m:f>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  </m:t>
                                  </m:r>
                                  <m:r>
                                    <a:rPr lang="en-US" i="1" smtClean="0">
                                      <a:latin typeface="Cambria Math" panose="02040503050406030204" pitchFamily="18" charset="0"/>
                                    </a:rPr>
                                    <m:t>𝜖</m:t>
                                  </m:r>
                                  <m:r>
                                    <a:rPr lang="en-US" b="0" i="1" smtClean="0">
                                      <a:latin typeface="Cambria Math" panose="02040503050406030204" pitchFamily="18" charset="0"/>
                                    </a:rPr>
                                    <m:t> </m:t>
                                  </m:r>
                                  <m:r>
                                    <a:rPr lang="en-US" i="1">
                                      <a:latin typeface="Cambria Math" panose="02040503050406030204" pitchFamily="18" charset="0"/>
                                    </a:rPr>
                                    <m:t>𝑂𝑂𝑉</m:t>
                                  </m:r>
                                  <m:r>
                                    <a:rPr lang="en-US" i="1" baseline="-25000">
                                      <a:latin typeface="Cambria Math" panose="02040503050406030204" pitchFamily="18" charset="0"/>
                                    </a:rPr>
                                    <m:t>𝐶</m:t>
                                  </m:r>
                                  <m:r>
                                    <a:rPr lang="en-US" b="0" i="1" smtClean="0">
                                      <a:latin typeface="Cambria Math" panose="02040503050406030204" pitchFamily="18" charset="0"/>
                                    </a:rPr>
                                    <m:t> </m:t>
                                  </m:r>
                                </m:sup>
                              </m:sSubSup>
                            </m:e>
                          </m:mr>
                        </m:m>
                      </m:e>
                    </m:d>
                  </m:oMath>
                </a14:m>
                <a:r>
                  <a:rPr lang="en-US" dirty="0"/>
                  <a:t>    , c is the word category </a:t>
                </a:r>
              </a:p>
              <a:p>
                <a:pPr marL="0" indent="0">
                  <a:buNone/>
                </a:pPr>
                <a:r>
                  <a:rPr lang="en-US" dirty="0"/>
                  <a:t>		</a:t>
                </a:r>
              </a:p>
            </p:txBody>
          </p:sp>
        </mc:Choice>
        <mc:Fallback xmlns="">
          <p:sp>
            <p:nvSpPr>
              <p:cNvPr id="4" name="Content Placeholder 3">
                <a:extLst>
                  <a:ext uri="{FF2B5EF4-FFF2-40B4-BE49-F238E27FC236}">
                    <a16:creationId xmlns:a16="http://schemas.microsoft.com/office/drawing/2014/main" id="{37B33428-0A87-4FB8-9F6A-2E28C4AE44DC}"/>
                  </a:ext>
                </a:extLst>
              </p:cNvPr>
              <p:cNvSpPr>
                <a:spLocks noGrp="1" noRot="1" noChangeAspect="1" noMove="1" noResize="1" noEditPoints="1" noAdjustHandles="1" noChangeArrowheads="1" noChangeShapeType="1" noTextEdit="1"/>
              </p:cNvSpPr>
              <p:nvPr>
                <p:ph sz="half" idx="1"/>
              </p:nvPr>
            </p:nvSpPr>
            <p:spPr>
              <a:blipFill>
                <a:blip r:embed="rId3"/>
                <a:stretch>
                  <a:fillRect l="-754" t="-2443"/>
                </a:stretch>
              </a:blipFill>
            </p:spPr>
            <p:txBody>
              <a:bodyPr/>
              <a:lstStyle/>
              <a:p>
                <a:r>
                  <a:rPr lang="en-US">
                    <a:noFill/>
                  </a:rPr>
                  <a:t> </a:t>
                </a:r>
              </a:p>
            </p:txBody>
          </p:sp>
        </mc:Fallback>
      </mc:AlternateContent>
    </p:spTree>
    <p:extLst>
      <p:ext uri="{BB962C8B-B14F-4D97-AF65-F5344CB8AC3E}">
        <p14:creationId xmlns:p14="http://schemas.microsoft.com/office/powerpoint/2010/main" val="253083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5A80D1-5F56-4CAA-B086-D610839C77E9}"/>
              </a:ext>
            </a:extLst>
          </p:cNvPr>
          <p:cNvSpPr>
            <a:spLocks noGrp="1"/>
          </p:cNvSpPr>
          <p:nvPr>
            <p:ph type="sldNum" sz="quarter" idx="12"/>
          </p:nvPr>
        </p:nvSpPr>
        <p:spPr/>
        <p:txBody>
          <a:bodyPr/>
          <a:lstStyle/>
          <a:p>
            <a:fld id="{8A758EFE-665F-4341-B5B8-2DAEADA52F6C}" type="slidenum">
              <a:rPr lang="en-US" smtClean="0"/>
              <a:pPr/>
              <a:t>6</a:t>
            </a:fld>
            <a:endParaRPr lang="en-US" dirty="0"/>
          </a:p>
        </p:txBody>
      </p:sp>
      <p:sp>
        <p:nvSpPr>
          <p:cNvPr id="3" name="Title 2">
            <a:extLst>
              <a:ext uri="{FF2B5EF4-FFF2-40B4-BE49-F238E27FC236}">
                <a16:creationId xmlns:a16="http://schemas.microsoft.com/office/drawing/2014/main" id="{561F231C-B840-4B23-8C74-1453564CAF6A}"/>
              </a:ext>
            </a:extLst>
          </p:cNvPr>
          <p:cNvSpPr>
            <a:spLocks noGrp="1"/>
          </p:cNvSpPr>
          <p:nvPr>
            <p:ph type="title"/>
          </p:nvPr>
        </p:nvSpPr>
        <p:spPr/>
        <p:txBody>
          <a:bodyPr/>
          <a:lstStyle/>
          <a:p>
            <a:r>
              <a:rPr lang="en-US" dirty="0"/>
              <a:t>Prior work</a:t>
            </a:r>
          </a:p>
        </p:txBody>
      </p:sp>
      <p:sp>
        <p:nvSpPr>
          <p:cNvPr id="4" name="Content Placeholder 3">
            <a:extLst>
              <a:ext uri="{FF2B5EF4-FFF2-40B4-BE49-F238E27FC236}">
                <a16:creationId xmlns:a16="http://schemas.microsoft.com/office/drawing/2014/main" id="{FA87D25A-2399-4F0B-977E-73F3272CFBE3}"/>
              </a:ext>
            </a:extLst>
          </p:cNvPr>
          <p:cNvSpPr>
            <a:spLocks noGrp="1"/>
          </p:cNvSpPr>
          <p:nvPr>
            <p:ph sz="half" idx="1"/>
          </p:nvPr>
        </p:nvSpPr>
        <p:spPr/>
        <p:txBody>
          <a:bodyPr>
            <a:normAutofit/>
          </a:bodyPr>
          <a:lstStyle/>
          <a:p>
            <a:r>
              <a:rPr lang="en-US" dirty="0"/>
              <a:t>Numerically Grounded Language Models for Semantic Error Correction; Georgios P. </a:t>
            </a:r>
            <a:r>
              <a:rPr lang="en-US" dirty="0" err="1"/>
              <a:t>Spithourakis</a:t>
            </a:r>
            <a:r>
              <a:rPr lang="en-US" dirty="0"/>
              <a:t>, Isabelle </a:t>
            </a:r>
            <a:r>
              <a:rPr lang="en-US" dirty="0" err="1"/>
              <a:t>Augenstein</a:t>
            </a:r>
            <a:r>
              <a:rPr lang="en-US" dirty="0"/>
              <a:t> and Sebastian Riedel; EMNLP 2016</a:t>
            </a:r>
          </a:p>
          <a:p>
            <a:pPr lvl="1"/>
            <a:r>
              <a:rPr lang="en-US" dirty="0"/>
              <a:t>Incorporate numbers in language models for SEC systems. </a:t>
            </a:r>
            <a:r>
              <a:rPr lang="en-US" dirty="0" err="1"/>
              <a:t>Eg.</a:t>
            </a:r>
            <a:r>
              <a:rPr lang="en-US" dirty="0"/>
              <a:t> 99.9 degrees means a slight fever vs 103 degrees means high fever</a:t>
            </a:r>
          </a:p>
          <a:p>
            <a:pPr lvl="1"/>
            <a:r>
              <a:rPr lang="en-US" dirty="0"/>
              <a:t>Probability of word depends on the numbers that have appeared in text</a:t>
            </a:r>
          </a:p>
          <a:p>
            <a:pPr lvl="1"/>
            <a:r>
              <a:rPr lang="en-US" dirty="0"/>
              <a:t>Use simple representation for numbers such as the number itself</a:t>
            </a:r>
          </a:p>
        </p:txBody>
      </p:sp>
    </p:spTree>
    <p:extLst>
      <p:ext uri="{BB962C8B-B14F-4D97-AF65-F5344CB8AC3E}">
        <p14:creationId xmlns:p14="http://schemas.microsoft.com/office/powerpoint/2010/main" val="424404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7</a:t>
            </a:fld>
            <a:endParaRPr lang="en-US" dirty="0"/>
          </a:p>
        </p:txBody>
      </p:sp>
      <p:sp>
        <p:nvSpPr>
          <p:cNvPr id="3" name="Title 2"/>
          <p:cNvSpPr>
            <a:spLocks noGrp="1"/>
          </p:cNvSpPr>
          <p:nvPr>
            <p:ph type="title"/>
          </p:nvPr>
        </p:nvSpPr>
        <p:spPr/>
        <p:txBody>
          <a:bodyPr>
            <a:normAutofit/>
          </a:bodyPr>
          <a:lstStyle/>
          <a:p>
            <a:r>
              <a:rPr lang="en-US" dirty="0"/>
              <a:t>Contributions</a:t>
            </a:r>
          </a:p>
        </p:txBody>
      </p:sp>
      <p:sp>
        <p:nvSpPr>
          <p:cNvPr id="5" name="Content Placeholder 3"/>
          <p:cNvSpPr txBox="1">
            <a:spLocks/>
          </p:cNvSpPr>
          <p:nvPr/>
        </p:nvSpPr>
        <p:spPr>
          <a:xfrm>
            <a:off x="457199" y="1016001"/>
            <a:ext cx="7890933" cy="3578622"/>
          </a:xfrm>
          <a:prstGeom prst="rect">
            <a:avLst/>
          </a:prstGeom>
        </p:spPr>
        <p:txBody>
          <a:bodyPr>
            <a:normAutofit fontScale="85000" lnSpcReduction="10000"/>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They model numerals with language models using many techniques i.e. assign probabilities to numerals as well given the context and avoid treating them as OOV usually</a:t>
            </a:r>
          </a:p>
          <a:p>
            <a:r>
              <a:rPr lang="en-US" dirty="0"/>
              <a:t>Their models are able to distinguish between different numerals much better but each of them are biased towards certain types of numbers</a:t>
            </a:r>
          </a:p>
          <a:p>
            <a:r>
              <a:rPr lang="en-US" dirty="0"/>
              <a:t>They propose different evaluation metrics for numerals</a:t>
            </a:r>
          </a:p>
          <a:p>
            <a:r>
              <a:rPr lang="en-US" dirty="0"/>
              <a:t>Unfortunately, their evaluation metrics lead to varying conclusions about each of the models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4691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8</a:t>
            </a:fld>
            <a:endParaRPr lang="en-US" dirty="0"/>
          </a:p>
        </p:txBody>
      </p:sp>
      <p:sp>
        <p:nvSpPr>
          <p:cNvPr id="3" name="Title 2"/>
          <p:cNvSpPr>
            <a:spLocks noGrp="1"/>
          </p:cNvSpPr>
          <p:nvPr>
            <p:ph type="title"/>
          </p:nvPr>
        </p:nvSpPr>
        <p:spPr/>
        <p:txBody>
          <a:bodyPr>
            <a:normAutofit/>
          </a:bodyPr>
          <a:lstStyle/>
          <a:p>
            <a:r>
              <a:rPr lang="en-US" dirty="0"/>
              <a:t>Modelling numerals</a:t>
            </a:r>
          </a:p>
        </p:txBody>
      </p:sp>
      <mc:AlternateContent xmlns:mc="http://schemas.openxmlformats.org/markup-compatibility/2006" xmlns:a14="http://schemas.microsoft.com/office/drawing/2010/main">
        <mc:Choice Requires="a14">
          <p:sp>
            <p:nvSpPr>
              <p:cNvPr id="5" name="Content Placeholder 3"/>
              <p:cNvSpPr txBox="1">
                <a:spLocks/>
              </p:cNvSpPr>
              <p:nvPr/>
            </p:nvSpPr>
            <p:spPr>
              <a:xfrm>
                <a:off x="457199" y="1016001"/>
                <a:ext cx="7890933" cy="3578622"/>
              </a:xfrm>
              <a:prstGeom prst="rect">
                <a:avLst/>
              </a:prstGeom>
            </p:spPr>
            <p:txBody>
              <a:bodyPr>
                <a:norm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Hierarchical </a:t>
                </a:r>
                <a:r>
                  <a:rPr lang="en-US" dirty="0" err="1"/>
                  <a:t>softmax</a:t>
                </a:r>
                <a:endParaRPr lang="en-US" dirty="0"/>
              </a:p>
              <a:p>
                <a:pPr lvl="1"/>
                <a:r>
                  <a:rPr lang="en-US" dirty="0"/>
                  <a:t> Treat numerals and words as two different classes</a:t>
                </a:r>
              </a:p>
              <a:p>
                <a:pPr marL="0" indent="0">
                  <a:buNone/>
                </a:pPr>
                <a:r>
                  <a:rPr lang="en-US" dirty="0"/>
                  <a:t>		P(</a:t>
                </a:r>
                <a:r>
                  <a:rPr lang="en-US" dirty="0" err="1"/>
                  <a:t>w</a:t>
                </a:r>
                <a:r>
                  <a:rPr lang="en-US" baseline="-25000" dirty="0" err="1"/>
                  <a:t>t</a:t>
                </a:r>
                <a:r>
                  <a:rPr lang="en-US" dirty="0" err="1"/>
                  <a:t>|h</a:t>
                </a:r>
                <a:r>
                  <a:rPr lang="en-US" baseline="-25000" dirty="0" err="1"/>
                  <a:t>t</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𝛴</m:t>
                        </m:r>
                      </m:e>
                      <m:sub>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i="1" dirty="0" smtClean="0">
                                <a:latin typeface="Cambria Math" panose="02040503050406030204" pitchFamily="18" charset="0"/>
                              </a:rPr>
                              <m:t>𝑡</m:t>
                            </m:r>
                          </m:sub>
                        </m:sSub>
                        <m:r>
                          <a:rPr lang="en-US" i="1" dirty="0" smtClean="0">
                            <a:latin typeface="Cambria Math" panose="02040503050406030204" pitchFamily="18" charset="0"/>
                          </a:rPr>
                          <m:t>𝜖</m:t>
                        </m:r>
                        <m:r>
                          <a:rPr lang="en-US" b="0" i="1" dirty="0" smtClean="0">
                            <a:latin typeface="Cambria Math" panose="02040503050406030204" pitchFamily="18" charset="0"/>
                          </a:rPr>
                          <m:t> </m:t>
                        </m:r>
                        <m:r>
                          <a:rPr lang="en-US" b="0" i="1" dirty="0" smtClean="0">
                            <a:latin typeface="Cambria Math" panose="02040503050406030204" pitchFamily="18" charset="0"/>
                          </a:rPr>
                          <m:t>𝐶</m:t>
                        </m:r>
                      </m:sub>
                    </m:sSub>
                  </m:oMath>
                </a14:m>
                <a:r>
                  <a:rPr lang="en-US" dirty="0"/>
                  <a:t> P(</a:t>
                </a:r>
                <a:r>
                  <a:rPr lang="en-US" dirty="0" err="1"/>
                  <a:t>c</a:t>
                </a:r>
                <a:r>
                  <a:rPr lang="en-US" baseline="-25000" dirty="0" err="1"/>
                  <a:t>t</a:t>
                </a:r>
                <a:r>
                  <a:rPr lang="en-US" dirty="0" err="1"/>
                  <a:t>|h</a:t>
                </a:r>
                <a:r>
                  <a:rPr lang="en-US" baseline="-25000" dirty="0" err="1"/>
                  <a:t>t</a:t>
                </a:r>
                <a:r>
                  <a:rPr lang="en-US" dirty="0"/>
                  <a:t>) P(</a:t>
                </a:r>
                <a:r>
                  <a:rPr lang="en-US" dirty="0" err="1"/>
                  <a:t>w</a:t>
                </a:r>
                <a:r>
                  <a:rPr lang="en-US" baseline="-25000" dirty="0" err="1"/>
                  <a:t>t</a:t>
                </a:r>
                <a:r>
                  <a:rPr lang="en-US" dirty="0" err="1"/>
                  <a:t>|c</a:t>
                </a:r>
                <a:r>
                  <a:rPr lang="en-US" baseline="-25000" dirty="0" err="1"/>
                  <a:t>t</a:t>
                </a:r>
                <a:r>
                  <a:rPr lang="en-US" dirty="0" err="1"/>
                  <a:t>,h</a:t>
                </a:r>
                <a:r>
                  <a:rPr lang="en-US" baseline="-25000" dirty="0" err="1"/>
                  <a:t>t</a:t>
                </a:r>
                <a:r>
                  <a:rPr lang="en-US" dirty="0"/>
                  <a:t>)</a:t>
                </a:r>
              </a:p>
              <a:p>
                <a:pPr marL="0" indent="0">
                  <a:buNone/>
                </a:pPr>
                <a:r>
                  <a:rPr lang="en-US" dirty="0"/>
                  <a:t>		P(</a:t>
                </a:r>
                <a:r>
                  <a:rPr lang="en-US" dirty="0" err="1"/>
                  <a:t>c</a:t>
                </a:r>
                <a:r>
                  <a:rPr lang="en-US" baseline="-25000" dirty="0" err="1"/>
                  <a:t>t</a:t>
                </a:r>
                <a:r>
                  <a:rPr lang="en-US" dirty="0" err="1"/>
                  <a:t>|h</a:t>
                </a:r>
                <a:r>
                  <a:rPr lang="en-US" baseline="-25000" dirty="0" err="1"/>
                  <a:t>t</a:t>
                </a:r>
                <a:r>
                  <a:rPr lang="en-US" dirty="0"/>
                  <a:t>) = </a:t>
                </a:r>
                <a:r>
                  <a:rPr lang="en-US" dirty="0">
                    <a:latin typeface="Times New Roman" panose="02020603050405020304" pitchFamily="18" charset="0"/>
                    <a:cs typeface="Times New Roman" panose="02020603050405020304" pitchFamily="18" charset="0"/>
                  </a:rPr>
                  <a:t>σ</a:t>
                </a:r>
                <a:r>
                  <a:rPr lang="en-US" dirty="0"/>
                  <a:t>(</a:t>
                </a:r>
                <a:r>
                  <a:rPr lang="en-US" dirty="0" err="1"/>
                  <a:t>h</a:t>
                </a:r>
                <a:r>
                  <a:rPr lang="en-US" baseline="-25000" dirty="0" err="1"/>
                  <a:t>t</a:t>
                </a:r>
                <a:r>
                  <a:rPr lang="en-US" baseline="30000" dirty="0" err="1"/>
                  <a:t>T</a:t>
                </a:r>
                <a:r>
                  <a:rPr lang="en-US" dirty="0" err="1"/>
                  <a:t>b</a:t>
                </a:r>
                <a:r>
                  <a:rPr lang="en-US" dirty="0"/>
                  <a:t>)</a:t>
                </a:r>
              </a:p>
              <a:p>
                <a:pPr marL="0" indent="0">
                  <a:buNone/>
                </a:pPr>
                <a:r>
                  <a:rPr lang="en-US" dirty="0"/>
                  <a:t>		</a:t>
                </a:r>
              </a:p>
            </p:txBody>
          </p:sp>
        </mc:Choice>
        <mc:Fallback xmlns="">
          <p:sp>
            <p:nvSpPr>
              <p:cNvPr id="5" name="Content Placeholder 3"/>
              <p:cNvSpPr txBox="1">
                <a:spLocks noRot="1" noChangeAspect="1" noMove="1" noResize="1" noEditPoints="1" noAdjustHandles="1" noChangeArrowheads="1" noChangeShapeType="1" noTextEdit="1"/>
              </p:cNvSpPr>
              <p:nvPr/>
            </p:nvSpPr>
            <p:spPr>
              <a:xfrm>
                <a:off x="457199" y="1016001"/>
                <a:ext cx="7890933" cy="3578622"/>
              </a:xfrm>
              <a:prstGeom prst="rect">
                <a:avLst/>
              </a:prstGeom>
              <a:blipFill>
                <a:blip r:embed="rId3"/>
                <a:stretch>
                  <a:fillRect l="-1391" t="-1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3302AF0-7E28-475E-9D1F-909CC0CBE261}"/>
                  </a:ext>
                </a:extLst>
              </p:cNvPr>
              <p:cNvSpPr txBox="1"/>
              <p:nvPr/>
            </p:nvSpPr>
            <p:spPr>
              <a:xfrm>
                <a:off x="5295900" y="2797692"/>
                <a:ext cx="349758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w</a:t>
                </a:r>
                <a:r>
                  <a:rPr lang="en-US" baseline="-25000" dirty="0" err="1"/>
                  <a:t>t</a:t>
                </a:r>
                <a:r>
                  <a:rPr lang="en-US" dirty="0"/>
                  <a:t> = </a:t>
                </a:r>
                <a:r>
                  <a:rPr lang="en-US" dirty="0" err="1"/>
                  <a:t>t</a:t>
                </a:r>
                <a:r>
                  <a:rPr lang="en-US" baseline="30000" dirty="0" err="1"/>
                  <a:t>th</a:t>
                </a:r>
                <a:r>
                  <a:rPr lang="en-US" dirty="0"/>
                  <a:t> word/numeral token</a:t>
                </a:r>
              </a:p>
              <a:p>
                <a:r>
                  <a:rPr lang="en-US" dirty="0" err="1"/>
                  <a:t>h</a:t>
                </a:r>
                <a:r>
                  <a:rPr lang="en-US" baseline="-25000" dirty="0" err="1"/>
                  <a:t>t</a:t>
                </a:r>
                <a:r>
                  <a:rPr lang="en-US" dirty="0"/>
                  <a:t> = hidden state based on context words to predict P(</a:t>
                </a:r>
                <a:r>
                  <a:rPr lang="en-US" dirty="0" err="1"/>
                  <a:t>w</a:t>
                </a:r>
                <a:r>
                  <a:rPr lang="en-US" baseline="-25000" dirty="0" err="1"/>
                  <a:t>t</a:t>
                </a:r>
                <a:r>
                  <a:rPr lang="en-US" dirty="0" err="1"/>
                  <a:t>|context</a:t>
                </a:r>
                <a:r>
                  <a:rPr lang="en-US" dirty="0"/>
                  <a:t>) </a:t>
                </a:r>
              </a:p>
              <a:p>
                <a:r>
                  <a:rPr lang="en-US" dirty="0"/>
                  <a:t>C = category i.e. {word, numeral}</a:t>
                </a:r>
              </a:p>
              <a:p>
                <a:r>
                  <a:rPr lang="en-US" dirty="0"/>
                  <a:t>d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digits</m:t>
                    </m:r>
                    <m:r>
                      <a:rPr lang="en-US" b="0" i="0" smtClean="0">
                        <a:latin typeface="Cambria Math" panose="02040503050406030204" pitchFamily="18" charset="0"/>
                      </a:rPr>
                      <m:t> </m:t>
                    </m:r>
                    <m:r>
                      <a:rPr lang="en-US" i="1">
                        <a:latin typeface="Cambria Math" panose="02040503050406030204" pitchFamily="18" charset="0"/>
                      </a:rPr>
                      <m:t>𝜖</m:t>
                    </m:r>
                  </m:oMath>
                </a14:m>
                <a:r>
                  <a:rPr lang="en-US" dirty="0"/>
                  <a:t> {0-9, decimal, EOS}</a:t>
                </a:r>
              </a:p>
              <a:p>
                <a:r>
                  <a:rPr lang="en-US" dirty="0"/>
                  <a:t>r = number of decimal digits</a:t>
                </a:r>
              </a:p>
            </p:txBody>
          </p:sp>
        </mc:Choice>
        <mc:Fallback>
          <p:sp>
            <p:nvSpPr>
              <p:cNvPr id="4" name="TextBox 3">
                <a:extLst>
                  <a:ext uri="{FF2B5EF4-FFF2-40B4-BE49-F238E27FC236}">
                    <a16:creationId xmlns:a16="http://schemas.microsoft.com/office/drawing/2014/main" id="{33302AF0-7E28-475E-9D1F-909CC0CBE261}"/>
                  </a:ext>
                </a:extLst>
              </p:cNvPr>
              <p:cNvSpPr txBox="1">
                <a:spLocks noRot="1" noChangeAspect="1" noMove="1" noResize="1" noEditPoints="1" noAdjustHandles="1" noChangeArrowheads="1" noChangeShapeType="1" noTextEdit="1"/>
              </p:cNvSpPr>
              <p:nvPr/>
            </p:nvSpPr>
            <p:spPr>
              <a:xfrm>
                <a:off x="5295900" y="2797692"/>
                <a:ext cx="3497580" cy="1754326"/>
              </a:xfrm>
              <a:prstGeom prst="rect">
                <a:avLst/>
              </a:prstGeom>
              <a:blipFill>
                <a:blip r:embed="rId4"/>
                <a:stretch>
                  <a:fillRect l="-1211" t="-1370" r="-173" b="-3767"/>
                </a:stretch>
              </a:blipFill>
            </p:spPr>
            <p:txBody>
              <a:bodyPr/>
              <a:lstStyle/>
              <a:p>
                <a:r>
                  <a:rPr lang="en-US">
                    <a:noFill/>
                  </a:rPr>
                  <a:t> </a:t>
                </a:r>
              </a:p>
            </p:txBody>
          </p:sp>
        </mc:Fallback>
      </mc:AlternateContent>
    </p:spTree>
    <p:extLst>
      <p:ext uri="{BB962C8B-B14F-4D97-AF65-F5344CB8AC3E}">
        <p14:creationId xmlns:p14="http://schemas.microsoft.com/office/powerpoint/2010/main" val="58455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A87134-3CF9-4E47-84C1-1FF970F7C912}"/>
              </a:ext>
            </a:extLst>
          </p:cNvPr>
          <p:cNvSpPr>
            <a:spLocks noGrp="1"/>
          </p:cNvSpPr>
          <p:nvPr>
            <p:ph type="sldNum" sz="quarter" idx="12"/>
          </p:nvPr>
        </p:nvSpPr>
        <p:spPr/>
        <p:txBody>
          <a:bodyPr/>
          <a:lstStyle/>
          <a:p>
            <a:fld id="{8A758EFE-665F-4341-B5B8-2DAEADA52F6C}" type="slidenum">
              <a:rPr lang="en-US" smtClean="0"/>
              <a:pPr/>
              <a:t>9</a:t>
            </a:fld>
            <a:endParaRPr lang="en-US" dirty="0"/>
          </a:p>
        </p:txBody>
      </p:sp>
      <p:sp>
        <p:nvSpPr>
          <p:cNvPr id="3" name="Title 2">
            <a:extLst>
              <a:ext uri="{FF2B5EF4-FFF2-40B4-BE49-F238E27FC236}">
                <a16:creationId xmlns:a16="http://schemas.microsoft.com/office/drawing/2014/main" id="{5994DBFB-FC81-422F-BAB0-2EA0846BD02A}"/>
              </a:ext>
            </a:extLst>
          </p:cNvPr>
          <p:cNvSpPr>
            <a:spLocks noGrp="1"/>
          </p:cNvSpPr>
          <p:nvPr>
            <p:ph type="title"/>
          </p:nvPr>
        </p:nvSpPr>
        <p:spPr/>
        <p:txBody>
          <a:bodyPr/>
          <a:lstStyle/>
          <a:p>
            <a:r>
              <a:rPr lang="en-US" dirty="0"/>
              <a:t>Modelling numerals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5B8E7BE-908D-430A-9A78-B6E63927E990}"/>
                  </a:ext>
                </a:extLst>
              </p:cNvPr>
              <p:cNvSpPr>
                <a:spLocks noGrp="1"/>
              </p:cNvSpPr>
              <p:nvPr>
                <p:ph sz="half" idx="1"/>
              </p:nvPr>
            </p:nvSpPr>
            <p:spPr/>
            <p:txBody>
              <a:bodyPr>
                <a:normAutofit fontScale="55000" lnSpcReduction="20000"/>
              </a:bodyPr>
              <a:lstStyle/>
              <a:p>
                <a:r>
                  <a:rPr lang="en-US" dirty="0"/>
                  <a:t>Digit-RNN</a:t>
                </a:r>
              </a:p>
              <a:p>
                <a:pPr marL="0" indent="0">
                  <a:buNone/>
                </a:pPr>
                <a:r>
                  <a:rPr lang="en-US" dirty="0"/>
                  <a:t>		p(w) = p(d</a:t>
                </a:r>
                <a:r>
                  <a:rPr lang="en-US" baseline="-25000" dirty="0"/>
                  <a:t>1</a:t>
                </a:r>
                <a:r>
                  <a:rPr lang="en-US" dirty="0"/>
                  <a:t>)p(d</a:t>
                </a:r>
                <a:r>
                  <a:rPr lang="en-US" baseline="-25000" dirty="0"/>
                  <a:t>2</a:t>
                </a:r>
                <a:r>
                  <a:rPr lang="en-US" dirty="0"/>
                  <a:t>|d</a:t>
                </a:r>
                <a:r>
                  <a:rPr lang="en-US" baseline="-25000" dirty="0"/>
                  <a:t>1</a:t>
                </a:r>
                <a:r>
                  <a:rPr lang="en-US" dirty="0"/>
                  <a:t>)…..p(</a:t>
                </a:r>
                <a:r>
                  <a:rPr lang="en-US" dirty="0" err="1"/>
                  <a:t>d</a:t>
                </a:r>
                <a:r>
                  <a:rPr lang="en-US" baseline="-25000" dirty="0" err="1"/>
                  <a:t>n</a:t>
                </a:r>
                <a:r>
                  <a:rPr lang="en-US" dirty="0" err="1"/>
                  <a:t>|d</a:t>
                </a:r>
                <a:r>
                  <a:rPr lang="en-US" baseline="-25000" dirty="0"/>
                  <a:t>&lt;n</a:t>
                </a:r>
                <a:r>
                  <a:rPr lang="en-US" dirty="0"/>
                  <a:t>)		</a:t>
                </a:r>
              </a:p>
              <a:p>
                <a:pPr marL="0" indent="0">
                  <a:buNone/>
                </a:pPr>
                <a:endParaRPr lang="en-US" dirty="0"/>
              </a:p>
              <a:p>
                <a:r>
                  <a:rPr lang="en-US" dirty="0"/>
                  <a:t>Mixture of Gaussians </a:t>
                </a:r>
              </a:p>
              <a:p>
                <a:pPr marL="0" indent="0">
                  <a:buNone/>
                </a:pPr>
                <a:r>
                  <a:rPr lang="en-US" dirty="0"/>
                  <a:t>	- think of numbers in clusters approximating to a few numbers, which would be the K components in the 		   mixture of K Gaussians</a:t>
                </a:r>
              </a:p>
              <a:p>
                <a:pPr marL="0" indent="0">
                  <a:buNone/>
                </a:pPr>
                <a:r>
                  <a:rPr lang="en-US" dirty="0"/>
                  <a:t>		q(v) = </a:t>
                </a:r>
                <a14:m>
                  <m:oMath xmlns:m="http://schemas.openxmlformats.org/officeDocument/2006/math">
                    <m:nary>
                      <m:naryPr>
                        <m:chr m:val="∑"/>
                        <m:limLoc m:val="undOvr"/>
                        <m:grow m:val="on"/>
                        <m:ctrlPr>
                          <a:rPr lang="en-US" i="1" smtClean="0">
                            <a:latin typeface="Cambria Math" panose="02040503050406030204" pitchFamily="18" charset="0"/>
                          </a:rPr>
                        </m:ctrlPr>
                      </m:naryPr>
                      <m:sub>
                        <m:r>
                          <a:rPr lang="en-US" i="1" smtClean="0">
                            <a:latin typeface="Cambria Math" panose="02040503050406030204" pitchFamily="18" charset="0"/>
                          </a:rPr>
                          <m:t>𝑘</m:t>
                        </m:r>
                        <m:r>
                          <a:rPr lang="en-US"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i="1" smtClean="0">
                                <a:latin typeface="Cambria Math" panose="02040503050406030204" pitchFamily="18" charset="0"/>
                              </a:rPr>
                            </m:ctrlPr>
                          </m:sSubPr>
                          <m:e>
                            <m:r>
                              <a:rPr lang="en-US" i="1" smtClean="0">
                                <a:latin typeface="Cambria Math" panose="02040503050406030204" pitchFamily="18" charset="0"/>
                              </a:rPr>
                              <m:t>𝜋</m:t>
                            </m:r>
                          </m:e>
                          <m:sub>
                            <m:r>
                              <a:rPr lang="en-US" i="1" smtClean="0">
                                <a:latin typeface="Cambria Math" panose="02040503050406030204" pitchFamily="18" charset="0"/>
                              </a:rPr>
                              <m:t>𝐾</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𝑁</m:t>
                            </m:r>
                          </m:e>
                          <m:sub>
                            <m:r>
                              <a:rPr lang="en-US" i="1" smtClean="0">
                                <a:latin typeface="Cambria Math" panose="02040503050406030204" pitchFamily="18" charset="0"/>
                              </a:rPr>
                              <m:t>𝑘</m:t>
                            </m:r>
                          </m:sub>
                        </m:sSub>
                        <m:d>
                          <m:dPr>
                            <m:ctrlPr>
                              <a:rPr lang="en-US" i="1" smtClean="0">
                                <a:latin typeface="Cambria Math" panose="02040503050406030204" pitchFamily="18" charset="0"/>
                              </a:rPr>
                            </m:ctrlPr>
                          </m:dPr>
                          <m:e>
                            <m:r>
                              <a:rPr lang="en-US" i="1" smtClean="0">
                                <a:latin typeface="Cambria Math" panose="02040503050406030204" pitchFamily="18" charset="0"/>
                              </a:rPr>
                              <m:t>𝑣</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𝜇</m:t>
                                </m:r>
                              </m:e>
                              <m:sub>
                                <m:r>
                                  <a:rPr lang="en-US"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m:rPr>
                                    <m:sty m:val="p"/>
                                  </m:rPr>
                                  <a:rPr lang="el-GR" i="1" smtClean="0">
                                    <a:latin typeface="Cambria Math" panose="02040503050406030204" pitchFamily="18" charset="0"/>
                                  </a:rPr>
                                  <m:t>σ</m:t>
                                </m:r>
                              </m:e>
                              <m:sub>
                                <m:r>
                                  <a:rPr lang="en-US" i="1" smtClean="0">
                                    <a:latin typeface="Cambria Math" panose="02040503050406030204" pitchFamily="18" charset="0"/>
                                  </a:rPr>
                                  <m:t>𝑘</m:t>
                                </m:r>
                              </m:sub>
                              <m:sup>
                                <m:r>
                                  <a:rPr lang="en-US" b="0" i="1" smtClean="0">
                                    <a:latin typeface="Cambria Math" panose="02040503050406030204" pitchFamily="18" charset="0"/>
                                  </a:rPr>
                                  <m:t>2</m:t>
                                </m:r>
                              </m:sup>
                            </m:sSubSup>
                          </m:e>
                        </m:d>
                      </m:e>
                    </m:nary>
                  </m:oMath>
                </a14:m>
                <a:endParaRPr lang="en-US" dirty="0"/>
              </a:p>
              <a:p>
                <a:pPr marL="0" indent="0">
                  <a:buNone/>
                </a:pPr>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𝐾</m:t>
                        </m:r>
                      </m:sub>
                    </m:sSub>
                  </m:oMath>
                </a14:m>
                <a:r>
                  <a:rPr lang="en-US" dirty="0"/>
                  <a:t> = </a:t>
                </a:r>
                <a:r>
                  <a:rPr lang="en-US" dirty="0" err="1"/>
                  <a:t>softmax</a:t>
                </a:r>
                <a:r>
                  <a:rPr lang="en-US" dirty="0"/>
                  <a:t> (</a:t>
                </a:r>
                <a:r>
                  <a:rPr lang="en-US" dirty="0" err="1"/>
                  <a:t>B</a:t>
                </a:r>
                <a:r>
                  <a:rPr lang="en-US" baseline="30000" dirty="0" err="1"/>
                  <a:t>T</a:t>
                </a:r>
                <a:r>
                  <a:rPr lang="en-US" dirty="0" err="1"/>
                  <a:t>h</a:t>
                </a:r>
                <a:r>
                  <a:rPr lang="en-US" baseline="-25000" dirty="0" err="1"/>
                  <a:t>t</a:t>
                </a:r>
                <a:r>
                  <a:rPr lang="en-US" dirty="0"/>
                  <a:t>)</a:t>
                </a:r>
              </a:p>
              <a:p>
                <a:pPr marL="0" indent="0">
                  <a:buNone/>
                </a:pPr>
                <a:endParaRPr lang="en-US" dirty="0"/>
              </a:p>
              <a:p>
                <a:pPr marL="0" indent="0">
                  <a:buNone/>
                </a:pPr>
                <a:r>
                  <a:rPr lang="en-US" dirty="0"/>
                  <a:t>		Q(</a:t>
                </a:r>
                <a:r>
                  <a:rPr lang="en-US" dirty="0" err="1"/>
                  <a:t>v|r</a:t>
                </a:r>
                <a:r>
                  <a:rPr lang="en-US" dirty="0"/>
                  <a:t>) =</a:t>
                </a:r>
                <a14:m>
                  <m:oMath xmlns:m="http://schemas.openxmlformats.org/officeDocument/2006/math">
                    <m:nary>
                      <m:naryPr>
                        <m:limLoc m:val="undOvr"/>
                        <m:grow m:val="on"/>
                        <m:ctrlPr>
                          <a:rPr lang="en-US" i="1" smtClean="0">
                            <a:latin typeface="Cambria Math" panose="02040503050406030204" pitchFamily="18" charset="0"/>
                          </a:rPr>
                        </m:ctrlPr>
                      </m:naryPr>
                      <m:sub>
                        <m:r>
                          <a:rPr lang="en-US" i="1" smtClean="0">
                            <a:latin typeface="Cambria Math" panose="02040503050406030204" pitchFamily="18" charset="0"/>
                          </a:rPr>
                          <m:t>𝑣</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𝜖</m:t>
                            </m:r>
                          </m:e>
                          <m:sub>
                            <m:r>
                              <a:rPr lang="en-US" i="1" smtClean="0">
                                <a:latin typeface="Cambria Math" panose="02040503050406030204" pitchFamily="18" charset="0"/>
                              </a:rPr>
                              <m:t>𝑟</m:t>
                            </m:r>
                          </m:sub>
                        </m:sSub>
                      </m:sub>
                      <m:sup>
                        <m:r>
                          <a:rPr lang="en-US" i="1" smtClean="0">
                            <a:latin typeface="Cambria Math" panose="02040503050406030204" pitchFamily="18" charset="0"/>
                          </a:rPr>
                          <m:t>𝑣</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𝜖</m:t>
                            </m:r>
                          </m:e>
                          <m:sub>
                            <m:r>
                              <a:rPr lang="en-US" i="1" smtClean="0">
                                <a:latin typeface="Cambria Math" panose="02040503050406030204" pitchFamily="18" charset="0"/>
                              </a:rPr>
                              <m:t>𝑟</m:t>
                            </m:r>
                          </m:sub>
                        </m:sSub>
                      </m:sup>
                      <m:e>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𝑑𝑢</m:t>
                        </m:r>
                      </m:e>
                    </m:nary>
                  </m:oMath>
                </a14:m>
                <a:endParaRPr lang="en-US" b="0"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𝜖</m:t>
                    </m:r>
                  </m:oMath>
                </a14:m>
                <a:r>
                  <a:rPr lang="en-US" baseline="-25000" dirty="0"/>
                  <a:t>r </a:t>
                </a:r>
                <a:r>
                  <a:rPr lang="en-US" dirty="0"/>
                  <a:t>= 0.5 x 10</a:t>
                </a:r>
                <a:r>
                  <a:rPr lang="en-US" baseline="30000" dirty="0"/>
                  <a:t>-r</a:t>
                </a:r>
                <a:r>
                  <a:rPr lang="en-US" baseline="-25000" dirty="0"/>
                  <a:t> </a:t>
                </a:r>
                <a:r>
                  <a:rPr lang="en-US" dirty="0"/>
                  <a:t>, r is the number of decimal digits </a:t>
                </a:r>
                <a:endParaRPr lang="en-US" baseline="-25000" dirty="0"/>
              </a:p>
              <a:p>
                <a:pPr marL="0" indent="0">
                  <a:buNone/>
                </a:pPr>
                <a:endParaRPr lang="en-US" dirty="0"/>
              </a:p>
              <a:p>
                <a:pPr marL="0" indent="0">
                  <a:buNone/>
                </a:pPr>
                <a:r>
                  <a:rPr lang="en-US" dirty="0"/>
                  <a:t>		p(w) = p(</a:t>
                </a:r>
                <a:r>
                  <a:rPr lang="en-US" dirty="0" err="1"/>
                  <a:t>v,r</a:t>
                </a:r>
                <a:r>
                  <a:rPr lang="en-US" dirty="0"/>
                  <a:t>) = p(r) Q(</a:t>
                </a:r>
                <a:r>
                  <a:rPr lang="en-US" dirty="0" err="1"/>
                  <a:t>v|r</a:t>
                </a:r>
                <a:r>
                  <a:rPr lang="en-US" dirty="0"/>
                  <a:t>)	</a:t>
                </a:r>
              </a:p>
            </p:txBody>
          </p:sp>
        </mc:Choice>
        <mc:Fallback>
          <p:sp>
            <p:nvSpPr>
              <p:cNvPr id="4" name="Content Placeholder 3">
                <a:extLst>
                  <a:ext uri="{FF2B5EF4-FFF2-40B4-BE49-F238E27FC236}">
                    <a16:creationId xmlns:a16="http://schemas.microsoft.com/office/drawing/2014/main" id="{15B8E7BE-908D-430A-9A78-B6E63927E990}"/>
                  </a:ext>
                </a:extLst>
              </p:cNvPr>
              <p:cNvSpPr>
                <a:spLocks noGrp="1" noRot="1" noChangeAspect="1" noMove="1" noResize="1" noEditPoints="1" noAdjustHandles="1" noChangeArrowheads="1" noChangeShapeType="1" noTextEdit="1"/>
              </p:cNvSpPr>
              <p:nvPr>
                <p:ph sz="half" idx="1"/>
              </p:nvPr>
            </p:nvSpPr>
            <p:spPr>
              <a:blipFill>
                <a:blip r:embed="rId2"/>
                <a:stretch>
                  <a:fillRect t="-10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AC50008-285A-4C28-8EF0-6F537B04ADB6}"/>
                  </a:ext>
                </a:extLst>
              </p:cNvPr>
              <p:cNvSpPr txBox="1"/>
              <p:nvPr/>
            </p:nvSpPr>
            <p:spPr>
              <a:xfrm>
                <a:off x="5295900" y="2797692"/>
                <a:ext cx="349758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t>w</a:t>
                </a:r>
                <a:r>
                  <a:rPr lang="en-US" baseline="-25000" dirty="0" err="1"/>
                  <a:t>t</a:t>
                </a:r>
                <a:r>
                  <a:rPr lang="en-US" dirty="0"/>
                  <a:t> = </a:t>
                </a:r>
                <a:r>
                  <a:rPr lang="en-US" dirty="0" err="1"/>
                  <a:t>t</a:t>
                </a:r>
                <a:r>
                  <a:rPr lang="en-US" baseline="30000" dirty="0" err="1"/>
                  <a:t>th</a:t>
                </a:r>
                <a:r>
                  <a:rPr lang="en-US" dirty="0"/>
                  <a:t> word/numeral token</a:t>
                </a:r>
              </a:p>
              <a:p>
                <a:r>
                  <a:rPr lang="en-US" dirty="0" err="1"/>
                  <a:t>h</a:t>
                </a:r>
                <a:r>
                  <a:rPr lang="en-US" baseline="-25000" dirty="0" err="1"/>
                  <a:t>t</a:t>
                </a:r>
                <a:r>
                  <a:rPr lang="en-US" dirty="0"/>
                  <a:t> = hidden state based on context words to predict P(</a:t>
                </a:r>
                <a:r>
                  <a:rPr lang="en-US" dirty="0" err="1"/>
                  <a:t>w</a:t>
                </a:r>
                <a:r>
                  <a:rPr lang="en-US" baseline="-25000" dirty="0" err="1"/>
                  <a:t>t</a:t>
                </a:r>
                <a:r>
                  <a:rPr lang="en-US" dirty="0" err="1"/>
                  <a:t>|context</a:t>
                </a:r>
                <a:r>
                  <a:rPr lang="en-US" dirty="0"/>
                  <a:t>) </a:t>
                </a:r>
              </a:p>
              <a:p>
                <a:r>
                  <a:rPr lang="en-US" dirty="0"/>
                  <a:t>C = category i.e. {word, numeral}</a:t>
                </a:r>
              </a:p>
              <a:p>
                <a:r>
                  <a:rPr lang="en-US" dirty="0"/>
                  <a:t>d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digits</m:t>
                    </m:r>
                    <m:r>
                      <a:rPr lang="en-US" b="0" i="0" smtClean="0">
                        <a:latin typeface="Cambria Math" panose="02040503050406030204" pitchFamily="18" charset="0"/>
                      </a:rPr>
                      <m:t> </m:t>
                    </m:r>
                    <m:r>
                      <a:rPr lang="en-US" i="1">
                        <a:latin typeface="Cambria Math" panose="02040503050406030204" pitchFamily="18" charset="0"/>
                      </a:rPr>
                      <m:t>𝜖</m:t>
                    </m:r>
                  </m:oMath>
                </a14:m>
                <a:r>
                  <a:rPr lang="en-US" dirty="0"/>
                  <a:t> {0-9, decimal, EOS}</a:t>
                </a:r>
              </a:p>
              <a:p>
                <a:r>
                  <a:rPr lang="en-US" dirty="0"/>
                  <a:t>r = number of decimal digits</a:t>
                </a:r>
              </a:p>
            </p:txBody>
          </p:sp>
        </mc:Choice>
        <mc:Fallback>
          <p:sp>
            <p:nvSpPr>
              <p:cNvPr id="6" name="TextBox 5">
                <a:extLst>
                  <a:ext uri="{FF2B5EF4-FFF2-40B4-BE49-F238E27FC236}">
                    <a16:creationId xmlns:a16="http://schemas.microsoft.com/office/drawing/2014/main" id="{5AC50008-285A-4C28-8EF0-6F537B04ADB6}"/>
                  </a:ext>
                </a:extLst>
              </p:cNvPr>
              <p:cNvSpPr txBox="1">
                <a:spLocks noRot="1" noChangeAspect="1" noMove="1" noResize="1" noEditPoints="1" noAdjustHandles="1" noChangeArrowheads="1" noChangeShapeType="1" noTextEdit="1"/>
              </p:cNvSpPr>
              <p:nvPr/>
            </p:nvSpPr>
            <p:spPr>
              <a:xfrm>
                <a:off x="5295900" y="2797692"/>
                <a:ext cx="3497580" cy="1754326"/>
              </a:xfrm>
              <a:prstGeom prst="rect">
                <a:avLst/>
              </a:prstGeom>
              <a:blipFill>
                <a:blip r:embed="rId3"/>
                <a:stretch>
                  <a:fillRect l="-1211" t="-1370" r="-173" b="-3767"/>
                </a:stretch>
              </a:blipFill>
            </p:spPr>
            <p:txBody>
              <a:bodyPr/>
              <a:lstStyle/>
              <a:p>
                <a:r>
                  <a:rPr lang="en-US">
                    <a:noFill/>
                  </a:rPr>
                  <a:t> </a:t>
                </a:r>
              </a:p>
            </p:txBody>
          </p:sp>
        </mc:Fallback>
      </mc:AlternateContent>
    </p:spTree>
    <p:extLst>
      <p:ext uri="{BB962C8B-B14F-4D97-AF65-F5344CB8AC3E}">
        <p14:creationId xmlns:p14="http://schemas.microsoft.com/office/powerpoint/2010/main" val="137144334"/>
      </p:ext>
    </p:extLst>
  </p:cSld>
  <p:clrMapOvr>
    <a:masterClrMapping/>
  </p:clrMapOvr>
</p:sld>
</file>

<file path=ppt/theme/theme1.xml><?xml version="1.0" encoding="utf-8"?>
<a:theme xmlns:a="http://schemas.openxmlformats.org/drawingml/2006/main" name="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9817</TotalTime>
  <Words>1001</Words>
  <Application>Microsoft Office PowerPoint</Application>
  <PresentationFormat>On-screen Show (16:9)</PresentationFormat>
  <Paragraphs>261</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Gill Sans</vt:lpstr>
      <vt:lpstr>Gill Sans MT</vt:lpstr>
      <vt:lpstr>Times New Roman</vt:lpstr>
      <vt:lpstr>Office Theme</vt:lpstr>
      <vt:lpstr>Numeracy for Language Models: Evaluating and Improving their Ability to Predict Numbers  George P. Spithourakis and Sebastian Riedel ACL, 2018</vt:lpstr>
      <vt:lpstr>Problem &amp; Motivation </vt:lpstr>
      <vt:lpstr>Contents:</vt:lpstr>
      <vt:lpstr>Language models</vt:lpstr>
      <vt:lpstr>Language models - Evaluation</vt:lpstr>
      <vt:lpstr>Prior work</vt:lpstr>
      <vt:lpstr>Contributions</vt:lpstr>
      <vt:lpstr>Modelling numerals</vt:lpstr>
      <vt:lpstr>Modelling numerals</vt:lpstr>
      <vt:lpstr>Modelling numerals</vt:lpstr>
      <vt:lpstr>Evaluation</vt:lpstr>
      <vt:lpstr>Datasets</vt:lpstr>
      <vt:lpstr>Results (APP)</vt:lpstr>
      <vt:lpstr>Results (Numerals)</vt:lpstr>
      <vt:lpstr>Analysis</vt:lpstr>
      <vt:lpstr>Analysis</vt:lpstr>
      <vt:lpstr>Shortcomings</vt:lpstr>
    </vt:vector>
  </TitlesOfParts>
  <Company>Zder0to5ive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Tabor</dc:creator>
  <cp:lastModifiedBy>Oshin Agarwal</cp:lastModifiedBy>
  <cp:revision>380</cp:revision>
  <dcterms:created xsi:type="dcterms:W3CDTF">2017-09-22T15:37:04Z</dcterms:created>
  <dcterms:modified xsi:type="dcterms:W3CDTF">2019-04-01T18:47:21Z</dcterms:modified>
</cp:coreProperties>
</file>