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311" r:id="rId3"/>
    <p:sldId id="320" r:id="rId4"/>
    <p:sldId id="296" r:id="rId5"/>
    <p:sldId id="321" r:id="rId6"/>
    <p:sldId id="305" r:id="rId7"/>
    <p:sldId id="314" r:id="rId8"/>
    <p:sldId id="315" r:id="rId9"/>
    <p:sldId id="330" r:id="rId10"/>
    <p:sldId id="322" r:id="rId11"/>
    <p:sldId id="323" r:id="rId12"/>
    <p:sldId id="324" r:id="rId13"/>
    <p:sldId id="325" r:id="rId14"/>
    <p:sldId id="329" r:id="rId15"/>
    <p:sldId id="326" r:id="rId16"/>
    <p:sldId id="292" r:id="rId17"/>
    <p:sldId id="319" r:id="rId18"/>
    <p:sldId id="328" r:id="rId19"/>
    <p:sldId id="32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36C31-9803-844B-A00C-A409F9305B92}">
          <p14:sldIdLst>
            <p14:sldId id="263"/>
            <p14:sldId id="311"/>
            <p14:sldId id="320"/>
            <p14:sldId id="296"/>
            <p14:sldId id="321"/>
            <p14:sldId id="305"/>
            <p14:sldId id="314"/>
            <p14:sldId id="315"/>
            <p14:sldId id="330"/>
            <p14:sldId id="322"/>
            <p14:sldId id="323"/>
            <p14:sldId id="324"/>
            <p14:sldId id="325"/>
            <p14:sldId id="329"/>
            <p14:sldId id="326"/>
            <p14:sldId id="292"/>
            <p14:sldId id="319"/>
            <p14:sldId id="32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74333" autoAdjust="0"/>
  </p:normalViewPr>
  <p:slideViewPr>
    <p:cSldViewPr snapToGrid="0" snapToObjects="1">
      <p:cViewPr varScale="1">
        <p:scale>
          <a:sx n="101" d="100"/>
          <a:sy n="101" d="100"/>
        </p:scale>
        <p:origin x="192" y="2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2/11/19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2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0" indent="-1143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6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200" dirty="0"/>
              <a:t>Query processing: Each relation found during tuple extraction is assigned to a single machine in the pool</a:t>
            </a:r>
          </a:p>
          <a:p>
            <a:r>
              <a:rPr lang="en-US" sz="7200" dirty="0"/>
              <a:t>Every machine computes an inverted index over the text of locally stored tuples, ensuring each machine is guaranteed to store all tuples containing a reference to any relation assigned to the machine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72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indent="-857250">
              <a:buFontTx/>
              <a:buChar char="-"/>
            </a:pP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-&gt; Relations are well formed if there is some pair of entities X and Y such that (</a:t>
            </a:r>
            <a:r>
              <a:rPr lang="en-US" sz="8000" dirty="0" err="1"/>
              <a:t>X,r,Y</a:t>
            </a:r>
            <a:r>
              <a:rPr lang="en-US" sz="8000" dirty="0"/>
              <a:t>) is a relation between X and Y</a:t>
            </a:r>
          </a:p>
          <a:p>
            <a:pPr marL="0" indent="0">
              <a:buNone/>
            </a:pPr>
            <a:r>
              <a:rPr lang="en-US" sz="8000" dirty="0"/>
              <a:t>-&gt; X and Y are well-formed arguments for relation r if X and Y are a type of entity that can form a relation (</a:t>
            </a:r>
            <a:r>
              <a:rPr lang="en-US" sz="8000" dirty="0" err="1"/>
              <a:t>X,r,Y</a:t>
            </a:r>
            <a:r>
              <a:rPr lang="en-US" sz="8000" dirty="0"/>
              <a:t>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-&gt; Concrete – truth of tuple grounded in particular entities</a:t>
            </a:r>
          </a:p>
          <a:p>
            <a:pPr marL="0" indent="0">
              <a:buNone/>
            </a:pPr>
            <a:r>
              <a:rPr lang="en-US" sz="8000" dirty="0"/>
              <a:t>-&gt; Abstract – Underspecified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92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04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4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0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dirty="0"/>
              <a:t>Goal for most standard IE paradigms is to allow logical reasoning to draw inferences on logical content of input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3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5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7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2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9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2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allennlp.org/open-information-extrac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Information Extraction from the Web	</a:t>
            </a:r>
            <a:br>
              <a:rPr lang="en-US" dirty="0"/>
            </a:br>
            <a:r>
              <a:rPr lang="en-US" sz="2600" dirty="0"/>
              <a:t>Michele </a:t>
            </a:r>
            <a:r>
              <a:rPr lang="en-US" sz="2600" dirty="0" err="1"/>
              <a:t>Banko</a:t>
            </a:r>
            <a:r>
              <a:rPr lang="en-US" sz="2600" dirty="0"/>
              <a:t>, Michael J </a:t>
            </a:r>
            <a:r>
              <a:rPr lang="en-US" sz="2600" dirty="0" err="1"/>
              <a:t>Carafella</a:t>
            </a:r>
            <a:r>
              <a:rPr lang="en-US" sz="2600" dirty="0"/>
              <a:t>, Stephen </a:t>
            </a:r>
            <a:r>
              <a:rPr lang="en-US" sz="2600" dirty="0" err="1"/>
              <a:t>Soderland</a:t>
            </a:r>
            <a:r>
              <a:rPr lang="en-US" sz="2600" dirty="0"/>
              <a:t>, Matt Broadhead and Oren Etzioni</a:t>
            </a:r>
            <a:br>
              <a:rPr lang="en-US" sz="2600" dirty="0"/>
            </a:br>
            <a:r>
              <a:rPr lang="en-US" sz="2600" dirty="0"/>
              <a:t>IJCAI, 2007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Nivedha Sivakumar (</a:t>
            </a:r>
            <a:r>
              <a:rPr lang="en-US" dirty="0" err="1"/>
              <a:t>nivedha@seas.upenn.edu</a:t>
            </a:r>
            <a:r>
              <a:rPr lang="en-US" dirty="0"/>
              <a:t>)</a:t>
            </a:r>
          </a:p>
          <a:p>
            <a:r>
              <a:rPr lang="en-US" dirty="0"/>
              <a:t>Feb-11-2019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TextRunner Module 1: Self-supervised Learner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002525"/>
            <a:ext cx="4631194" cy="359209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Self-supervised learner operates in 2 steps: </a:t>
            </a:r>
          </a:p>
          <a:p>
            <a:pPr lvl="1"/>
            <a:r>
              <a:rPr lang="en-US" dirty="0"/>
              <a:t>Automatic labelling</a:t>
            </a:r>
          </a:p>
          <a:p>
            <a:pPr lvl="1"/>
            <a:r>
              <a:rPr lang="en-US" dirty="0"/>
              <a:t>Train NB classifier</a:t>
            </a:r>
          </a:p>
          <a:p>
            <a:r>
              <a:rPr lang="en-US" dirty="0"/>
              <a:t>Given </a:t>
            </a:r>
            <a:r>
              <a:rPr lang="en-US" i="1" dirty="0"/>
              <a:t>tuples</a:t>
            </a:r>
            <a:r>
              <a:rPr lang="en-US" dirty="0"/>
              <a:t>, learner labels as positive/negative</a:t>
            </a:r>
          </a:p>
          <a:p>
            <a:r>
              <a:rPr lang="en-US" dirty="0"/>
              <a:t>Maps tuples to feature vector representation</a:t>
            </a:r>
          </a:p>
          <a:p>
            <a:r>
              <a:rPr lang="en-US" dirty="0"/>
              <a:t>Classifier output has no lexical features</a:t>
            </a:r>
          </a:p>
          <a:p>
            <a:pPr lvl="1"/>
            <a:r>
              <a:rPr lang="en-US" dirty="0"/>
              <a:t>Domain-independence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152F7-0C67-E048-B443-E1A3DD5C79FB}"/>
              </a:ext>
            </a:extLst>
          </p:cNvPr>
          <p:cNvSpPr txBox="1"/>
          <p:nvPr/>
        </p:nvSpPr>
        <p:spPr>
          <a:xfrm>
            <a:off x="4966844" y="2394358"/>
            <a:ext cx="3814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Learner checks if: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Relation word length &lt; defined limit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Relation does not cross sentence-like boundary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Entities aren’t pronouns only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conditions met, classifies tuple as trustworthy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05663-6DC1-F94A-A996-877B28FB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94" y="815655"/>
            <a:ext cx="2990606" cy="15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7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TextRunner Module 2: Single Pass Extractor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057564"/>
            <a:ext cx="4488871" cy="37843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Makes single pass over corpus, tagging each sentence with most probable 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Entities: noun-phrases with chunker</a:t>
            </a:r>
          </a:p>
          <a:p>
            <a:r>
              <a:rPr lang="en-US" dirty="0"/>
              <a:t>Relations: by removing over-specifications</a:t>
            </a:r>
          </a:p>
          <a:p>
            <a:r>
              <a:rPr lang="en-US" dirty="0"/>
              <a:t>Candidate tuples classified by learner module, extracted &amp; stored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3FB5F9-C788-3D46-89FC-4F2C966AD1B5}"/>
              </a:ext>
            </a:extLst>
          </p:cNvPr>
          <p:cNvSpPr txBox="1">
            <a:spLocks/>
          </p:cNvSpPr>
          <p:nvPr/>
        </p:nvSpPr>
        <p:spPr>
          <a:xfrm>
            <a:off x="5018808" y="1057564"/>
            <a:ext cx="3304310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3CC1-825B-A04D-977E-4CC5E193BA2A}"/>
              </a:ext>
            </a:extLst>
          </p:cNvPr>
          <p:cNvSpPr txBox="1"/>
          <p:nvPr/>
        </p:nvSpPr>
        <p:spPr>
          <a:xfrm>
            <a:off x="4946071" y="1057564"/>
            <a:ext cx="3699529" cy="402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Given: </a:t>
            </a:r>
            <a:r>
              <a:rPr lang="en-US" dirty="0">
                <a:solidFill>
                  <a:srgbClr val="92D050"/>
                </a:solidFill>
              </a:rPr>
              <a:t>Scientists from many universities are studying string theory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but Massachusetts Institute of Tech is one of the pioneers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POS: (noun, prep, adj, noun, verb, verb, noun, noun)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Entities: (Scientists, universities, string theory)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Relation simplification: ‘Scientists from many Universities are studying’ &gt; ‘Scientists are studying’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Output: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Scientists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are studying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 theory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6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Redundancy-based Assessor:</a:t>
            </a:r>
          </a:p>
          <a:p>
            <a:pPr lvl="1"/>
            <a:r>
              <a:rPr lang="en-US" dirty="0"/>
              <a:t>Omits non-essential modifications, merges identical tuples</a:t>
            </a:r>
          </a:p>
          <a:p>
            <a:pPr lvl="2"/>
            <a:r>
              <a:rPr lang="en-US" dirty="0"/>
              <a:t>Was developed by = was originally developed by</a:t>
            </a:r>
          </a:p>
          <a:p>
            <a:pPr lvl="1"/>
            <a:r>
              <a:rPr lang="en-US" dirty="0"/>
              <a:t>With distinct t-counts, can estimate probability of t being a correct instance</a:t>
            </a:r>
          </a:p>
          <a:p>
            <a:r>
              <a:rPr lang="en-US" dirty="0"/>
              <a:t>Query Processing:</a:t>
            </a:r>
          </a:p>
          <a:p>
            <a:pPr lvl="1"/>
            <a:r>
              <a:rPr lang="en-US" dirty="0"/>
              <a:t>Inverted indexing over pool of machines for quick retrieval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DF5AC2-9F37-0542-A913-AA9885A1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TextRunner Modules</a:t>
            </a:r>
          </a:p>
        </p:txBody>
      </p:sp>
    </p:spTree>
    <p:extLst>
      <p:ext uri="{BB962C8B-B14F-4D97-AF65-F5344CB8AC3E}">
        <p14:creationId xmlns:p14="http://schemas.microsoft.com/office/powerpoint/2010/main" val="419544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Comparison with Traditional IE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916780" cy="368299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Experimental setup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9 million web page corpus</a:t>
            </a:r>
          </a:p>
          <a:p>
            <a:pPr lvl="1"/>
            <a:r>
              <a:rPr lang="en-US" dirty="0"/>
              <a:t>Pre-specify 10 random relations in &gt;1000 sentences </a:t>
            </a:r>
          </a:p>
          <a:p>
            <a:r>
              <a:rPr lang="en-US" i="1" dirty="0"/>
              <a:t>Performance: </a:t>
            </a:r>
            <a:r>
              <a:rPr lang="en-US" dirty="0"/>
              <a:t>33% lower errors for TextRunner </a:t>
            </a:r>
          </a:p>
          <a:p>
            <a:pPr lvl="1"/>
            <a:r>
              <a:rPr lang="en-US" dirty="0"/>
              <a:t>Higher precision but matches recall</a:t>
            </a:r>
          </a:p>
          <a:p>
            <a:pPr lvl="2"/>
            <a:r>
              <a:rPr lang="en-US" dirty="0"/>
              <a:t>Precision = fraction of retrieved tuple extractions relevant to user query</a:t>
            </a:r>
          </a:p>
          <a:p>
            <a:pPr lvl="2"/>
            <a:r>
              <a:rPr lang="en-US" dirty="0"/>
              <a:t>Recall = fraction of relevant tuple extractions retrieved</a:t>
            </a:r>
          </a:p>
          <a:p>
            <a:pPr lvl="1"/>
            <a:r>
              <a:rPr lang="en-US" dirty="0"/>
              <a:t>Identical correct extractions; improvement by better entity identification</a:t>
            </a:r>
          </a:p>
          <a:p>
            <a:pPr lvl="1"/>
            <a:r>
              <a:rPr lang="en-US" dirty="0"/>
              <a:t>Errors in both due to poor noun phrases: </a:t>
            </a:r>
          </a:p>
          <a:p>
            <a:pPr lvl="2"/>
            <a:r>
              <a:rPr lang="en-US" dirty="0"/>
              <a:t>Truncated arguments/added stray words</a:t>
            </a:r>
          </a:p>
          <a:p>
            <a:pPr lvl="2"/>
            <a:r>
              <a:rPr lang="en-US" dirty="0"/>
              <a:t>Error rate of 32% for TextRunner vs 47% for KnowItAll</a:t>
            </a:r>
          </a:p>
        </p:txBody>
      </p:sp>
    </p:spTree>
    <p:extLst>
      <p:ext uri="{BB962C8B-B14F-4D97-AF65-F5344CB8AC3E}">
        <p14:creationId xmlns:p14="http://schemas.microsoft.com/office/powerpoint/2010/main" val="253509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Tuple Selection before Global Analysis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9 million web pages, extracted 60.5 million tuples</a:t>
            </a:r>
          </a:p>
          <a:p>
            <a:r>
              <a:rPr lang="en-US" dirty="0"/>
              <a:t>Restricted analysis to subset of high probability tuples:</a:t>
            </a:r>
          </a:p>
          <a:p>
            <a:pPr lvl="1"/>
            <a:r>
              <a:rPr lang="en-US" dirty="0"/>
              <a:t>Assigned probability of at least 0.8</a:t>
            </a:r>
          </a:p>
          <a:p>
            <a:pPr lvl="1"/>
            <a:r>
              <a:rPr lang="en-US" dirty="0"/>
              <a:t>Relation supported by at least 10 distinct sentences </a:t>
            </a:r>
          </a:p>
          <a:p>
            <a:pPr lvl="1"/>
            <a:r>
              <a:rPr lang="en-US" dirty="0"/>
              <a:t>Relation not found in top 0.1% of relations </a:t>
            </a:r>
          </a:p>
          <a:p>
            <a:r>
              <a:rPr lang="en-US" dirty="0"/>
              <a:t>Filtered set has 11.3 million tuples with 278K distinct relations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/>
              <a:t>Results: Global Statistics on Facts Learned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8900" y="914733"/>
            <a:ext cx="5892801" cy="378426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Estimating correctness of facts:</a:t>
            </a:r>
          </a:p>
          <a:p>
            <a:pPr lvl="1"/>
            <a:r>
              <a:rPr lang="en-US" dirty="0"/>
              <a:t>Random 400 tuples from filtered set</a:t>
            </a:r>
          </a:p>
          <a:p>
            <a:pPr lvl="1"/>
            <a:r>
              <a:rPr lang="en-US" dirty="0"/>
              <a:t>Are relations well formed? Are entities reasonable?</a:t>
            </a:r>
          </a:p>
          <a:p>
            <a:pPr lvl="1"/>
            <a:r>
              <a:rPr lang="en-US" dirty="0"/>
              <a:t>Classify tuples as concrete/abstract: judge each as T/F</a:t>
            </a:r>
          </a:p>
          <a:p>
            <a:r>
              <a:rPr lang="en-US" i="1" dirty="0"/>
              <a:t>Estimating number of distinct facts: </a:t>
            </a:r>
          </a:p>
          <a:p>
            <a:pPr lvl="1"/>
            <a:r>
              <a:rPr lang="en-US" dirty="0"/>
              <a:t>Merge relations differing by leading/trailing punctuation</a:t>
            </a:r>
          </a:p>
          <a:p>
            <a:pPr lvl="2"/>
            <a:r>
              <a:rPr lang="en-US" i="1" dirty="0"/>
              <a:t>Are consistent with = which is consistent with</a:t>
            </a:r>
          </a:p>
          <a:p>
            <a:pPr lvl="1"/>
            <a:r>
              <a:rPr lang="en-US" dirty="0"/>
              <a:t>Metric to evaluate synonyms: Difficult as relations can be used in several senses</a:t>
            </a:r>
          </a:p>
          <a:p>
            <a:pPr lvl="2"/>
            <a:r>
              <a:rPr lang="en-US" dirty="0"/>
              <a:t>Clustering all tuples left – about a third in ‘synonymy clusters’</a:t>
            </a:r>
          </a:p>
          <a:p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64B6-02A9-6C4D-8FC0-F5F1530CC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" r="3669"/>
          <a:stretch/>
        </p:blipFill>
        <p:spPr>
          <a:xfrm>
            <a:off x="5981701" y="905278"/>
            <a:ext cx="2819400" cy="174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3DED3-E472-AB4E-897E-6142B7F68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5" r="3502"/>
          <a:stretch/>
        </p:blipFill>
        <p:spPr>
          <a:xfrm>
            <a:off x="5981701" y="2752891"/>
            <a:ext cx="2819400" cy="17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Global Facts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AAA8F-B43D-F644-94B0-47B76EBEE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1" t="2293" r="5617" b="1"/>
          <a:stretch/>
        </p:blipFill>
        <p:spPr>
          <a:xfrm>
            <a:off x="2475836" y="879544"/>
            <a:ext cx="3898231" cy="409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Novel self-supervised, domain-independent paradigm </a:t>
            </a:r>
          </a:p>
          <a:p>
            <a:r>
              <a:rPr lang="en-US" dirty="0"/>
              <a:t>Automatic relation extraction for enhanced speeds</a:t>
            </a:r>
          </a:p>
          <a:p>
            <a:r>
              <a:rPr lang="en-US" dirty="0"/>
              <a:t>TextRunner: OpenIE system for large extractions</a:t>
            </a:r>
          </a:p>
          <a:p>
            <a:r>
              <a:rPr lang="en-US" dirty="0"/>
              <a:t>Better computing speed and scalability that </a:t>
            </a:r>
            <a:r>
              <a:rPr lang="en-US" dirty="0" err="1"/>
              <a:t>SoTA</a:t>
            </a:r>
            <a:endParaRPr lang="en-US" dirty="0"/>
          </a:p>
          <a:p>
            <a:r>
              <a:rPr lang="en-US" dirty="0"/>
              <a:t>Significance: Textual representation of actual fact as triples</a:t>
            </a:r>
          </a:p>
          <a:p>
            <a:pPr lvl="1"/>
            <a:r>
              <a:rPr lang="en-US" dirty="0"/>
              <a:t>Important but not sufficient for commonsense reasoning</a:t>
            </a:r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Shortcomings of TextRunner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Scientists from many universities are studying string theory,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but Massachusetts Institute of Tech is one of the pioneers </a:t>
            </a:r>
          </a:p>
          <a:p>
            <a:r>
              <a:rPr lang="en-US" dirty="0"/>
              <a:t>Use of linguistic parser to label extractions not scalable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Massachusetts Institute of Tech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not defined in parser, learner may not classify as a trustworthy</a:t>
            </a:r>
          </a:p>
          <a:p>
            <a:pPr lvl="1"/>
            <a:r>
              <a:rPr lang="en-US" dirty="0"/>
              <a:t>WOE (Wu and Weld): does not need lexicalized features for self-supervised learning; higher precision &amp; recall </a:t>
            </a:r>
          </a:p>
          <a:p>
            <a:r>
              <a:rPr lang="en-US" dirty="0"/>
              <a:t>No definition on the form that entities may take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Massachusetts Institute of Tech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may not be recognized as one entity</a:t>
            </a:r>
            <a:endParaRPr lang="en-US" dirty="0"/>
          </a:p>
          <a:p>
            <a:pPr lvl="1"/>
            <a:r>
              <a:rPr lang="en-US" dirty="0" err="1"/>
              <a:t>ReVerb</a:t>
            </a:r>
            <a:r>
              <a:rPr lang="en-US" dirty="0"/>
              <a:t> (Fader, et al): improves precision &amp; recall with relation-phrase identifier with lexical constrains</a:t>
            </a:r>
          </a:p>
        </p:txBody>
      </p:sp>
    </p:spTree>
    <p:extLst>
      <p:ext uri="{BB962C8B-B14F-4D97-AF65-F5344CB8AC3E}">
        <p14:creationId xmlns:p14="http://schemas.microsoft.com/office/powerpoint/2010/main" val="66245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Future Work &amp; Discussion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Integrate scalable methods to detect synonyms </a:t>
            </a:r>
          </a:p>
          <a:p>
            <a:r>
              <a:rPr lang="en-US" dirty="0"/>
              <a:t>Learn types of entities commonly taken by relations</a:t>
            </a:r>
          </a:p>
          <a:p>
            <a:pPr lvl="1"/>
            <a:r>
              <a:rPr lang="en-US" dirty="0"/>
              <a:t>Can distinguish between different senses of relations</a:t>
            </a:r>
          </a:p>
          <a:p>
            <a:r>
              <a:rPr lang="en-US" dirty="0"/>
              <a:t>Unify tuples into graph-like structure for complex queries</a:t>
            </a:r>
          </a:p>
          <a:p>
            <a:r>
              <a:rPr lang="en-US" dirty="0"/>
              <a:t>OpenIE visualization in AllenNLP: </a:t>
            </a:r>
            <a:r>
              <a:rPr lang="en-US" dirty="0">
                <a:hlinkClick r:id="rId3"/>
              </a:rPr>
              <a:t>https://demo.allennlp.org/open-information-extraction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Information Extraction (IE):</a:t>
            </a:r>
          </a:p>
          <a:p>
            <a:pPr lvl="1"/>
            <a:r>
              <a:rPr lang="en-US" i="1" dirty="0"/>
              <a:t>Yesterday, New York based Foo Inc. announced their acquisition of Bar Corp.</a:t>
            </a:r>
          </a:p>
          <a:p>
            <a:pPr lvl="1"/>
            <a:r>
              <a:rPr lang="en-US" dirty="0" err="1"/>
              <a:t>MergerBetween</a:t>
            </a:r>
            <a:r>
              <a:rPr lang="en-US" dirty="0"/>
              <a:t>(company</a:t>
            </a:r>
            <a:r>
              <a:rPr lang="en-US" baseline="-25000" dirty="0"/>
              <a:t>1</a:t>
            </a:r>
            <a:r>
              <a:rPr lang="en-US" dirty="0"/>
              <a:t>, company</a:t>
            </a:r>
            <a:r>
              <a:rPr lang="en-US" baseline="-25000" dirty="0"/>
              <a:t>2</a:t>
            </a:r>
            <a:r>
              <a:rPr lang="en-US" dirty="0"/>
              <a:t>, date)</a:t>
            </a:r>
          </a:p>
          <a:p>
            <a:r>
              <a:rPr lang="en-US" dirty="0"/>
              <a:t>Proposes new self-supervised, domain-independent IE, OpenIE</a:t>
            </a:r>
          </a:p>
          <a:p>
            <a:pPr lvl="1"/>
            <a:r>
              <a:rPr lang="en-US" dirty="0"/>
              <a:t>Information extracted: t =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i,j 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&lt;proper noun&gt;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works with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proper noun &gt;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352" y="36977"/>
            <a:ext cx="8229600" cy="693605"/>
          </a:xfrm>
        </p:spPr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65099" y="914732"/>
            <a:ext cx="6007101" cy="366996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works are resource hungry:</a:t>
            </a:r>
          </a:p>
          <a:p>
            <a:pPr lvl="1"/>
            <a:r>
              <a:rPr lang="en-US" dirty="0"/>
              <a:t>Not scalable</a:t>
            </a:r>
          </a:p>
          <a:p>
            <a:pPr lvl="1"/>
            <a:r>
              <a:rPr lang="en-US" dirty="0"/>
              <a:t>Need to pre-specify relations of interest</a:t>
            </a:r>
          </a:p>
          <a:p>
            <a:pPr lvl="1"/>
            <a:r>
              <a:rPr lang="en-US" dirty="0"/>
              <a:t>Multiple passes over corpus to extract tuples</a:t>
            </a:r>
          </a:p>
          <a:p>
            <a:r>
              <a:rPr lang="en-US" dirty="0"/>
              <a:t>Paper introduces TextRunner:</a:t>
            </a:r>
          </a:p>
          <a:p>
            <a:pPr lvl="1"/>
            <a:r>
              <a:rPr lang="en-US" dirty="0"/>
              <a:t>Scalable &amp; domain-independent </a:t>
            </a:r>
          </a:p>
          <a:p>
            <a:pPr lvl="1"/>
            <a:r>
              <a:rPr lang="en-US" dirty="0"/>
              <a:t>Extracts relational tuples from text</a:t>
            </a:r>
          </a:p>
          <a:p>
            <a:pPr lvl="1"/>
            <a:r>
              <a:rPr lang="en-US" dirty="0"/>
              <a:t>Indexed to support extraction via queries</a:t>
            </a:r>
          </a:p>
          <a:p>
            <a:r>
              <a:rPr lang="en-US" dirty="0"/>
              <a:t>Input to TextRunner is corpus, output is set of extractions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1C6BF-6BD0-D64F-AD4B-3ACBF5F9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1913070"/>
            <a:ext cx="2946400" cy="36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FCA20-AEC0-AC48-836B-8F26DC9D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1" y="2410912"/>
            <a:ext cx="3111499" cy="21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Previous works</a:t>
            </a:r>
          </a:p>
          <a:p>
            <a:r>
              <a:rPr lang="en-US" dirty="0"/>
              <a:t>Novel aspects of this paper</a:t>
            </a:r>
          </a:p>
          <a:p>
            <a:r>
              <a:rPr lang="en-US" dirty="0"/>
              <a:t>TextRunner architecture</a:t>
            </a:r>
          </a:p>
          <a:p>
            <a:pPr lvl="1"/>
            <a:r>
              <a:rPr lang="en-US" dirty="0"/>
              <a:t>Self-supervised learner</a:t>
            </a:r>
          </a:p>
          <a:p>
            <a:pPr lvl="1"/>
            <a:r>
              <a:rPr lang="en-US" dirty="0"/>
              <a:t>Single pass extractor</a:t>
            </a:r>
          </a:p>
          <a:p>
            <a:pPr lvl="1"/>
            <a:r>
              <a:rPr lang="en-US" dirty="0"/>
              <a:t>Redundancy-based assessor</a:t>
            </a:r>
          </a:p>
          <a:p>
            <a:pPr lvl="1"/>
            <a:r>
              <a:rPr lang="en-US" dirty="0"/>
              <a:t>Query processing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Comparison with </a:t>
            </a:r>
            <a:r>
              <a:rPr lang="en-US" dirty="0" err="1"/>
              <a:t>SoTA</a:t>
            </a:r>
            <a:endParaRPr lang="en-US" dirty="0"/>
          </a:p>
          <a:p>
            <a:pPr lvl="1"/>
            <a:r>
              <a:rPr lang="en-US" dirty="0"/>
              <a:t>Global statistics on facts learned</a:t>
            </a:r>
          </a:p>
          <a:p>
            <a:r>
              <a:rPr lang="en-US" dirty="0"/>
              <a:t>Conclusions, shortcomings and 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Works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Entity chunking common in previous work:</a:t>
            </a:r>
          </a:p>
          <a:p>
            <a:pPr lvl="1"/>
            <a:r>
              <a:rPr lang="en-US" dirty="0"/>
              <a:t>Trainable systems with hand-tagged instances as input</a:t>
            </a:r>
          </a:p>
          <a:p>
            <a:pPr lvl="2"/>
            <a:r>
              <a:rPr lang="en-US" dirty="0"/>
              <a:t>DIPRE [</a:t>
            </a:r>
            <a:r>
              <a:rPr lang="en-US" dirty="0" err="1"/>
              <a:t>Brin</a:t>
            </a:r>
            <a:r>
              <a:rPr lang="en-US" dirty="0"/>
              <a:t>, 1998], SNOWBALL [</a:t>
            </a:r>
            <a:r>
              <a:rPr lang="en-US" dirty="0" err="1"/>
              <a:t>Agichtein</a:t>
            </a:r>
            <a:r>
              <a:rPr lang="en-US" dirty="0"/>
              <a:t> &amp; </a:t>
            </a:r>
            <a:r>
              <a:rPr lang="en-US" dirty="0" err="1"/>
              <a:t>Gravano</a:t>
            </a:r>
            <a:r>
              <a:rPr lang="en-US" dirty="0"/>
              <a:t>, 2000], Web-based Q&amp;A [Ravichandran &amp; </a:t>
            </a:r>
            <a:r>
              <a:rPr lang="en-US" dirty="0" err="1"/>
              <a:t>Hovy</a:t>
            </a:r>
            <a:r>
              <a:rPr lang="en-US" dirty="0"/>
              <a:t>, 2002]</a:t>
            </a:r>
          </a:p>
          <a:p>
            <a:pPr lvl="1"/>
            <a:r>
              <a:rPr lang="en-US" dirty="0"/>
              <a:t>Relation extraction with kernel-based methods [</a:t>
            </a:r>
            <a:r>
              <a:rPr lang="en-US" dirty="0" err="1"/>
              <a:t>Bunescu</a:t>
            </a:r>
            <a:r>
              <a:rPr lang="en-US" dirty="0"/>
              <a:t> &amp; Mooney, 2005], maximum-entropy models [</a:t>
            </a:r>
            <a:r>
              <a:rPr lang="en-US" dirty="0" err="1"/>
              <a:t>Kambhatla</a:t>
            </a:r>
            <a:r>
              <a:rPr lang="en-US" dirty="0"/>
              <a:t>, 2004], &amp; graphical models [Rosario &amp; Hearst, 2004]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</a:t>
            </a:r>
            <a:r>
              <a:rPr lang="en-US" dirty="0" err="1"/>
              <a:t>SoTA</a:t>
            </a:r>
            <a:r>
              <a:rPr lang="en-US" dirty="0"/>
              <a:t>: KnowItAll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Previous state of the art: KnowItAll</a:t>
            </a:r>
          </a:p>
          <a:p>
            <a:pPr lvl="1"/>
            <a:r>
              <a:rPr lang="en-US" i="1" dirty="0"/>
              <a:t>Self-supervised learning: </a:t>
            </a:r>
            <a:r>
              <a:rPr lang="en-US" dirty="0"/>
              <a:t>can label training data with domain-independent extraction patterns</a:t>
            </a:r>
          </a:p>
          <a:p>
            <a:pPr lvl="1"/>
            <a:r>
              <a:rPr lang="en-US" i="1" dirty="0"/>
              <a:t>Corpus heterogeneity: </a:t>
            </a:r>
            <a:r>
              <a:rPr lang="en-US" dirty="0"/>
              <a:t>use of POS tagger</a:t>
            </a:r>
          </a:p>
          <a:p>
            <a:pPr lvl="2"/>
            <a:r>
              <a:rPr lang="en-US" dirty="0"/>
              <a:t>Parsers are harder mechanisms, hence less scalable</a:t>
            </a:r>
          </a:p>
          <a:p>
            <a:r>
              <a:rPr lang="en-US" dirty="0"/>
              <a:t>Shortcomings of KnowItAll:</a:t>
            </a:r>
          </a:p>
          <a:p>
            <a:pPr lvl="1"/>
            <a:r>
              <a:rPr lang="en-US" dirty="0"/>
              <a:t>Needs pre-specified </a:t>
            </a:r>
            <a:r>
              <a:rPr lang="en-US" i="1" dirty="0"/>
              <a:t>relation names </a:t>
            </a:r>
            <a:r>
              <a:rPr lang="en-US" dirty="0"/>
              <a:t>as input</a:t>
            </a:r>
          </a:p>
          <a:p>
            <a:pPr lvl="1"/>
            <a:r>
              <a:rPr lang="en-US" dirty="0"/>
              <a:t>Multiple passes over corpus</a:t>
            </a:r>
          </a:p>
          <a:p>
            <a:pPr lvl="1"/>
            <a:r>
              <a:rPr lang="en-US" dirty="0"/>
              <a:t>Can take weeks to extract relational data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8082553" cy="3578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 proposes Open IE</a:t>
            </a:r>
          </a:p>
          <a:p>
            <a:pPr lvl="1"/>
            <a:r>
              <a:rPr lang="en-US" dirty="0"/>
              <a:t>System makes a single data-driven pass over its corpus</a:t>
            </a:r>
          </a:p>
          <a:p>
            <a:pPr lvl="1"/>
            <a:r>
              <a:rPr lang="en-US" dirty="0"/>
              <a:t>Extracts a large set of relational tuples without human intervention</a:t>
            </a:r>
          </a:p>
          <a:p>
            <a:r>
              <a:rPr lang="en-US" dirty="0"/>
              <a:t>Paper introduces TextRunner</a:t>
            </a:r>
          </a:p>
          <a:p>
            <a:pPr lvl="1"/>
            <a:r>
              <a:rPr lang="en-US" dirty="0"/>
              <a:t>Fully implemented, highly scalable Open IE system</a:t>
            </a:r>
          </a:p>
          <a:p>
            <a:pPr lvl="1"/>
            <a:r>
              <a:rPr lang="en-US" dirty="0"/>
              <a:t>Tuples indexed to support efficient extraction via user queries</a:t>
            </a:r>
          </a:p>
          <a:p>
            <a:r>
              <a:rPr lang="en-US" dirty="0"/>
              <a:t>Reports qualitative and quantitative results over TextRunner’s 11 million most probable extractions</a:t>
            </a:r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TextRunner Architecture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TextRunner consists of 3 key modules:</a:t>
            </a:r>
          </a:p>
          <a:p>
            <a:pPr lvl="1"/>
            <a:r>
              <a:rPr lang="en-US" i="1" dirty="0"/>
              <a:t>Self-supervised learner: </a:t>
            </a:r>
            <a:r>
              <a:rPr lang="en-US" dirty="0"/>
              <a:t>given a corpus sample, learner outputs classifier that labels extractions </a:t>
            </a:r>
          </a:p>
          <a:p>
            <a:pPr lvl="1"/>
            <a:r>
              <a:rPr lang="en-US" i="1" dirty="0"/>
              <a:t>Single Pass Extractor: </a:t>
            </a:r>
            <a:r>
              <a:rPr lang="en-US" dirty="0"/>
              <a:t>Makes single pass over entire corpus to extract tuples</a:t>
            </a:r>
          </a:p>
          <a:p>
            <a:pPr lvl="2"/>
            <a:r>
              <a:rPr lang="en-US" i="1" dirty="0"/>
              <a:t>Self-supervised learner</a:t>
            </a:r>
            <a:r>
              <a:rPr lang="en-US" dirty="0"/>
              <a:t> classifies tuples </a:t>
            </a:r>
          </a:p>
          <a:p>
            <a:pPr lvl="1"/>
            <a:r>
              <a:rPr lang="en-US" i="1" dirty="0"/>
              <a:t>Redundancy-based assessor: </a:t>
            </a:r>
            <a:r>
              <a:rPr lang="en-US" dirty="0"/>
              <a:t>computes probability of correct tuple instance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TextRunner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D8B00-D0C3-984C-85F0-0CD0BFF3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37" y="820773"/>
            <a:ext cx="5234125" cy="38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1263</Words>
  <Application>Microsoft Macintosh PowerPoint</Application>
  <PresentationFormat>On-screen Show (16:9)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</vt:lpstr>
      <vt:lpstr>Gill Sans MT</vt:lpstr>
      <vt:lpstr>Office Theme</vt:lpstr>
      <vt:lpstr>Open Information Extraction from the Web  Michele Banko, Michael J Carafella, Stephen Soderland, Matt Broadhead and Oren Etzioni IJCAI, 2007</vt:lpstr>
      <vt:lpstr>Problem &amp; Motivation</vt:lpstr>
      <vt:lpstr>Problem &amp; Motivation</vt:lpstr>
      <vt:lpstr>Contents:</vt:lpstr>
      <vt:lpstr>Previous Works</vt:lpstr>
      <vt:lpstr>Previous SoTA: KnowItAll</vt:lpstr>
      <vt:lpstr>Contributions of this work</vt:lpstr>
      <vt:lpstr>TextRunner Architecture</vt:lpstr>
      <vt:lpstr>TextRunner Architecture</vt:lpstr>
      <vt:lpstr>TextRunner Module 1: Self-supervised Learner</vt:lpstr>
      <vt:lpstr>TextRunner Module 2: Single Pass Extractor</vt:lpstr>
      <vt:lpstr>More TextRunner Modules</vt:lpstr>
      <vt:lpstr>Results: Comparison with Traditional IE</vt:lpstr>
      <vt:lpstr>Results: Tuple Selection before Global Analysis</vt:lpstr>
      <vt:lpstr>Results: Global Statistics on Facts Learned</vt:lpstr>
      <vt:lpstr>Overview of Global Facts Learned</vt:lpstr>
      <vt:lpstr>Conclusions</vt:lpstr>
      <vt:lpstr>Shortcomings of TextRunner</vt:lpstr>
      <vt:lpstr>Future Work &amp; Discussion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Sivakumar, Nivedha</cp:lastModifiedBy>
  <cp:revision>841</cp:revision>
  <dcterms:created xsi:type="dcterms:W3CDTF">2017-09-22T15:37:04Z</dcterms:created>
  <dcterms:modified xsi:type="dcterms:W3CDTF">2019-02-11T16:56:27Z</dcterms:modified>
</cp:coreProperties>
</file>