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311" r:id="rId3"/>
    <p:sldId id="296" r:id="rId4"/>
    <p:sldId id="305" r:id="rId5"/>
    <p:sldId id="320" r:id="rId6"/>
    <p:sldId id="329" r:id="rId7"/>
    <p:sldId id="314" r:id="rId8"/>
    <p:sldId id="315" r:id="rId9"/>
    <p:sldId id="321" r:id="rId10"/>
    <p:sldId id="330" r:id="rId11"/>
    <p:sldId id="323" r:id="rId12"/>
    <p:sldId id="324" r:id="rId13"/>
    <p:sldId id="325" r:id="rId14"/>
    <p:sldId id="326" r:id="rId15"/>
    <p:sldId id="327" r:id="rId16"/>
    <p:sldId id="322" r:id="rId17"/>
    <p:sldId id="328" r:id="rId18"/>
    <p:sldId id="319" r:id="rId19"/>
    <p:sldId id="317" r:id="rId20"/>
    <p:sldId id="33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1C9A-8C8A-48C4-B4C7-CD4ED33EA589}" v="2" dt="2019-03-20T17:53:36.53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8887" autoAdjust="0"/>
  </p:normalViewPr>
  <p:slideViewPr>
    <p:cSldViewPr snapToGrid="0" snapToObjects="1">
      <p:cViewPr varScale="1">
        <p:scale>
          <a:sx n="89" d="100"/>
          <a:sy n="89" d="100"/>
        </p:scale>
        <p:origin x="8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Handling of Polysemy via Sparse Representations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Authors: </a:t>
            </a:r>
            <a:r>
              <a:rPr lang="en-US" sz="2200" dirty="0" err="1" smtClean="0"/>
              <a:t>Abhijit</a:t>
            </a:r>
            <a:r>
              <a:rPr lang="en-US" sz="2200" dirty="0" smtClean="0"/>
              <a:t> </a:t>
            </a:r>
            <a:r>
              <a:rPr lang="en-US" sz="2200" dirty="0" err="1" smtClean="0"/>
              <a:t>Mahabal</a:t>
            </a:r>
            <a:r>
              <a:rPr lang="en-US" sz="2200" dirty="0" smtClean="0"/>
              <a:t>, Dan Roth, Sid Mittal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Rushab </a:t>
            </a:r>
            <a:r>
              <a:rPr lang="en-US" b="1" dirty="0" smtClean="0"/>
              <a:t>Munot – CIS700 Presentation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3/25/2019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4843" y="3087539"/>
                <a:ext cx="406260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𝐴𝑃𝑃𝑀𝐼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𝐴𝑃𝑃𝑀𝐼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 smtClean="0"/>
                  <a:t> … scores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dirty="0" smtClean="0"/>
                  <a:t>Expand the set according to E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3" y="3087539"/>
                <a:ext cx="4062604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46" b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152" y="1182671"/>
            <a:ext cx="3161490" cy="1702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 rot="5400000">
            <a:off x="4600690" y="1912249"/>
            <a:ext cx="3161490" cy="1702341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9234" y="1182671"/>
            <a:ext cx="1603439" cy="17023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7981" y="1662740"/>
                <a:ext cx="14688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𝑽𝑪</m:t>
                        </m:r>
                      </m:sub>
                    </m:sSub>
                  </m:oMath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	Sparse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81" y="1662740"/>
                <a:ext cx="1468876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48835" y="2455641"/>
                <a:ext cx="14688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𝑪𝑽</m:t>
                        </m:r>
                      </m:sub>
                    </m:sSub>
                  </m:oMath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endParaRPr lang="en-US" sz="2800" b="1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Sparse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35" y="2455641"/>
                <a:ext cx="1468876" cy="1200329"/>
              </a:xfrm>
              <a:prstGeom prst="rect">
                <a:avLst/>
              </a:prstGeom>
              <a:blipFill rotWithShape="0">
                <a:blip r:embed="rId4"/>
                <a:stretch>
                  <a:fillRect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266562" y="1182674"/>
            <a:ext cx="408561" cy="316149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8187443" y="1189159"/>
            <a:ext cx="408561" cy="316149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8725" y="247103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284051" y="819827"/>
                <a:ext cx="1316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51" y="819827"/>
                <a:ext cx="13163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16200000">
                <a:off x="-381645" y="1566911"/>
                <a:ext cx="1082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81645" y="1566911"/>
                <a:ext cx="108221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2666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599233" y="1189159"/>
            <a:ext cx="562418" cy="562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647" y="2238934"/>
            <a:ext cx="646078" cy="646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1801" y="22094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0761" y="12104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0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4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till 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Asymmetric metric for similarity</a:t>
                </a:r>
              </a:p>
              <a:p>
                <a:r>
                  <a:rPr lang="en-US" b="1" dirty="0"/>
                  <a:t>F</a:t>
                </a:r>
                <a:r>
                  <a:rPr lang="en-US" b="1" dirty="0" smtClean="0"/>
                  <a:t>ind the contexts most relevant to the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Use these contexts to define weight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E to expand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980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Context = Other terms in the sentence</a:t>
                </a:r>
              </a:p>
              <a:p>
                <a:r>
                  <a:rPr lang="en-US" dirty="0" smtClean="0"/>
                  <a:t>Similar approach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APPMI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PMI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Non diagonal </a:t>
                </a:r>
                <a:r>
                  <a:rPr lang="en-US" dirty="0" smtClean="0"/>
                  <a:t>0 entries </a:t>
                </a:r>
                <a:r>
                  <a:rPr lang="en-US" dirty="0" smtClean="0"/>
                  <a:t>unless they share a lemma (80%)</a:t>
                </a:r>
              </a:p>
              <a:p>
                <a:pPr lvl="1"/>
                <a:r>
                  <a:rPr lang="en-US" dirty="0" smtClean="0"/>
                  <a:t>India &amp; rupee  vs Indian and rupee </a:t>
                </a:r>
              </a:p>
              <a:p>
                <a:pPr lvl="2"/>
                <a:r>
                  <a:rPr lang="en-US" dirty="0" smtClean="0"/>
                  <a:t>(authors know this can be improved)</a:t>
                </a:r>
              </a:p>
              <a:p>
                <a:r>
                  <a:rPr lang="en-US" dirty="0" smtClean="0"/>
                  <a:t>Example: Evolution</a:t>
                </a:r>
                <a:r>
                  <a:rPr lang="en-US" dirty="0"/>
                  <a:t> </a:t>
                </a:r>
                <a:r>
                  <a:rPr lang="en-US" dirty="0" smtClean="0"/>
                  <a:t>|| number || </a:t>
                </a:r>
                <a:r>
                  <a:rPr lang="en-US" dirty="0" smtClean="0"/>
                  <a:t>Theory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80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Evaluation Metric: Mean Average Precision</a:t>
                </a:r>
              </a:p>
              <a:p>
                <a:pPr lvl="1"/>
                <a:r>
                  <a:rPr lang="en-US" dirty="0" smtClean="0"/>
                  <a:t>Notation</a:t>
                </a:r>
              </a:p>
              <a:p>
                <a:pPr lvl="2"/>
                <a:r>
                  <a:rPr lang="en-US" dirty="0" smtClean="0"/>
                  <a:t>Seed set S</a:t>
                </a:r>
              </a:p>
              <a:p>
                <a:pPr lvl="2"/>
                <a:r>
                  <a:rPr lang="en-US" dirty="0" smtClean="0"/>
                  <a:t>Set of synsets L = words acceptable in the expansion of S</a:t>
                </a:r>
              </a:p>
              <a:p>
                <a:pPr lvl="2"/>
                <a:r>
                  <a:rPr lang="en-US" dirty="0" smtClean="0"/>
                  <a:t>T = expansion of S</a:t>
                </a:r>
              </a:p>
              <a:p>
                <a:pPr lvl="2"/>
                <a:r>
                  <a:rPr lang="en-US" dirty="0" smtClean="0"/>
                  <a:t>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words in T</a:t>
                </a:r>
              </a:p>
              <a:p>
                <a:pPr lvl="1"/>
                <a:r>
                  <a:rPr lang="en-US" dirty="0" smtClean="0"/>
                  <a:t>Metric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fraction of  </a:t>
                </a:r>
                <a:r>
                  <a:rPr lang="en-US" dirty="0" smtClean="0"/>
                  <a:t>T(i) in L   …. Usual notion of precision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 smtClean="0"/>
                  <a:t>  ….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the first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in T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MAP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syn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80" t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28" y="1150263"/>
            <a:ext cx="5012672" cy="33990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and Performance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76" y="1104904"/>
                <a:ext cx="4227756" cy="34897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500" dirty="0" smtClean="0"/>
                  <a:t>20m webpages by PageRank from Google</a:t>
                </a:r>
              </a:p>
              <a:p>
                <a:endParaRPr lang="en-US" sz="1500" dirty="0" smtClean="0"/>
              </a:p>
              <a:p>
                <a:r>
                  <a:rPr lang="en-US" sz="1500" dirty="0" smtClean="0"/>
                  <a:t>200 (?) dim word2vec vectors trained on these</a:t>
                </a:r>
              </a:p>
              <a:p>
                <a:endParaRPr lang="en-US" sz="1500" dirty="0" smtClean="0"/>
              </a:p>
              <a:p>
                <a:r>
                  <a:rPr lang="en-US" sz="1500" dirty="0" smtClean="0"/>
                  <a:t>Evaluation on (just) 3 </a:t>
                </a:r>
                <a:r>
                  <a:rPr lang="en-US" sz="1500" dirty="0" err="1" smtClean="0"/>
                  <a:t>synset</a:t>
                </a:r>
                <a:r>
                  <a:rPr lang="en-US" sz="1500" dirty="0" smtClean="0"/>
                  <a:t> sets</a:t>
                </a:r>
                <a:endParaRPr lang="en-US" sz="1100" dirty="0"/>
              </a:p>
              <a:p>
                <a:pPr lvl="1"/>
                <a:r>
                  <a:rPr lang="en-US" sz="1500" dirty="0" smtClean="0"/>
                  <a:t>Break verbs = chip, break, shatter, </a:t>
                </a:r>
                <a:r>
                  <a:rPr lang="en-US" sz="1500" dirty="0" err="1" smtClean="0"/>
                  <a:t>etc</a:t>
                </a:r>
                <a:endParaRPr lang="en-US" sz="1500" dirty="0" smtClean="0"/>
              </a:p>
              <a:p>
                <a:pPr lvl="1"/>
                <a:r>
                  <a:rPr lang="en-US" sz="1500" dirty="0" smtClean="0"/>
                  <a:t>Synsets - Wang and Cohen, 2007</a:t>
                </a:r>
              </a:p>
              <a:p>
                <a:pPr marL="457200" lvl="1" indent="0">
                  <a:buNone/>
                </a:pPr>
                <a:r>
                  <a:rPr lang="en-US" sz="1500" dirty="0" smtClean="0"/>
                  <a:t>	 modified: Detroit lions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 smtClean="0"/>
                  <a:t> lions</a:t>
                </a:r>
              </a:p>
              <a:p>
                <a:pPr lvl="1"/>
                <a:r>
                  <a:rPr lang="en-US" sz="1500" dirty="0" smtClean="0"/>
                  <a:t>50-60 synsets per set</a:t>
                </a:r>
                <a:endParaRPr lang="en-US" sz="1300" dirty="0" smtClean="0"/>
              </a:p>
              <a:p>
                <a:pPr marL="457200" lvl="1" indent="0">
                  <a:buNone/>
                </a:pPr>
                <a:endParaRPr lang="en-US" sz="1500" dirty="0" smtClean="0"/>
              </a:p>
              <a:p>
                <a:r>
                  <a:rPr lang="en-US" sz="1500" dirty="0" smtClean="0"/>
                  <a:t>PPMI performs better on one of these three (?)</a:t>
                </a:r>
              </a:p>
              <a:p>
                <a:endParaRPr lang="en-US" sz="15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76" y="1104904"/>
                <a:ext cx="4227756" cy="3489722"/>
              </a:xfrm>
              <a:blipFill rotWithShape="0">
                <a:blip r:embed="rId3"/>
                <a:stretch>
                  <a:fillRect l="-433" t="-873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5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on the Analogy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Performance reported on the Analogy Task by </a:t>
            </a:r>
            <a:r>
              <a:rPr lang="en-US" dirty="0" err="1" smtClean="0"/>
              <a:t>Mikolov</a:t>
            </a:r>
            <a:r>
              <a:rPr lang="en-US" dirty="0" smtClean="0"/>
              <a:t> et al(2013)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00" y="1907229"/>
            <a:ext cx="6181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278FA0-204B-4613-8EC2-7ED48AEE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A177D9-E22F-4E24-8A4E-89E71F1D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720" t="2571" r="720" b="38616"/>
          <a:stretch/>
        </p:blipFill>
        <p:spPr>
          <a:xfrm>
            <a:off x="1128408" y="918193"/>
            <a:ext cx="6112422" cy="27685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653" y="3864826"/>
            <a:ext cx="7908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**give couple of failure cases (not enough)–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Mexico is the expansion of US States (probably from New Mexico)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Sometimes mixed up non football teams with seeds NFL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278FA0-204B-4613-8EC2-7ED48AEE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A177D9-E22F-4E24-8A4E-89E71F1D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Analogies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202133"/>
            <a:ext cx="6372225" cy="238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2613" y="38781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**No failed analogy examples</a:t>
            </a:r>
          </a:p>
        </p:txBody>
      </p:sp>
    </p:spTree>
    <p:extLst>
      <p:ext uri="{BB962C8B-B14F-4D97-AF65-F5344CB8AC3E}">
        <p14:creationId xmlns:p14="http://schemas.microsoft.com/office/powerpoint/2010/main" val="20754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Shortcomings &amp; Criticism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Matrices are huge =&gt; computationally heavy (7GB of Matrices) – can we reduce the </a:t>
                </a:r>
                <a:r>
                  <a:rPr lang="en-US" sz="1600" dirty="0" err="1" smtClean="0"/>
                  <a:t>sparsity</a:t>
                </a:r>
                <a:r>
                  <a:rPr lang="en-US" sz="1600" dirty="0" smtClean="0"/>
                  <a:t>, but keep it sparse enough?</a:t>
                </a:r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200 </a:t>
                </a:r>
                <a:r>
                  <a:rPr lang="en-US" sz="1600" dirty="0" smtClean="0"/>
                  <a:t>dim word vectors? (No comment on why 200?)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No </a:t>
                </a:r>
                <a:r>
                  <a:rPr lang="en-US" sz="1600" dirty="0" smtClean="0"/>
                  <a:t>experiments with other types of word embeddings?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Accuracies </a:t>
                </a:r>
                <a:r>
                  <a:rPr lang="en-US" sz="1600" dirty="0" smtClean="0"/>
                  <a:t>on just three sets of synsets</a:t>
                </a:r>
                <a:r>
                  <a:rPr lang="en-US" sz="1600" dirty="0"/>
                  <a:t>  </a:t>
                </a:r>
                <a:r>
                  <a:rPr lang="en-US" sz="1600" dirty="0" smtClean="0"/>
                  <a:t>- {US states, NFL teams, break verbs}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High </a:t>
                </a:r>
                <a:r>
                  <a:rPr lang="en-US" sz="1600" dirty="0" smtClean="0"/>
                  <a:t>variation in optimum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/>
                  <a:t> between synsets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Analogy evaluation – Just 6 types of evaluation set </a:t>
                </a:r>
                <a:br>
                  <a:rPr lang="en-US" sz="1600" dirty="0" smtClean="0"/>
                </a:br>
                <a:r>
                  <a:rPr lang="en-US" sz="1600" dirty="0" smtClean="0"/>
                  <a:t>{</a:t>
                </a:r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common-capitals, city-in-state, nationality, currency, world-capitals</a:t>
                </a:r>
                <a:r>
                  <a:rPr lang="en-US" sz="1600" dirty="0" smtClean="0"/>
                  <a:t>, family}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endParaRPr lang="en-US" sz="1600" dirty="0" smtClean="0"/>
              </a:p>
            </p:txBody>
          </p:sp>
        </mc:Choice>
        <mc:Fallback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  <a:blipFill rotWithShape="0"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88" y="1651532"/>
            <a:ext cx="3886200" cy="2105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457200" y="1016001"/>
                <a:ext cx="5019472" cy="377000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1500" dirty="0" smtClean="0"/>
                  <a:t>Like the idea of going a step back to contexts and back to word similarity – </a:t>
                </a:r>
                <a:r>
                  <a:rPr lang="en-US" sz="1500" b="1" dirty="0" smtClean="0"/>
                  <a:t>extend to a hierarchy</a:t>
                </a:r>
                <a:r>
                  <a:rPr lang="en-US" sz="1500" dirty="0" smtClean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500" b="1" dirty="0" smtClean="0"/>
                  <a:t>This is a co-occurrence based method</a:t>
                </a:r>
                <a:endParaRPr lang="en-US" sz="1500" b="1" dirty="0"/>
              </a:p>
              <a:p>
                <a:pPr lvl="1">
                  <a:spcBef>
                    <a:spcPts val="600"/>
                  </a:spcBef>
                </a:pPr>
                <a:r>
                  <a:rPr lang="en-US" sz="1500" dirty="0" smtClean="0"/>
                  <a:t>Can we do something like word2vec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</m:oMath>
                </a14:m>
                <a:r>
                  <a:rPr lang="en-US" sz="1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</m:sSub>
                  </m:oMath>
                </a14:m>
                <a:r>
                  <a:rPr lang="en-US" sz="1500" dirty="0" smtClean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500" b="1" dirty="0" smtClean="0"/>
                  <a:t>Probabilistic </a:t>
                </a:r>
                <a:r>
                  <a:rPr lang="en-US" sz="1500" b="1" dirty="0" smtClean="0"/>
                  <a:t>multi-modal embeddings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500" dirty="0" smtClean="0"/>
                  <a:t>KL divergence = asymmetric measure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500" dirty="0" smtClean="0"/>
                  <a:t>These have more information than point embeddings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500" dirty="0" smtClean="0"/>
                  <a:t>Can use these independently or to get relevant </a:t>
                </a:r>
                <a:r>
                  <a:rPr lang="en-US" sz="1500" dirty="0" smtClean="0"/>
                  <a:t>contexts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 smtClean="0"/>
                  <a:t>Word context similarity based on word vectors?</a:t>
                </a:r>
                <a:endParaRPr lang="en-US" sz="2000" dirty="0"/>
              </a:p>
            </p:txBody>
          </p:sp>
        </mc:Choice>
        <mc:Fallback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16001"/>
                <a:ext cx="5019472" cy="3770008"/>
              </a:xfrm>
              <a:prstGeom prst="rect">
                <a:avLst/>
              </a:prstGeom>
              <a:blipFill rotWithShape="0">
                <a:blip r:embed="rId3"/>
                <a:stretch>
                  <a:fillRect l="-486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8391" y="4231531"/>
            <a:ext cx="163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8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8289904" cy="3857556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Ganga of Egypt?  What is the New York of India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Examples</a:t>
            </a:r>
            <a:endParaRPr lang="en-US" dirty="0"/>
          </a:p>
          <a:p>
            <a:pPr lvl="1"/>
            <a:r>
              <a:rPr lang="en-US" dirty="0"/>
              <a:t>(Donald, </a:t>
            </a:r>
            <a:r>
              <a:rPr lang="en-US" dirty="0" smtClean="0"/>
              <a:t>Barack) </a:t>
            </a:r>
            <a:r>
              <a:rPr lang="en-US" dirty="0"/>
              <a:t>= </a:t>
            </a:r>
            <a:r>
              <a:rPr lang="en-US" dirty="0" smtClean="0"/>
              <a:t>{George, Ronald, Bill, Gerald….}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smtClean="0"/>
              <a:t>Donald, Mickey)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/>
              <a:t>Minnie, Daisy, Winnie, </a:t>
            </a:r>
            <a:r>
              <a:rPr lang="en-US" dirty="0"/>
              <a:t> …..}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(New York, London, Seattle, Delhi) = {Amsterdam, Washington DC, Beijing, …..}</a:t>
            </a:r>
          </a:p>
          <a:p>
            <a:pPr lvl="1"/>
            <a:r>
              <a:rPr lang="en-US" dirty="0"/>
              <a:t>(New York, Seattle, San Francisco, Austin) = {Los Angeles, Chicago, Houston, …..}</a:t>
            </a:r>
          </a:p>
          <a:p>
            <a:endParaRPr lang="en-US" dirty="0"/>
          </a:p>
          <a:p>
            <a:pPr lvl="1"/>
            <a:r>
              <a:rPr lang="en-US" dirty="0"/>
              <a:t>(Google, Wikipedia) != (Google, Apple</a:t>
            </a:r>
            <a:r>
              <a:rPr lang="en-US" dirty="0" smtClean="0"/>
              <a:t>) … (Websites vs Corporations)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What </a:t>
            </a:r>
            <a:r>
              <a:rPr lang="en-US" b="1" dirty="0"/>
              <a:t>is the paper trying to achieve?</a:t>
            </a:r>
          </a:p>
          <a:p>
            <a:pPr lvl="1"/>
            <a:r>
              <a:rPr lang="en-US" dirty="0" smtClean="0"/>
              <a:t>Proposing a new lexical representation - sparse representations </a:t>
            </a:r>
            <a:endParaRPr lang="en-US" dirty="0" smtClean="0"/>
          </a:p>
          <a:p>
            <a:pPr lvl="1"/>
            <a:r>
              <a:rPr lang="en-US" dirty="0" smtClean="0"/>
              <a:t>Context </a:t>
            </a:r>
            <a:r>
              <a:rPr lang="en-US" dirty="0"/>
              <a:t>based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Two tasks: Set Expansion and Analogies</a:t>
            </a:r>
            <a:endParaRPr lang="en-US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6116" y="2091350"/>
            <a:ext cx="3714077" cy="241610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130014" y="2091350"/>
            <a:ext cx="406102" cy="241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86153" y="3114736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indexes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7937" y="1440742"/>
            <a:ext cx="37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clusters/abstractions indexes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4241529" y="82689"/>
            <a:ext cx="335068" cy="3682257"/>
          </a:xfrm>
          <a:prstGeom prst="leftBrace">
            <a:avLst>
              <a:gd name="adj1" fmla="val 8333"/>
              <a:gd name="adj2" fmla="val 508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6998" y="839096"/>
            <a:ext cx="5712311" cy="26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Contexts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36998" y="1116589"/>
            <a:ext cx="1223683" cy="33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4393154" y="1108038"/>
            <a:ext cx="31798" cy="33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250192" y="1091510"/>
            <a:ext cx="999118" cy="357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Embeddings in general</a:t>
            </a:r>
          </a:p>
          <a:p>
            <a:r>
              <a:rPr lang="en-US" dirty="0" smtClean="0"/>
              <a:t>Some Intuition</a:t>
            </a:r>
          </a:p>
          <a:p>
            <a:r>
              <a:rPr lang="en-US" dirty="0" smtClean="0"/>
              <a:t>The Approach</a:t>
            </a:r>
          </a:p>
          <a:p>
            <a:r>
              <a:rPr lang="en-US" dirty="0" smtClean="0"/>
              <a:t>The Math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Criticism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376648" cy="693605"/>
          </a:xfrm>
        </p:spPr>
        <p:txBody>
          <a:bodyPr>
            <a:normAutofit fontScale="90000"/>
          </a:bodyPr>
          <a:lstStyle/>
          <a:p>
            <a:r>
              <a:rPr lang="en-US" dirty="0"/>
              <a:t>Word Embeddings – 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Word2vec, glove – Dense representations</a:t>
            </a:r>
          </a:p>
          <a:p>
            <a:pPr lvl="1"/>
            <a:r>
              <a:rPr lang="en-US" dirty="0"/>
              <a:t>One vector per word</a:t>
            </a:r>
          </a:p>
          <a:p>
            <a:pPr lvl="1"/>
            <a:r>
              <a:rPr lang="en-US" dirty="0"/>
              <a:t>Multiple senses? </a:t>
            </a:r>
            <a:r>
              <a:rPr lang="en-US" i="1" dirty="0"/>
              <a:t>Hard - (feelings, surface, problem?)</a:t>
            </a:r>
            <a:endParaRPr lang="en-US" dirty="0"/>
          </a:p>
          <a:p>
            <a:endParaRPr lang="en-US" i="1" dirty="0"/>
          </a:p>
          <a:p>
            <a:r>
              <a:rPr lang="en-US" i="1" dirty="0" err="1"/>
              <a:t>Neelakantan</a:t>
            </a:r>
            <a:r>
              <a:rPr lang="en-US" i="1" dirty="0"/>
              <a:t> et al (2014) </a:t>
            </a:r>
            <a:endParaRPr lang="en-US" dirty="0"/>
          </a:p>
          <a:p>
            <a:pPr lvl="1"/>
            <a:r>
              <a:rPr lang="en-US" i="1" dirty="0"/>
              <a:t>Multiple vectors per word – handles facets but they’re independent</a:t>
            </a:r>
            <a:endParaRPr lang="en-US" dirty="0"/>
          </a:p>
          <a:p>
            <a:pPr lvl="1"/>
            <a:r>
              <a:rPr lang="en-US" dirty="0" smtClean="0"/>
              <a:t>Contextual</a:t>
            </a:r>
            <a:r>
              <a:rPr lang="en-US" dirty="0"/>
              <a:t> similarity not possible</a:t>
            </a:r>
          </a:p>
          <a:p>
            <a:endParaRPr lang="en-US" dirty="0"/>
          </a:p>
          <a:p>
            <a:r>
              <a:rPr lang="en-US" dirty="0" err="1"/>
              <a:t>Vilnis</a:t>
            </a:r>
            <a:r>
              <a:rPr lang="en-US" dirty="0"/>
              <a:t> &amp; McCallum(2014), </a:t>
            </a:r>
            <a:r>
              <a:rPr lang="en-US" dirty="0" err="1"/>
              <a:t>Athiwaratkun</a:t>
            </a:r>
            <a:r>
              <a:rPr lang="en-US" dirty="0"/>
              <a:t> &amp; Wilson(2018)</a:t>
            </a:r>
          </a:p>
          <a:p>
            <a:pPr lvl="1"/>
            <a:r>
              <a:rPr lang="en-US" dirty="0"/>
              <a:t>Probabilistic embeddings (Gaussian per word, GMM per word *)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 and </a:t>
            </a:r>
            <a:r>
              <a:rPr lang="en-US" dirty="0" err="1"/>
              <a:t>Jurafsky</a:t>
            </a:r>
            <a:r>
              <a:rPr lang="en-US" dirty="0"/>
              <a:t>(2015)</a:t>
            </a:r>
          </a:p>
          <a:p>
            <a:pPr lvl="1"/>
            <a:r>
              <a:rPr lang="en-US" dirty="0"/>
              <a:t>Chinese Restaurant Based multiple vectors per words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3D900CE-A1CA-42B1-AD95-B250538D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BF3125-9F2E-46AF-961D-BFF6EB28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intuition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2CF6F0-BC99-42EE-A5E0-8663F89B1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would word2vec proceed for set expansion?</a:t>
            </a:r>
          </a:p>
          <a:p>
            <a:endParaRPr lang="en-US" dirty="0" smtClean="0"/>
          </a:p>
          <a:p>
            <a:r>
              <a:rPr lang="en-US" dirty="0" smtClean="0"/>
              <a:t>How about multimodal embeddings?</a:t>
            </a:r>
          </a:p>
          <a:p>
            <a:pPr lvl="1"/>
            <a:r>
              <a:rPr lang="en-US" dirty="0" smtClean="0"/>
              <a:t>One simple way – Use the sense most relevant to current context</a:t>
            </a:r>
          </a:p>
          <a:p>
            <a:pPr lvl="1"/>
            <a:r>
              <a:rPr lang="en-US" dirty="0" smtClean="0"/>
              <a:t>Proceed as above?</a:t>
            </a:r>
          </a:p>
          <a:p>
            <a:pPr lvl="1"/>
            <a:r>
              <a:rPr lang="en-US" dirty="0" smtClean="0"/>
              <a:t>A possible problem – essentially doing </a:t>
            </a:r>
            <a:r>
              <a:rPr lang="en-US" dirty="0" smtClean="0"/>
              <a:t>WSD</a:t>
            </a:r>
          </a:p>
          <a:p>
            <a:pPr lvl="1"/>
            <a:r>
              <a:rPr lang="en-US" dirty="0" smtClean="0"/>
              <a:t>Fixed Inventory – Number of senses fixed after training (or before)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work proceed?</a:t>
            </a:r>
            <a:endParaRPr lang="en-US" dirty="0"/>
          </a:p>
          <a:p>
            <a:pPr lvl="1"/>
            <a:r>
              <a:rPr lang="en-US" dirty="0" smtClean="0"/>
              <a:t>From the given set S =&gt; get contexts relevant to S and find words relevant to these contexts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Context from syntactic parse trees </a:t>
                </a:r>
              </a:p>
              <a:p>
                <a:pPr lvl="1"/>
                <a:r>
                  <a:rPr lang="en-US" dirty="0" smtClean="0"/>
                  <a:t>A Red Car was a Ferrari</a:t>
                </a:r>
              </a:p>
              <a:p>
                <a:pPr lvl="2"/>
                <a:r>
                  <a:rPr lang="en-US" i="1" dirty="0" smtClean="0"/>
                  <a:t>red</a:t>
                </a:r>
                <a:r>
                  <a:rPr lang="en-US" i="1" dirty="0"/>
                  <a:t>: </a:t>
                </a:r>
                <a:r>
                  <a:rPr lang="en-US" dirty="0" err="1" smtClean="0"/>
                  <a:t>Modifies#Car</a:t>
                </a:r>
                <a:r>
                  <a:rPr lang="en-US" dirty="0" smtClean="0"/>
                  <a:t>		</a:t>
                </a:r>
              </a:p>
              <a:p>
                <a:pPr lvl="3"/>
                <a:r>
                  <a:rPr lang="en-US" dirty="0" err="1" smtClean="0"/>
                  <a:t>amod</a:t>
                </a:r>
                <a:r>
                  <a:rPr lang="en-US" dirty="0" smtClean="0"/>
                  <a:t>(car)</a:t>
                </a:r>
                <a:endParaRPr lang="en-US" dirty="0"/>
              </a:p>
              <a:p>
                <a:pPr lvl="2"/>
                <a:r>
                  <a:rPr lang="en-US" i="1" dirty="0" smtClean="0"/>
                  <a:t>car</a:t>
                </a:r>
                <a:r>
                  <a:rPr lang="en-US" i="1" dirty="0"/>
                  <a:t>: </a:t>
                </a:r>
                <a:r>
                  <a:rPr lang="en-US" dirty="0" err="1" smtClean="0"/>
                  <a:t>ModifiedBy#Red</a:t>
                </a:r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𝑎𝑚𝑜𝑑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i="1" dirty="0" smtClean="0"/>
                  <a:t>car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NominalSubjectOf#Road</a:t>
                </a:r>
                <a:endParaRPr lang="en-US" dirty="0" smtClean="0"/>
              </a:p>
              <a:p>
                <a:pPr lvl="3"/>
                <a:r>
                  <a:rPr lang="en-US" dirty="0" err="1"/>
                  <a:t>n</a:t>
                </a:r>
                <a:r>
                  <a:rPr lang="en-US" dirty="0" err="1" smtClean="0"/>
                  <a:t>subj</a:t>
                </a:r>
                <a:r>
                  <a:rPr lang="en-US" dirty="0" smtClean="0"/>
                  <a:t>(Ferrari)</a:t>
                </a:r>
              </a:p>
              <a:p>
                <a:pPr lvl="2"/>
                <a:r>
                  <a:rPr lang="en-US" i="1" dirty="0" smtClean="0"/>
                  <a:t>Ferrari</a:t>
                </a:r>
                <a:r>
                  <a:rPr lang="en-US" dirty="0" smtClean="0"/>
                  <a:t>: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𝑛𝑠𝑢𝑏𝑗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Can include articles/prepositions (not sure what the paper did)</a:t>
                </a:r>
                <a:endParaRPr lang="en-US" b="0" dirty="0" smtClean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80" t="-2269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83" y="1254564"/>
            <a:ext cx="3114675" cy="1914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8228" y="3273462"/>
            <a:ext cx="3229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Taken from Stanford NLP parser</a:t>
            </a:r>
            <a:br>
              <a:rPr lang="en-US" sz="1400" dirty="0" smtClean="0"/>
            </a:br>
            <a:r>
              <a:rPr lang="en-US" sz="1400" dirty="0" smtClean="0"/>
              <a:t>*In the code documentation, contexts are encoded :/</a:t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66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Task: Set expansion</a:t>
            </a:r>
          </a:p>
          <a:p>
            <a:pPr marL="457200" lvl="1" indent="0">
              <a:buNone/>
            </a:pPr>
            <a:r>
              <a:rPr lang="en-US" sz="1500" dirty="0" smtClean="0"/>
              <a:t>Vocabulary V, Contexts C, Set of “seeds”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b="1" i="1" dirty="0" smtClean="0"/>
              <a:t>Asymmetric </a:t>
            </a:r>
            <a:r>
              <a:rPr lang="en-US" sz="1500" b="1" dirty="0" smtClean="0"/>
              <a:t>Metric </a:t>
            </a:r>
            <a:r>
              <a:rPr lang="en-US" sz="1500" dirty="0" smtClean="0"/>
              <a:t>for word-context similarity</a:t>
            </a:r>
            <a:endParaRPr lang="en-US" sz="15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smtClean="0"/>
              <a:t>What contexts overlap(?) with S</a:t>
            </a:r>
            <a:endParaRPr lang="en-US" sz="1500" dirty="0"/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smtClean="0"/>
              <a:t>Use these contexts to rank words in V</a:t>
            </a:r>
            <a:br>
              <a:rPr lang="en-US" sz="1500" dirty="0" smtClean="0"/>
            </a:br>
            <a:endParaRPr lang="en-US" sz="1500" dirty="0" smtClean="0"/>
          </a:p>
          <a:p>
            <a:pPr marL="514350" indent="-457200"/>
            <a:r>
              <a:rPr lang="en-US" sz="1800" dirty="0" smtClean="0"/>
              <a:t>Analogies:</a:t>
            </a:r>
          </a:p>
          <a:p>
            <a:pPr marL="914400" lvl="1" indent="-457200"/>
            <a:r>
              <a:rPr lang="en-US" sz="1500" dirty="0" smtClean="0"/>
              <a:t>Word2vec</a:t>
            </a:r>
          </a:p>
          <a:p>
            <a:pPr marL="457200" lvl="1" indent="0">
              <a:buNone/>
            </a:pPr>
            <a:r>
              <a:rPr lang="en-US" sz="1500" dirty="0"/>
              <a:t>		 US</a:t>
            </a:r>
            <a:r>
              <a:rPr lang="en-US" sz="1500" dirty="0" smtClean="0"/>
              <a:t>: New York  :  India	: (?)		Answer = Mumbai</a:t>
            </a:r>
          </a:p>
          <a:p>
            <a:pPr marL="914400" lvl="1" indent="-457200"/>
            <a:r>
              <a:rPr lang="en-US" sz="1500" dirty="0" smtClean="0"/>
              <a:t>Category Builder Analogies: 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</a:rPr>
              <a:t>__</a:t>
            </a:r>
            <a:r>
              <a:rPr lang="en-US" sz="1500" dirty="0" smtClean="0"/>
              <a:t>: New York   :  India 	: (?) 		Answer = Mumbai</a:t>
            </a:r>
            <a:endParaRPr lang="en-US" sz="1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96128" y="911625"/>
            <a:ext cx="364787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Example:  (Blue Whale, Dolphin)</a:t>
            </a:r>
          </a:p>
          <a:p>
            <a:endParaRPr lang="en-US" sz="1600" dirty="0"/>
          </a:p>
          <a:p>
            <a:r>
              <a:rPr lang="en-US" sz="1600" dirty="0" smtClean="0"/>
              <a:t>Relevant Contexts: C =  (</a:t>
            </a:r>
            <a:r>
              <a:rPr lang="en-US" sz="1600" dirty="0" err="1" smtClean="0"/>
              <a:t>isMarineAnimal</a:t>
            </a:r>
            <a:r>
              <a:rPr lang="en-US" sz="1600" dirty="0" smtClean="0"/>
              <a:t>, </a:t>
            </a:r>
            <a:r>
              <a:rPr lang="en-US" sz="1600" dirty="0" err="1" smtClean="0"/>
              <a:t>isMammal</a:t>
            </a:r>
            <a:r>
              <a:rPr lang="en-US" sz="1600" dirty="0" smtClean="0"/>
              <a:t>, ….)</a:t>
            </a:r>
          </a:p>
          <a:p>
            <a:endParaRPr lang="en-US" sz="1600" dirty="0"/>
          </a:p>
          <a:p>
            <a:r>
              <a:rPr lang="en-US" sz="1600" dirty="0" smtClean="0"/>
              <a:t>Words similar to C: seal, manatee, walrus, otters, polar bears, 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Word-Context Representation &amp; Similarities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180870" y="783771"/>
                <a:ext cx="4973934" cy="3810852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500" b="1" dirty="0" smtClean="0"/>
                  <a:t>Pointwise </a:t>
                </a:r>
                <a:r>
                  <a:rPr lang="en-US" sz="1500" b="1" dirty="0"/>
                  <a:t>Mutual </a:t>
                </a:r>
                <a:r>
                  <a:rPr lang="en-US" sz="1500" b="1" dirty="0" smtClean="0"/>
                  <a:t>Information PMI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800" b="0" i="1" dirty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err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b="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dirty="0" err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150000"/>
                  </a:lnSpc>
                </a:pPr>
                <a:r>
                  <a:rPr lang="en-US" sz="1500" b="1" dirty="0"/>
                  <a:t>Asymmetric </a:t>
                </a:r>
                <a:r>
                  <a:rPr lang="en-US" sz="1500" b="1" dirty="0" smtClean="0"/>
                  <a:t>PMI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𝐴𝑃𝑀𝐼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𝐴𝑃𝑀𝐼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150000"/>
                  </a:lnSpc>
                </a:pPr>
                <a:r>
                  <a:rPr lang="en-US" sz="1500" b="1" dirty="0" smtClean="0"/>
                  <a:t>Activation between c and S (set of words)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𝐴𝑃𝑀𝐼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5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sz="1500" dirty="0" smtClean="0"/>
              </a:p>
            </p:txBody>
          </p:sp>
        </mc:Choice>
        <mc:Fallback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0" y="783771"/>
                <a:ext cx="4973934" cy="3810852"/>
              </a:xfrm>
              <a:prstGeom prst="rect">
                <a:avLst/>
              </a:prstGeom>
              <a:blipFill rotWithShape="0">
                <a:blip r:embed="rId2"/>
                <a:stretch>
                  <a:fillRect l="-368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58860" y="2760007"/>
                <a:ext cx="3870960" cy="19389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Advantages of APMI:</a:t>
                </a:r>
                <a:endParaRPr lang="en-US" sz="1500" dirty="0"/>
              </a:p>
              <a:p>
                <a:pPr marL="342900" indent="-342900">
                  <a:buAutoNum type="arabicPeriod"/>
                </a:pPr>
                <a:r>
                  <a:rPr lang="en-US" sz="1500" dirty="0" smtClean="0"/>
                  <a:t>Polysemy</a:t>
                </a:r>
              </a:p>
              <a:p>
                <a:pPr lvl="1"/>
                <a:r>
                  <a:rPr lang="en-US" sz="1500" dirty="0" smtClean="0"/>
                  <a:t>APMI(cancer</a:t>
                </a:r>
                <a:r>
                  <a:rPr lang="en-US" sz="1500" dirty="0"/>
                  <a:t>, #</a:t>
                </a:r>
                <a:r>
                  <a:rPr lang="en-US" sz="1500" dirty="0" err="1"/>
                  <a:t>ZodiacSign</a:t>
                </a:r>
                <a:r>
                  <a:rPr lang="en-US" sz="1500" dirty="0"/>
                  <a:t>) is low </a:t>
                </a:r>
                <a:r>
                  <a:rPr lang="en-US" sz="1500" dirty="0" smtClean="0"/>
                  <a:t>APMI</a:t>
                </a:r>
                <a:r>
                  <a:rPr lang="en-US" sz="1500" dirty="0"/>
                  <a:t>(#</a:t>
                </a:r>
                <a:r>
                  <a:rPr lang="en-US" sz="1500" dirty="0" err="1"/>
                  <a:t>ZodiacSign</a:t>
                </a:r>
                <a:r>
                  <a:rPr lang="en-US" sz="1500" dirty="0"/>
                  <a:t>, Cancer) is </a:t>
                </a:r>
                <a:r>
                  <a:rPr lang="en-US" sz="1500" dirty="0" smtClean="0"/>
                  <a:t>high</a:t>
                </a:r>
              </a:p>
              <a:p>
                <a:pPr lvl="1"/>
                <a:endParaRPr lang="en-US" sz="15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 smtClean="0"/>
                  <a:t>Statistical flukes =&gt; word w, context c, fluke context d 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𝐴𝑃𝑀𝐼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h𝑖𝑔h𝑒𝑟</m:t>
                    </m:r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0" y="2760007"/>
                <a:ext cx="387096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313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73934" y="769381"/>
            <a:ext cx="384081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Issues of PMI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Lopsided Polysemy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Disproportionately Low PMI(Cancer,  #</a:t>
            </a:r>
            <a:r>
              <a:rPr lang="en-US" sz="1600" dirty="0" err="1" smtClean="0"/>
              <a:t>ZodiacSign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Rare word/ context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Disproportionate increase in PMI with addition of examples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916B7F3-FF5A-4DB0-9031-DB893E6B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C9DFDA9-4750-43B8-A96B-665AB63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similar contexts and then words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FCA52D19-4A04-407E-9E41-A8F140C18E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3676" y="1007627"/>
                <a:ext cx="8082552" cy="348972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r>
                  <a:rPr lang="en-US" sz="1500" dirty="0" smtClean="0"/>
                  <a:t>Similarity </a:t>
                </a:r>
                <a:r>
                  <a:rPr lang="en-US" sz="1500" dirty="0"/>
                  <a:t>Matrices</a:t>
                </a:r>
                <a:r>
                  <a:rPr lang="en-US" sz="15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𝑣𝑐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</m:oMath>
                </a14:m>
                <a:r>
                  <a:rPr lang="en-US" sz="1500" b="0" dirty="0" smtClean="0">
                    <a:latin typeface="Cambria Math" panose="02040503050406030204" pitchFamily="18" charset="0"/>
                  </a:rPr>
                  <a:t> of APPMI scores</a:t>
                </a:r>
                <a:endParaRPr lang="en-US" sz="15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500" dirty="0" smtClean="0"/>
                  <a:t>Get contexts similar to seeds (S)</a:t>
                </a:r>
              </a:p>
              <a:p>
                <a:pPr lvl="1"/>
                <a:r>
                  <a:rPr lang="en-US" sz="1500" b="0" dirty="0" smtClean="0">
                    <a:latin typeface="Cambria Math" panose="02040503050406030204" pitchFamily="18" charset="0"/>
                  </a:rPr>
                  <a:t>Activation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𝐴𝑃𝑃𝑀𝐼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500" b="0" i="1" dirty="0" smtClean="0"/>
              </a:p>
              <a:p>
                <a:pPr marL="914400" lvl="2" indent="0">
                  <a:buNone/>
                </a:pPr>
                <a:endParaRPr lang="en-US" sz="1500" b="0" i="1" dirty="0" smtClean="0"/>
              </a:p>
              <a:p>
                <a:pPr lvl="1"/>
                <a:r>
                  <a:rPr lang="en-US" sz="1500" b="0" dirty="0" smtClean="0">
                    <a:latin typeface="Cambria Math" panose="02040503050406030204" pitchFamily="18" charset="0"/>
                  </a:rPr>
                  <a:t>Fraction of active words in S for every context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APPMI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sz="15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500" b="0" dirty="0" smtClean="0"/>
              </a:p>
              <a:p>
                <a:pPr marL="914400" lvl="2" indent="0">
                  <a:buNone/>
                </a:pPr>
                <a:endParaRPr lang="en-US" sz="1500" b="0" dirty="0" smtClean="0"/>
              </a:p>
              <a:p>
                <a:pPr lvl="1"/>
                <a:r>
                  <a:rPr lang="en-US" sz="1500" dirty="0" smtClean="0"/>
                  <a:t>Penalize contexts with low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5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500" b="0" i="1" smtClean="0">
                            <a:latin typeface="Cambria Math" panose="02040503050406030204" pitchFamily="18" charset="0"/>
                          </a:rPr>
                          <m:t>ρ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500" b="0" dirty="0" smtClean="0"/>
              </a:p>
              <a:p>
                <a:pPr lvl="2"/>
                <a:endParaRPr lang="en-US" sz="1500" dirty="0" smtClean="0"/>
              </a:p>
              <a:p>
                <a:r>
                  <a:rPr lang="en-US" sz="1500" dirty="0"/>
                  <a:t>Take the top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(=100)</m:t>
                    </m:r>
                  </m:oMath>
                </a14:m>
                <a:r>
                  <a:rPr lang="en-US" sz="1500" dirty="0"/>
                  <a:t> contexts </a:t>
                </a:r>
                <a:endParaRPr lang="en-US" sz="1500" dirty="0" smtClean="0"/>
              </a:p>
              <a:p>
                <a:pPr lvl="1"/>
                <a:r>
                  <a:rPr lang="en-US" sz="1500" dirty="0" smtClean="0"/>
                  <a:t>W(</a:t>
                </a:r>
                <a:r>
                  <a:rPr lang="en-US" sz="1500" dirty="0" err="1" smtClean="0"/>
                  <a:t>c,c</a:t>
                </a:r>
                <a:r>
                  <a:rPr lang="en-US" sz="1500" dirty="0" smtClean="0"/>
                  <a:t>) =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sz="15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sz="1500" b="0" dirty="0" smtClean="0"/>
              </a:p>
              <a:p>
                <a:pPr marL="457200" lvl="1" indent="0">
                  <a:buNone/>
                </a:pPr>
                <a:endParaRPr lang="en-US" sz="1500" b="0" dirty="0" smtClean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FCA52D19-4A04-407E-9E41-A8F140C18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3676" y="1007627"/>
                <a:ext cx="8082552" cy="3489722"/>
              </a:xfrm>
              <a:blipFill rotWithShape="0">
                <a:blip r:embed="rId2"/>
                <a:stretch>
                  <a:fillRect l="-226" t="-349" b="-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91848" y="1083127"/>
                <a:ext cx="3750001" cy="33009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Expand (Cancer, Taurus):</a:t>
                </a:r>
                <a:endParaRPr lang="en-US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500" dirty="0" smtClean="0"/>
                  <a:t> for the disease sense can still be high</a:t>
                </a:r>
                <a:endParaRPr lang="en-US" sz="15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Disease sense not correlated with Taurus</a:t>
                </a:r>
                <a:endParaRPr lang="en-US" sz="1500" dirty="0"/>
              </a:p>
              <a:p>
                <a:pPr>
                  <a:lnSpc>
                    <a:spcPct val="150000"/>
                  </a:lnSpc>
                </a:pPr>
                <a:r>
                  <a:rPr lang="en-US" sz="15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sz="15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5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𝑆𝑡𝑎𝑟𝑆𝑖𝑔𝑛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 smtClean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sz="1500" dirty="0" smtClean="0"/>
                  <a:t> doesn’t go away easily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Throw it away explicitly (n=100)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48" y="1083127"/>
                <a:ext cx="3750001" cy="3300904"/>
              </a:xfrm>
              <a:prstGeom prst="rect">
                <a:avLst/>
              </a:prstGeom>
              <a:blipFill rotWithShape="0"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9621</TotalTime>
  <Words>629</Words>
  <Application>Microsoft Office PowerPoint</Application>
  <PresentationFormat>On-screen Show (16:9)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</vt:lpstr>
      <vt:lpstr>Gill Sans MT</vt:lpstr>
      <vt:lpstr>Office Theme</vt:lpstr>
      <vt:lpstr>Robust Handling of Polysemy via Sparse Representations  Authors: Abhijit Mahabal, Dan Roth, Sid Mittal</vt:lpstr>
      <vt:lpstr>Problem &amp; Motivation</vt:lpstr>
      <vt:lpstr>Contents:</vt:lpstr>
      <vt:lpstr>Word Embeddings – previous approaches</vt:lpstr>
      <vt:lpstr>Some intuition</vt:lpstr>
      <vt:lpstr>Context Representation</vt:lpstr>
      <vt:lpstr>Tasks</vt:lpstr>
      <vt:lpstr>Word-Context Representation &amp; Similarities</vt:lpstr>
      <vt:lpstr>Getting similar contexts and then words </vt:lpstr>
      <vt:lpstr>Illustration of matrices</vt:lpstr>
      <vt:lpstr>Summary – till now</vt:lpstr>
      <vt:lpstr>Analogies</vt:lpstr>
      <vt:lpstr>Evaluation Metric</vt:lpstr>
      <vt:lpstr>Datasets and Performance</vt:lpstr>
      <vt:lpstr>Performance on the Analogy Task</vt:lpstr>
      <vt:lpstr>Examples</vt:lpstr>
      <vt:lpstr>Examples - Analogies</vt:lpstr>
      <vt:lpstr>Shortcomings &amp; Criticism</vt:lpstr>
      <vt:lpstr>Future Work</vt:lpstr>
      <vt:lpstr>Future Work </vt:lpstr>
    </vt:vector>
  </TitlesOfParts>
  <Company>Zder0to5ive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Rushab Munot</cp:lastModifiedBy>
  <cp:revision>584</cp:revision>
  <dcterms:created xsi:type="dcterms:W3CDTF">2017-09-22T15:37:04Z</dcterms:created>
  <dcterms:modified xsi:type="dcterms:W3CDTF">2019-03-25T16:37:42Z</dcterms:modified>
</cp:coreProperties>
</file>