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286" r:id="rId19"/>
    <p:sldId id="287" r:id="rId20"/>
    <p:sldId id="266" r:id="rId21"/>
    <p:sldId id="288" r:id="rId22"/>
    <p:sldId id="268" r:id="rId23"/>
    <p:sldId id="269" r:id="rId24"/>
    <p:sldId id="289" r:id="rId25"/>
    <p:sldId id="302" r:id="rId26"/>
    <p:sldId id="293" r:id="rId27"/>
    <p:sldId id="272" r:id="rId28"/>
    <p:sldId id="273" r:id="rId29"/>
    <p:sldId id="292" r:id="rId30"/>
    <p:sldId id="303" r:id="rId31"/>
    <p:sldId id="304" r:id="rId32"/>
    <p:sldId id="295" r:id="rId33"/>
    <p:sldId id="296" r:id="rId34"/>
    <p:sldId id="300" r:id="rId35"/>
    <p:sldId id="301" r:id="rId36"/>
    <p:sldId id="297" r:id="rId37"/>
    <p:sldId id="298" r:id="rId38"/>
    <p:sldId id="276" r:id="rId39"/>
    <p:sldId id="277" r:id="rId40"/>
    <p:sldId id="279" r:id="rId41"/>
    <p:sldId id="278" r:id="rId42"/>
    <p:sldId id="280" r:id="rId43"/>
    <p:sldId id="281" r:id="rId44"/>
    <p:sldId id="282" r:id="rId45"/>
    <p:sldId id="283" r:id="rId46"/>
    <p:sldId id="284" r:id="rId47"/>
    <p:sldId id="285" r:id="rId48"/>
    <p:sldId id="29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E651-9B4C-4356-ABF7-48B7EB25EC5C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2E651-9B4C-4356-ABF7-48B7EB25EC5C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2ED3F-A0F8-412F-A54A-68B5D7A72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600" b="1" smtClean="0">
                <a:solidFill>
                  <a:schemeClr val="accent2"/>
                </a:solidFill>
              </a:rPr>
              <a:t>Data File Handling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z="3600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Opening and closing a file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If we want to use a disk file, we need to decide the following things:</a:t>
            </a:r>
          </a:p>
          <a:p>
            <a:pPr lvl="1" algn="just"/>
            <a:r>
              <a:rPr lang="en-US" smtClean="0"/>
              <a:t>Suitable name for the file</a:t>
            </a:r>
          </a:p>
          <a:p>
            <a:pPr lvl="1" algn="just"/>
            <a:r>
              <a:rPr lang="en-US" smtClean="0"/>
              <a:t>Data type and structure</a:t>
            </a:r>
          </a:p>
          <a:p>
            <a:pPr lvl="1" algn="just"/>
            <a:r>
              <a:rPr lang="en-US" smtClean="0"/>
              <a:t>Purpose</a:t>
            </a:r>
          </a:p>
          <a:p>
            <a:pPr lvl="1" algn="just"/>
            <a:r>
              <a:rPr lang="en-US" smtClean="0"/>
              <a:t>Opening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Filename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file name is a string of characters that make up a valid filename for the operating system.</a:t>
            </a:r>
          </a:p>
          <a:p>
            <a:r>
              <a:rPr lang="en-US" smtClean="0"/>
              <a:t>It has two parts, a primary name and an optional period with extension</a:t>
            </a:r>
          </a:p>
          <a:p>
            <a:r>
              <a:rPr lang="en-US" smtClean="0"/>
              <a:t>Example:</a:t>
            </a:r>
          </a:p>
          <a:p>
            <a:pPr lvl="1"/>
            <a:r>
              <a:rPr lang="en-US" smtClean="0"/>
              <a:t>Input.data</a:t>
            </a:r>
          </a:p>
          <a:p>
            <a:pPr lvl="1"/>
            <a:r>
              <a:rPr lang="en-US" smtClean="0"/>
              <a:t>Test.doc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Opening a file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opening a file, we must first create a file stream and then link it to the filename.</a:t>
            </a:r>
          </a:p>
          <a:p>
            <a:r>
              <a:rPr lang="en-US" smtClean="0"/>
              <a:t>A file stream can be defined using the classes </a:t>
            </a:r>
            <a:r>
              <a:rPr lang="en-US" b="1" smtClean="0"/>
              <a:t>ifstream, ofstream </a:t>
            </a:r>
            <a:r>
              <a:rPr lang="en-US" smtClean="0"/>
              <a:t>and </a:t>
            </a:r>
            <a:r>
              <a:rPr lang="en-US" b="1" smtClean="0"/>
              <a:t>fstream </a:t>
            </a:r>
            <a:r>
              <a:rPr lang="en-US" smtClean="0"/>
              <a:t>that are contained in the header file </a:t>
            </a:r>
            <a:r>
              <a:rPr lang="en-US" b="1" i="1" smtClean="0"/>
              <a:t>fstream</a:t>
            </a:r>
          </a:p>
          <a:p>
            <a:r>
              <a:rPr lang="en-US" smtClean="0"/>
              <a:t>A file can be opened in two ways:</a:t>
            </a:r>
          </a:p>
          <a:p>
            <a:pPr lvl="1"/>
            <a:r>
              <a:rPr lang="en-US" smtClean="0"/>
              <a:t>Using a constructor function of the class</a:t>
            </a:r>
          </a:p>
          <a:p>
            <a:pPr lvl="1"/>
            <a:r>
              <a:rPr lang="en-US" smtClean="0"/>
              <a:t>Using the member function </a:t>
            </a:r>
            <a:r>
              <a:rPr lang="en-US" b="1" smtClean="0"/>
              <a:t>open() </a:t>
            </a:r>
            <a:r>
              <a:rPr lang="en-US" smtClean="0"/>
              <a:t>of the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Opening files using constructor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Constructor is used to initialize an object while it is being created. Here, a filename is used to initialize the file stream object.</a:t>
            </a:r>
          </a:p>
          <a:p>
            <a:r>
              <a:rPr lang="en-US" smtClean="0"/>
              <a:t>This involves following steps:</a:t>
            </a:r>
          </a:p>
          <a:p>
            <a:pPr lvl="1"/>
            <a:r>
              <a:rPr lang="en-US" smtClean="0"/>
              <a:t>Create a file stream object to manage the stream using appropriate class</a:t>
            </a:r>
          </a:p>
          <a:p>
            <a:pPr lvl="1"/>
            <a:r>
              <a:rPr lang="en-US" smtClean="0"/>
              <a:t>Initialize the file object with the desired filename.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r>
              <a:rPr lang="en-US" smtClean="0"/>
              <a:t>For example: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smtClean="0">
                <a:solidFill>
                  <a:srgbClr val="FF0000"/>
                </a:solidFill>
              </a:rPr>
              <a:t>ofstream outfile(“results”);         // output only</a:t>
            </a:r>
            <a:endParaRPr lang="en-US" smtClean="0"/>
          </a:p>
          <a:p>
            <a:r>
              <a:rPr lang="en-US" smtClean="0"/>
              <a:t>This creates </a:t>
            </a:r>
            <a:r>
              <a:rPr lang="en-US" b="1" smtClean="0"/>
              <a:t>outfile</a:t>
            </a:r>
            <a:r>
              <a:rPr lang="en-US" smtClean="0"/>
              <a:t> as an </a:t>
            </a:r>
            <a:r>
              <a:rPr lang="en-US" b="1" smtClean="0"/>
              <a:t>ofstream</a:t>
            </a:r>
            <a:r>
              <a:rPr lang="en-US" smtClean="0"/>
              <a:t> object that manages the output stream.</a:t>
            </a:r>
          </a:p>
          <a:p>
            <a:r>
              <a:rPr lang="en-US" smtClean="0"/>
              <a:t>This statement opens the file results and attaches it to the output stream </a:t>
            </a:r>
            <a:r>
              <a:rPr lang="en-US" b="1" smtClean="0"/>
              <a:t>outfile</a:t>
            </a:r>
          </a:p>
          <a:p>
            <a:pPr marL="457200" lvl="1" indent="0">
              <a:buFont typeface="Arial" pitchFamily="34" charset="0"/>
              <a:buNone/>
            </a:pPr>
            <a:endParaRPr lang="en-US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 l="28223" t="37500" r="29723" b="27779"/>
          <a:stretch>
            <a:fillRect/>
          </a:stretch>
        </p:blipFill>
        <p:spPr bwMode="auto">
          <a:xfrm>
            <a:off x="1692275" y="4013200"/>
            <a:ext cx="54705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r>
              <a:rPr lang="en-US" smtClean="0"/>
              <a:t>The following statement declares </a:t>
            </a:r>
            <a:r>
              <a:rPr lang="en-US" b="1" smtClean="0"/>
              <a:t>infile</a:t>
            </a:r>
            <a:r>
              <a:rPr lang="en-US" smtClean="0"/>
              <a:t> as an </a:t>
            </a:r>
            <a:r>
              <a:rPr lang="en-US" b="1" smtClean="0"/>
              <a:t>ifstream</a:t>
            </a:r>
            <a:r>
              <a:rPr lang="en-US" smtClean="0"/>
              <a:t> object and attaches it to the file data for reading</a:t>
            </a:r>
          </a:p>
          <a:p>
            <a:pPr marL="0" lvl="1" indent="0">
              <a:buFont typeface="Arial" pitchFamily="34" charset="0"/>
              <a:buNone/>
            </a:pPr>
            <a:r>
              <a:rPr lang="en-US" smtClean="0">
                <a:solidFill>
                  <a:srgbClr val="FF0000"/>
                </a:solidFill>
              </a:rPr>
              <a:t>	ifstream infile (“data”);                //input only</a:t>
            </a:r>
          </a:p>
          <a:p>
            <a:pPr marL="0" lvl="1" indent="0">
              <a:buFont typeface="Arial" pitchFamily="34" charset="0"/>
              <a:buNone/>
            </a:pPr>
            <a:endParaRPr lang="en-US" smtClean="0">
              <a:solidFill>
                <a:srgbClr val="FF0000"/>
              </a:solidFill>
            </a:endParaRPr>
          </a:p>
          <a:p>
            <a:pPr marL="0" lvl="1" indent="0">
              <a:buFont typeface="Arial" pitchFamily="34" charset="0"/>
              <a:buNone/>
            </a:pPr>
            <a:r>
              <a:rPr lang="en-US" smtClean="0"/>
              <a:t>The program may contain statements like:</a:t>
            </a:r>
          </a:p>
          <a:p>
            <a:pPr marL="0" lvl="1" indent="0">
              <a:buFont typeface="Arial" pitchFamily="34" charset="0"/>
              <a:buNone/>
            </a:pPr>
            <a:r>
              <a:rPr lang="en-US" smtClean="0"/>
              <a:t>outfile&lt;&lt;total;</a:t>
            </a:r>
          </a:p>
          <a:p>
            <a:pPr marL="0" lvl="1" indent="0">
              <a:buFont typeface="Arial" pitchFamily="34" charset="0"/>
              <a:buNone/>
            </a:pPr>
            <a:r>
              <a:rPr lang="en-US" smtClean="0"/>
              <a:t>outfile&lt;&lt;sum;</a:t>
            </a:r>
          </a:p>
          <a:p>
            <a:pPr marL="0" lvl="1" indent="0">
              <a:buFont typeface="Arial" pitchFamily="34" charset="0"/>
              <a:buNone/>
            </a:pPr>
            <a:r>
              <a:rPr lang="en-US" smtClean="0"/>
              <a:t>infile&gt;&gt;number;</a:t>
            </a:r>
          </a:p>
          <a:p>
            <a:pPr marL="0" lvl="1" indent="0">
              <a:buFont typeface="Arial" pitchFamily="34" charset="0"/>
              <a:buNone/>
            </a:pPr>
            <a:r>
              <a:rPr lang="en-US" smtClean="0"/>
              <a:t>infile&gt;&gt;string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We can also use same file for both reading and writing data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Program1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……..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ofstream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outfile</a:t>
            </a:r>
            <a:r>
              <a:rPr lang="en-US" sz="2000" dirty="0" smtClean="0">
                <a:solidFill>
                  <a:srgbClr val="FF0000"/>
                </a:solidFill>
              </a:rPr>
              <a:t>(“salary”);    //creates </a:t>
            </a:r>
            <a:r>
              <a:rPr lang="en-US" sz="2000" dirty="0" err="1" smtClean="0">
                <a:solidFill>
                  <a:srgbClr val="FF0000"/>
                </a:solidFill>
              </a:rPr>
              <a:t>outfile</a:t>
            </a:r>
            <a:r>
              <a:rPr lang="en-US" sz="2000" dirty="0" smtClean="0">
                <a:solidFill>
                  <a:srgbClr val="FF0000"/>
                </a:solidFill>
              </a:rPr>
              <a:t> and connects “salary” to it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……...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Program2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……….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ifstream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infile</a:t>
            </a:r>
            <a:r>
              <a:rPr lang="en-US" sz="2000" dirty="0" smtClean="0">
                <a:solidFill>
                  <a:srgbClr val="FF0000"/>
                </a:solidFill>
              </a:rPr>
              <a:t>(“salary”);       //creates </a:t>
            </a:r>
            <a:r>
              <a:rPr lang="en-US" sz="2000" dirty="0" err="1" smtClean="0">
                <a:solidFill>
                  <a:srgbClr val="FF0000"/>
                </a:solidFill>
              </a:rPr>
              <a:t>infile</a:t>
            </a:r>
            <a:r>
              <a:rPr lang="en-US" sz="2000" dirty="0" smtClean="0">
                <a:solidFill>
                  <a:srgbClr val="FF0000"/>
                </a:solidFill>
              </a:rPr>
              <a:t> and connects “salary” to it</a:t>
            </a:r>
          </a:p>
          <a:p>
            <a:pPr marL="457200" lvl="1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………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smtClean="0"/>
              <a:t>Instead of using two program, one for writing data and another for reading data, we can use single program to do both operations on file.</a:t>
            </a:r>
          </a:p>
          <a:p>
            <a:pPr lvl="1">
              <a:buFont typeface="Arial" pitchFamily="34" charset="0"/>
              <a:buNone/>
            </a:pPr>
            <a:r>
              <a:rPr lang="en-US" smtClean="0">
                <a:solidFill>
                  <a:srgbClr val="FF0000"/>
                </a:solidFill>
              </a:rPr>
              <a:t>…..</a:t>
            </a:r>
          </a:p>
          <a:p>
            <a:pPr lvl="1">
              <a:buFont typeface="Arial" pitchFamily="34" charset="0"/>
              <a:buNone/>
            </a:pPr>
            <a:r>
              <a:rPr lang="en-US" smtClean="0">
                <a:solidFill>
                  <a:srgbClr val="FF0000"/>
                </a:solidFill>
              </a:rPr>
              <a:t>outfile.close();	</a:t>
            </a:r>
            <a:r>
              <a:rPr lang="en-US" smtClean="0"/>
              <a:t>//disconnect salary file from outfile</a:t>
            </a:r>
          </a:p>
          <a:p>
            <a:pPr lvl="1">
              <a:buFont typeface="Arial" pitchFamily="34" charset="0"/>
              <a:buNone/>
            </a:pPr>
            <a:r>
              <a:rPr lang="en-US" smtClean="0">
                <a:solidFill>
                  <a:srgbClr val="FF0000"/>
                </a:solidFill>
              </a:rPr>
              <a:t>ifstream infile(“salary”);	</a:t>
            </a:r>
            <a:r>
              <a:rPr lang="en-US" smtClean="0"/>
              <a:t>// and connect to infile</a:t>
            </a:r>
          </a:p>
          <a:p>
            <a:pPr lvl="1">
              <a:buFont typeface="Arial" pitchFamily="34" charset="0"/>
              <a:buNone/>
            </a:pPr>
            <a:r>
              <a:rPr lang="en-US" smtClean="0">
                <a:solidFill>
                  <a:srgbClr val="FF0000"/>
                </a:solidFill>
              </a:rPr>
              <a:t>…..</a:t>
            </a:r>
          </a:p>
          <a:p>
            <a:pPr lvl="1">
              <a:buFont typeface="Arial" pitchFamily="34" charset="0"/>
              <a:buNone/>
            </a:pPr>
            <a:r>
              <a:rPr lang="en-US" smtClean="0">
                <a:solidFill>
                  <a:srgbClr val="FF0000"/>
                </a:solidFill>
              </a:rPr>
              <a:t>…..</a:t>
            </a:r>
          </a:p>
          <a:p>
            <a:pPr lvl="1">
              <a:buFont typeface="Arial" pitchFamily="34" charset="0"/>
              <a:buNone/>
            </a:pPr>
            <a:r>
              <a:rPr lang="en-US" smtClean="0">
                <a:solidFill>
                  <a:srgbClr val="FF0000"/>
                </a:solidFill>
              </a:rPr>
              <a:t>infile.close();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Write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fstream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using namespace std;</a:t>
            </a:r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>
              <a:buNone/>
            </a:pPr>
            <a:r>
              <a:rPr lang="en-IN" dirty="0" smtClean="0"/>
              <a:t>{  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ofstream</a:t>
            </a:r>
            <a:r>
              <a:rPr lang="en-IN" dirty="0" smtClean="0"/>
              <a:t> of("result");</a:t>
            </a:r>
          </a:p>
          <a:p>
            <a:pPr>
              <a:buNone/>
            </a:pPr>
            <a:r>
              <a:rPr lang="en-IN" dirty="0" smtClean="0"/>
              <a:t>    of&lt;&lt;"hello";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of.close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cout</a:t>
            </a:r>
            <a:r>
              <a:rPr lang="en-IN" dirty="0" smtClean="0"/>
              <a:t>&lt;&lt;"data saved\n";</a:t>
            </a:r>
          </a:p>
          <a:p>
            <a:pPr>
              <a:buNone/>
            </a:pPr>
            <a:r>
              <a:rPr lang="en-IN" dirty="0" smtClean="0"/>
              <a:t>    return 0;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/>
              <a:t>#include&lt;</a:t>
            </a:r>
            <a:r>
              <a:rPr lang="en-IN" sz="2400" dirty="0" err="1" smtClean="0"/>
              <a:t>iostream</a:t>
            </a:r>
            <a:r>
              <a:rPr lang="en-IN" sz="2400" dirty="0" smtClean="0"/>
              <a:t>&gt;</a:t>
            </a:r>
          </a:p>
          <a:p>
            <a:pPr>
              <a:buNone/>
            </a:pPr>
            <a:r>
              <a:rPr lang="en-IN" sz="2400" dirty="0" smtClean="0"/>
              <a:t>#include&lt;</a:t>
            </a:r>
            <a:r>
              <a:rPr lang="en-IN" sz="2400" dirty="0" err="1" smtClean="0"/>
              <a:t>fstream</a:t>
            </a:r>
            <a:r>
              <a:rPr lang="en-IN" sz="2400" dirty="0" smtClean="0"/>
              <a:t>&gt;</a:t>
            </a:r>
          </a:p>
          <a:p>
            <a:pPr>
              <a:buNone/>
            </a:pPr>
            <a:r>
              <a:rPr lang="en-IN" sz="2400" dirty="0" smtClean="0"/>
              <a:t>using namespace std;</a:t>
            </a:r>
          </a:p>
          <a:p>
            <a:pPr>
              <a:buNone/>
            </a:pPr>
            <a:r>
              <a:rPr lang="en-IN" sz="2400" dirty="0" err="1" smtClean="0"/>
              <a:t>int</a:t>
            </a:r>
            <a:r>
              <a:rPr lang="en-IN" sz="2400" dirty="0" smtClean="0"/>
              <a:t> main()</a:t>
            </a:r>
          </a:p>
          <a:p>
            <a:pPr>
              <a:buNone/>
            </a:pPr>
            <a:r>
              <a:rPr lang="en-IN" sz="2400" dirty="0" smtClean="0"/>
              <a:t>{   </a:t>
            </a:r>
          </a:p>
          <a:p>
            <a:pPr>
              <a:buNone/>
            </a:pPr>
            <a:r>
              <a:rPr lang="en-IN" sz="2400" dirty="0" smtClean="0"/>
              <a:t>    char s[10];</a:t>
            </a:r>
          </a:p>
          <a:p>
            <a:pPr>
              <a:buNone/>
            </a:pPr>
            <a:r>
              <a:rPr lang="en-IN" sz="2400" dirty="0" smtClean="0"/>
              <a:t>    </a:t>
            </a:r>
            <a:r>
              <a:rPr lang="en-IN" sz="2400" dirty="0" err="1" smtClean="0"/>
              <a:t>ifstream</a:t>
            </a:r>
            <a:r>
              <a:rPr lang="en-IN" sz="2400" dirty="0" smtClean="0"/>
              <a:t> </a:t>
            </a:r>
            <a:r>
              <a:rPr lang="en-IN" sz="2400" dirty="0" err="1" smtClean="0"/>
              <a:t>inf</a:t>
            </a:r>
            <a:r>
              <a:rPr lang="en-IN" sz="2400" dirty="0" smtClean="0"/>
              <a:t>("result");</a:t>
            </a:r>
          </a:p>
          <a:p>
            <a:pPr>
              <a:buNone/>
            </a:pPr>
            <a:r>
              <a:rPr lang="en-IN" sz="2400" dirty="0" smtClean="0"/>
              <a:t>    </a:t>
            </a:r>
            <a:r>
              <a:rPr lang="en-IN" sz="2400" dirty="0" err="1" smtClean="0"/>
              <a:t>inf</a:t>
            </a:r>
            <a:r>
              <a:rPr lang="en-IN" sz="2400" dirty="0" smtClean="0"/>
              <a:t>&gt;&gt;s;</a:t>
            </a:r>
          </a:p>
          <a:p>
            <a:pPr>
              <a:buNone/>
            </a:pPr>
            <a:r>
              <a:rPr lang="en-IN" sz="2400" dirty="0" smtClean="0"/>
              <a:t>    </a:t>
            </a:r>
            <a:r>
              <a:rPr lang="en-IN" sz="2400" dirty="0" err="1" smtClean="0"/>
              <a:t>inf.close</a:t>
            </a:r>
            <a:r>
              <a:rPr lang="en-IN" sz="2400" dirty="0" smtClean="0"/>
              <a:t>();</a:t>
            </a:r>
          </a:p>
          <a:p>
            <a:pPr>
              <a:buNone/>
            </a:pPr>
            <a:r>
              <a:rPr lang="en-IN" sz="2400" dirty="0" smtClean="0"/>
              <a:t>    </a:t>
            </a:r>
            <a:r>
              <a:rPr lang="en-IN" sz="2400" dirty="0" err="1" smtClean="0"/>
              <a:t>cout</a:t>
            </a:r>
            <a:r>
              <a:rPr lang="en-IN" sz="2400" dirty="0" smtClean="0"/>
              <a:t>&lt;&lt;s;</a:t>
            </a:r>
          </a:p>
          <a:p>
            <a:pPr>
              <a:buNone/>
            </a:pPr>
            <a:r>
              <a:rPr lang="en-IN" sz="2400" dirty="0" smtClean="0"/>
              <a:t>    return 0;</a:t>
            </a:r>
          </a:p>
          <a:p>
            <a:pPr>
              <a:buNone/>
            </a:pPr>
            <a:r>
              <a:rPr lang="en-IN" sz="2400" dirty="0" smtClean="0"/>
              <a:t>}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Files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A file is a collection of related data stored in a particular area on the disk.</a:t>
            </a:r>
          </a:p>
          <a:p>
            <a:r>
              <a:rPr lang="en-US" smtClean="0"/>
              <a:t>Programs can be designed to perform the read and write operations on these files</a:t>
            </a:r>
          </a:p>
          <a:p>
            <a:r>
              <a:rPr lang="en-US" smtClean="0"/>
              <a:t>A program involves either or both of following kinds of data communication:</a:t>
            </a:r>
          </a:p>
          <a:p>
            <a:pPr lvl="1"/>
            <a:r>
              <a:rPr lang="en-US" smtClean="0"/>
              <a:t>Data transfer between the console unit and the program</a:t>
            </a:r>
          </a:p>
          <a:p>
            <a:pPr lvl="1"/>
            <a:r>
              <a:rPr lang="en-US" smtClean="0"/>
              <a:t>Data transfer between the program and a disk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file streams working on same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Program1</a:t>
            </a:r>
          </a:p>
          <a:p>
            <a:pPr>
              <a:buNone/>
            </a:pPr>
            <a:r>
              <a:rPr lang="en-US" dirty="0" smtClean="0"/>
              <a:t> ………………</a:t>
            </a:r>
          </a:p>
          <a:p>
            <a:pPr>
              <a:buNone/>
            </a:pPr>
            <a:r>
              <a:rPr lang="en-US" dirty="0" smtClean="0"/>
              <a:t>……………….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ofstream</a:t>
            </a:r>
            <a:r>
              <a:rPr lang="en-US" dirty="0" smtClean="0"/>
              <a:t> </a:t>
            </a:r>
            <a:r>
              <a:rPr lang="en-US" dirty="0" err="1" smtClean="0"/>
              <a:t>outfile</a:t>
            </a:r>
            <a:r>
              <a:rPr lang="en-US" dirty="0" smtClean="0"/>
              <a:t>(“salary”);</a:t>
            </a:r>
          </a:p>
          <a:p>
            <a:pPr>
              <a:buNone/>
            </a:pPr>
            <a:r>
              <a:rPr lang="en-US" dirty="0" smtClean="0"/>
              <a:t>……………………</a:t>
            </a:r>
          </a:p>
          <a:p>
            <a:pPr>
              <a:buNone/>
            </a:pPr>
            <a:r>
              <a:rPr lang="en-US" dirty="0" smtClean="0"/>
              <a:t>…………………..</a:t>
            </a:r>
          </a:p>
          <a:p>
            <a:pPr>
              <a:buNone/>
            </a:pPr>
            <a:r>
              <a:rPr lang="en-US" dirty="0" smtClean="0"/>
              <a:t>Program2</a:t>
            </a:r>
          </a:p>
          <a:p>
            <a:pPr>
              <a:buNone/>
            </a:pPr>
            <a:r>
              <a:rPr lang="en-US" dirty="0" smtClean="0"/>
              <a:t>…………………</a:t>
            </a:r>
          </a:p>
          <a:p>
            <a:pPr>
              <a:buNone/>
            </a:pPr>
            <a:r>
              <a:rPr lang="en-US" dirty="0" smtClean="0"/>
              <a:t>…………………..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ifstream</a:t>
            </a:r>
            <a:r>
              <a:rPr lang="en-US" dirty="0" smtClean="0"/>
              <a:t> </a:t>
            </a:r>
            <a:r>
              <a:rPr lang="en-US" dirty="0" err="1" smtClean="0"/>
              <a:t>infile</a:t>
            </a:r>
            <a:r>
              <a:rPr lang="en-US" dirty="0" smtClean="0"/>
              <a:t>(“salary”);</a:t>
            </a:r>
          </a:p>
          <a:p>
            <a:pPr>
              <a:buNone/>
            </a:pPr>
            <a:r>
              <a:rPr lang="en-US" dirty="0" smtClean="0"/>
              <a:t>……………………</a:t>
            </a:r>
          </a:p>
          <a:p>
            <a:pPr>
              <a:buNone/>
            </a:pPr>
            <a:r>
              <a:rPr lang="en-US" dirty="0" smtClean="0"/>
              <a:t>…………………….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981200"/>
            <a:ext cx="46577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One program read write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fstream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using namespace std;</a:t>
            </a:r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>
              <a:buNone/>
            </a:pPr>
            <a:r>
              <a:rPr lang="en-IN" dirty="0" smtClean="0"/>
              <a:t>{  </a:t>
            </a:r>
          </a:p>
          <a:p>
            <a:pPr>
              <a:buNone/>
            </a:pPr>
            <a:r>
              <a:rPr lang="en-IN" dirty="0" smtClean="0"/>
              <a:t>    char s[30];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ofstream</a:t>
            </a:r>
            <a:r>
              <a:rPr lang="en-IN" dirty="0" smtClean="0"/>
              <a:t> of("result");</a:t>
            </a:r>
          </a:p>
          <a:p>
            <a:pPr>
              <a:buNone/>
            </a:pPr>
            <a:r>
              <a:rPr lang="en-IN" dirty="0" smtClean="0"/>
              <a:t>    of&lt;&lt;"hello";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of.close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cout</a:t>
            </a:r>
            <a:r>
              <a:rPr lang="en-IN" dirty="0" smtClean="0"/>
              <a:t>&lt;&lt;"data saved\n";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ifstream</a:t>
            </a:r>
            <a:r>
              <a:rPr lang="en-IN" dirty="0" smtClean="0"/>
              <a:t> </a:t>
            </a:r>
            <a:r>
              <a:rPr lang="en-IN" dirty="0" err="1" smtClean="0"/>
              <a:t>inf</a:t>
            </a:r>
            <a:r>
              <a:rPr lang="en-IN" dirty="0" smtClean="0"/>
              <a:t>(“result”);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inf</a:t>
            </a:r>
            <a:r>
              <a:rPr lang="en-IN" dirty="0" smtClean="0"/>
              <a:t>&gt;&gt;s;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cout</a:t>
            </a:r>
            <a:r>
              <a:rPr lang="en-IN" dirty="0" smtClean="0"/>
              <a:t>&lt;&lt;s;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inf.close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  return 0;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using open()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function is used to open multiple files that uses same stream object.</a:t>
            </a:r>
          </a:p>
          <a:p>
            <a:r>
              <a:rPr lang="en-US" dirty="0" smtClean="0"/>
              <a:t>Syntax:-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err="1" smtClean="0"/>
              <a:t>file_stream</a:t>
            </a:r>
            <a:r>
              <a:rPr lang="en-US" b="1" dirty="0" smtClean="0"/>
              <a:t>  class </a:t>
            </a:r>
            <a:r>
              <a:rPr lang="en-US" b="1" dirty="0" err="1" smtClean="0"/>
              <a:t>stream_object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stream_object.open</a:t>
            </a:r>
            <a:r>
              <a:rPr lang="en-US" b="1" dirty="0" smtClean="0"/>
              <a:t>(“filename”);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ofstream</a:t>
            </a:r>
            <a:r>
              <a:rPr lang="en-US" dirty="0" smtClean="0"/>
              <a:t> </a:t>
            </a:r>
            <a:r>
              <a:rPr lang="en-US" dirty="0" err="1" smtClean="0"/>
              <a:t>outfile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outfile.open</a:t>
            </a:r>
            <a:r>
              <a:rPr lang="en-US" dirty="0" smtClean="0"/>
              <a:t>(“Country”);</a:t>
            </a:r>
          </a:p>
          <a:p>
            <a:pPr>
              <a:buNone/>
            </a:pPr>
            <a:r>
              <a:rPr lang="en-US" dirty="0" smtClean="0"/>
              <a:t>…………………..</a:t>
            </a:r>
          </a:p>
          <a:p>
            <a:pPr>
              <a:buNone/>
            </a:pPr>
            <a:r>
              <a:rPr lang="en-US" dirty="0" smtClean="0"/>
              <a:t>…………………..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outfile.close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outfile.open</a:t>
            </a:r>
            <a:r>
              <a:rPr lang="en-US" dirty="0" smtClean="0"/>
              <a:t>(“Capital”);</a:t>
            </a:r>
          </a:p>
          <a:p>
            <a:pPr>
              <a:buNone/>
            </a:pPr>
            <a:r>
              <a:rPr lang="en-US" dirty="0" smtClean="0"/>
              <a:t>…………………….</a:t>
            </a:r>
          </a:p>
          <a:p>
            <a:pPr>
              <a:buNone/>
            </a:pPr>
            <a:r>
              <a:rPr lang="en-US" dirty="0" smtClean="0"/>
              <a:t>…………………..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outfile.close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program read write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3810000" cy="5943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ofstream</a:t>
            </a:r>
            <a:r>
              <a:rPr lang="en-IN" dirty="0" smtClean="0"/>
              <a:t> </a:t>
            </a:r>
            <a:r>
              <a:rPr lang="en-IN" dirty="0" err="1" smtClean="0"/>
              <a:t>fout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fout.open</a:t>
            </a:r>
            <a:r>
              <a:rPr lang="en-IN" dirty="0" smtClean="0"/>
              <a:t>("country");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fout</a:t>
            </a:r>
            <a:r>
              <a:rPr lang="en-IN" dirty="0" smtClean="0"/>
              <a:t>&lt;&lt;"</a:t>
            </a:r>
            <a:r>
              <a:rPr lang="en-IN" dirty="0" err="1" smtClean="0"/>
              <a:t>india</a:t>
            </a:r>
            <a:r>
              <a:rPr lang="en-IN" dirty="0" smtClean="0"/>
              <a:t>\n";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fout</a:t>
            </a:r>
            <a:r>
              <a:rPr lang="en-IN" dirty="0" smtClean="0"/>
              <a:t>&lt;&lt;"USA\n";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fout</a:t>
            </a:r>
            <a:r>
              <a:rPr lang="en-IN" dirty="0" smtClean="0"/>
              <a:t>&lt;&lt;"UK\n";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fout.close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fout.open</a:t>
            </a:r>
            <a:r>
              <a:rPr lang="en-IN" dirty="0" smtClean="0"/>
              <a:t>("capital");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fout</a:t>
            </a:r>
            <a:r>
              <a:rPr lang="en-IN" dirty="0" smtClean="0"/>
              <a:t>&lt;&lt;"Delhi\n";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fout</a:t>
            </a:r>
            <a:r>
              <a:rPr lang="en-IN" dirty="0" smtClean="0"/>
              <a:t>&lt;&lt;"Washington\n";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fout</a:t>
            </a:r>
            <a:r>
              <a:rPr lang="en-IN" dirty="0" smtClean="0"/>
              <a:t>&lt;&lt;"</a:t>
            </a:r>
            <a:r>
              <a:rPr lang="en-IN" dirty="0" err="1" smtClean="0"/>
              <a:t>Londan</a:t>
            </a:r>
            <a:r>
              <a:rPr lang="en-IN" dirty="0" smtClean="0"/>
              <a:t>\n";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fout.close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457200"/>
            <a:ext cx="3962400" cy="640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dirty="0" smtClean="0"/>
              <a:t>     const </a:t>
            </a:r>
            <a:r>
              <a:rPr lang="en-IN" dirty="0" err="1" smtClean="0"/>
              <a:t>int</a:t>
            </a:r>
            <a:r>
              <a:rPr lang="en-IN" dirty="0" smtClean="0"/>
              <a:t> n=80;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char s[n];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IN" dirty="0" err="1" smtClean="0"/>
              <a:t>i</a:t>
            </a:r>
            <a:r>
              <a:rPr kumimoji="0" lang="en-I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fstream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fin;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fin.open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("country");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while(fin)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dirty="0" smtClean="0"/>
              <a:t>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I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fin.getline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s,n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dirty="0" smtClean="0"/>
              <a:t>       </a:t>
            </a:r>
            <a:r>
              <a:rPr lang="en-IN" dirty="0" err="1" smtClean="0"/>
              <a:t>cout</a:t>
            </a:r>
            <a:r>
              <a:rPr lang="en-IN" dirty="0" smtClean="0"/>
              <a:t>&lt;&lt;s;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}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fin.close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dirty="0" smtClean="0"/>
              <a:t>	</a:t>
            </a:r>
            <a:r>
              <a:rPr lang="en-IN" dirty="0" err="1" smtClean="0"/>
              <a:t>fin.open</a:t>
            </a:r>
            <a:r>
              <a:rPr lang="en-IN" dirty="0" smtClean="0"/>
              <a:t>("capital");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dirty="0" smtClean="0"/>
              <a:t>	while(fin)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dirty="0" smtClean="0"/>
              <a:t>    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dirty="0" smtClean="0"/>
              <a:t>       </a:t>
            </a:r>
            <a:r>
              <a:rPr lang="en-IN" dirty="0" err="1" smtClean="0"/>
              <a:t>fin.getline</a:t>
            </a:r>
            <a:r>
              <a:rPr lang="en-IN" dirty="0" smtClean="0"/>
              <a:t>(</a:t>
            </a:r>
            <a:r>
              <a:rPr lang="en-IN" dirty="0" err="1" smtClean="0"/>
              <a:t>s,n</a:t>
            </a:r>
            <a:r>
              <a:rPr lang="en-IN" dirty="0" smtClean="0"/>
              <a:t>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dirty="0" smtClean="0"/>
              <a:t>       </a:t>
            </a:r>
            <a:r>
              <a:rPr lang="en-IN" dirty="0" err="1" smtClean="0"/>
              <a:t>cout</a:t>
            </a:r>
            <a:r>
              <a:rPr lang="en-IN" dirty="0" smtClean="0"/>
              <a:t>&lt;&lt;s;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dirty="0" smtClean="0"/>
              <a:t>    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dirty="0" smtClean="0"/>
              <a:t>	</a:t>
            </a:r>
            <a:r>
              <a:rPr lang="en-IN" dirty="0" err="1" smtClean="0"/>
              <a:t>fin.close</a:t>
            </a:r>
            <a:r>
              <a:rPr lang="en-IN" dirty="0" smtClean="0"/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Detecting end-of-file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1447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>
              <a:latin typeface="+mn-lt"/>
              <a:cs typeface="+mn-c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This condition is necessary for preventing any further attempt to read data from the file. </a:t>
            </a:r>
          </a:p>
          <a:p>
            <a:pPr>
              <a:buFont typeface="Arial" pitchFamily="34" charset="0"/>
              <a:buNone/>
              <a:defRPr/>
            </a:pPr>
            <a:r>
              <a:rPr lang="en-US" dirty="0" smtClean="0"/>
              <a:t>				 while(fin)</a:t>
            </a:r>
          </a:p>
          <a:p>
            <a:pPr>
              <a:buFont typeface="Arial" pitchFamily="34" charset="0"/>
              <a:buNone/>
              <a:defRPr/>
            </a:pPr>
            <a:r>
              <a:rPr lang="en-US" dirty="0" smtClean="0"/>
              <a:t>    here fin is </a:t>
            </a:r>
            <a:r>
              <a:rPr lang="en-US" dirty="0" err="1" smtClean="0"/>
              <a:t>ifstream</a:t>
            </a:r>
            <a:r>
              <a:rPr lang="en-US" dirty="0" smtClean="0"/>
              <a:t> object which returns a value 0 if any error occur in file including end-of-file condition.</a:t>
            </a:r>
          </a:p>
          <a:p>
            <a:pPr>
              <a:buFont typeface="Arial" pitchFamily="34" charset="0"/>
              <a:buNone/>
              <a:defRPr/>
            </a:pPr>
            <a:r>
              <a:rPr lang="en-US" dirty="0" smtClean="0"/>
              <a:t>  			if(fin1.eof()!=0)</a:t>
            </a:r>
          </a:p>
          <a:p>
            <a:pPr>
              <a:buFont typeface="Arial" pitchFamily="34" charset="0"/>
              <a:buNone/>
              <a:defRPr/>
            </a:pPr>
            <a:r>
              <a:rPr lang="en-US" dirty="0" smtClean="0"/>
              <a:t>				{ exit(1);}</a:t>
            </a:r>
          </a:p>
          <a:p>
            <a:pPr>
              <a:buFont typeface="Arial" pitchFamily="34" charset="0"/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eof</a:t>
            </a:r>
            <a:r>
              <a:rPr lang="en-US" dirty="0" smtClean="0"/>
              <a:t>() is a member function of class </a:t>
            </a:r>
            <a:r>
              <a:rPr lang="en-US" dirty="0" err="1" smtClean="0"/>
              <a:t>ios</a:t>
            </a:r>
            <a:r>
              <a:rPr lang="en-US" dirty="0" smtClean="0"/>
              <a:t>. It returns non zero value if the end-of-file(</a:t>
            </a:r>
            <a:r>
              <a:rPr lang="en-US" dirty="0" err="1" smtClean="0"/>
              <a:t>eof</a:t>
            </a:r>
            <a:r>
              <a:rPr lang="en-US" dirty="0" smtClean="0"/>
              <a:t>) condition is encountered and zero otherwise.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File modes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dirty="0" smtClean="0"/>
              <a:t>General form of </a:t>
            </a:r>
            <a:r>
              <a:rPr lang="en-IN" b="1" dirty="0" smtClean="0"/>
              <a:t>open()</a:t>
            </a:r>
            <a:r>
              <a:rPr lang="en-IN" dirty="0" smtClean="0"/>
              <a:t> with 2 arguments is:</a:t>
            </a:r>
          </a:p>
          <a:p>
            <a:pPr eaLnBrk="1" hangingPunct="1"/>
            <a:endParaRPr lang="en-IN" dirty="0" smtClean="0"/>
          </a:p>
          <a:p>
            <a:pPr eaLnBrk="1" hangingPunct="1"/>
            <a:endParaRPr lang="en-IN" dirty="0" smtClean="0"/>
          </a:p>
          <a:p>
            <a:pPr eaLnBrk="1" hangingPunct="1"/>
            <a:r>
              <a:rPr lang="en-IN" dirty="0" smtClean="0"/>
              <a:t>Prototype of member function contains default values as: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2205038"/>
            <a:ext cx="5287962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651500" y="2636838"/>
            <a:ext cx="936625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2700338" y="2997200"/>
            <a:ext cx="43195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Calibri" pitchFamily="34" charset="0"/>
              </a:rPr>
              <a:t>Specifies purpose for which file is opened</a:t>
            </a:r>
          </a:p>
        </p:txBody>
      </p:sp>
      <p:pic>
        <p:nvPicPr>
          <p:cNvPr id="215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4581525"/>
            <a:ext cx="73310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533400"/>
          <a:ext cx="6705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::app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Append to end-of-file</a:t>
                      </a:r>
                      <a:endParaRPr lang="en-US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::ate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 to end of file on opening</a:t>
                      </a:r>
                      <a:endParaRPr lang="en-US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::binary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file</a:t>
                      </a:r>
                      <a:endParaRPr lang="en-US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::in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file for reading only</a:t>
                      </a:r>
                      <a:endParaRPr lang="en-US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nocreate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fail if file does not exist</a:t>
                      </a:r>
                      <a:endParaRPr lang="en-US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noreplace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Open fail if file already exist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::out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file for writing only</a:t>
                      </a:r>
                      <a:endParaRPr lang="en-US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trunc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contents of file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ofstream</a:t>
            </a:r>
            <a:r>
              <a:rPr lang="en-US" dirty="0" smtClean="0"/>
              <a:t> </a:t>
            </a:r>
            <a:r>
              <a:rPr lang="en-US" dirty="0" err="1" smtClean="0"/>
              <a:t>fileout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fileout.open</a:t>
            </a:r>
            <a:r>
              <a:rPr lang="en-US" dirty="0" smtClean="0"/>
              <a:t>(“</a:t>
            </a:r>
            <a:r>
              <a:rPr lang="en-US" dirty="0" err="1" smtClean="0"/>
              <a:t>hello”,ios</a:t>
            </a:r>
            <a:r>
              <a:rPr lang="en-US" dirty="0" smtClean="0"/>
              <a:t>::app);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2) 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fstream</a:t>
            </a:r>
            <a:r>
              <a:rPr lang="en-US" dirty="0" smtClean="0"/>
              <a:t> </a:t>
            </a:r>
            <a:r>
              <a:rPr lang="en-US" dirty="0" err="1" smtClean="0"/>
              <a:t>infile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Infile.open</a:t>
            </a:r>
            <a:r>
              <a:rPr lang="en-US" dirty="0" smtClean="0"/>
              <a:t>(“</a:t>
            </a:r>
            <a:r>
              <a:rPr lang="en-US" dirty="0" err="1" smtClean="0"/>
              <a:t>data_file</a:t>
            </a:r>
            <a:r>
              <a:rPr lang="en-US" dirty="0" smtClean="0"/>
              <a:t>”, 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in|ios</a:t>
            </a:r>
            <a:r>
              <a:rPr lang="en-US" dirty="0" smtClean="0"/>
              <a:t>::out)</a:t>
            </a:r>
          </a:p>
          <a:p>
            <a:pPr>
              <a:buNone/>
            </a:pPr>
            <a:r>
              <a:rPr lang="en-US" dirty="0" smtClean="0"/>
              <a:t>----</a:t>
            </a:r>
          </a:p>
          <a:p>
            <a:pPr>
              <a:buNone/>
            </a:pPr>
            <a:r>
              <a:rPr lang="en-US" dirty="0" smtClean="0"/>
              <a:t>-----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append </a:t>
            </a:r>
            <a:r>
              <a:rPr lang="en-IN" dirty="0" smtClean="0"/>
              <a:t>mod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 err="1" smtClean="0"/>
              <a:t>int</a:t>
            </a:r>
            <a:r>
              <a:rPr lang="en-IN" sz="2400" dirty="0" smtClean="0"/>
              <a:t> main()</a:t>
            </a:r>
          </a:p>
          <a:p>
            <a:pPr>
              <a:buNone/>
            </a:pPr>
            <a:r>
              <a:rPr lang="en-IN" sz="2400" dirty="0" smtClean="0"/>
              <a:t>{   </a:t>
            </a:r>
          </a:p>
          <a:p>
            <a:pPr>
              <a:buNone/>
            </a:pPr>
            <a:r>
              <a:rPr lang="en-IN" sz="2400" dirty="0" smtClean="0"/>
              <a:t>	char s[30];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ofstream</a:t>
            </a:r>
            <a:r>
              <a:rPr lang="en-IN" sz="2400" dirty="0" smtClean="0"/>
              <a:t> </a:t>
            </a:r>
            <a:r>
              <a:rPr lang="en-IN" sz="2400" dirty="0" err="1" smtClean="0"/>
              <a:t>fileout</a:t>
            </a:r>
            <a:r>
              <a:rPr lang="en-IN" sz="2400" dirty="0" smtClean="0"/>
              <a:t>;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ifstream</a:t>
            </a:r>
            <a:r>
              <a:rPr lang="en-IN" sz="2400" dirty="0" smtClean="0"/>
              <a:t> </a:t>
            </a:r>
            <a:r>
              <a:rPr lang="en-IN" sz="2400" dirty="0" err="1" smtClean="0"/>
              <a:t>filein</a:t>
            </a:r>
            <a:r>
              <a:rPr lang="en-IN" sz="2400" dirty="0" smtClean="0"/>
              <a:t>;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fileout.open</a:t>
            </a:r>
            <a:r>
              <a:rPr lang="en-IN" sz="2400" dirty="0" smtClean="0"/>
              <a:t>("</a:t>
            </a:r>
            <a:r>
              <a:rPr lang="en-IN" sz="2400" dirty="0" err="1" smtClean="0"/>
              <a:t>data",ios</a:t>
            </a:r>
            <a:r>
              <a:rPr lang="en-IN" sz="2400" dirty="0" smtClean="0"/>
              <a:t>::app);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fileout</a:t>
            </a:r>
            <a:r>
              <a:rPr lang="en-IN" sz="2400" dirty="0" smtClean="0"/>
              <a:t>&lt;&lt;"hello world";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fileout.close</a:t>
            </a:r>
            <a:r>
              <a:rPr lang="en-IN" sz="2400" dirty="0" smtClean="0"/>
              <a:t>();</a:t>
            </a:r>
          </a:p>
          <a:p>
            <a:pPr>
              <a:buNone/>
            </a:pPr>
            <a:r>
              <a:rPr lang="en-IN" sz="2400" dirty="0" smtClean="0"/>
              <a:t>	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filein.open</a:t>
            </a:r>
            <a:r>
              <a:rPr lang="en-IN" sz="2400" dirty="0" smtClean="0"/>
              <a:t>("</a:t>
            </a:r>
            <a:r>
              <a:rPr lang="en-IN" sz="2400" dirty="0" err="1" smtClean="0"/>
              <a:t>data",ios</a:t>
            </a:r>
            <a:r>
              <a:rPr lang="en-IN" sz="2400" dirty="0" smtClean="0"/>
              <a:t>::in);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filein.getline</a:t>
            </a:r>
            <a:r>
              <a:rPr lang="en-IN" sz="2400" dirty="0" smtClean="0"/>
              <a:t>(s,30);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cout</a:t>
            </a:r>
            <a:r>
              <a:rPr lang="en-IN" sz="2400" dirty="0" smtClean="0"/>
              <a:t>&lt;&lt;s;</a:t>
            </a:r>
          </a:p>
          <a:p>
            <a:pPr>
              <a:buNone/>
            </a:pPr>
            <a:r>
              <a:rPr lang="en-IN" sz="2400" dirty="0" smtClean="0"/>
              <a:t>	</a:t>
            </a:r>
          </a:p>
          <a:p>
            <a:pPr>
              <a:buNone/>
            </a:pPr>
            <a:r>
              <a:rPr lang="en-IN" sz="2000" dirty="0" smtClean="0"/>
              <a:t>}</a:t>
            </a: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8893" t="39015" r="31059" b="18849"/>
          <a:stretch>
            <a:fillRect/>
          </a:stretch>
        </p:blipFill>
        <p:spPr>
          <a:xfrm>
            <a:off x="1143000" y="1143000"/>
            <a:ext cx="6985000" cy="4175125"/>
          </a:xfrm>
          <a:noFill/>
        </p:spPr>
      </p:pic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2743200" y="5486400"/>
            <a:ext cx="4392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/>
              <a:t>Console-program-file interaction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File pointers and their Manipulations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file has two associated pointers known as the file pointers.</a:t>
            </a:r>
          </a:p>
          <a:p>
            <a:r>
              <a:rPr lang="en-US" smtClean="0"/>
              <a:t>Input pointer/get pointer</a:t>
            </a:r>
          </a:p>
          <a:p>
            <a:r>
              <a:rPr lang="en-US" smtClean="0"/>
              <a:t>Output pointer/put pointer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Default actions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In read only mode the Input pointer is automatically set at the beginning.</a:t>
            </a:r>
          </a:p>
          <a:p>
            <a:r>
              <a:rPr lang="en-US" sz="2800" smtClean="0"/>
              <a:t>In write only mode, the existing contents are deleted and output pointer is set at the beginning. </a:t>
            </a:r>
          </a:p>
          <a:p>
            <a:r>
              <a:rPr lang="en-US" sz="2800" smtClean="0"/>
              <a:t>In append mode, the output pointer moves to the end of file.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868362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pPr eaLnBrk="1" hangingPunct="1"/>
            <a:r>
              <a:rPr lang="en-IN" sz="2400" b="1" smtClean="0"/>
              <a:t>File opened in read mode:</a:t>
            </a:r>
          </a:p>
          <a:p>
            <a:pPr lvl="1" eaLnBrk="1" hangingPunct="1"/>
            <a:r>
              <a:rPr lang="en-IN" sz="2000" smtClean="0"/>
              <a:t>I/p pointer automatically set at beginning.</a:t>
            </a:r>
          </a:p>
          <a:p>
            <a:pPr eaLnBrk="1" hangingPunct="1"/>
            <a:r>
              <a:rPr lang="en-IN" sz="2400" b="1" smtClean="0"/>
              <a:t>File opened in write mode:</a:t>
            </a:r>
          </a:p>
          <a:p>
            <a:pPr lvl="1" eaLnBrk="1" hangingPunct="1"/>
            <a:r>
              <a:rPr lang="en-IN" sz="2000" smtClean="0"/>
              <a:t>Existing contents deleted &amp; O/p pointers sets at beginning.</a:t>
            </a:r>
          </a:p>
          <a:p>
            <a:pPr eaLnBrk="1" hangingPunct="1"/>
            <a:r>
              <a:rPr lang="en-IN" sz="2000" smtClean="0"/>
              <a:t>To add more data, file is opened in append mode.</a:t>
            </a:r>
          </a:p>
          <a:p>
            <a:pPr eaLnBrk="1" hangingPunct="1"/>
            <a:endParaRPr lang="en-IN" sz="2400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3284538"/>
            <a:ext cx="67691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File pointer manipulators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mtClean="0"/>
              <a:t>These are used to move file pointer to any desired position inside file.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852738"/>
            <a:ext cx="8048625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75" y="4437063"/>
            <a:ext cx="3148013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713" y="5445125"/>
            <a:ext cx="47434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571500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err="1" smtClean="0"/>
              <a:t>int</a:t>
            </a:r>
            <a:r>
              <a:rPr lang="en-IN" sz="2000" dirty="0" smtClean="0"/>
              <a:t> main()</a:t>
            </a:r>
          </a:p>
          <a:p>
            <a:pPr>
              <a:buNone/>
            </a:pPr>
            <a:r>
              <a:rPr lang="en-IN" sz="2000" dirty="0" smtClean="0"/>
              <a:t>{   </a:t>
            </a:r>
          </a:p>
          <a:p>
            <a:pPr>
              <a:buNone/>
            </a:pPr>
            <a:r>
              <a:rPr lang="en-IN" sz="2000" dirty="0" smtClean="0"/>
              <a:t>	char s[30];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ofstream</a:t>
            </a:r>
            <a:r>
              <a:rPr lang="en-IN" sz="2000" dirty="0" smtClean="0"/>
              <a:t> </a:t>
            </a:r>
            <a:r>
              <a:rPr lang="en-IN" sz="2000" dirty="0" err="1" smtClean="0"/>
              <a:t>fileout</a:t>
            </a:r>
            <a:r>
              <a:rPr lang="en-IN" sz="2000" dirty="0" smtClean="0"/>
              <a:t>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fstream</a:t>
            </a:r>
            <a:r>
              <a:rPr lang="en-IN" sz="2000" dirty="0" smtClean="0"/>
              <a:t> file;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fileout.open</a:t>
            </a:r>
            <a:r>
              <a:rPr lang="en-IN" sz="2000" dirty="0" smtClean="0"/>
              <a:t>("</a:t>
            </a:r>
            <a:r>
              <a:rPr lang="en-IN" sz="2000" dirty="0" err="1" smtClean="0"/>
              <a:t>hello",ios</a:t>
            </a:r>
            <a:r>
              <a:rPr lang="en-IN" sz="2000" dirty="0" smtClean="0"/>
              <a:t>::out);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fileout</a:t>
            </a:r>
            <a:r>
              <a:rPr lang="en-IN" sz="2000" dirty="0" smtClean="0"/>
              <a:t>&lt;&lt;"hello world";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fileout.close</a:t>
            </a:r>
            <a:r>
              <a:rPr lang="en-IN" sz="2000" dirty="0" smtClean="0"/>
              <a:t>();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file.open</a:t>
            </a:r>
            <a:r>
              <a:rPr lang="en-IN" sz="2000" dirty="0" smtClean="0"/>
              <a:t>("</a:t>
            </a:r>
            <a:r>
              <a:rPr lang="en-IN" sz="2000" dirty="0" err="1" smtClean="0"/>
              <a:t>hello",ios</a:t>
            </a:r>
            <a:r>
              <a:rPr lang="en-IN" sz="2000" dirty="0" smtClean="0"/>
              <a:t>::</a:t>
            </a:r>
            <a:r>
              <a:rPr lang="en-IN" sz="2000" dirty="0" err="1" smtClean="0"/>
              <a:t>in|ios</a:t>
            </a:r>
            <a:r>
              <a:rPr lang="en-IN" sz="2000" dirty="0" smtClean="0"/>
              <a:t>::out);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cout</a:t>
            </a:r>
            <a:r>
              <a:rPr lang="en-IN" sz="2000" dirty="0" smtClean="0"/>
              <a:t>&lt;&lt;</a:t>
            </a:r>
            <a:r>
              <a:rPr lang="en-IN" sz="2000" dirty="0" err="1" smtClean="0"/>
              <a:t>file.tellg</a:t>
            </a:r>
            <a:r>
              <a:rPr lang="en-IN" sz="2000" dirty="0" smtClean="0"/>
              <a:t>();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cout</a:t>
            </a:r>
            <a:r>
              <a:rPr lang="en-IN" sz="2000" dirty="0" smtClean="0"/>
              <a:t>&lt;&lt;</a:t>
            </a:r>
            <a:r>
              <a:rPr lang="en-IN" sz="2000" dirty="0" err="1" smtClean="0"/>
              <a:t>file.tellp</a:t>
            </a:r>
            <a:r>
              <a:rPr lang="en-IN" sz="2000" dirty="0" smtClean="0"/>
              <a:t>();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file.seekp</a:t>
            </a:r>
            <a:r>
              <a:rPr lang="en-IN" sz="2000" dirty="0" smtClean="0"/>
              <a:t>(6);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file.seekg</a:t>
            </a:r>
            <a:r>
              <a:rPr lang="en-IN" sz="2000" dirty="0" smtClean="0"/>
              <a:t>(6);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cout</a:t>
            </a:r>
            <a:r>
              <a:rPr lang="en-IN" sz="2000" dirty="0" smtClean="0"/>
              <a:t>&lt;&lt;</a:t>
            </a:r>
            <a:r>
              <a:rPr lang="en-IN" sz="2000" dirty="0" err="1" smtClean="0"/>
              <a:t>file.tellg</a:t>
            </a:r>
            <a:r>
              <a:rPr lang="en-IN" sz="2000" dirty="0" smtClean="0"/>
              <a:t>();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cout</a:t>
            </a:r>
            <a:r>
              <a:rPr lang="en-IN" sz="2000" dirty="0" smtClean="0"/>
              <a:t>&lt;&lt;</a:t>
            </a:r>
            <a:r>
              <a:rPr lang="en-IN" sz="2000" dirty="0" err="1" smtClean="0"/>
              <a:t>file.tellp</a:t>
            </a:r>
            <a:r>
              <a:rPr lang="en-IN" sz="2000" dirty="0" smtClean="0"/>
              <a:t>();</a:t>
            </a:r>
          </a:p>
          <a:p>
            <a:pPr>
              <a:buNone/>
            </a:pPr>
            <a:r>
              <a:rPr lang="en-IN" sz="2000" dirty="0" smtClean="0"/>
              <a:t>	</a:t>
            </a:r>
          </a:p>
          <a:p>
            <a:pPr>
              <a:buNone/>
            </a:pPr>
            <a:r>
              <a:rPr lang="en-IN" sz="2000" dirty="0" smtClean="0"/>
              <a:t>	file&gt;&gt;s;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cout</a:t>
            </a:r>
            <a:r>
              <a:rPr lang="en-IN" sz="2000" dirty="0" smtClean="0"/>
              <a:t>&lt;&lt;s;</a:t>
            </a:r>
          </a:p>
          <a:p>
            <a:pPr>
              <a:buNone/>
            </a:pPr>
            <a:r>
              <a:rPr lang="en-IN" sz="2000" dirty="0" smtClean="0"/>
              <a:t>}</a:t>
            </a:r>
            <a:endParaRPr lang="en-IN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the 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arguments to seek function represents the actual position in the file.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seekp</a:t>
            </a:r>
            <a:r>
              <a:rPr lang="en-US" dirty="0" smtClean="0"/>
              <a:t>(offset, </a:t>
            </a:r>
            <a:r>
              <a:rPr lang="en-US" dirty="0" err="1" smtClean="0"/>
              <a:t>refposition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seekp</a:t>
            </a:r>
            <a:r>
              <a:rPr lang="en-US" dirty="0" smtClean="0"/>
              <a:t>(offset, </a:t>
            </a:r>
            <a:r>
              <a:rPr lang="en-US" dirty="0" err="1" smtClean="0"/>
              <a:t>refposition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Refposition</a:t>
            </a:r>
            <a:r>
              <a:rPr lang="en-US" dirty="0" smtClean="0"/>
              <a:t> takes one of the following three </a:t>
            </a:r>
            <a:r>
              <a:rPr lang="en-US" dirty="0" err="1" smtClean="0"/>
              <a:t>contants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::beg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::cur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::end          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700213"/>
            <a:ext cx="81518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1403350" y="2636838"/>
            <a:ext cx="1008063" cy="1079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629" name="TextBox 7"/>
          <p:cNvSpPr txBox="1">
            <a:spLocks noChangeArrowheads="1"/>
          </p:cNvSpPr>
          <p:nvPr/>
        </p:nvSpPr>
        <p:spPr bwMode="auto">
          <a:xfrm>
            <a:off x="468313" y="3644900"/>
            <a:ext cx="23749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Calibri" pitchFamily="34" charset="0"/>
              </a:rPr>
              <a:t>No. of bytes file pointer is to be moved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63938" y="2708275"/>
            <a:ext cx="2376487" cy="79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631" name="TextBox 11"/>
          <p:cNvSpPr txBox="1">
            <a:spLocks noChangeArrowheads="1"/>
          </p:cNvSpPr>
          <p:nvPr/>
        </p:nvSpPr>
        <p:spPr bwMode="auto">
          <a:xfrm>
            <a:off x="6011863" y="3284538"/>
            <a:ext cx="27368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>
                <a:solidFill>
                  <a:srgbClr val="FF0000"/>
                </a:solidFill>
                <a:latin typeface="Calibri" pitchFamily="34" charset="0"/>
              </a:rPr>
              <a:t>Specifies position from where pointer to be moved</a:t>
            </a:r>
          </a:p>
        </p:txBody>
      </p:sp>
      <p:pic>
        <p:nvPicPr>
          <p:cNvPr id="2663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938" y="4941888"/>
            <a:ext cx="5386387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3" name="TextBox 13"/>
          <p:cNvSpPr txBox="1">
            <a:spLocks noChangeArrowheads="1"/>
          </p:cNvSpPr>
          <p:nvPr/>
        </p:nvSpPr>
        <p:spPr bwMode="auto">
          <a:xfrm>
            <a:off x="3563938" y="4508500"/>
            <a:ext cx="2592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b="1">
                <a:latin typeface="Calibri" pitchFamily="34" charset="0"/>
              </a:rPr>
              <a:t>Takes one of 3 constants: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03800" y="3213100"/>
            <a:ext cx="2159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Examples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" y="1773238"/>
            <a:ext cx="88677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the 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arguments to seek function represents the actual position in the file.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seekp</a:t>
            </a:r>
            <a:r>
              <a:rPr lang="en-US" dirty="0" smtClean="0"/>
              <a:t>(offset, </a:t>
            </a:r>
            <a:r>
              <a:rPr lang="en-US" dirty="0" err="1" smtClean="0"/>
              <a:t>refposition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seekp</a:t>
            </a:r>
            <a:r>
              <a:rPr lang="en-US" dirty="0" smtClean="0"/>
              <a:t>(offset, </a:t>
            </a:r>
            <a:r>
              <a:rPr lang="en-US" dirty="0" err="1" smtClean="0"/>
              <a:t>refposition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Refposition</a:t>
            </a:r>
            <a:r>
              <a:rPr lang="en-US" dirty="0" smtClean="0"/>
              <a:t> takes one of the following three </a:t>
            </a:r>
            <a:r>
              <a:rPr lang="en-US" dirty="0" err="1" smtClean="0"/>
              <a:t>contants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::beg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::cur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::end          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Sequential input and output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put(),get() used to handle single character at a time.</a:t>
            </a:r>
          </a:p>
          <a:p>
            <a:r>
              <a:rPr lang="en-US" dirty="0" smtClean="0"/>
              <a:t> write(), read() functions are used to handle a stream of data.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file.put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file.get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080375" cy="782638"/>
          </a:xfrm>
          <a:effectLst>
            <a:outerShdw dist="71842" dir="2700000" algn="ctr" rotWithShape="0">
              <a:srgbClr val="CC3300">
                <a:alpha val="50000"/>
              </a:srgbClr>
            </a:outerShdw>
          </a:effectLst>
        </p:spPr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244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 smtClean="0"/>
              <a:t>Computer programs are associated to work with files as it helps in storing data &amp; information  permanently.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 smtClean="0"/>
              <a:t>File  - itself a bunch of bytes stored on some storage devices.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 smtClean="0"/>
              <a:t>In C++ this is achieved through a component header file called </a:t>
            </a:r>
            <a:r>
              <a:rPr lang="en-US" sz="2800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fstream.h</a:t>
            </a:r>
            <a:endParaRPr lang="en-US" sz="2800" i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 smtClean="0"/>
              <a:t>The I/O library manages two aspects- as  interface and for  transfer of data.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 smtClean="0"/>
              <a:t>The library predefine a set of operations for all file related handling through certain classes.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6477000" cy="7086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dirty="0" smtClean="0"/>
              <a:t> #include&lt;</a:t>
            </a:r>
            <a:r>
              <a:rPr lang="en-US" sz="2800" dirty="0" err="1" smtClean="0"/>
              <a:t>string.h</a:t>
            </a:r>
            <a:r>
              <a:rPr lang="en-US" sz="2800" dirty="0" smtClean="0"/>
              <a:t>&gt;</a:t>
            </a:r>
          </a:p>
          <a:p>
            <a:pPr>
              <a:buNone/>
            </a:pPr>
            <a:r>
              <a:rPr lang="en-US" sz="2800" dirty="0" smtClean="0"/>
              <a:t>using namespace std;</a:t>
            </a:r>
          </a:p>
          <a:p>
            <a:pPr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main()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	char s[80];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cout</a:t>
            </a:r>
            <a:r>
              <a:rPr lang="en-US" sz="2800" dirty="0" smtClean="0"/>
              <a:t>&lt;&lt;"enter a string";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cin</a:t>
            </a:r>
            <a:r>
              <a:rPr lang="en-US" sz="2800" dirty="0" smtClean="0"/>
              <a:t>&gt;&gt;s;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len</a:t>
            </a:r>
            <a:r>
              <a:rPr lang="en-US" sz="2800" dirty="0" smtClean="0"/>
              <a:t>=</a:t>
            </a:r>
            <a:r>
              <a:rPr lang="en-US" sz="2800" dirty="0" err="1" smtClean="0"/>
              <a:t>strlen</a:t>
            </a:r>
            <a:r>
              <a:rPr lang="en-US" sz="2800" dirty="0" smtClean="0"/>
              <a:t>(s);</a:t>
            </a:r>
          </a:p>
          <a:p>
            <a:pPr>
              <a:buNone/>
            </a:pPr>
            <a:r>
              <a:rPr lang="en-US" sz="2800" dirty="0" smtClean="0"/>
              <a:t>	 </a:t>
            </a:r>
            <a:r>
              <a:rPr lang="en-US" sz="2800" dirty="0" err="1" smtClean="0"/>
              <a:t>fstream</a:t>
            </a:r>
            <a:r>
              <a:rPr lang="en-US" sz="2800" dirty="0" smtClean="0"/>
              <a:t> file;</a:t>
            </a:r>
          </a:p>
          <a:p>
            <a:pPr>
              <a:buNone/>
            </a:pPr>
            <a:r>
              <a:rPr lang="en-US" sz="2800" dirty="0" smtClean="0"/>
              <a:t>	 </a:t>
            </a:r>
            <a:r>
              <a:rPr lang="en-US" sz="2800" dirty="0" err="1" smtClean="0"/>
              <a:t>file.open</a:t>
            </a:r>
            <a:r>
              <a:rPr lang="en-US" sz="2800" dirty="0" smtClean="0"/>
              <a:t>("</a:t>
            </a:r>
            <a:r>
              <a:rPr lang="en-US" sz="2800" dirty="0" err="1" smtClean="0"/>
              <a:t>test",ios</a:t>
            </a:r>
            <a:r>
              <a:rPr lang="en-US" sz="2800" dirty="0" smtClean="0"/>
              <a:t>::</a:t>
            </a:r>
            <a:r>
              <a:rPr lang="en-US" sz="2800" dirty="0" err="1" smtClean="0"/>
              <a:t>in|ios</a:t>
            </a:r>
            <a:r>
              <a:rPr lang="en-US" sz="2800" dirty="0" smtClean="0"/>
              <a:t>::out);</a:t>
            </a:r>
          </a:p>
          <a:p>
            <a:pPr>
              <a:buNone/>
            </a:pPr>
            <a:r>
              <a:rPr lang="en-US" sz="2800" dirty="0" smtClean="0"/>
              <a:t>	 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=0;i&lt;</a:t>
            </a:r>
            <a:r>
              <a:rPr lang="en-US" sz="2800" dirty="0" err="1" smtClean="0"/>
              <a:t>len;i</a:t>
            </a:r>
            <a:r>
              <a:rPr lang="en-US" sz="2800" dirty="0" smtClean="0"/>
              <a:t>++)</a:t>
            </a:r>
          </a:p>
          <a:p>
            <a:pPr>
              <a:buNone/>
            </a:pPr>
            <a:r>
              <a:rPr lang="en-US" sz="2800" dirty="0" smtClean="0"/>
              <a:t>	    </a:t>
            </a:r>
            <a:r>
              <a:rPr lang="en-US" sz="2800" dirty="0" err="1" smtClean="0"/>
              <a:t>file.put</a:t>
            </a:r>
            <a:r>
              <a:rPr lang="en-US" sz="2800" dirty="0" smtClean="0"/>
              <a:t>(s[</a:t>
            </a:r>
            <a:r>
              <a:rPr lang="en-US" sz="2800" dirty="0" err="1" smtClean="0"/>
              <a:t>i</a:t>
            </a:r>
            <a:r>
              <a:rPr lang="en-US" sz="2800" dirty="0" smtClean="0"/>
              <a:t>]);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file.seekg</a:t>
            </a:r>
            <a:r>
              <a:rPr lang="en-US" sz="2800" dirty="0" smtClean="0"/>
              <a:t>(0);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char </a:t>
            </a:r>
            <a:r>
              <a:rPr lang="en-US" sz="2800" dirty="0" err="1" smtClean="0"/>
              <a:t>ch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	while(file)</a:t>
            </a:r>
          </a:p>
          <a:p>
            <a:pPr>
              <a:buNone/>
            </a:pPr>
            <a:r>
              <a:rPr lang="en-US" sz="2800" dirty="0" smtClean="0"/>
              <a:t>	{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file.get</a:t>
            </a:r>
            <a:r>
              <a:rPr lang="en-US" sz="2800" dirty="0" smtClean="0"/>
              <a:t>(</a:t>
            </a:r>
            <a:r>
              <a:rPr lang="en-US" sz="2800" dirty="0" err="1" smtClean="0"/>
              <a:t>ch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cout</a:t>
            </a:r>
            <a:r>
              <a:rPr lang="en-US" sz="2800" dirty="0" smtClean="0"/>
              <a:t>&lt;&lt;</a:t>
            </a:r>
            <a:r>
              <a:rPr lang="en-US" sz="2800" dirty="0" err="1" smtClean="0"/>
              <a:t>ch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	}</a:t>
            </a:r>
          </a:p>
          <a:p>
            <a:pPr>
              <a:buNone/>
            </a:pPr>
            <a:r>
              <a:rPr lang="en-US" sz="2800" dirty="0" smtClean="0"/>
              <a:t>	return 0; 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write() and read()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infile.read</a:t>
            </a:r>
            <a:r>
              <a:rPr lang="en-US" dirty="0" smtClean="0"/>
              <a:t>((char *)&amp;V, </a:t>
            </a:r>
            <a:r>
              <a:rPr lang="en-US" dirty="0" err="1" smtClean="0"/>
              <a:t>sizeof</a:t>
            </a:r>
            <a:r>
              <a:rPr lang="en-US" dirty="0" smtClean="0"/>
              <a:t>(V));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outfile.write</a:t>
            </a:r>
            <a:r>
              <a:rPr lang="en-US" dirty="0" smtClean="0"/>
              <a:t>((char *)&amp;V, </a:t>
            </a:r>
            <a:r>
              <a:rPr lang="en-US" dirty="0" err="1" smtClean="0"/>
              <a:t>sizeof</a:t>
            </a:r>
            <a:r>
              <a:rPr lang="en-US" dirty="0" smtClean="0"/>
              <a:t>(V));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These functions take two arguments, first is address of variable V, second is length of that variable in bytes. 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pPr>
              <a:buNone/>
            </a:pPr>
            <a:r>
              <a:rPr lang="en-US" sz="2400" dirty="0" smtClean="0"/>
              <a:t>{ </a:t>
            </a:r>
          </a:p>
          <a:p>
            <a:pPr>
              <a:buNone/>
            </a:pPr>
            <a:r>
              <a:rPr lang="en-US" sz="2400" dirty="0" smtClean="0"/>
              <a:t>    float height[4]={17.5,15.0,3.8,5.0};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ofstream</a:t>
            </a:r>
            <a:r>
              <a:rPr lang="en-US" sz="2400" dirty="0" smtClean="0"/>
              <a:t> </a:t>
            </a:r>
            <a:r>
              <a:rPr lang="en-US" sz="2400" dirty="0" err="1" smtClean="0"/>
              <a:t>outfile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outfile.open</a:t>
            </a:r>
            <a:r>
              <a:rPr lang="en-US" sz="2400" dirty="0" smtClean="0"/>
              <a:t>("</a:t>
            </a:r>
            <a:r>
              <a:rPr lang="en-US" sz="2400" dirty="0" err="1" smtClean="0"/>
              <a:t>abc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outfile.write</a:t>
            </a:r>
            <a:r>
              <a:rPr lang="en-US" sz="2400" dirty="0" smtClean="0"/>
              <a:t>(( char *)</a:t>
            </a:r>
            <a:r>
              <a:rPr lang="en-US" sz="2400" dirty="0" err="1" smtClean="0"/>
              <a:t>height,sizeof</a:t>
            </a:r>
            <a:r>
              <a:rPr lang="en-US" sz="2400" dirty="0" smtClean="0"/>
              <a:t>(height));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outfile.close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    </a:t>
            </a:r>
          </a:p>
          <a:p>
            <a:pPr>
              <a:buNone/>
            </a:pPr>
            <a:r>
              <a:rPr lang="en-US" sz="2400" dirty="0" smtClean="0"/>
              <a:t>    float p[4];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ifstream</a:t>
            </a:r>
            <a:r>
              <a:rPr lang="en-US" sz="2400" dirty="0" smtClean="0"/>
              <a:t> </a:t>
            </a:r>
            <a:r>
              <a:rPr lang="en-US" sz="2400" dirty="0" err="1" smtClean="0"/>
              <a:t>infile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infile.open</a:t>
            </a:r>
            <a:r>
              <a:rPr lang="en-US" sz="2400" dirty="0" smtClean="0"/>
              <a:t>("</a:t>
            </a:r>
            <a:r>
              <a:rPr lang="en-US" sz="2400" dirty="0" err="1" smtClean="0"/>
              <a:t>abc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infile.read</a:t>
            </a:r>
            <a:r>
              <a:rPr lang="en-US" sz="2400" dirty="0" smtClean="0"/>
              <a:t>((char*) p,32);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&lt;&lt;p[0]&lt;&lt;p[1];</a:t>
            </a:r>
          </a:p>
          <a:p>
            <a:pPr>
              <a:buNone/>
            </a:pPr>
            <a:r>
              <a:rPr lang="en-US" sz="2400" dirty="0" smtClean="0"/>
              <a:t>    </a:t>
            </a:r>
          </a:p>
          <a:p>
            <a:pPr>
              <a:buNone/>
            </a:pPr>
            <a:r>
              <a:rPr lang="en-US" sz="2400" dirty="0" smtClean="0"/>
              <a:t>    return 0;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Class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binary input output read() and write() are designed to write and read from disk file objects.</a:t>
            </a:r>
          </a:p>
          <a:p>
            <a:r>
              <a:rPr lang="en-US" dirty="0" smtClean="0"/>
              <a:t>These functions handles entire structure of an object as a single unit .</a:t>
            </a:r>
          </a:p>
          <a:p>
            <a:r>
              <a:rPr lang="en-US" dirty="0" smtClean="0"/>
              <a:t> function write() copies a class object from memory byte by byte with no conversion.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191000" cy="64008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500" dirty="0" smtClean="0"/>
              <a:t>class student</a:t>
            </a:r>
          </a:p>
          <a:p>
            <a:pPr>
              <a:buNone/>
            </a:pPr>
            <a:r>
              <a:rPr lang="en-US" sz="4500" dirty="0" smtClean="0"/>
              <a:t>{</a:t>
            </a:r>
          </a:p>
          <a:p>
            <a:pPr>
              <a:buNone/>
            </a:pPr>
            <a:r>
              <a:rPr lang="en-US" sz="4500" dirty="0" smtClean="0"/>
              <a:t>	char name[30];</a:t>
            </a:r>
          </a:p>
          <a:p>
            <a:pPr>
              <a:buNone/>
            </a:pPr>
            <a:r>
              <a:rPr lang="en-US" sz="4500" dirty="0" smtClean="0"/>
              <a:t>	</a:t>
            </a:r>
            <a:r>
              <a:rPr lang="en-US" sz="4500" dirty="0" err="1" smtClean="0"/>
              <a:t>int</a:t>
            </a:r>
            <a:r>
              <a:rPr lang="en-US" sz="4500" dirty="0" smtClean="0"/>
              <a:t> </a:t>
            </a:r>
            <a:r>
              <a:rPr lang="en-US" sz="4500" dirty="0" err="1" smtClean="0"/>
              <a:t>roll_no</a:t>
            </a:r>
            <a:r>
              <a:rPr lang="en-US" sz="4500" dirty="0" smtClean="0"/>
              <a:t>;</a:t>
            </a:r>
          </a:p>
          <a:p>
            <a:pPr>
              <a:buNone/>
            </a:pPr>
            <a:r>
              <a:rPr lang="en-US" sz="4500" dirty="0" smtClean="0"/>
              <a:t>	float marks;</a:t>
            </a:r>
          </a:p>
          <a:p>
            <a:pPr>
              <a:buNone/>
            </a:pPr>
            <a:r>
              <a:rPr lang="en-US" sz="4500" dirty="0" smtClean="0"/>
              <a:t>  public:</a:t>
            </a:r>
          </a:p>
          <a:p>
            <a:pPr>
              <a:buNone/>
            </a:pPr>
            <a:r>
              <a:rPr lang="en-US" sz="4500" dirty="0" smtClean="0"/>
              <a:t>	void </a:t>
            </a:r>
            <a:r>
              <a:rPr lang="en-US" sz="4500" dirty="0" err="1" smtClean="0"/>
              <a:t>getdata</a:t>
            </a:r>
            <a:r>
              <a:rPr lang="en-US" sz="4500" dirty="0" smtClean="0"/>
              <a:t>()</a:t>
            </a:r>
          </a:p>
          <a:p>
            <a:pPr>
              <a:buNone/>
            </a:pPr>
            <a:r>
              <a:rPr lang="en-US" sz="4500" dirty="0" smtClean="0"/>
              <a:t>	{</a:t>
            </a:r>
          </a:p>
          <a:p>
            <a:pPr>
              <a:buNone/>
            </a:pPr>
            <a:r>
              <a:rPr lang="en-US" sz="4500" dirty="0" smtClean="0"/>
              <a:t>		</a:t>
            </a:r>
            <a:r>
              <a:rPr lang="en-US" sz="4500" dirty="0" err="1" smtClean="0"/>
              <a:t>cout</a:t>
            </a:r>
            <a:r>
              <a:rPr lang="en-US" sz="4500" dirty="0" smtClean="0"/>
              <a:t>&lt;&lt;"enter name";</a:t>
            </a:r>
          </a:p>
          <a:p>
            <a:pPr>
              <a:buNone/>
            </a:pPr>
            <a:r>
              <a:rPr lang="en-US" sz="4500" dirty="0" smtClean="0"/>
              <a:t>                  </a:t>
            </a:r>
            <a:r>
              <a:rPr lang="en-US" sz="4500" dirty="0" err="1" smtClean="0"/>
              <a:t>cin</a:t>
            </a:r>
            <a:r>
              <a:rPr lang="en-US" sz="4500" dirty="0" smtClean="0"/>
              <a:t>&gt;&gt;name;</a:t>
            </a:r>
          </a:p>
          <a:p>
            <a:pPr>
              <a:buNone/>
            </a:pPr>
            <a:r>
              <a:rPr lang="en-US" sz="4500" dirty="0" smtClean="0"/>
              <a:t>		</a:t>
            </a:r>
            <a:r>
              <a:rPr lang="en-US" sz="4500" dirty="0" err="1" smtClean="0"/>
              <a:t>cout</a:t>
            </a:r>
            <a:r>
              <a:rPr lang="en-US" sz="4500" dirty="0" smtClean="0"/>
              <a:t>&lt;&lt;"enter </a:t>
            </a:r>
            <a:r>
              <a:rPr lang="en-US" sz="4500" dirty="0" err="1" smtClean="0"/>
              <a:t>rollno</a:t>
            </a:r>
            <a:r>
              <a:rPr lang="en-US" sz="4500" dirty="0" smtClean="0"/>
              <a:t>";</a:t>
            </a:r>
          </a:p>
          <a:p>
            <a:pPr>
              <a:buNone/>
            </a:pPr>
            <a:r>
              <a:rPr lang="en-US" sz="4500" dirty="0" smtClean="0"/>
              <a:t>                  </a:t>
            </a:r>
            <a:r>
              <a:rPr lang="en-US" sz="4500" dirty="0" err="1" smtClean="0"/>
              <a:t>cin</a:t>
            </a:r>
            <a:r>
              <a:rPr lang="en-US" sz="4500" dirty="0" smtClean="0"/>
              <a:t>&gt;&gt;</a:t>
            </a:r>
            <a:r>
              <a:rPr lang="en-US" sz="4500" dirty="0" err="1" smtClean="0"/>
              <a:t>roll_no</a:t>
            </a:r>
            <a:r>
              <a:rPr lang="en-US" sz="4500" dirty="0" smtClean="0"/>
              <a:t>;</a:t>
            </a:r>
          </a:p>
          <a:p>
            <a:pPr>
              <a:buNone/>
            </a:pPr>
            <a:r>
              <a:rPr lang="en-US" sz="4500" dirty="0" smtClean="0"/>
              <a:t>		</a:t>
            </a:r>
            <a:r>
              <a:rPr lang="en-US" sz="4500" dirty="0" err="1" smtClean="0"/>
              <a:t>cout</a:t>
            </a:r>
            <a:r>
              <a:rPr lang="en-US" sz="4500" dirty="0" smtClean="0"/>
              <a:t>&lt;&lt;"enter marks";</a:t>
            </a:r>
          </a:p>
          <a:p>
            <a:pPr>
              <a:buNone/>
            </a:pPr>
            <a:r>
              <a:rPr lang="en-US" sz="4500" dirty="0" smtClean="0"/>
              <a:t>                  </a:t>
            </a:r>
            <a:r>
              <a:rPr lang="en-US" sz="4500" dirty="0" err="1" smtClean="0"/>
              <a:t>cin</a:t>
            </a:r>
            <a:r>
              <a:rPr lang="en-US" sz="4500" dirty="0" smtClean="0"/>
              <a:t>&gt;&gt;marks;			</a:t>
            </a:r>
          </a:p>
          <a:p>
            <a:pPr>
              <a:buNone/>
            </a:pPr>
            <a:r>
              <a:rPr lang="en-US" sz="4500" dirty="0" smtClean="0"/>
              <a:t>	}</a:t>
            </a:r>
          </a:p>
          <a:p>
            <a:pPr>
              <a:buNone/>
            </a:pPr>
            <a:r>
              <a:rPr lang="en-US" sz="4500" dirty="0" smtClean="0"/>
              <a:t>	void </a:t>
            </a:r>
            <a:r>
              <a:rPr lang="en-US" sz="4500" dirty="0" err="1" smtClean="0"/>
              <a:t>putdata</a:t>
            </a:r>
            <a:r>
              <a:rPr lang="en-US" sz="4500" dirty="0" smtClean="0"/>
              <a:t>()</a:t>
            </a:r>
          </a:p>
          <a:p>
            <a:pPr>
              <a:buNone/>
            </a:pPr>
            <a:r>
              <a:rPr lang="en-US" sz="4500" dirty="0" smtClean="0"/>
              <a:t>	{</a:t>
            </a:r>
          </a:p>
          <a:p>
            <a:pPr>
              <a:buNone/>
            </a:pPr>
            <a:r>
              <a:rPr lang="en-US" sz="4500" dirty="0" smtClean="0"/>
              <a:t>		</a:t>
            </a:r>
            <a:r>
              <a:rPr lang="en-US" sz="4500" dirty="0" err="1" smtClean="0"/>
              <a:t>cout</a:t>
            </a:r>
            <a:r>
              <a:rPr lang="en-US" sz="4500" dirty="0" smtClean="0"/>
              <a:t>&lt;&lt;name;</a:t>
            </a:r>
          </a:p>
          <a:p>
            <a:pPr>
              <a:buNone/>
            </a:pPr>
            <a:r>
              <a:rPr lang="en-US" sz="4500" dirty="0" smtClean="0"/>
              <a:t>		</a:t>
            </a:r>
            <a:r>
              <a:rPr lang="en-US" sz="4500" dirty="0" err="1" smtClean="0"/>
              <a:t>cout</a:t>
            </a:r>
            <a:r>
              <a:rPr lang="en-US" sz="4500" dirty="0" smtClean="0"/>
              <a:t>&lt;&lt;</a:t>
            </a:r>
            <a:r>
              <a:rPr lang="en-US" sz="4500" dirty="0" err="1" smtClean="0"/>
              <a:t>roll_no</a:t>
            </a:r>
            <a:r>
              <a:rPr lang="en-US" sz="4500" dirty="0" smtClean="0"/>
              <a:t>;</a:t>
            </a:r>
          </a:p>
          <a:p>
            <a:pPr>
              <a:buNone/>
            </a:pPr>
            <a:r>
              <a:rPr lang="en-US" sz="4500" dirty="0" smtClean="0"/>
              <a:t>		</a:t>
            </a:r>
            <a:r>
              <a:rPr lang="en-US" sz="4500" dirty="0" err="1" smtClean="0"/>
              <a:t>cout</a:t>
            </a:r>
            <a:r>
              <a:rPr lang="en-US" sz="4500" dirty="0" smtClean="0"/>
              <a:t>&lt;&lt;marks;</a:t>
            </a:r>
          </a:p>
          <a:p>
            <a:pPr>
              <a:buNone/>
            </a:pPr>
            <a:r>
              <a:rPr lang="en-US" sz="4500" dirty="0" smtClean="0"/>
              <a:t>	}</a:t>
            </a:r>
          </a:p>
          <a:p>
            <a:pPr>
              <a:buNone/>
            </a:pPr>
            <a:r>
              <a:rPr lang="en-US" sz="4500" dirty="0" smtClean="0"/>
              <a:t>};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228600"/>
            <a:ext cx="45720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student ob1,ob2;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ob1.getdata();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fstream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file.open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data",ios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in|ios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::out);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file.write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((char*)&amp;ob1,sizeof(ob1));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file.seekg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file.read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((char*) &amp;ob2,sizeof(ob2));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ob2.putdata();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means to perform following tasks: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Displaying the contents of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Modifying the existing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Adding a new item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Deleting an existing item.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actions require the file pointers to move to a particular location.</a:t>
            </a:r>
          </a:p>
          <a:p>
            <a:r>
              <a:rPr lang="en-US" dirty="0" smtClean="0"/>
              <a:t>This can be easily implemented if file contains objects of equal length.</a:t>
            </a:r>
          </a:p>
          <a:p>
            <a:r>
              <a:rPr lang="en-US" dirty="0" smtClean="0"/>
              <a:t>Size of each object can be obtained using: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ob_len</a:t>
            </a:r>
            <a:r>
              <a:rPr lang="en-US" dirty="0" smtClean="0"/>
              <a:t>= </a:t>
            </a:r>
            <a:r>
              <a:rPr lang="en-US" dirty="0" err="1" smtClean="0"/>
              <a:t>sizeof</a:t>
            </a:r>
            <a:r>
              <a:rPr lang="en-US" dirty="0" smtClean="0"/>
              <a:t>(object);</a:t>
            </a:r>
          </a:p>
          <a:p>
            <a:pPr>
              <a:buNone/>
            </a:pPr>
            <a:r>
              <a:rPr lang="en-US" dirty="0" smtClean="0"/>
              <a:t>Then location of desired object is:-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location=m*</a:t>
            </a:r>
            <a:r>
              <a:rPr lang="en-US" dirty="0" err="1" smtClean="0"/>
              <a:t>ob_len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total number of objects in a file:-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n=</a:t>
            </a:r>
            <a:r>
              <a:rPr lang="en-US" dirty="0" err="1" smtClean="0"/>
              <a:t>file_size</a:t>
            </a:r>
            <a:r>
              <a:rPr lang="en-US" dirty="0" smtClean="0"/>
              <a:t>/</a:t>
            </a:r>
            <a:r>
              <a:rPr lang="en-US" dirty="0" err="1" smtClean="0"/>
              <a:t>ob_len</a:t>
            </a:r>
            <a:r>
              <a:rPr lang="en-US" smtClean="0"/>
              <a:t>;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ERROR HANDLING FUNCTION</a:t>
            </a:r>
            <a:br>
              <a:rPr lang="en-US" b="1" smtClean="0"/>
            </a:br>
            <a:endParaRPr lang="en-US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7467600" cy="4305142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391376">
                <a:tc>
                  <a:txBody>
                    <a:bodyPr/>
                    <a:lstStyle/>
                    <a:p>
                      <a:r>
                        <a:rPr lang="en-US" b="1"/>
                        <a:t>FUNCTION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RETURN VALUE AND MEANING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4130">
                <a:tc>
                  <a:txBody>
                    <a:bodyPr/>
                    <a:lstStyle/>
                    <a:p>
                      <a:r>
                        <a:rPr lang="en-US"/>
                        <a:t>eof()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true (non zero) if end of file is encountered while reading; otherwise return false(zero)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2753">
                <a:tc>
                  <a:txBody>
                    <a:bodyPr/>
                    <a:lstStyle/>
                    <a:p>
                      <a:r>
                        <a:rPr lang="en-US"/>
                        <a:t>fail()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 true when an input or output operation has failed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4130">
                <a:tc>
                  <a:txBody>
                    <a:bodyPr/>
                    <a:lstStyle/>
                    <a:p>
                      <a:r>
                        <a:rPr lang="en-US"/>
                        <a:t>bad()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true if an invalid operation is attempted or any unrecoverable error has occurred.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2753">
                <a:tc>
                  <a:txBody>
                    <a:bodyPr/>
                    <a:lstStyle/>
                    <a:p>
                      <a:r>
                        <a:rPr lang="en-US"/>
                        <a:t>good()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no error has occurred.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229600" cy="5840413"/>
          </a:xfrm>
        </p:spPr>
        <p:txBody>
          <a:bodyPr rtlCol="0">
            <a:normAutofit lnSpcReduction="10000"/>
          </a:bodyPr>
          <a:lstStyle/>
          <a:p>
            <a:pPr marL="419100" indent="-4191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C++ provides a new technique for handling I/O operations through mechanism known as streams.</a:t>
            </a:r>
          </a:p>
          <a:p>
            <a:pPr marL="419100" indent="-4191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A stream refers to a </a:t>
            </a:r>
            <a:r>
              <a:rPr lang="en-US" b="1" dirty="0" smtClean="0"/>
              <a:t>flow of data</a:t>
            </a:r>
            <a:r>
              <a:rPr lang="en-US" dirty="0" smtClean="0"/>
              <a:t>.</a:t>
            </a:r>
          </a:p>
          <a:p>
            <a:pPr marL="419100" indent="-4191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Classified in 2 categories:</a:t>
            </a:r>
          </a:p>
          <a:p>
            <a:pPr marL="419100" indent="-419100" eaLnBrk="1" fontAlgn="auto" hangingPunct="1"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dirty="0" smtClean="0"/>
              <a:t>Output stream</a:t>
            </a:r>
          </a:p>
          <a:p>
            <a:pPr marL="419100" indent="-419100" eaLnBrk="1" fontAlgn="auto" hangingPunct="1"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dirty="0" smtClean="0"/>
              <a:t>Input stream</a:t>
            </a:r>
          </a:p>
          <a:p>
            <a:pPr marL="419100" indent="-41910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 smtClean="0"/>
              <a:t>In output stream flow of data is from program to the output device.</a:t>
            </a:r>
          </a:p>
          <a:p>
            <a:pPr marL="419100" indent="-41910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 smtClean="0"/>
              <a:t>In input stream the flow of data is from input device to a program in main memory.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3578" t="47539" r="34071" b="30754"/>
          <a:stretch>
            <a:fillRect/>
          </a:stretch>
        </p:blipFill>
        <p:spPr>
          <a:xfrm>
            <a:off x="1258888" y="1196975"/>
            <a:ext cx="6481762" cy="2736850"/>
          </a:xfrm>
          <a:noFill/>
        </p:spPr>
      </p:pic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2484438" y="4651375"/>
            <a:ext cx="4464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/>
              <a:t>File Input and output streams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Classes for file stream operations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I/O system of C++ contains a set of classes that define the file handling methods.</a:t>
            </a:r>
          </a:p>
          <a:p>
            <a:r>
              <a:rPr lang="en-US" smtClean="0"/>
              <a:t>These include:</a:t>
            </a:r>
          </a:p>
          <a:p>
            <a:pPr lvl="1"/>
            <a:r>
              <a:rPr lang="en-US" smtClean="0"/>
              <a:t>ifstream</a:t>
            </a:r>
          </a:p>
          <a:p>
            <a:pPr lvl="1"/>
            <a:r>
              <a:rPr lang="en-US" smtClean="0"/>
              <a:t>ofstream</a:t>
            </a:r>
          </a:p>
          <a:p>
            <a:pPr lvl="1"/>
            <a:r>
              <a:rPr lang="en-US" smtClean="0"/>
              <a:t>fstream</a:t>
            </a:r>
          </a:p>
          <a:p>
            <a:pPr lvl="1">
              <a:buFont typeface="Arial" pitchFamily="34" charset="0"/>
              <a:buChar char="•"/>
            </a:pPr>
            <a:r>
              <a:rPr lang="en-US" smtClean="0"/>
              <a:t>These classes are derived from </a:t>
            </a:r>
            <a:r>
              <a:rPr lang="en-US" b="1" smtClean="0"/>
              <a:t>fstreambase </a:t>
            </a:r>
            <a:r>
              <a:rPr lang="en-US" smtClean="0"/>
              <a:t>and from corresponding iostream class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2198" t="38889" r="25816" b="10796"/>
          <a:stretch>
            <a:fillRect/>
          </a:stretch>
        </p:blipFill>
        <p:spPr>
          <a:xfrm>
            <a:off x="827088" y="836613"/>
            <a:ext cx="6121400" cy="3681412"/>
          </a:xfrm>
          <a:noFill/>
        </p:spPr>
      </p:pic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555875" y="5178425"/>
            <a:ext cx="4537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Stream classes for file operations</a:t>
            </a:r>
          </a:p>
        </p:txBody>
      </p:sp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7451725" y="2997200"/>
            <a:ext cx="15843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User defined streams</a:t>
            </a: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7164388" y="1338263"/>
            <a:ext cx="18716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System defined streams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7127875" cy="873125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Trebuchet MS" pitchFamily="34" charset="0"/>
              </a:rPr>
              <a:t>Why to use Files: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295400"/>
            <a:ext cx="8496300" cy="5338763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en-US" sz="2400" smtClean="0">
                <a:solidFill>
                  <a:schemeClr val="tx1"/>
                </a:solidFill>
              </a:rPr>
              <a:t>Convenient way to deal large quantities of data.</a:t>
            </a:r>
          </a:p>
          <a:p>
            <a:pPr algn="l" eaLnBrk="1" hangingPunct="1">
              <a:buFontTx/>
              <a:buChar char="•"/>
            </a:pPr>
            <a:r>
              <a:rPr lang="en-US" sz="2400" smtClean="0">
                <a:solidFill>
                  <a:schemeClr val="tx1"/>
                </a:solidFill>
              </a:rPr>
              <a:t>Store data permanently (until file is deleted).</a:t>
            </a:r>
          </a:p>
          <a:p>
            <a:pPr algn="l" eaLnBrk="1" hangingPunct="1">
              <a:buFontTx/>
              <a:buChar char="•"/>
            </a:pPr>
            <a:r>
              <a:rPr lang="en-US" sz="2400" smtClean="0">
                <a:solidFill>
                  <a:schemeClr val="tx1"/>
                </a:solidFill>
              </a:rPr>
              <a:t>Avoid typing data into program multiple times.</a:t>
            </a:r>
          </a:p>
          <a:p>
            <a:pPr algn="l" eaLnBrk="1" hangingPunct="1">
              <a:buFontTx/>
              <a:buChar char="•"/>
            </a:pPr>
            <a:r>
              <a:rPr lang="en-US" sz="2400" smtClean="0">
                <a:solidFill>
                  <a:schemeClr val="tx1"/>
                </a:solidFill>
              </a:rPr>
              <a:t>Share data between programs. </a:t>
            </a:r>
          </a:p>
          <a:p>
            <a:pPr algn="l" eaLnBrk="1" hangingPunct="1">
              <a:buFontTx/>
              <a:buChar char="•"/>
            </a:pPr>
            <a:r>
              <a:rPr lang="en-US" sz="2400" smtClean="0">
                <a:solidFill>
                  <a:schemeClr val="tx1"/>
                </a:solidFill>
              </a:rPr>
              <a:t>We need to know:</a:t>
            </a:r>
          </a:p>
          <a:p>
            <a:pPr algn="l" eaLnBrk="1" hangingPunct="1"/>
            <a:r>
              <a:rPr lang="en-US" sz="2400" smtClean="0">
                <a:solidFill>
                  <a:schemeClr val="tx1"/>
                </a:solidFill>
              </a:rPr>
              <a:t>	how to "connect" file to program</a:t>
            </a:r>
          </a:p>
          <a:p>
            <a:pPr algn="l" eaLnBrk="1" hangingPunct="1"/>
            <a:r>
              <a:rPr lang="en-US" sz="2400" smtClean="0">
                <a:solidFill>
                  <a:schemeClr val="tx1"/>
                </a:solidFill>
              </a:rPr>
              <a:t>	how to tell the program to read data</a:t>
            </a:r>
          </a:p>
          <a:p>
            <a:pPr algn="l" eaLnBrk="1" hangingPunct="1"/>
            <a:r>
              <a:rPr lang="en-US" sz="2400" smtClean="0">
                <a:solidFill>
                  <a:schemeClr val="tx1"/>
                </a:solidFill>
              </a:rPr>
              <a:t>	how to tell the program to write data</a:t>
            </a:r>
          </a:p>
          <a:p>
            <a:pPr algn="l" eaLnBrk="1" hangingPunct="1"/>
            <a:r>
              <a:rPr lang="en-US" sz="2400" smtClean="0">
                <a:solidFill>
                  <a:schemeClr val="tx1"/>
                </a:solidFill>
              </a:rPr>
              <a:t>	error checking and handling EOF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1660</Words>
  <Application>Microsoft Office PowerPoint</Application>
  <PresentationFormat>On-screen Show (4:3)</PresentationFormat>
  <Paragraphs>427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Data File Handling</vt:lpstr>
      <vt:lpstr>Files</vt:lpstr>
      <vt:lpstr>Slide 3</vt:lpstr>
      <vt:lpstr>Introduction</vt:lpstr>
      <vt:lpstr>Slide 5</vt:lpstr>
      <vt:lpstr>Slide 6</vt:lpstr>
      <vt:lpstr>Classes for file stream operations</vt:lpstr>
      <vt:lpstr>Slide 8</vt:lpstr>
      <vt:lpstr>Why to use Files:</vt:lpstr>
      <vt:lpstr>Opening and closing a file</vt:lpstr>
      <vt:lpstr>Filename</vt:lpstr>
      <vt:lpstr>Opening a file</vt:lpstr>
      <vt:lpstr>Opening files using constructor</vt:lpstr>
      <vt:lpstr>Slide 14</vt:lpstr>
      <vt:lpstr>Slide 15</vt:lpstr>
      <vt:lpstr>Slide 16</vt:lpstr>
      <vt:lpstr>Slide 17</vt:lpstr>
      <vt:lpstr>Write file</vt:lpstr>
      <vt:lpstr>Read file</vt:lpstr>
      <vt:lpstr>Two file streams working on same file</vt:lpstr>
      <vt:lpstr>One program read write</vt:lpstr>
      <vt:lpstr>Opening files using open()</vt:lpstr>
      <vt:lpstr>Example </vt:lpstr>
      <vt:lpstr>program read write</vt:lpstr>
      <vt:lpstr>Slide 25</vt:lpstr>
      <vt:lpstr>File modes</vt:lpstr>
      <vt:lpstr>Slide 27</vt:lpstr>
      <vt:lpstr>Slide 28</vt:lpstr>
      <vt:lpstr>append mod</vt:lpstr>
      <vt:lpstr>File pointers and their Manipulations</vt:lpstr>
      <vt:lpstr>Default actions</vt:lpstr>
      <vt:lpstr>Slide 32</vt:lpstr>
      <vt:lpstr>File pointer manipulators</vt:lpstr>
      <vt:lpstr>Slide 34</vt:lpstr>
      <vt:lpstr>Specifying the Offset</vt:lpstr>
      <vt:lpstr>Slide 36</vt:lpstr>
      <vt:lpstr>Examples</vt:lpstr>
      <vt:lpstr>Specifying the Offset</vt:lpstr>
      <vt:lpstr>Sequential input and output operations</vt:lpstr>
      <vt:lpstr>Slide 40</vt:lpstr>
      <vt:lpstr> write() and read()</vt:lpstr>
      <vt:lpstr>Slide 42</vt:lpstr>
      <vt:lpstr>Reading and Writing Class object</vt:lpstr>
      <vt:lpstr>Example </vt:lpstr>
      <vt:lpstr>Updating a file</vt:lpstr>
      <vt:lpstr>Slide 46</vt:lpstr>
      <vt:lpstr>Slide 47</vt:lpstr>
      <vt:lpstr>ERROR HANDLING FUNCTION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files</dc:title>
  <dc:creator>user</dc:creator>
  <cp:lastModifiedBy>HP</cp:lastModifiedBy>
  <cp:revision>94</cp:revision>
  <dcterms:created xsi:type="dcterms:W3CDTF">2010-10-27T05:08:37Z</dcterms:created>
  <dcterms:modified xsi:type="dcterms:W3CDTF">2017-02-28T04:58:34Z</dcterms:modified>
</cp:coreProperties>
</file>