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82" r:id="rId4"/>
    <p:sldId id="307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258" r:id="rId23"/>
    <p:sldId id="259" r:id="rId24"/>
    <p:sldId id="260" r:id="rId25"/>
    <p:sldId id="261" r:id="rId26"/>
    <p:sldId id="308" r:id="rId27"/>
    <p:sldId id="274" r:id="rId28"/>
    <p:sldId id="275" r:id="rId29"/>
    <p:sldId id="276" r:id="rId30"/>
    <p:sldId id="277" r:id="rId31"/>
    <p:sldId id="278" r:id="rId32"/>
    <p:sldId id="263" r:id="rId33"/>
    <p:sldId id="264" r:id="rId34"/>
    <p:sldId id="265" r:id="rId35"/>
    <p:sldId id="266" r:id="rId36"/>
    <p:sldId id="267" r:id="rId37"/>
    <p:sldId id="268" r:id="rId38"/>
    <p:sldId id="280" r:id="rId39"/>
    <p:sldId id="305" r:id="rId40"/>
    <p:sldId id="269" r:id="rId41"/>
    <p:sldId id="281" r:id="rId42"/>
    <p:sldId id="30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55D55-9E05-4E36-A12F-0BA29BBEB7C2}" type="datetimeFigureOut">
              <a:rPr lang="en-IN" smtClean="0"/>
              <a:pPr/>
              <a:t>04-08-2018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C2C29-B258-4EBC-9F42-09C476203B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6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874B42-5145-48E4-B551-53348D6F0FAB}" type="slidenum">
              <a:rPr lang="en-US" smtClean="0"/>
              <a:pPr/>
              <a:t>32</a:t>
            </a:fld>
            <a:r>
              <a:rPr lang="en-US" smtClean="0"/>
              <a:t>##</a:t>
            </a: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818605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A6D6F11-E316-4BE2-9DA3-7DD7D62767BB}" type="slidenum">
              <a:rPr lang="en-US" smtClean="0"/>
              <a:pPr/>
              <a:t>33</a:t>
            </a:fld>
            <a:r>
              <a:rPr lang="en-US" smtClean="0"/>
              <a:t>##</a:t>
            </a: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013186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354CF23-685F-4FD5-8A5C-10FA1A63D178}" type="slidenum">
              <a:rPr lang="en-US" smtClean="0"/>
              <a:pPr/>
              <a:t>34</a:t>
            </a:fld>
            <a:r>
              <a:rPr lang="en-US" smtClean="0"/>
              <a:t>##</a:t>
            </a: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286146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04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6C142C9-FABA-43E7-846C-2867561BEE62}" type="slidenum">
              <a:rPr lang="en-US" smtClean="0"/>
              <a:pPr/>
              <a:t>35</a:t>
            </a:fld>
            <a:r>
              <a:rPr lang="en-US" smtClean="0"/>
              <a:t>##</a:t>
            </a: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564412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8571627-5EFC-4AA0-A8CF-B6F14380A4D4}" type="slidenum">
              <a:rPr lang="en-US" smtClean="0"/>
              <a:pPr/>
              <a:t>36</a:t>
            </a:fld>
            <a:r>
              <a:rPr lang="en-US" smtClean="0"/>
              <a:t>##</a:t>
            </a: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524215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7FC7-EA41-4E6B-8C28-4AB4DC4BD219}" type="datetimeFigureOut">
              <a:rPr lang="en-IN" smtClean="0"/>
              <a:pPr/>
              <a:t>04-08-2018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7FC7-EA41-4E6B-8C28-4AB4DC4BD219}" type="datetimeFigureOut">
              <a:rPr lang="en-IN" smtClean="0"/>
              <a:pPr/>
              <a:t>04-08-2018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7FC7-EA41-4E6B-8C28-4AB4DC4BD219}" type="datetimeFigureOut">
              <a:rPr lang="en-IN" smtClean="0"/>
              <a:pPr/>
              <a:t>04-08-2018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7FC7-EA41-4E6B-8C28-4AB4DC4BD219}" type="datetimeFigureOut">
              <a:rPr lang="en-IN" smtClean="0"/>
              <a:pPr/>
              <a:t>04-08-2018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7FC7-EA41-4E6B-8C28-4AB4DC4BD219}" type="datetimeFigureOut">
              <a:rPr lang="en-IN" smtClean="0"/>
              <a:pPr/>
              <a:t>04-08-2018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7FC7-EA41-4E6B-8C28-4AB4DC4BD219}" type="datetimeFigureOut">
              <a:rPr lang="en-IN" smtClean="0"/>
              <a:pPr/>
              <a:t>04-08-2018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7FC7-EA41-4E6B-8C28-4AB4DC4BD219}" type="datetimeFigureOut">
              <a:rPr lang="en-IN" smtClean="0"/>
              <a:pPr/>
              <a:t>04-08-2018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7FC7-EA41-4E6B-8C28-4AB4DC4BD219}" type="datetimeFigureOut">
              <a:rPr lang="en-IN" smtClean="0"/>
              <a:pPr/>
              <a:t>04-08-2018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7FC7-EA41-4E6B-8C28-4AB4DC4BD219}" type="datetimeFigureOut">
              <a:rPr lang="en-IN" smtClean="0"/>
              <a:pPr/>
              <a:t>04-08-2018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7FC7-EA41-4E6B-8C28-4AB4DC4BD219}" type="datetimeFigureOut">
              <a:rPr lang="en-IN" smtClean="0"/>
              <a:pPr/>
              <a:t>04-08-2018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7FC7-EA41-4E6B-8C28-4AB4DC4BD219}" type="datetimeFigureOut">
              <a:rPr lang="en-IN" smtClean="0"/>
              <a:pPr/>
              <a:t>04-08-2018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87FC7-EA41-4E6B-8C28-4AB4DC4BD219}" type="datetimeFigureOut">
              <a:rPr lang="en-IN" smtClean="0"/>
              <a:pPr/>
              <a:t>04-08-2018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0E08E-6578-49D7-993E-17D02F53642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Complexity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3</a:t>
            </a:r>
            <a:endParaRPr lang="en-IN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IN" dirty="0" smtClean="0"/>
              <a:t>//quadratic</a:t>
            </a:r>
          </a:p>
          <a:p>
            <a:pPr eaLnBrk="1" hangingPunct="1"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n; </a:t>
            </a:r>
            <a:r>
              <a:rPr lang="en-IN" dirty="0" err="1" smtClean="0"/>
              <a:t>i</a:t>
            </a:r>
            <a:r>
              <a:rPr lang="en-IN" dirty="0" smtClean="0"/>
              <a:t>++) {</a:t>
            </a:r>
          </a:p>
          <a:p>
            <a:pPr eaLnBrk="1" hangingPunct="1">
              <a:buNone/>
            </a:pPr>
            <a:r>
              <a:rPr lang="en-IN" dirty="0" smtClean="0"/>
              <a:t>	for(</a:t>
            </a:r>
            <a:r>
              <a:rPr lang="en-IN" dirty="0" err="1" smtClean="0"/>
              <a:t>int</a:t>
            </a:r>
            <a:r>
              <a:rPr lang="en-IN" dirty="0" smtClean="0"/>
              <a:t> j = 0; j &lt; </a:t>
            </a:r>
            <a:r>
              <a:rPr lang="en-IN" dirty="0" err="1" smtClean="0"/>
              <a:t>i</a:t>
            </a:r>
            <a:r>
              <a:rPr lang="en-IN" dirty="0" smtClean="0"/>
              <a:t>; j++){</a:t>
            </a:r>
          </a:p>
          <a:p>
            <a:pPr eaLnBrk="1" hangingPunct="1">
              <a:buNone/>
            </a:pPr>
            <a:r>
              <a:rPr lang="en-IN" dirty="0" smtClean="0"/>
              <a:t>		//do swap stuff, constant time</a:t>
            </a:r>
          </a:p>
          <a:p>
            <a:pPr eaLnBrk="1" hangingPunct="1">
              <a:buNone/>
            </a:pPr>
            <a:r>
              <a:rPr lang="en-IN" dirty="0" smtClean="0"/>
              <a:t>	}</a:t>
            </a:r>
          </a:p>
          <a:p>
            <a:pPr eaLnBrk="1" hangingPunct="1">
              <a:buNone/>
            </a:pPr>
            <a:r>
              <a:rPr lang="en-IN" dirty="0" smtClean="0"/>
              <a:t>}</a:t>
            </a:r>
          </a:p>
          <a:p>
            <a:pPr eaLnBrk="1" hangingPunct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dirty="0" err="1" smtClean="0"/>
              <a:t>Ans</a:t>
            </a:r>
            <a:r>
              <a:rPr lang="en-IN" smtClean="0"/>
              <a:t>: (</a:t>
            </a:r>
            <a:r>
              <a:rPr lang="en-IN" dirty="0" smtClean="0"/>
              <a:t>n(n+1)/2). This is still in the bound of O(n^2)</a:t>
            </a:r>
          </a:p>
          <a:p>
            <a:pPr eaLnBrk="1" hangingPunct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4</a:t>
            </a:r>
            <a:endParaRPr lang="en-IN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2*n; </a:t>
            </a:r>
            <a:r>
              <a:rPr lang="en-IN" dirty="0" err="1" smtClean="0"/>
              <a:t>i</a:t>
            </a:r>
            <a:r>
              <a:rPr lang="en-IN" dirty="0" smtClean="0"/>
              <a:t>++) {</a:t>
            </a:r>
          </a:p>
          <a:p>
            <a:pPr eaLnBrk="1" hangingPunct="1">
              <a:buNone/>
            </a:pPr>
            <a:r>
              <a:rPr lang="en-IN" dirty="0" smtClean="0"/>
              <a:t>	</a:t>
            </a:r>
            <a:r>
              <a:rPr lang="en-IN" dirty="0" err="1" smtClean="0"/>
              <a:t>cout</a:t>
            </a:r>
            <a:r>
              <a:rPr lang="en-IN" dirty="0" smtClean="0"/>
              <a:t> &lt;&lt; </a:t>
            </a:r>
            <a:r>
              <a:rPr lang="en-IN" dirty="0" err="1" smtClean="0"/>
              <a:t>i</a:t>
            </a:r>
            <a:r>
              <a:rPr lang="en-IN" dirty="0" smtClean="0"/>
              <a:t> &lt;&lt; </a:t>
            </a:r>
            <a:r>
              <a:rPr lang="en-IN" dirty="0" err="1" smtClean="0"/>
              <a:t>endl</a:t>
            </a:r>
            <a:r>
              <a:rPr lang="en-IN" dirty="0" smtClean="0"/>
              <a:t>;</a:t>
            </a:r>
          </a:p>
          <a:p>
            <a:pPr eaLnBrk="1" hangingPunct="1">
              <a:buNone/>
            </a:pPr>
            <a:r>
              <a:rPr lang="en-IN" dirty="0" smtClean="0"/>
              <a:t>}</a:t>
            </a:r>
          </a:p>
          <a:p>
            <a:pPr eaLnBrk="1" hangingPunct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At first you might say that the upper bound is O(2n); however, we drop constants so it becomes O(n)</a:t>
            </a:r>
          </a:p>
          <a:p>
            <a:pPr eaLnBrk="1" hangingPunct="1"/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5</a:t>
            </a:r>
            <a:endParaRPr lang="en-I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IN" dirty="0" smtClean="0"/>
              <a:t>//linear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n; </a:t>
            </a:r>
            <a:r>
              <a:rPr lang="en-IN" dirty="0" err="1" smtClean="0"/>
              <a:t>i</a:t>
            </a:r>
            <a:r>
              <a:rPr lang="en-IN" dirty="0" smtClean="0"/>
              <a:t>++) {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IN" dirty="0" smtClean="0"/>
              <a:t>	</a:t>
            </a:r>
            <a:r>
              <a:rPr lang="en-IN" dirty="0" err="1" smtClean="0"/>
              <a:t>cout</a:t>
            </a:r>
            <a:r>
              <a:rPr lang="en-IN" dirty="0" smtClean="0"/>
              <a:t> &lt;&lt; </a:t>
            </a:r>
            <a:r>
              <a:rPr lang="en-IN" dirty="0" err="1" smtClean="0"/>
              <a:t>i</a:t>
            </a:r>
            <a:r>
              <a:rPr lang="en-IN" dirty="0" smtClean="0"/>
              <a:t> &lt;&lt; </a:t>
            </a:r>
            <a:r>
              <a:rPr lang="en-IN" dirty="0" err="1" smtClean="0"/>
              <a:t>endl</a:t>
            </a:r>
            <a:r>
              <a:rPr lang="en-IN" dirty="0" smtClean="0"/>
              <a:t>;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IN" dirty="0" smtClean="0"/>
              <a:t>}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IN" dirty="0" smtClean="0"/>
              <a:t> 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IN" dirty="0" smtClean="0"/>
              <a:t>//quadratic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n; </a:t>
            </a:r>
            <a:r>
              <a:rPr lang="en-IN" dirty="0" err="1" smtClean="0"/>
              <a:t>i</a:t>
            </a:r>
            <a:r>
              <a:rPr lang="en-IN" dirty="0" smtClean="0"/>
              <a:t>++) {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IN" dirty="0" smtClean="0"/>
              <a:t>	for(</a:t>
            </a:r>
            <a:r>
              <a:rPr lang="en-IN" dirty="0" err="1" smtClean="0"/>
              <a:t>int</a:t>
            </a:r>
            <a:r>
              <a:rPr lang="en-IN" dirty="0" smtClean="0"/>
              <a:t> j = 0; j &lt; </a:t>
            </a:r>
            <a:r>
              <a:rPr lang="en-IN" dirty="0" err="1" smtClean="0"/>
              <a:t>i</a:t>
            </a:r>
            <a:r>
              <a:rPr lang="en-IN" dirty="0" smtClean="0"/>
              <a:t>; j++){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IN" dirty="0" smtClean="0"/>
              <a:t>		//do constant time stuff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IN" dirty="0" smtClean="0"/>
              <a:t>	}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IN" dirty="0" smtClean="0"/>
              <a:t>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Ans : In this case we add each loop's Big O, in this case n+n^2. O(n^2+n) is not an acceptable answer since we must drop the lowest term. The upper bound is O(n^2). Why? Because it has the largest growth rate</a:t>
            </a:r>
          </a:p>
          <a:p>
            <a:pPr eaLnBrk="1" hangingPunct="1"/>
            <a:endParaRPr lang="en-IN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6</a:t>
            </a:r>
            <a:endParaRPr lang="en-IN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n; </a:t>
            </a:r>
            <a:r>
              <a:rPr lang="en-IN" dirty="0" err="1" smtClean="0"/>
              <a:t>i</a:t>
            </a:r>
            <a:r>
              <a:rPr lang="en-IN" dirty="0" smtClean="0"/>
              <a:t>++) {</a:t>
            </a:r>
          </a:p>
          <a:p>
            <a:pPr eaLnBrk="1" hangingPunct="1">
              <a:buNone/>
            </a:pPr>
            <a:r>
              <a:rPr lang="en-IN" dirty="0" smtClean="0"/>
              <a:t>	for(</a:t>
            </a:r>
            <a:r>
              <a:rPr lang="en-IN" dirty="0" err="1" smtClean="0"/>
              <a:t>int</a:t>
            </a:r>
            <a:r>
              <a:rPr lang="en-IN" dirty="0" smtClean="0"/>
              <a:t> j = 0; j &lt; 2; j++){</a:t>
            </a:r>
          </a:p>
          <a:p>
            <a:pPr eaLnBrk="1" hangingPunct="1">
              <a:buNone/>
            </a:pPr>
            <a:r>
              <a:rPr lang="en-IN" dirty="0" smtClean="0"/>
              <a:t>		//do stuff</a:t>
            </a:r>
          </a:p>
          <a:p>
            <a:pPr eaLnBrk="1" hangingPunct="1">
              <a:buNone/>
            </a:pPr>
            <a:r>
              <a:rPr lang="en-IN" dirty="0" smtClean="0"/>
              <a:t>	}</a:t>
            </a:r>
          </a:p>
          <a:p>
            <a:pPr eaLnBrk="1" hangingPunct="1">
              <a:buNone/>
            </a:pPr>
            <a:r>
              <a:rPr lang="en-IN" dirty="0" smtClean="0"/>
              <a:t>}</a:t>
            </a:r>
          </a:p>
          <a:p>
            <a:pPr eaLnBrk="1" hangingPunct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Ans: Outer loop is 'n', inner loop is 2, this we have 2n, dropped constant gives up O(n)</a:t>
            </a:r>
          </a:p>
          <a:p>
            <a:pPr eaLnBrk="1" hangingPunct="1"/>
            <a:endParaRPr lang="en-IN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7</a:t>
            </a:r>
            <a:endParaRPr lang="en-IN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1; </a:t>
            </a:r>
            <a:r>
              <a:rPr lang="en-IN" dirty="0" err="1" smtClean="0"/>
              <a:t>i</a:t>
            </a:r>
            <a:r>
              <a:rPr lang="en-IN" dirty="0" smtClean="0"/>
              <a:t> &lt; n; </a:t>
            </a:r>
            <a:r>
              <a:rPr lang="en-IN" dirty="0" err="1" smtClean="0"/>
              <a:t>i</a:t>
            </a:r>
            <a:r>
              <a:rPr lang="en-IN" dirty="0" smtClean="0"/>
              <a:t> *= 2) {</a:t>
            </a:r>
          </a:p>
          <a:p>
            <a:pPr eaLnBrk="1" hangingPunct="1">
              <a:buNone/>
            </a:pPr>
            <a:r>
              <a:rPr lang="en-IN" dirty="0" smtClean="0"/>
              <a:t>	</a:t>
            </a:r>
            <a:r>
              <a:rPr lang="en-IN" dirty="0" err="1" smtClean="0"/>
              <a:t>cout</a:t>
            </a:r>
            <a:r>
              <a:rPr lang="en-IN" dirty="0" smtClean="0"/>
              <a:t> &lt;&lt; </a:t>
            </a:r>
            <a:r>
              <a:rPr lang="en-IN" dirty="0" err="1" smtClean="0"/>
              <a:t>i</a:t>
            </a:r>
            <a:r>
              <a:rPr lang="en-IN" dirty="0" smtClean="0"/>
              <a:t> &lt;&lt; </a:t>
            </a:r>
            <a:r>
              <a:rPr lang="en-IN" dirty="0" err="1" smtClean="0"/>
              <a:t>endl</a:t>
            </a:r>
            <a:r>
              <a:rPr lang="en-IN" dirty="0" smtClean="0"/>
              <a:t>;</a:t>
            </a:r>
          </a:p>
          <a:p>
            <a:pPr eaLnBrk="1" hangingPunct="1">
              <a:buNone/>
            </a:pPr>
            <a:r>
              <a:rPr lang="en-IN" dirty="0" smtClean="0"/>
              <a:t>}</a:t>
            </a:r>
          </a:p>
          <a:p>
            <a:pPr eaLnBrk="1" hangingPunct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mtClean="0"/>
              <a:t>There are n iterations, however, instead of simply incrementing, 'i' is increased by 2*itself each run. Thus the loop is log(n).</a:t>
            </a:r>
          </a:p>
          <a:p>
            <a:pPr eaLnBrk="1" hangingPunct="1"/>
            <a:endParaRPr lang="en-IN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9789" y="-29600"/>
            <a:ext cx="8229600" cy="1143000"/>
          </a:xfrm>
        </p:spPr>
        <p:txBody>
          <a:bodyPr/>
          <a:lstStyle/>
          <a:p>
            <a:r>
              <a:rPr lang="en-IN" b="1" smtClean="0"/>
              <a:t>Big – O notation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9789" y="914962"/>
            <a:ext cx="8105775" cy="5257800"/>
          </a:xfrm>
        </p:spPr>
        <p:txBody>
          <a:bodyPr/>
          <a:lstStyle/>
          <a:p>
            <a:r>
              <a:rPr lang="en-IN" sz="2400" smtClean="0"/>
              <a:t>It is most commonly used notation for specifying asymptotic complexity i.e rate of function growth.</a:t>
            </a:r>
          </a:p>
          <a:p>
            <a:r>
              <a:rPr lang="en-IN" sz="2400" smtClean="0"/>
              <a:t>It refers to upper bound of functions.</a:t>
            </a:r>
          </a:p>
          <a:p>
            <a:endParaRPr lang="en-IN" sz="2400" smtClean="0"/>
          </a:p>
          <a:p>
            <a:endParaRPr lang="en-IN" sz="2400" smtClean="0"/>
          </a:p>
          <a:p>
            <a:endParaRPr lang="en-IN" sz="2400" smtClean="0"/>
          </a:p>
          <a:p>
            <a:endParaRPr lang="en-IN" sz="2400" smtClean="0"/>
          </a:p>
          <a:p>
            <a:endParaRPr lang="en-IN" sz="2400" smtClean="0"/>
          </a:p>
          <a:p>
            <a:r>
              <a:rPr lang="en-IN" sz="2400" smtClean="0"/>
              <a:t>For example: 	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02" y="2667562"/>
            <a:ext cx="904398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0589" y="5029762"/>
            <a:ext cx="3509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7189" y="5639362"/>
            <a:ext cx="21875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9789" y="6277507"/>
            <a:ext cx="49144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lim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n-&gt;∞   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f(n) / g(n) = c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	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   //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`c closer to 0`</a:t>
            </a:r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8</a:t>
            </a:r>
            <a:endParaRPr lang="en-IN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n; </a:t>
            </a:r>
            <a:r>
              <a:rPr lang="en-IN" dirty="0" err="1" smtClean="0"/>
              <a:t>i</a:t>
            </a:r>
            <a:r>
              <a:rPr lang="en-IN" dirty="0" smtClean="0"/>
              <a:t>++) { //linear</a:t>
            </a:r>
          </a:p>
          <a:p>
            <a:pPr eaLnBrk="1" hangingPunct="1">
              <a:buNone/>
            </a:pPr>
            <a:r>
              <a:rPr lang="en-IN" dirty="0" smtClean="0"/>
              <a:t>	for(</a:t>
            </a:r>
            <a:r>
              <a:rPr lang="en-IN" dirty="0" err="1" smtClean="0"/>
              <a:t>int</a:t>
            </a:r>
            <a:r>
              <a:rPr lang="en-IN" dirty="0" smtClean="0"/>
              <a:t> j = 1; j &lt; n; j *= 2){ // log (n)</a:t>
            </a:r>
          </a:p>
          <a:p>
            <a:pPr eaLnBrk="1" hangingPunct="1">
              <a:buNone/>
            </a:pPr>
            <a:r>
              <a:rPr lang="en-IN" dirty="0" smtClean="0"/>
              <a:t>		//do constant time stuff</a:t>
            </a:r>
          </a:p>
          <a:p>
            <a:pPr eaLnBrk="1" hangingPunct="1">
              <a:buNone/>
            </a:pPr>
            <a:r>
              <a:rPr lang="en-IN" dirty="0" smtClean="0"/>
              <a:t>	}</a:t>
            </a:r>
          </a:p>
          <a:p>
            <a:pPr eaLnBrk="1" hangingPunct="1">
              <a:buNone/>
            </a:pPr>
            <a:r>
              <a:rPr lang="en-I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Ans: n*log(n)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Examples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ts val="3400"/>
              </a:lnSpc>
              <a:buFont typeface="Times New Roman" pitchFamily="18" charset="0"/>
              <a:buNone/>
            </a:pPr>
            <a:r>
              <a:rPr lang="en-US" altLang="ko-KR" sz="2800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3</a:t>
            </a:r>
            <a:r>
              <a:rPr lang="en-US" altLang="ko-KR" sz="2800" dirty="0" smtClean="0">
                <a:ea typeface="Gulim" pitchFamily="34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*</a:t>
            </a:r>
            <a:r>
              <a:rPr lang="en-US" altLang="ko-KR" sz="2800" dirty="0" smtClean="0">
                <a:ea typeface="Gulim" pitchFamily="34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n</a:t>
            </a:r>
            <a:r>
              <a:rPr lang="en-US" altLang="ko-KR" sz="2800" baseline="30000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2</a:t>
            </a:r>
            <a:r>
              <a:rPr lang="en-US" altLang="ko-KR" sz="2800" dirty="0" smtClean="0">
                <a:ea typeface="Gulim" pitchFamily="34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+</a:t>
            </a:r>
            <a:r>
              <a:rPr lang="en-US" altLang="ko-KR" sz="2800" dirty="0" smtClean="0">
                <a:ea typeface="Gulim" pitchFamily="34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n/2</a:t>
            </a:r>
            <a:r>
              <a:rPr lang="en-US" altLang="ko-KR" sz="2800" dirty="0" smtClean="0">
                <a:ea typeface="Gulim" pitchFamily="34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+</a:t>
            </a:r>
            <a:r>
              <a:rPr lang="en-US" altLang="ko-KR" sz="2800" dirty="0" smtClean="0">
                <a:ea typeface="Gulim" pitchFamily="34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12 		 </a:t>
            </a:r>
            <a:r>
              <a:rPr lang="en-US" altLang="ko-KR" dirty="0">
                <a:latin typeface="Consolas" pitchFamily="49" charset="0"/>
                <a:ea typeface="Gulim" pitchFamily="34" charset="-127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∈</a:t>
            </a:r>
            <a:r>
              <a:rPr lang="en-US" sz="2800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 	 </a:t>
            </a:r>
            <a:r>
              <a:rPr lang="en-US" altLang="ko-KR" sz="2800" b="1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O(n</a:t>
            </a:r>
            <a:r>
              <a:rPr lang="en-US" altLang="ko-KR" sz="2800" b="1" baseline="30000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2</a:t>
            </a:r>
            <a:r>
              <a:rPr lang="en-US" altLang="ko-KR" sz="2800" b="1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)</a:t>
            </a:r>
          </a:p>
          <a:p>
            <a:pPr lvl="1">
              <a:lnSpc>
                <a:spcPts val="3400"/>
              </a:lnSpc>
              <a:buFont typeface="Times New Roman" pitchFamily="18" charset="0"/>
              <a:buNone/>
            </a:pPr>
            <a:endParaRPr lang="en-US" altLang="ko-KR" b="1" smtClean="0">
              <a:latin typeface="Consolas" pitchFamily="49" charset="0"/>
              <a:ea typeface="Gulim" pitchFamily="34" charset="-127"/>
              <a:cs typeface="Consolas" pitchFamily="49" charset="0"/>
            </a:endParaRPr>
          </a:p>
          <a:p>
            <a:pPr lvl="1">
              <a:lnSpc>
                <a:spcPts val="3400"/>
              </a:lnSpc>
              <a:buFont typeface="Times New Roman" pitchFamily="18" charset="0"/>
              <a:buNone/>
            </a:pPr>
            <a:endParaRPr lang="en-US" altLang="ko-KR" sz="2800" b="1" dirty="0" smtClean="0">
              <a:latin typeface="Consolas" pitchFamily="49" charset="0"/>
              <a:ea typeface="Gulim" pitchFamily="34" charset="-127"/>
              <a:cs typeface="Consolas" pitchFamily="49" charset="0"/>
            </a:endParaRPr>
          </a:p>
          <a:p>
            <a:pPr lvl="1">
              <a:lnSpc>
                <a:spcPts val="3400"/>
              </a:lnSpc>
              <a:buFont typeface="Times New Roman" pitchFamily="18" charset="0"/>
              <a:buNone/>
            </a:pPr>
            <a:endParaRPr lang="en-US" altLang="ko-KR" sz="2800" b="1" dirty="0" smtClean="0">
              <a:latin typeface="Consolas" pitchFamily="49" charset="0"/>
              <a:ea typeface="Gulim" pitchFamily="34" charset="-127"/>
              <a:cs typeface="Consolas" pitchFamily="49" charset="0"/>
            </a:endParaRPr>
          </a:p>
          <a:p>
            <a:pPr lvl="1">
              <a:lnSpc>
                <a:spcPts val="3400"/>
              </a:lnSpc>
              <a:buFont typeface="Times New Roman" pitchFamily="18" charset="0"/>
              <a:buNone/>
            </a:pPr>
            <a:r>
              <a:rPr lang="en-US" altLang="ko-KR" sz="2800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4*n*log</a:t>
            </a:r>
            <a:r>
              <a:rPr lang="en-US" altLang="ko-KR" sz="2800" baseline="-25000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2</a:t>
            </a:r>
            <a:r>
              <a:rPr lang="en-US" altLang="ko-KR" sz="2800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(3*n+1)</a:t>
            </a:r>
            <a:r>
              <a:rPr lang="en-US" altLang="ko-KR" sz="2800" dirty="0" smtClean="0">
                <a:ea typeface="Gulim" pitchFamily="34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+</a:t>
            </a:r>
            <a:r>
              <a:rPr lang="en-US" altLang="ko-KR" sz="2800" dirty="0" smtClean="0">
                <a:ea typeface="Gulim" pitchFamily="34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Gulim" pitchFamily="34" charset="-127"/>
                <a:cs typeface="Consolas" pitchFamily="49" charset="0"/>
              </a:rPr>
              <a:t>2*n-1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∈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	 </a:t>
            </a:r>
            <a:r>
              <a:rPr lang="en-US" altLang="ko-KR" sz="2800" b="1" dirty="0" smtClean="0">
                <a:latin typeface="Consolas" pitchFamily="49" charset="0"/>
                <a:ea typeface="Gulim" pitchFamily="34" charset="-127"/>
              </a:rPr>
              <a:t>O(n</a:t>
            </a:r>
            <a:r>
              <a:rPr lang="en-US" altLang="ko-KR" sz="2800" b="1" dirty="0" smtClean="0">
                <a:ea typeface="Gulim" pitchFamily="34" charset="-127"/>
              </a:rPr>
              <a:t> </a:t>
            </a:r>
            <a:r>
              <a:rPr lang="en-US" altLang="ko-KR" sz="2800" b="1" dirty="0" smtClean="0">
                <a:latin typeface="Consolas" pitchFamily="49" charset="0"/>
                <a:ea typeface="Gulim" pitchFamily="34" charset="-127"/>
              </a:rPr>
              <a:t>*</a:t>
            </a:r>
            <a:r>
              <a:rPr lang="en-US" altLang="ko-KR" sz="2800" b="1" dirty="0" smtClean="0">
                <a:ea typeface="Gulim" pitchFamily="34" charset="-127"/>
              </a:rPr>
              <a:t> </a:t>
            </a:r>
            <a:r>
              <a:rPr lang="en-US" altLang="ko-KR" sz="2800" b="1" dirty="0" smtClean="0">
                <a:latin typeface="Consolas" pitchFamily="49" charset="0"/>
                <a:ea typeface="Gulim" pitchFamily="34" charset="-127"/>
              </a:rPr>
              <a:t>log</a:t>
            </a:r>
            <a:r>
              <a:rPr lang="en-US" altLang="ko-KR" sz="2800" b="1" dirty="0" smtClean="0">
                <a:ea typeface="Gulim" pitchFamily="34" charset="-127"/>
              </a:rPr>
              <a:t> </a:t>
            </a:r>
            <a:r>
              <a:rPr lang="en-US" altLang="ko-KR" sz="2800" b="1" dirty="0" smtClean="0">
                <a:latin typeface="Consolas" pitchFamily="49" charset="0"/>
                <a:ea typeface="Gulim" pitchFamily="34" charset="-127"/>
              </a:rPr>
              <a:t>n)</a:t>
            </a:r>
            <a:endParaRPr lang="en-IN" b="1" dirty="0" smtClean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66800" y="381000"/>
            <a:ext cx="7086600" cy="914400"/>
          </a:xfrm>
          <a:prstGeom prst="rect">
            <a:avLst/>
          </a:prstGeom>
        </p:spPr>
        <p:txBody>
          <a:bodyPr/>
          <a:lstStyle/>
          <a:p>
            <a:pPr algn="ctr" defTabSz="414338" eaLnBrk="0" hangingPunct="0">
              <a:lnSpc>
                <a:spcPct val="97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4000" b="1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Typical Complexities</a:t>
            </a:r>
          </a:p>
        </p:txBody>
      </p:sp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609600" y="1143000"/>
          <a:ext cx="7924800" cy="5151120"/>
        </p:xfrm>
        <a:graphic>
          <a:graphicData uri="http://schemas.openxmlformats.org/drawingml/2006/table">
            <a:tbl>
              <a:tblPr/>
              <a:tblGrid>
                <a:gridCol w="1981200"/>
                <a:gridCol w="1600200"/>
                <a:gridCol w="4343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Constant number of operations, not depending on the input data size, e.g.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1 000 000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1-2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</a:t>
                      </a:r>
                      <a:r>
                        <a:rPr kumimoji="0" lang="en-US" sz="25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propor-tional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 log</a:t>
                      </a:r>
                      <a:r>
                        <a:rPr kumimoji="0" lang="en-US" sz="25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(n) where n is the size of the input data, e.g. n = 1 000 000 000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30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proportional to the input data size, e.g. n = 10 000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5 000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6800" y="381000"/>
            <a:ext cx="7086600" cy="914400"/>
          </a:xfrm>
          <a:prstGeom prst="rect">
            <a:avLst/>
          </a:prstGeom>
        </p:spPr>
        <p:txBody>
          <a:bodyPr/>
          <a:lstStyle/>
          <a:p>
            <a:pPr algn="ctr" defTabSz="414338" eaLnBrk="0" hangingPunct="0">
              <a:lnSpc>
                <a:spcPct val="97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4000" b="1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Typical Complexities</a:t>
            </a:r>
          </a:p>
        </p:txBody>
      </p:sp>
      <p:graphicFrame>
        <p:nvGraphicFramePr>
          <p:cNvPr id="3" name="Group 134"/>
          <p:cNvGraphicFramePr>
            <a:graphicFrameLocks/>
          </p:cNvGraphicFramePr>
          <p:nvPr/>
        </p:nvGraphicFramePr>
        <p:xfrm>
          <a:off x="576263" y="1143000"/>
          <a:ext cx="8001000" cy="5029199"/>
        </p:xfrm>
        <a:graphic>
          <a:graphicData uri="http://schemas.openxmlformats.org/drawingml/2006/table">
            <a:tbl>
              <a:tblPr/>
              <a:tblGrid>
                <a:gridCol w="2024380"/>
                <a:gridCol w="1646555"/>
                <a:gridCol w="4330065"/>
              </a:tblGrid>
              <a:tr h="5550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16018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</a:t>
                      </a:r>
                      <a:r>
                        <a:rPr kumimoji="0" lang="en-US" sz="26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proportional to the square of the size of the input data, e.g. n = 500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250 000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18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cubic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</a:t>
                      </a:r>
                      <a:r>
                        <a:rPr kumimoji="0" lang="en-US" sz="26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</a:t>
                      </a:r>
                      <a:r>
                        <a:rPr kumimoji="0" lang="en-US" sz="25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propor-tional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 the cube of the size of the input data, e.g. n 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8 000 000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3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O(2</a:t>
                      </a:r>
                      <a:r>
                        <a:rPr kumimoji="0" lang="en-US" sz="26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k</a:t>
                      </a:r>
                      <a:r>
                        <a:rPr kumimoji="0" lang="en-US" sz="2600" b="1" i="0" u="none" strike="noStrike" kern="1200" cap="none" spc="0" normalizeH="0" baseline="30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O(n!)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Exponential number of operations, fast growing, e.g. n = 20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1 048 576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 advTm="2147255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381000"/>
            <a:ext cx="7086600" cy="914400"/>
          </a:xfrm>
          <a:prstGeom prst="rect">
            <a:avLst/>
          </a:prstGeom>
        </p:spPr>
        <p:txBody>
          <a:bodyPr/>
          <a:lstStyle/>
          <a:p>
            <a:pPr algn="ctr" defTabSz="414338" eaLnBrk="0" hangingPunct="0">
              <a:lnSpc>
                <a:spcPct val="97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4000" b="1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Time Complexity and Speed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76263" y="1143000"/>
          <a:ext cx="8001002" cy="5196839"/>
        </p:xfrm>
        <a:graphic>
          <a:graphicData uri="http://schemas.openxmlformats.org/drawingml/2006/table">
            <a:tbl>
              <a:tblPr/>
              <a:tblGrid>
                <a:gridCol w="1531090"/>
                <a:gridCol w="1003935"/>
                <a:gridCol w="817777"/>
                <a:gridCol w="838200"/>
                <a:gridCol w="838200"/>
                <a:gridCol w="838200"/>
                <a:gridCol w="990600"/>
                <a:gridCol w="1143000"/>
              </a:tblGrid>
              <a:tr h="5050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O(1)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O(log(n))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O(n*log(n))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0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r>
                        <a:rPr lang="bg-BG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0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20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hours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231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days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64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O(2</a:t>
                      </a:r>
                      <a:r>
                        <a:rPr lang="en-US" sz="20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260</a:t>
                      </a:r>
                      <a:r>
                        <a:rPr lang="bg-BG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days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O(n!)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000" b="1" baseline="30000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 advTm="2147255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Practical </a:t>
            </a:r>
            <a:r>
              <a:rPr lang="en-IN" b="1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>
                <a:solidFill>
                  <a:srgbClr val="FF0000"/>
                </a:solidFill>
              </a:rPr>
              <a:t>O(n): </a:t>
            </a:r>
            <a:r>
              <a:rPr lang="en-IN" sz="2800" dirty="0"/>
              <a:t>printing a list of n items to the screen, looking at each item once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O(log </a:t>
            </a:r>
            <a:r>
              <a:rPr lang="en-IN" sz="2800" dirty="0">
                <a:solidFill>
                  <a:srgbClr val="FF0000"/>
                </a:solidFill>
              </a:rPr>
              <a:t>n</a:t>
            </a:r>
            <a:r>
              <a:rPr lang="en-IN" sz="2800" dirty="0" smtClean="0">
                <a:solidFill>
                  <a:srgbClr val="FF0000"/>
                </a:solidFill>
              </a:rPr>
              <a:t>): </a:t>
            </a:r>
            <a:r>
              <a:rPr lang="en-IN" sz="2800" dirty="0"/>
              <a:t>taking a list of items, cutting it in half repeatedly until there's only one item left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O(n^2): </a:t>
            </a:r>
            <a:r>
              <a:rPr lang="en-IN" sz="2800" dirty="0" smtClean="0"/>
              <a:t>taking </a:t>
            </a:r>
            <a:r>
              <a:rPr lang="en-IN" sz="2800" dirty="0"/>
              <a:t>a list of n items, and comparing every item to every other item.</a:t>
            </a:r>
          </a:p>
        </p:txBody>
      </p:sp>
    </p:spTree>
    <p:extLst>
      <p:ext uri="{BB962C8B-B14F-4D97-AF65-F5344CB8AC3E}">
        <p14:creationId xmlns:p14="http://schemas.microsoft.com/office/powerpoint/2010/main" val="3471411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to determine Complexities</a:t>
            </a:r>
            <a:br>
              <a:rPr lang="en-IN" dirty="0" smtClean="0"/>
            </a:br>
            <a:r>
              <a:rPr lang="en-IN" dirty="0" smtClean="0"/>
              <a:t>Example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dirty="0" smtClean="0"/>
              <a:t>Sequence of statements</a:t>
            </a:r>
          </a:p>
          <a:p>
            <a:pPr>
              <a:buNone/>
            </a:pPr>
            <a:r>
              <a:rPr lang="en-IN" sz="2000" dirty="0" smtClean="0"/>
              <a:t>	 	statement 1; </a:t>
            </a:r>
          </a:p>
          <a:p>
            <a:pPr>
              <a:buNone/>
            </a:pPr>
            <a:r>
              <a:rPr lang="en-IN" sz="2000" dirty="0" smtClean="0"/>
              <a:t>		statement 2; </a:t>
            </a:r>
          </a:p>
          <a:p>
            <a:pPr>
              <a:buNone/>
            </a:pPr>
            <a:r>
              <a:rPr lang="en-IN" sz="2000" dirty="0" smtClean="0"/>
              <a:t>		... </a:t>
            </a:r>
          </a:p>
          <a:p>
            <a:pPr>
              <a:buNone/>
            </a:pPr>
            <a:r>
              <a:rPr lang="en-IN" sz="2000" dirty="0" smtClean="0"/>
              <a:t>		statement k; 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1800" dirty="0" smtClean="0"/>
              <a:t>total time = time(statement 1) + time(statement 2) + ... + time(statement k)</a:t>
            </a:r>
          </a:p>
          <a:p>
            <a:endParaRPr lang="en-IN" sz="2000" dirty="0" smtClean="0"/>
          </a:p>
          <a:p>
            <a:r>
              <a:rPr lang="en-IN" sz="2000" dirty="0" smtClean="0"/>
              <a:t>If each statement is "simple" (only involves basic operations) then the time for each statement is constant and the total time is also constant: </a:t>
            </a:r>
            <a:r>
              <a:rPr lang="en-IN" sz="2000" b="1" dirty="0" smtClean="0"/>
              <a:t>O(1).</a:t>
            </a:r>
            <a:endParaRPr lang="en-IN" sz="20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if-then-else statements</a:t>
            </a:r>
          </a:p>
          <a:p>
            <a:pPr>
              <a:buNone/>
            </a:pPr>
            <a:r>
              <a:rPr lang="en-IN" dirty="0" smtClean="0"/>
              <a:t>		 if (condition)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{</a:t>
            </a:r>
          </a:p>
          <a:p>
            <a:pPr lvl="1">
              <a:buNone/>
            </a:pPr>
            <a:r>
              <a:rPr lang="en-IN" dirty="0"/>
              <a:t>	</a:t>
            </a:r>
            <a:r>
              <a:rPr lang="en-IN" dirty="0" smtClean="0"/>
              <a:t> 		sequence of statements 1 </a:t>
            </a:r>
          </a:p>
          <a:p>
            <a:pPr lvl="1">
              <a:buNone/>
            </a:pPr>
            <a:r>
              <a:rPr lang="en-IN" dirty="0" smtClean="0"/>
              <a:t>		} </a:t>
            </a:r>
          </a:p>
          <a:p>
            <a:pPr>
              <a:buNone/>
            </a:pPr>
            <a:r>
              <a:rPr lang="en-IN" dirty="0" smtClean="0"/>
              <a:t>		else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{ </a:t>
            </a:r>
          </a:p>
          <a:p>
            <a:pPr lvl="1">
              <a:buNone/>
            </a:pPr>
            <a:r>
              <a:rPr lang="en-IN" dirty="0"/>
              <a:t>	</a:t>
            </a:r>
            <a:r>
              <a:rPr lang="en-IN" dirty="0" smtClean="0"/>
              <a:t>		sequence of statements 2</a:t>
            </a:r>
          </a:p>
          <a:p>
            <a:pPr lvl="1">
              <a:buNone/>
            </a:pPr>
            <a:r>
              <a:rPr lang="en-IN" dirty="0" smtClean="0"/>
              <a:t>		} </a:t>
            </a:r>
          </a:p>
          <a:p>
            <a:pPr lvl="1">
              <a:buNone/>
            </a:pPr>
            <a:endParaRPr lang="en-IN" dirty="0" smtClean="0"/>
          </a:p>
          <a:p>
            <a:r>
              <a:rPr lang="en-IN" dirty="0" smtClean="0"/>
              <a:t>Here, either sequence 1 will execute, or sequence 2 will execute. </a:t>
            </a:r>
          </a:p>
          <a:p>
            <a:r>
              <a:rPr lang="en-IN" dirty="0" smtClean="0"/>
              <a:t>Therefore, the worst-case time is the slowest of the two possibilities: </a:t>
            </a:r>
            <a:r>
              <a:rPr lang="en-IN" b="1" dirty="0" smtClean="0"/>
              <a:t>max(time(sequence 1), time(sequence 2)).</a:t>
            </a:r>
          </a:p>
          <a:p>
            <a:r>
              <a:rPr lang="en-IN" dirty="0" smtClean="0"/>
              <a:t> For example, if sequence 1 is </a:t>
            </a:r>
            <a:r>
              <a:rPr lang="en-IN" b="1" dirty="0" smtClean="0"/>
              <a:t>O(N) </a:t>
            </a:r>
            <a:r>
              <a:rPr lang="en-IN" dirty="0" smtClean="0"/>
              <a:t>and sequence 2 is </a:t>
            </a:r>
            <a:r>
              <a:rPr lang="en-IN" b="1" dirty="0" smtClean="0"/>
              <a:t>O(1) </a:t>
            </a:r>
            <a:r>
              <a:rPr lang="en-IN" dirty="0" smtClean="0"/>
              <a:t>the worst-case time for the whole if-then-else statement would be</a:t>
            </a:r>
            <a:r>
              <a:rPr lang="en-IN" b="1" dirty="0" smtClean="0"/>
              <a:t> O(N)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for loops </a:t>
            </a:r>
          </a:p>
          <a:p>
            <a:pPr>
              <a:buNone/>
            </a:pPr>
            <a:r>
              <a:rPr lang="en-IN" dirty="0" smtClean="0"/>
              <a:t>		for (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N; </a:t>
            </a:r>
            <a:r>
              <a:rPr lang="en-IN" dirty="0" err="1" smtClean="0"/>
              <a:t>i</a:t>
            </a:r>
            <a:r>
              <a:rPr lang="en-IN" dirty="0" smtClean="0"/>
              <a:t>++) 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{ 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	sequence of statements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 } 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The loop executes N times, so the sequence of statements also executes N times.</a:t>
            </a:r>
          </a:p>
          <a:p>
            <a:r>
              <a:rPr lang="en-IN" dirty="0" smtClean="0"/>
              <a:t> Since we assume the statements are </a:t>
            </a:r>
            <a:r>
              <a:rPr lang="en-IN" b="1" dirty="0" smtClean="0"/>
              <a:t>O(1)</a:t>
            </a:r>
            <a:r>
              <a:rPr lang="en-IN" dirty="0" smtClean="0"/>
              <a:t>, the total time for the for loop is </a:t>
            </a:r>
            <a:r>
              <a:rPr lang="en-IN" b="1" dirty="0" smtClean="0"/>
              <a:t>N * O(1)</a:t>
            </a:r>
            <a:r>
              <a:rPr lang="en-IN" dirty="0" smtClean="0"/>
              <a:t>, which is </a:t>
            </a:r>
            <a:r>
              <a:rPr lang="en-IN" b="1" dirty="0" smtClean="0"/>
              <a:t>O(N)</a:t>
            </a:r>
            <a:r>
              <a:rPr lang="en-IN" dirty="0" smtClean="0"/>
              <a:t> overall.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for O Notation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72816"/>
            <a:ext cx="4752528" cy="4864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sz="2400" dirty="0" smtClean="0"/>
              <a:t>for (</a:t>
            </a:r>
            <a:r>
              <a:rPr lang="en-IN" sz="2400" dirty="0" err="1" smtClean="0"/>
              <a:t>i</a:t>
            </a:r>
            <a:r>
              <a:rPr lang="en-IN" sz="2400" dirty="0" smtClean="0"/>
              <a:t> = 0; </a:t>
            </a:r>
            <a:r>
              <a:rPr lang="en-IN" sz="2400" dirty="0" err="1" smtClean="0"/>
              <a:t>i</a:t>
            </a:r>
            <a:r>
              <a:rPr lang="en-IN" sz="2400" dirty="0" smtClean="0"/>
              <a:t> &lt; N; </a:t>
            </a:r>
            <a:r>
              <a:rPr lang="en-IN" sz="2400" dirty="0" err="1" smtClean="0"/>
              <a:t>i</a:t>
            </a:r>
            <a:r>
              <a:rPr lang="en-IN" sz="2400" dirty="0" smtClean="0"/>
              <a:t>++) </a:t>
            </a:r>
          </a:p>
          <a:p>
            <a:pPr>
              <a:buNone/>
            </a:pPr>
            <a:r>
              <a:rPr lang="en-IN" sz="2400" dirty="0" smtClean="0"/>
              <a:t>{</a:t>
            </a:r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dirty="0" smtClean="0"/>
              <a:t> for (j = 0; j &lt; M; j++)</a:t>
            </a:r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dirty="0" smtClean="0"/>
              <a:t> { </a:t>
            </a:r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dirty="0" smtClean="0"/>
              <a:t>	sequence of statements ;</a:t>
            </a:r>
          </a:p>
          <a:p>
            <a:pPr>
              <a:buNone/>
            </a:pPr>
            <a:r>
              <a:rPr lang="en-IN" sz="2400" dirty="0" smtClean="0"/>
              <a:t>	 }</a:t>
            </a:r>
          </a:p>
          <a:p>
            <a:pPr>
              <a:buNone/>
            </a:pPr>
            <a:r>
              <a:rPr lang="en-IN" sz="2400" dirty="0" smtClean="0"/>
              <a:t> }</a:t>
            </a:r>
          </a:p>
          <a:p>
            <a:pPr>
              <a:buNone/>
            </a:pPr>
            <a:endParaRPr lang="en-IN" sz="2400" dirty="0"/>
          </a:p>
          <a:p>
            <a:r>
              <a:rPr lang="en-IN" sz="2400" dirty="0" smtClean="0"/>
              <a:t>The outer loop executes N times. Every time the outer loop executes, the inner loop executes M times. As a result, the statements in the inner loop execute a total of N * M times. Thus, the complexity is </a:t>
            </a:r>
            <a:r>
              <a:rPr lang="en-IN" sz="2400" b="1" dirty="0" smtClean="0"/>
              <a:t>O(N * M).</a:t>
            </a:r>
          </a:p>
          <a:p>
            <a:r>
              <a:rPr lang="en-IN" sz="2400" dirty="0" smtClean="0"/>
              <a:t>In a common special case where the stopping condition of the inner loop is j &lt; N instead of j &lt; M (i.e., the inner loop also executes N times), the total complexity for the two loops is </a:t>
            </a:r>
            <a:r>
              <a:rPr lang="en-IN" sz="2400" b="1" dirty="0" smtClean="0"/>
              <a:t>O(N</a:t>
            </a:r>
            <a:r>
              <a:rPr lang="en-IN" sz="2400" b="1" baseline="30000" dirty="0" smtClean="0"/>
              <a:t>2</a:t>
            </a:r>
            <a:r>
              <a:rPr lang="en-IN" sz="2400" b="1" dirty="0" smtClean="0"/>
              <a:t>).</a:t>
            </a:r>
            <a:endParaRPr lang="en-IN" sz="24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for (</a:t>
            </a:r>
            <a:r>
              <a:rPr lang="en-IN" sz="2000" dirty="0" err="1" smtClean="0"/>
              <a:t>i</a:t>
            </a:r>
            <a:r>
              <a:rPr lang="en-IN" sz="2000" dirty="0" smtClean="0"/>
              <a:t> = 0; </a:t>
            </a:r>
            <a:r>
              <a:rPr lang="en-IN" sz="2000" dirty="0" err="1" smtClean="0"/>
              <a:t>i</a:t>
            </a:r>
            <a:r>
              <a:rPr lang="en-IN" sz="2000" dirty="0" smtClean="0"/>
              <a:t> &lt; N; </a:t>
            </a:r>
            <a:r>
              <a:rPr lang="en-IN" sz="2000" dirty="0" err="1" smtClean="0"/>
              <a:t>i</a:t>
            </a:r>
            <a:r>
              <a:rPr lang="en-IN" sz="2000" dirty="0" smtClean="0"/>
              <a:t>++)</a:t>
            </a:r>
          </a:p>
          <a:p>
            <a:pPr>
              <a:buNone/>
            </a:pPr>
            <a:r>
              <a:rPr lang="en-IN" sz="2000" dirty="0" smtClean="0"/>
              <a:t> { 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for (j = i+1; j &lt; N; j++) 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{ 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	sequence of statements;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 }</a:t>
            </a:r>
          </a:p>
          <a:p>
            <a:pPr>
              <a:buNone/>
            </a:pPr>
            <a:r>
              <a:rPr lang="en-IN" sz="2000" dirty="0" smtClean="0"/>
              <a:t> }</a:t>
            </a:r>
          </a:p>
          <a:p>
            <a:pPr>
              <a:buNone/>
            </a:pPr>
            <a:endParaRPr lang="en-IN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4653136"/>
            <a:ext cx="8229600" cy="1689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 we can see that the total number of times the sequence of statements executes is: N + N-1 + N-2 + ... + 3 + 2 + 1.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We've seen that formula before: the total is O(N</a:t>
            </a:r>
            <a:r>
              <a:rPr kumimoji="0" lang="en-IN" sz="24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1552" y="2420888"/>
            <a:ext cx="403244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 Examples</a:t>
            </a:r>
            <a:endParaRPr lang="bg-BG" smtClean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257800"/>
            <a:ext cx="8496300" cy="1339850"/>
          </a:xfrm>
        </p:spPr>
        <p:txBody>
          <a:bodyPr/>
          <a:lstStyle/>
          <a:p>
            <a:r>
              <a:rPr lang="en-US" smtClean="0"/>
              <a:t>Runs in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ea typeface="Gulim" pitchFamily="34" charset="-127"/>
                <a:cs typeface="Consolas" pitchFamily="49" charset="0"/>
                <a:sym typeface="Symbol" pitchFamily="18" charset="2"/>
              </a:rPr>
              <a:t>O(n)</a:t>
            </a:r>
            <a:r>
              <a:rPr lang="en-US" altLang="ko-KR" smtClean="0">
                <a:solidFill>
                  <a:srgbClr val="FF0000"/>
                </a:solidFill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smtClean="0">
                <a:ea typeface="Gulim" pitchFamily="34" charset="-127"/>
                <a:sym typeface="Symbol" pitchFamily="18" charset="2"/>
              </a:rPr>
              <a:t>where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ea typeface="Gulim" pitchFamily="34" charset="-127"/>
                <a:sym typeface="Symbol" pitchFamily="18" charset="2"/>
              </a:rPr>
              <a:t>n</a:t>
            </a:r>
            <a:r>
              <a:rPr lang="en-US" altLang="ko-KR" smtClean="0">
                <a:ea typeface="Gulim" pitchFamily="34" charset="-127"/>
                <a:sym typeface="Symbol" pitchFamily="18" charset="2"/>
              </a:rPr>
              <a:t> is the size of the array</a:t>
            </a:r>
            <a:endParaRPr lang="bg-BG" smtClean="0"/>
          </a:p>
          <a:p>
            <a:r>
              <a:rPr lang="en-US" smtClean="0"/>
              <a:t>The number of elementary steps is </a:t>
            </a:r>
            <a:r>
              <a:rPr 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1187450" y="1196975"/>
            <a:ext cx="6769100" cy="378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FindMaxElement(int array[])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 = array[0];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i&lt;n;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(array[i] &gt; max)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max = array[i];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max;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 Examples (2)</a:t>
            </a:r>
            <a:endParaRPr lang="bg-BG" smtClean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648200"/>
            <a:ext cx="8496300" cy="1949450"/>
          </a:xfrm>
        </p:spPr>
        <p:txBody>
          <a:bodyPr/>
          <a:lstStyle/>
          <a:p>
            <a:r>
              <a:rPr lang="en-US" smtClean="0"/>
              <a:t>Runs in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ea typeface="Gulim" pitchFamily="34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baseline="30000" smtClean="0">
                <a:solidFill>
                  <a:srgbClr val="FF0000"/>
                </a:solidFill>
                <a:latin typeface="Consolas" pitchFamily="49" charset="0"/>
                <a:ea typeface="Gulim" pitchFamily="34" charset="-127"/>
                <a:cs typeface="Consolas" pitchFamily="49" charset="0"/>
                <a:sym typeface="Symbol" pitchFamily="18" charset="2"/>
              </a:rPr>
              <a:t>2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ea typeface="Gulim" pitchFamily="34" charset="-127"/>
                <a:cs typeface="Consolas" pitchFamily="49" charset="0"/>
                <a:sym typeface="Symbol" pitchFamily="18" charset="2"/>
              </a:rPr>
              <a:t>)</a:t>
            </a:r>
            <a:r>
              <a:rPr lang="en-US" altLang="ko-KR" smtClean="0">
                <a:solidFill>
                  <a:srgbClr val="FF0000"/>
                </a:solidFill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smtClean="0">
                <a:ea typeface="Gulim" pitchFamily="34" charset="-127"/>
                <a:sym typeface="Symbol" pitchFamily="18" charset="2"/>
              </a:rPr>
              <a:t>where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ea typeface="Gulim" pitchFamily="34" charset="-127"/>
                <a:sym typeface="Symbol" pitchFamily="18" charset="2"/>
              </a:rPr>
              <a:t>n</a:t>
            </a:r>
            <a:r>
              <a:rPr lang="en-US" altLang="ko-KR" smtClean="0">
                <a:ea typeface="Gulim" pitchFamily="34" charset="-127"/>
                <a:sym typeface="Symbol" pitchFamily="18" charset="2"/>
              </a:rPr>
              <a:t> is the size of the array</a:t>
            </a:r>
            <a:endParaRPr lang="bg-BG" smtClean="0"/>
          </a:p>
          <a:p>
            <a:r>
              <a:rPr lang="en-US" smtClean="0"/>
              <a:t>The number of elementary steps is 	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mtClean="0">
                <a:solidFill>
                  <a:srgbClr val="FF0000"/>
                </a:solidFill>
                <a:cs typeface="Consolas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n*(n+1)</a:t>
            </a:r>
            <a:r>
              <a:rPr lang="en-US" smtClean="0">
                <a:solidFill>
                  <a:srgbClr val="FF0000"/>
                </a:solidFill>
                <a:cs typeface="Consolas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mtClean="0">
                <a:solidFill>
                  <a:srgbClr val="FF0000"/>
                </a:solidFill>
                <a:cs typeface="Consolas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1066800" y="1268413"/>
            <a:ext cx="7083425" cy="31210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FindInversions(int array[])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inversions 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i&lt;n;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j = i+1; j&lt;n;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(array[i] &gt; array[j])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inversions++;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inversions;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 Examples (3)</a:t>
            </a:r>
            <a:endParaRPr lang="bg-BG" smtClean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800600"/>
            <a:ext cx="8496300" cy="1371600"/>
          </a:xfrm>
        </p:spPr>
        <p:txBody>
          <a:bodyPr/>
          <a:lstStyle/>
          <a:p>
            <a:r>
              <a:rPr lang="en-US" smtClean="0"/>
              <a:t>Runs in cubic time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ea typeface="Gulim" pitchFamily="34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baseline="30000" smtClean="0">
                <a:solidFill>
                  <a:srgbClr val="FF0000"/>
                </a:solidFill>
                <a:latin typeface="Consolas" pitchFamily="49" charset="0"/>
                <a:ea typeface="Gulim" pitchFamily="34" charset="-127"/>
                <a:cs typeface="Consolas" pitchFamily="49" charset="0"/>
                <a:sym typeface="Symbol" pitchFamily="18" charset="2"/>
              </a:rPr>
              <a:t>3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ea typeface="Gulim" pitchFamily="34" charset="-127"/>
                <a:cs typeface="Consolas" pitchFamily="49" charset="0"/>
                <a:sym typeface="Symbol" pitchFamily="18" charset="2"/>
              </a:rPr>
              <a:t>)</a:t>
            </a:r>
            <a:endParaRPr lang="bg-BG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mtClean="0"/>
              <a:t>The number of elementary steps is  </a:t>
            </a:r>
            <a:r>
              <a:rPr 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ea typeface="Gulim" pitchFamily="34" charset="-127"/>
                <a:sym typeface="Symbol" pitchFamily="18" charset="2"/>
              </a:rPr>
              <a:t>n</a:t>
            </a:r>
            <a:r>
              <a:rPr lang="en-US" altLang="ko-KR" baseline="30000" smtClean="0">
                <a:solidFill>
                  <a:srgbClr val="FF0000"/>
                </a:solidFill>
                <a:latin typeface="Consolas" pitchFamily="49" charset="0"/>
                <a:ea typeface="Gulim" pitchFamily="34" charset="-127"/>
                <a:sym typeface="Symbol" pitchFamily="18" charset="2"/>
              </a:rPr>
              <a:t>3</a:t>
            </a:r>
            <a:endParaRPr lang="en-US" baseline="30000" smtClean="0">
              <a:solidFill>
                <a:srgbClr val="FF0000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1187450" y="1298575"/>
            <a:ext cx="6913563" cy="31210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Sum3(int 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decimal sum 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a=0; a&lt;n; a++)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b=0; b&lt;n; b++)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(int c=0; c&lt;n; c++)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sum += a*b*c;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 Examples (4)</a:t>
            </a:r>
            <a:endParaRPr lang="bg-BG" smtClean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572000"/>
            <a:ext cx="8496300" cy="2025650"/>
          </a:xfrm>
        </p:spPr>
        <p:txBody>
          <a:bodyPr/>
          <a:lstStyle/>
          <a:p>
            <a:r>
              <a:rPr lang="en-US" smtClean="0"/>
              <a:t>Runs in quadratic time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ea typeface="Gulim" pitchFamily="34" charset="-127"/>
                <a:cs typeface="Consolas" pitchFamily="49" charset="0"/>
                <a:sym typeface="Symbol" pitchFamily="18" charset="2"/>
              </a:rPr>
              <a:t>O(n*m)</a:t>
            </a:r>
            <a:endParaRPr lang="bg-BG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mtClean="0"/>
              <a:t>The number of elementary steps is </a:t>
            </a:r>
            <a:r>
              <a:rPr 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ea typeface="Gulim" pitchFamily="34" charset="-127"/>
                <a:sym typeface="Symbol" pitchFamily="18" charset="2"/>
              </a:rPr>
              <a:t>n*m</a:t>
            </a:r>
            <a:endParaRPr lang="en-US" baseline="30000" smtClean="0">
              <a:solidFill>
                <a:srgbClr val="FF0000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1187450" y="1331913"/>
            <a:ext cx="6913563" cy="2782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SumMN(int n, int m)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sum 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x=0; x&lt;n; x++)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y=0; y&lt;m; y++)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sum += x*y;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 Examples (5)</a:t>
            </a:r>
            <a:endParaRPr lang="bg-BG" smtClean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876800"/>
            <a:ext cx="8496300" cy="172085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Runs in quadratic time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ea typeface="Gulim" pitchFamily="34" charset="-127"/>
                <a:cs typeface="Consolas" pitchFamily="49" charset="0"/>
                <a:sym typeface="Symbol" pitchFamily="18" charset="2"/>
              </a:rPr>
              <a:t>O(n*m)</a:t>
            </a:r>
            <a:endParaRPr lang="bg-BG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mtClean="0"/>
              <a:t>The number of elementary steps is</a:t>
            </a:r>
          </a:p>
          <a:p>
            <a:pPr>
              <a:buFont typeface="Times New Roman" pitchFamily="18" charset="0"/>
              <a:buNone/>
            </a:pPr>
            <a:r>
              <a:rPr lang="en-US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~</a:t>
            </a:r>
            <a:r>
              <a:rPr lang="en-US" noProof="1" smtClean="0">
                <a:solidFill>
                  <a:srgbClr val="FF0000"/>
                </a:solidFill>
              </a:rPr>
              <a:t> </a:t>
            </a:r>
            <a:r>
              <a:rPr lang="en-US" altLang="ko-KR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n*m</a:t>
            </a:r>
            <a:r>
              <a:rPr lang="en-US" altLang="ko-KR" noProof="1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ko-KR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+</a:t>
            </a:r>
            <a:r>
              <a:rPr lang="en-US" altLang="ko-KR" noProof="1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ko-KR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min(m,n)*n</a:t>
            </a:r>
            <a:endParaRPr lang="en-US" baseline="30000" noProof="1" smtClean="0">
              <a:solidFill>
                <a:srgbClr val="FF0000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1187450" y="1189038"/>
            <a:ext cx="6913563" cy="34591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SumMN(int n, int m)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sum 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x=0; x&lt;n; x++)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y=0; y&lt;m; y++)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(x==y)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for (int i=0; i&lt;n;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sum += i*x*y;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Big - </a:t>
            </a:r>
            <a:r>
              <a:rPr lang="el-GR" dirty="0" smtClean="0"/>
              <a:t>Ω</a:t>
            </a:r>
            <a:r>
              <a:rPr lang="en-IN" dirty="0" smtClean="0"/>
              <a:t> notation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It refers to lower bound of functions.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pt-BR" sz="2400" b="1" dirty="0"/>
              <a:t>Example </a:t>
            </a:r>
            <a:r>
              <a:rPr lang="pt-BR" sz="2400" b="1" dirty="0" smtClean="0"/>
              <a:t>:</a:t>
            </a:r>
            <a:r>
              <a:rPr lang="pt-BR" sz="2400" dirty="0" smtClean="0"/>
              <a:t> </a:t>
            </a:r>
          </a:p>
          <a:p>
            <a:pPr lvl="1"/>
            <a:r>
              <a:rPr lang="pt-BR" sz="2000" dirty="0" smtClean="0"/>
              <a:t>5n^2 </a:t>
            </a:r>
            <a:r>
              <a:rPr lang="pt-BR" sz="2000" dirty="0"/>
              <a:t>is </a:t>
            </a:r>
            <a:r>
              <a:rPr lang="pt-BR" sz="2000" b="1" dirty="0"/>
              <a:t>Ω(n) </a:t>
            </a:r>
            <a:r>
              <a:rPr lang="pt-BR" sz="2000" dirty="0"/>
              <a:t>because </a:t>
            </a:r>
            <a:r>
              <a:rPr lang="pt-BR" sz="2000" dirty="0" smtClean="0"/>
              <a:t>5n^2 </a:t>
            </a:r>
            <a:r>
              <a:rPr lang="pt-BR" sz="2000" dirty="0"/>
              <a:t>≥ 5n for n ≥ 1</a:t>
            </a:r>
            <a:r>
              <a:rPr lang="pt-BR" sz="2000" dirty="0" smtClean="0"/>
              <a:t>.</a:t>
            </a:r>
            <a:endParaRPr lang="en-IN" sz="2000" dirty="0" smtClean="0"/>
          </a:p>
          <a:p>
            <a:endParaRPr lang="en-IN" sz="2400" dirty="0" smtClean="0"/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514600"/>
            <a:ext cx="89471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45" y="6170566"/>
            <a:ext cx="49144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lim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n-&gt;∞   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f(n) / g(n) = c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	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   //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`c closer to </a:t>
            </a:r>
            <a:r>
              <a:rPr lang="en-US" sz="2000" dirty="0" smtClean="0">
                <a:solidFill>
                  <a:srgbClr val="FF0000"/>
                </a:solidFill>
              </a:rPr>
              <a:t>∞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`</a:t>
            </a:r>
          </a:p>
        </p:txBody>
      </p:sp>
    </p:spTree>
  </p:cSld>
  <p:clrMapOvr>
    <a:masterClrMapping/>
  </p:clrMapOvr>
  <p:transition advClick="0" advTm="2147255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for Omega Notation</a:t>
            </a:r>
          </a:p>
        </p:txBody>
      </p:sp>
      <p:pic>
        <p:nvPicPr>
          <p:cNvPr id="20482" name="Content Placeholder 3" descr="omega nota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63688" y="1628800"/>
            <a:ext cx="5328592" cy="490230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476672"/>
            <a:ext cx="8712968" cy="6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4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332656"/>
            <a:ext cx="8640960" cy="644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092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 smtClean="0"/>
              <a:t>Ө</a:t>
            </a:r>
            <a:r>
              <a:rPr lang="en-IN" dirty="0" smtClean="0"/>
              <a:t> notation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dirty="0" smtClean="0"/>
              <a:t>It refers to tight bound of functions.</a:t>
            </a:r>
            <a:endParaRPr lang="en-IN" sz="2800" dirty="0"/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r>
              <a:rPr lang="en-IN" sz="2800" dirty="0"/>
              <a:t>Informally, if </a:t>
            </a:r>
            <a:r>
              <a:rPr lang="en-IN" sz="2800" dirty="0" smtClean="0"/>
              <a:t>f(n</a:t>
            </a:r>
            <a:r>
              <a:rPr lang="en-IN" sz="2800" dirty="0"/>
              <a:t>) is </a:t>
            </a:r>
            <a:r>
              <a:rPr lang="en-IN" sz="2800" dirty="0" smtClean="0"/>
              <a:t>Θ(g(n</a:t>
            </a:r>
            <a:r>
              <a:rPr lang="en-IN" sz="2800" dirty="0"/>
              <a:t>)) then both the functions </a:t>
            </a:r>
            <a:r>
              <a:rPr lang="en-IN" sz="2800" dirty="0" smtClean="0"/>
              <a:t>have the </a:t>
            </a:r>
            <a:r>
              <a:rPr lang="en-IN" sz="2800" dirty="0"/>
              <a:t>same rate of increase</a:t>
            </a:r>
            <a:r>
              <a:rPr lang="en-IN" sz="2800" dirty="0" smtClean="0"/>
              <a:t>.</a:t>
            </a:r>
          </a:p>
          <a:p>
            <a:endParaRPr lang="en-IN" sz="2800" dirty="0" smtClean="0"/>
          </a:p>
          <a:p>
            <a:r>
              <a:rPr lang="en-IN" sz="2800" b="1" dirty="0" smtClean="0"/>
              <a:t>Example</a:t>
            </a:r>
            <a:r>
              <a:rPr lang="en-IN" sz="2800" dirty="0" smtClean="0"/>
              <a:t>:</a:t>
            </a:r>
          </a:p>
          <a:p>
            <a:pPr lvl="1">
              <a:buNone/>
            </a:pPr>
            <a:r>
              <a:rPr lang="en-IN" sz="2400" dirty="0" smtClean="0"/>
              <a:t>   The </a:t>
            </a:r>
            <a:r>
              <a:rPr lang="en-IN" sz="2400" dirty="0"/>
              <a:t>same rate of increase for </a:t>
            </a:r>
            <a:endParaRPr lang="en-IN" sz="2400" dirty="0" smtClean="0"/>
          </a:p>
          <a:p>
            <a:pPr lvl="1">
              <a:buNone/>
            </a:pPr>
            <a:r>
              <a:rPr lang="en-IN" sz="2400" dirty="0"/>
              <a:t>	</a:t>
            </a:r>
            <a:r>
              <a:rPr lang="en-IN" sz="2400" dirty="0" smtClean="0"/>
              <a:t>		f(n</a:t>
            </a:r>
            <a:r>
              <a:rPr lang="en-IN" sz="2400" dirty="0"/>
              <a:t>) = n + </a:t>
            </a:r>
            <a:r>
              <a:rPr lang="en-IN" sz="2400" dirty="0" smtClean="0"/>
              <a:t>5n^0.5      and     g(n</a:t>
            </a:r>
            <a:r>
              <a:rPr lang="en-IN" sz="2400" dirty="0"/>
              <a:t>) = n </a:t>
            </a:r>
            <a:endParaRPr lang="en-IN" sz="2400" dirty="0" smtClean="0"/>
          </a:p>
          <a:p>
            <a:pPr lvl="1">
              <a:buNone/>
            </a:pPr>
            <a:r>
              <a:rPr lang="en-IN" sz="2400" dirty="0"/>
              <a:t> </a:t>
            </a:r>
            <a:r>
              <a:rPr lang="en-IN" sz="2400" dirty="0" smtClean="0"/>
              <a:t>   because </a:t>
            </a:r>
          </a:p>
          <a:p>
            <a:pPr lvl="1">
              <a:buNone/>
            </a:pPr>
            <a:r>
              <a:rPr lang="en-IN" sz="2400" dirty="0"/>
              <a:t>	</a:t>
            </a:r>
            <a:r>
              <a:rPr lang="en-IN" sz="2400" dirty="0" smtClean="0"/>
              <a:t>		n  ≤  (n </a:t>
            </a:r>
            <a:r>
              <a:rPr lang="en-IN" sz="2400" dirty="0"/>
              <a:t>+ </a:t>
            </a:r>
            <a:r>
              <a:rPr lang="en-IN" sz="2400" dirty="0" smtClean="0"/>
              <a:t>5n^0.5)   </a:t>
            </a:r>
            <a:r>
              <a:rPr lang="en-IN" sz="2400" dirty="0"/>
              <a:t>≤ 6n </a:t>
            </a:r>
            <a:r>
              <a:rPr lang="en-IN" sz="2400" dirty="0" smtClean="0"/>
              <a:t>		for </a:t>
            </a:r>
            <a:r>
              <a:rPr lang="en-IN" sz="2400" dirty="0"/>
              <a:t>n &gt; 1</a:t>
            </a:r>
          </a:p>
          <a:p>
            <a:endParaRPr lang="en-IN" sz="2800" dirty="0" smtClean="0"/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04864"/>
            <a:ext cx="882047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2147255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Theta notation</a:t>
            </a:r>
          </a:p>
        </p:txBody>
      </p:sp>
      <p:pic>
        <p:nvPicPr>
          <p:cNvPr id="23554" name="Content Placeholder 3" descr="theta notation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63688" y="1340768"/>
            <a:ext cx="5256584" cy="5263162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692696"/>
            <a:ext cx="8770575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7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rules for finding </a:t>
            </a:r>
            <a:r>
              <a:rPr lang="en-US" b="1" dirty="0" smtClean="0"/>
              <a:t>Big - O </a:t>
            </a:r>
            <a:endParaRPr lang="en-IN" b="1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IN" dirty="0" smtClean="0"/>
              <a:t>	1. 	Nested loops are multiplied together.</a:t>
            </a:r>
            <a:br>
              <a:rPr lang="en-IN" dirty="0" smtClean="0"/>
            </a:br>
            <a:r>
              <a:rPr lang="en-IN" dirty="0" smtClean="0"/>
              <a:t>2. 	Sequential loops are added.</a:t>
            </a:r>
            <a:br>
              <a:rPr lang="en-IN" dirty="0" smtClean="0"/>
            </a:br>
            <a:r>
              <a:rPr lang="en-IN" dirty="0" smtClean="0"/>
              <a:t>3. 	Only the largest term is kept, all others are 	dropped.</a:t>
            </a:r>
            <a:br>
              <a:rPr lang="en-IN" dirty="0" smtClean="0"/>
            </a:br>
            <a:r>
              <a:rPr lang="en-IN" dirty="0" smtClean="0"/>
              <a:t>4.	Constants are dropped.</a:t>
            </a:r>
            <a:br>
              <a:rPr lang="en-IN" dirty="0" smtClean="0"/>
            </a:br>
            <a:r>
              <a:rPr lang="en-IN" dirty="0" smtClean="0"/>
              <a:t>5. 	Conditional checks are constant (i.e. 1).</a:t>
            </a:r>
          </a:p>
          <a:p>
            <a:pPr eaLnBrk="1" hangingPunct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</a:t>
            </a:r>
            <a:endParaRPr lang="en-IN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IN" dirty="0" smtClean="0"/>
              <a:t>//linear</a:t>
            </a:r>
          </a:p>
          <a:p>
            <a:pPr eaLnBrk="1" hangingPunct="1"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n; </a:t>
            </a:r>
            <a:r>
              <a:rPr lang="en-IN" dirty="0" err="1" smtClean="0"/>
              <a:t>i</a:t>
            </a:r>
            <a:r>
              <a:rPr lang="en-IN" dirty="0" smtClean="0"/>
              <a:t>++) {</a:t>
            </a:r>
          </a:p>
          <a:p>
            <a:pPr eaLnBrk="1" hangingPunct="1">
              <a:buNone/>
            </a:pPr>
            <a:r>
              <a:rPr lang="en-IN" dirty="0" smtClean="0"/>
              <a:t>	</a:t>
            </a:r>
            <a:r>
              <a:rPr lang="en-IN" dirty="0" err="1" smtClean="0"/>
              <a:t>cout</a:t>
            </a:r>
            <a:r>
              <a:rPr lang="en-IN" dirty="0" smtClean="0"/>
              <a:t> &lt;&lt; </a:t>
            </a:r>
            <a:r>
              <a:rPr lang="en-IN" dirty="0" err="1" smtClean="0"/>
              <a:t>i</a:t>
            </a:r>
            <a:r>
              <a:rPr lang="en-IN" dirty="0" smtClean="0"/>
              <a:t> &lt;&lt; </a:t>
            </a:r>
            <a:r>
              <a:rPr lang="en-IN" dirty="0" err="1" smtClean="0"/>
              <a:t>endl</a:t>
            </a:r>
            <a:r>
              <a:rPr lang="en-IN" dirty="0" smtClean="0"/>
              <a:t>;</a:t>
            </a:r>
          </a:p>
          <a:p>
            <a:pPr eaLnBrk="1" hangingPunct="1">
              <a:buNone/>
            </a:pPr>
            <a:r>
              <a:rPr lang="en-IN" dirty="0" smtClean="0"/>
              <a:t>}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IN" dirty="0" smtClean="0"/>
          </a:p>
          <a:p>
            <a:pPr eaLnBrk="1" hangingPunct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Ans: O(n)</a:t>
            </a:r>
          </a:p>
          <a:p>
            <a:pPr eaLnBrk="1" hangingPunct="1"/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2</a:t>
            </a:r>
            <a:endParaRPr lang="en-IN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IN" dirty="0" smtClean="0"/>
              <a:t>//quadratic</a:t>
            </a:r>
          </a:p>
          <a:p>
            <a:pPr eaLnBrk="1" hangingPunct="1"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n; </a:t>
            </a:r>
            <a:r>
              <a:rPr lang="en-IN" dirty="0" err="1" smtClean="0"/>
              <a:t>i</a:t>
            </a:r>
            <a:r>
              <a:rPr lang="en-IN" dirty="0" smtClean="0"/>
              <a:t>++) {</a:t>
            </a:r>
          </a:p>
          <a:p>
            <a:pPr eaLnBrk="1" hangingPunct="1">
              <a:buNone/>
            </a:pPr>
            <a:r>
              <a:rPr lang="en-IN" dirty="0" smtClean="0"/>
              <a:t>	for(</a:t>
            </a:r>
            <a:r>
              <a:rPr lang="en-IN" dirty="0" err="1" smtClean="0"/>
              <a:t>int</a:t>
            </a:r>
            <a:r>
              <a:rPr lang="en-IN" dirty="0" smtClean="0"/>
              <a:t> j = 0; j &lt; n; j++){</a:t>
            </a:r>
          </a:p>
          <a:p>
            <a:pPr eaLnBrk="1" hangingPunct="1">
              <a:buNone/>
            </a:pPr>
            <a:r>
              <a:rPr lang="en-IN" dirty="0" smtClean="0"/>
              <a:t>		//do swap stuff, constant time</a:t>
            </a:r>
          </a:p>
          <a:p>
            <a:pPr eaLnBrk="1" hangingPunct="1">
              <a:buNone/>
            </a:pPr>
            <a:r>
              <a:rPr lang="en-IN" dirty="0" smtClean="0"/>
              <a:t>	}</a:t>
            </a:r>
          </a:p>
          <a:p>
            <a:pPr eaLnBrk="1" hangingPunct="1">
              <a:buNone/>
            </a:pPr>
            <a:r>
              <a:rPr lang="en-IN" dirty="0" smtClean="0"/>
              <a:t>}</a:t>
            </a:r>
          </a:p>
          <a:p>
            <a:pPr eaLnBrk="1" hangingPunct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mtClean="0"/>
              <a:t>Ans O(n^2)</a:t>
            </a:r>
          </a:p>
          <a:p>
            <a:pPr eaLnBrk="1" hangingPunct="1"/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1408</Words>
  <Application>Microsoft Office PowerPoint</Application>
  <PresentationFormat>On-screen Show (4:3)</PresentationFormat>
  <Paragraphs>348</Paragraphs>
  <Slides>42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Complexity Analysis</vt:lpstr>
      <vt:lpstr>Big – O notation</vt:lpstr>
      <vt:lpstr>Graph for O Notation</vt:lpstr>
      <vt:lpstr>PowerPoint Presentation</vt:lpstr>
      <vt:lpstr>Basic rules for finding Big - O </vt:lpstr>
      <vt:lpstr>Example 1</vt:lpstr>
      <vt:lpstr>PowerPoint Presentation</vt:lpstr>
      <vt:lpstr>Example 2</vt:lpstr>
      <vt:lpstr>PowerPoint Presentation</vt:lpstr>
      <vt:lpstr>Example 3</vt:lpstr>
      <vt:lpstr>PowerPoint Presentation</vt:lpstr>
      <vt:lpstr>Example 4</vt:lpstr>
      <vt:lpstr>PowerPoint Presentation</vt:lpstr>
      <vt:lpstr>Example 5</vt:lpstr>
      <vt:lpstr>PowerPoint Presentation</vt:lpstr>
      <vt:lpstr>Example 6</vt:lpstr>
      <vt:lpstr>PowerPoint Presentation</vt:lpstr>
      <vt:lpstr>Example 7</vt:lpstr>
      <vt:lpstr>PowerPoint Presentation</vt:lpstr>
      <vt:lpstr>Example 8</vt:lpstr>
      <vt:lpstr>PowerPoint Presentation</vt:lpstr>
      <vt:lpstr>Examples</vt:lpstr>
      <vt:lpstr>PowerPoint Presentation</vt:lpstr>
      <vt:lpstr>PowerPoint Presentation</vt:lpstr>
      <vt:lpstr>PowerPoint Presentation</vt:lpstr>
      <vt:lpstr>Practical Examples</vt:lpstr>
      <vt:lpstr>How to determine Complexities Example 1</vt:lpstr>
      <vt:lpstr>Example 2</vt:lpstr>
      <vt:lpstr>Example 3</vt:lpstr>
      <vt:lpstr>Example 4</vt:lpstr>
      <vt:lpstr>Example 5</vt:lpstr>
      <vt:lpstr>Complexity Examples</vt:lpstr>
      <vt:lpstr>Complexity Examples (2)</vt:lpstr>
      <vt:lpstr>Complexity Examples (3)</vt:lpstr>
      <vt:lpstr>Complexity Examples (4)</vt:lpstr>
      <vt:lpstr>Complexity Examples (5)</vt:lpstr>
      <vt:lpstr>Big - Ω notation</vt:lpstr>
      <vt:lpstr>Graph for Omega Notation</vt:lpstr>
      <vt:lpstr>PowerPoint Presentation</vt:lpstr>
      <vt:lpstr>Ө notation</vt:lpstr>
      <vt:lpstr>Theta notation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Complexity Analysis</dc:title>
  <dc:creator>hp</dc:creator>
  <cp:lastModifiedBy>manpreet</cp:lastModifiedBy>
  <cp:revision>48</cp:revision>
  <dcterms:created xsi:type="dcterms:W3CDTF">2014-01-18T09:17:09Z</dcterms:created>
  <dcterms:modified xsi:type="dcterms:W3CDTF">2018-08-04T04:47:37Z</dcterms:modified>
</cp:coreProperties>
</file>