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4" r:id="rId3"/>
    <p:sldId id="304" r:id="rId4"/>
    <p:sldId id="305" r:id="rId5"/>
    <p:sldId id="368" r:id="rId6"/>
    <p:sldId id="306" r:id="rId7"/>
    <p:sldId id="260" r:id="rId8"/>
    <p:sldId id="370" r:id="rId9"/>
    <p:sldId id="385" r:id="rId10"/>
    <p:sldId id="386" r:id="rId11"/>
    <p:sldId id="384" r:id="rId12"/>
    <p:sldId id="390" r:id="rId13"/>
    <p:sldId id="391" r:id="rId14"/>
    <p:sldId id="469" r:id="rId15"/>
    <p:sldId id="313" r:id="rId16"/>
    <p:sldId id="314" r:id="rId17"/>
    <p:sldId id="315" r:id="rId18"/>
    <p:sldId id="316" r:id="rId19"/>
    <p:sldId id="387" r:id="rId20"/>
    <p:sldId id="452" r:id="rId21"/>
    <p:sldId id="453" r:id="rId22"/>
    <p:sldId id="454" r:id="rId23"/>
    <p:sldId id="455" r:id="rId24"/>
    <p:sldId id="392" r:id="rId25"/>
    <p:sldId id="394" r:id="rId26"/>
    <p:sldId id="456" r:id="rId27"/>
    <p:sldId id="409" r:id="rId28"/>
    <p:sldId id="410" r:id="rId29"/>
    <p:sldId id="457" r:id="rId30"/>
    <p:sldId id="411" r:id="rId31"/>
    <p:sldId id="412" r:id="rId32"/>
    <p:sldId id="458" r:id="rId33"/>
    <p:sldId id="414" r:id="rId34"/>
    <p:sldId id="415" r:id="rId35"/>
    <p:sldId id="413" r:id="rId36"/>
    <p:sldId id="333" r:id="rId37"/>
    <p:sldId id="334" r:id="rId38"/>
    <p:sldId id="33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0AC2-5AFE-401B-AB8C-D8561A1D4E07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BFFE-6129-48F2-AB03-2817D6FBD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Limi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BBED2-CF11-41DE-900A-2B7B0180DC8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“Correct” means computes the proper function.</a:t>
            </a:r>
          </a:p>
          <a:p>
            <a:pPr eaLnBrk="1" hangingPunct="1"/>
            <a:r>
              <a:rPr lang="en-US" dirty="0" smtClean="0"/>
              <a:t>“Concrete steps” are executable by the machine in question.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 frequently interchange use of “algorithm” and “program” though they are actually different concepts.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1EA45-7436-4D06-9797-8F4CF8B1161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8EA0E-8E68-4D7D-8F01-F58E4AE1072F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Empirical comparison is difficult to do “fairly” and is time consuming.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Critical resources: Time.  Space (disk, RAM). Programmers effort.  Ease of use (user’s effort).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Factors affecting running time: Machine load.  OS.  Compiler.  Problem size.  Specific input values for given problem size.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Approaching a value or curve arbitrarily closely (i.e., as some sort of </a:t>
            </a:r>
            <a:r>
              <a:rPr lang="en-US" dirty="0" smtClean="0">
                <a:hlinkClick r:id="rId3"/>
              </a:rPr>
              <a:t>limit</a:t>
            </a:r>
            <a:r>
              <a:rPr lang="en-US" dirty="0" smtClean="0"/>
              <a:t> is taken)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44641F-823C-4FEF-B1CE-83F4E9D7193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0653-A0F5-4B86-9842-724FA2BE42D5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A8D-81C0-4E2E-94A7-A1E7B327B624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AF7C-C07D-4DF3-A999-FA1EEF333337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ACC4-4C3F-4682-B798-C5A889EBE5B8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C4AF-52F7-41E3-A4A9-AE7A89FC9A07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B4E9-8AE8-4CA5-AEF3-A34FC8120D03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D47F-88FC-49A3-84B3-14395AAA1C37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DDDB-5CEC-4F26-AAE0-CF6F2C1475CE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E3EA-8463-4BF4-AA09-CF22C37119C2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3C8-E1A2-4E5D-8E9C-08362C6FEB21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A817-3CE4-4447-9BEC-ED0E5B0DD7C2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30A9-331F-4997-A8B6-0C54BFA3A962}" type="datetime1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CENG 213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384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r>
              <a:rPr lang="en-US" b="1" dirty="0" smtClean="0"/>
              <a:t>           </a:t>
            </a:r>
            <a:r>
              <a:rPr lang="en-US" sz="3600" b="1" dirty="0" smtClean="0">
                <a:solidFill>
                  <a:schemeClr val="tx1"/>
                </a:solidFill>
              </a:rPr>
              <a:t>Algorithm Analysis 	</a:t>
            </a: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Experimental study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that implements the algorithm.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the program with data sets of varying size and composition.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a method to get an accurate measure of the actual running time. 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Limitations of experimental studies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necessary to implement and test the algorithm in order to determine its running time.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Experiments can be done only on a limited set of inputs, and may not be indicative of the running time on other inputs not included in the experiment.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compare two algorithms, the same hardware and software environments should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7F83D-E704-4DB3-B76D-A387CD49350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tr-TR" sz="3600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Algorithm </a:t>
            </a:r>
            <a:r>
              <a:rPr lang="tr-TR" sz="3600" b="1" dirty="0" smtClean="0">
                <a:latin typeface="Times New Roman" pitchFamily="18" charset="0"/>
                <a:cs typeface="Times New Roman" pitchFamily="18" charset="0"/>
              </a:rPr>
              <a:t>analys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1295400"/>
            <a:ext cx="835183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Worst-case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(usually)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• T(n) = maximum time of algorithm on any input of 	size n.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Average-case: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(sometimes)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• T(n) = expected time of algorithm over all inputs of 	size 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• Need assumption of statistical distribution of inputs.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Best-case: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• Cheat with a slow algorithm that works fast on some 	input.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General Rules for Estimation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Simple statements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We assume that statement does not contain a function call. It takes a fixed amount to execute. 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Sequence of simple statements: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takes an amount of execution time equal to the sum of execution times of individual statements.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For estimating the performance, then and else parts of the algorithm are considered independently. The performance estimate of the decision is taken to be the largest of the two individual.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2611-3046-4262-8635-7DA90C9FEDCA}" type="slidenum">
              <a:rPr lang="en-US"/>
              <a:pPr/>
              <a:t>13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General Rules for Estimation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running time of a loop is at most the running time of the statements inside of that loop times the number of iterations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Ex: 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&lt;N;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loop will run for N times.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Nested Loops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Running time of a nested loop containing a statement in the inner most loop is the running time of statement multiplied by the product of the sized of all loops.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for (i=0; i&lt; N; i++)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(j=0; j&lt; N;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of simple statements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loop will run for N*N times.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General Rules for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	Nested loops are multiplied together.</a:t>
            </a:r>
            <a:br>
              <a:rPr lang="en-IN" dirty="0"/>
            </a:br>
            <a:r>
              <a:rPr lang="en-IN" dirty="0"/>
              <a:t>2. 	Sequential loops are added.</a:t>
            </a:r>
            <a:br>
              <a:rPr lang="en-IN" dirty="0"/>
            </a:br>
            <a:r>
              <a:rPr lang="en-IN" dirty="0"/>
              <a:t>3. 	Only the largest term is kept, all others are 	dropped.</a:t>
            </a:r>
            <a:br>
              <a:rPr lang="en-IN" dirty="0"/>
            </a:br>
            <a:r>
              <a:rPr lang="en-IN" dirty="0"/>
              <a:t>4.	Constants are dropped.</a:t>
            </a:r>
            <a:br>
              <a:rPr lang="en-IN" dirty="0"/>
            </a:br>
            <a:r>
              <a:rPr lang="en-IN" dirty="0"/>
              <a:t>5. 	Conditional checks are constant (i.e.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977F-5357-43AF-B0BE-EDAF0EC12C3C}" type="slidenum">
              <a:rPr lang="en-US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4572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Time of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operation in an algorithm (or a program) has a cost. 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 Each operation takes a certain of time.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count = count + 1;   take a certain amount of time, but it is constant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 sequence of  operations: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count = count + 1;		Cost: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sum = sum + count;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Cost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 Total Cost =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E6BD-D28E-4709-86FB-66EF5DD1AB3A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Running Time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Algorithms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Simple If-Statement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(n &lt; 0)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absval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-n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else		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absval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n;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1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Cost  &lt;=  c1 + max(c2,c3)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3BA3-576A-4C75-AAA8-45DD6233A98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Time of Algorithms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Simple Loop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1;					 c1		   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sum = 0;					 c2		   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while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&lt;= n) {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c3		   n+1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+ 1;				 c4		   n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sum = sum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			 c5		   n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Cost  =  c1 + c2 + (n+1)*c3 + n*c4 + n*c5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The time required for this algorithm is proportional to 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359B-AD94-4DCB-845D-6C6830C8079C}" type="slidenum">
              <a:rPr lang="en-US"/>
              <a:pPr/>
              <a:t>18</a:t>
            </a:fld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Example: Nested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=1;				 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sum = 0;		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c2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while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&lt;= n) { 		 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j=1;	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while (j &lt;= n) {	 	 c5		 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sum = sum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	 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j = j + 1; 	 	 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+1;			 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Total Cost  =  c1 + c2 + (n+1)*c3 + n*c4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 n*(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The time required for this algorithm is proportional to n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endParaRPr lang="en-US" sz="22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22860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Time of Algorithms (cont.)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Growth function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also possible to predict the performance by looking at the growth rate of an algorithm.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known that the running time of the algorithm is a function of the input size such as the number of elements in an array.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amount of time that any algorithm takes to run depends on the amount of input it must process.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Ex. Sorting an array of 10000 elements require more processing time than sorting an array of 100 elements.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3A1CE-DF28-45AC-A90E-675A04A0D4F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9248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Eight Growth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Eight functions O(n) that occur frequently in the analysis of algorithms (in order of increasing rate of growth relative to 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Logarithmic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log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 Linear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Quadratic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Cubic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Exponential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Exhaustive Search 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!</a:t>
            </a:r>
            <a:endParaRPr lang="en-US" sz="2400" i="1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4C132C3-3F62-46A5-8249-0769727D550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Growth Rates Compared</a:t>
            </a:r>
          </a:p>
        </p:txBody>
      </p:sp>
      <p:graphicFrame>
        <p:nvGraphicFramePr>
          <p:cNvPr id="12393" name="Group 105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05800" cy="4639629"/>
        </p:xfrm>
        <a:graphic>
          <a:graphicData uri="http://schemas.openxmlformats.org/drawingml/2006/table">
            <a:tbl>
              <a:tblPr/>
              <a:tblGrid>
                <a:gridCol w="1219200"/>
                <a:gridCol w="838200"/>
                <a:gridCol w="838200"/>
                <a:gridCol w="762000"/>
                <a:gridCol w="1219200"/>
                <a:gridCol w="1331913"/>
                <a:gridCol w="2097087"/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nlogn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4294967296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20.9T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Don’t ask!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8C5E-0DD3-4B67-85D3-6AA579537AE9}" type="slidenum">
              <a:rPr lang="en-US"/>
              <a:pPr/>
              <a:t>22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Comparison of Growth-Rate Functions (cont.)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315200" cy="5421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4277-9FE3-46E6-A0CF-D8B075D3E75E}" type="slidenum">
              <a:rPr lang="en-US"/>
              <a:pPr/>
              <a:t>23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Some Mathematical Facts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mathematical equalities are: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762000" y="2057400"/>
          <a:ext cx="41433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Equation" r:id="rId3" imgW="2184120" imgH="660240" progId="Equation.3">
                  <p:embed/>
                </p:oleObj>
              </mc:Choice>
              <mc:Fallback>
                <p:oleObj name="Equation" r:id="rId3" imgW="21841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414337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4514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533400" y="3276600"/>
          <a:ext cx="58642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7" imgW="2869920" imgH="660240" progId="Equation.3">
                  <p:embed/>
                </p:oleObj>
              </mc:Choice>
              <mc:Fallback>
                <p:oleObj name="Equation" r:id="rId7" imgW="286992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586422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601663" y="4648200"/>
          <a:ext cx="44958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Equation" r:id="rId9" imgW="2057400" imgH="660240" progId="Equation.3">
                  <p:embed/>
                </p:oleObj>
              </mc:Choice>
              <mc:Fallback>
                <p:oleObj name="Equation" r:id="rId9" imgW="20574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648200"/>
                        <a:ext cx="4495800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D1828A-6038-44B7-89D4-5F36DA8EF42B}" type="slidenum">
              <a:rPr lang="en-US"/>
              <a:pPr/>
              <a:t>24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Asymptotic Analysis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1"/>
            <a:ext cx="8229600" cy="1295399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compare two algorithms with running times f(n) and g(n), we need a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rough measure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that characterizes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how fast each function grows</a:t>
            </a:r>
            <a:r>
              <a:rPr lang="en-US" altLang="ko-KR" sz="24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2200"/>
          <a:ext cx="8458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429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If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a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fter a certain point say n</a:t>
                      </a:r>
                      <a:r>
                        <a:rPr lang="en-US" altLang="ko-KR" sz="2400" b="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,o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 of the function is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definitely better than the other, then we can say that f(n) is greater than g(n) asymptotically.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2514600"/>
            <a:ext cx="38385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CCCB6-D4C6-4C7B-B2CB-CB5AFC4BDF85}" type="slidenum">
              <a:rPr lang="en-US"/>
              <a:pPr/>
              <a:t>25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Asymptotic Notation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 marL="533400" indent="-533400" algn="just">
              <a:lnSpc>
                <a:spcPct val="18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 notation (Worst Case):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asymptotic “less than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or asymptotic upper bound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f(n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)=O(g(n)) implies:  f(n) “≤” g(n)</a:t>
            </a:r>
          </a:p>
          <a:p>
            <a:pPr marL="533400" indent="-533400" algn="just">
              <a:lnSpc>
                <a:spcPct val="18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   notation (Best Case)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asymptotic “greater than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asymptotic lower bound </a:t>
            </a:r>
          </a:p>
          <a:p>
            <a:pPr marL="533400" indent="-533400">
              <a:lnSpc>
                <a:spcPct val="1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(g(n)) implies: f(n) “≥” g(n)</a:t>
            </a:r>
          </a:p>
          <a:p>
            <a:pPr marL="533400" indent="-533400" algn="just">
              <a:lnSpc>
                <a:spcPct val="18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   notation (Average Case)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asymptotic “equality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asymptotic tight bound 	</a:t>
            </a:r>
          </a:p>
          <a:p>
            <a:pPr marL="533400" indent="-533400">
              <a:lnSpc>
                <a:spcPct val="1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f(n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(g(n)) implies: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f(n) “=”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F7C-D984-4681-93EA-4EB9655F5497}" type="slidenum">
              <a:rPr lang="en-US"/>
              <a:pPr/>
              <a:t>26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2" y="381000"/>
            <a:ext cx="8650288" cy="762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Big O Notation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8580438" cy="49530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capital O is used in the notation,  this notation is called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Big O notation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Big O is the method of expressing the upper bound of an algorithm’s running time.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measures the longest amount of time it could possibly take for the algorithm to complete.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we can say that it finds the asymptotic upper bound.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381000" y="1524000"/>
            <a:ext cx="8534400" cy="1668149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function f(n)=O(g(n)) if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1" 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 </a:t>
            </a:r>
            <a:r>
              <a:rPr kumimoji="1" 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positive constants c and n</a:t>
            </a:r>
            <a:r>
              <a:rPr kumimoji="1" lang="en-US" sz="3200" b="1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kumimoji="1" lang="en-US" sz="3200" b="1" baseline="-25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sz="32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we have 0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f(n)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cg(n) }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62400" y="3581400"/>
            <a:ext cx="3971925" cy="2895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523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f(n)= n</a:t>
            </a:r>
            <a:r>
              <a:rPr lang="en-US" baseline="30000" dirty="0" smtClean="0"/>
              <a:t> 2 </a:t>
            </a:r>
            <a:r>
              <a:rPr lang="en-US" dirty="0" smtClean="0"/>
              <a:t>+50n and g(n)=2n</a:t>
            </a:r>
            <a:r>
              <a:rPr lang="en-US" baseline="30000" dirty="0" smtClean="0"/>
              <a:t> 2    </a:t>
            </a:r>
          </a:p>
          <a:p>
            <a:r>
              <a:rPr lang="en-US" dirty="0" smtClean="0"/>
              <a:t>Prove that f(n)=O(g(n)) </a:t>
            </a:r>
            <a:r>
              <a:rPr lang="en-US" b="1" dirty="0" smtClean="0"/>
              <a:t>or</a:t>
            </a:r>
            <a:r>
              <a:rPr lang="en-US" dirty="0" smtClean="0"/>
              <a:t> f(n) is upper bounded by g(n).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56388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-notation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represents  lower bound for a function.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method of expressing the lower bound of an algorithm’s running time.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measures the minimum amount of time it could possibly take for the algorithm to complete.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we can say that it finds the asymptotic lower bound.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66800"/>
            <a:ext cx="8226425" cy="510222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method or a process followed to solve a problem.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algorithm is a finite set of instructions that, if followed, accomplishes a particular task. 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recipe</a:t>
            </a:r>
          </a:p>
          <a:p>
            <a:pPr lvl="1" algn="just">
              <a:lnSpc>
                <a:spcPct val="8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is a solution to a problem independent of programming language. It consist of set of finite steps which, when carried out for a given set of inputs, produce the corresponding output and terminate in a finite time.</a:t>
            </a:r>
          </a:p>
          <a:p>
            <a:pPr algn="just" eaLnBrk="1" hangingPunct="1">
              <a:lnSpc>
                <a:spcPct val="50000"/>
              </a:lnSpc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algorithm takes the input to a problem (function) and transforms it to the output.</a:t>
            </a:r>
          </a:p>
          <a:p>
            <a:pPr algn="just" eaLnBrk="1" hangingPunct="1">
              <a:lnSpc>
                <a:spcPct val="50000"/>
              </a:lnSpc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problem can have many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-notation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429000"/>
            <a:ext cx="3800475" cy="2819400"/>
          </a:xfrm>
          <a:prstGeom prst="rect">
            <a:avLst/>
          </a:prstGeom>
          <a:noFill/>
        </p:spPr>
      </p:pic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219200"/>
            <a:ext cx="8588375" cy="1668149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function f(n)=</a:t>
            </a:r>
            <a:r>
              <a:rPr kumimoji="1"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3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3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1" 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 </a:t>
            </a:r>
            <a:r>
              <a:rPr kumimoji="1" 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positive constants </a:t>
            </a:r>
            <a:r>
              <a:rPr kumimoji="1" lang="en-US" sz="32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1" lang="en-US" sz="32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3200" b="1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sz="32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1" lang="en-US" sz="32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kumimoji="1" lang="en-US" sz="3200" b="1" baseline="-25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sz="32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we have 0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kumimoji="1" lang="en-US" sz="32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32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1" lang="en-US" sz="32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32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f(n)=</a:t>
            </a:r>
            <a:r>
              <a:rPr lang="en-US" dirty="0" smtClean="0">
                <a:sym typeface="Symbol" pitchFamily="18" charset="2"/>
              </a:rPr>
              <a:t> n</a:t>
            </a:r>
            <a:r>
              <a:rPr lang="en-US" dirty="0" smtClean="0"/>
              <a:t> and g(n)=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n</a:t>
            </a:r>
            <a:endParaRPr lang="en-US" baseline="30000" dirty="0" smtClean="0"/>
          </a:p>
          <a:p>
            <a:pPr algn="just"/>
            <a:r>
              <a:rPr lang="en-US" dirty="0" smtClean="0"/>
              <a:t>Prove that f(n)=</a:t>
            </a:r>
            <a:r>
              <a:rPr lang="el-GR" dirty="0" smtClean="0">
                <a:latin typeface=""/>
                <a:sym typeface="Symbol" pitchFamily="18" charset="2"/>
              </a:rPr>
              <a:t> </a:t>
            </a:r>
            <a:r>
              <a:rPr lang="en-US" dirty="0" smtClean="0"/>
              <a:t>(g(n)) </a:t>
            </a:r>
            <a:r>
              <a:rPr lang="en-US" b="1" dirty="0" smtClean="0"/>
              <a:t>or</a:t>
            </a:r>
            <a:r>
              <a:rPr lang="en-US" dirty="0" smtClean="0"/>
              <a:t> f(n) is lower bounded by g(n).</a:t>
            </a:r>
          </a:p>
          <a:p>
            <a:pPr algn="just"/>
            <a:endParaRPr lang="en-US" dirty="0" smtClean="0"/>
          </a:p>
        </p:txBody>
      </p:sp>
      <p:pic>
        <p:nvPicPr>
          <p:cNvPr id="180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4029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 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Theta notation is used when function f(n) can be bounded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both from above and below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by the same function g(n).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86200"/>
            <a:ext cx="4030663" cy="2971800"/>
          </a:xfrm>
          <a:prstGeom prst="rect">
            <a:avLst/>
          </a:prstGeom>
          <a:noFill/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457200" y="1600200"/>
            <a:ext cx="8077200" cy="191437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dirty="0" smtClean="0">
                <a:solidFill>
                  <a:schemeClr val="accent1"/>
                </a:solidFill>
                <a:sym typeface="Symbol" pitchFamily="18" charset="2"/>
              </a:rPr>
              <a:t>A function f(n)=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</a:t>
            </a:r>
            <a:r>
              <a:rPr kumimoji="1" lang="en-US" sz="2600" b="1" dirty="0" smtClean="0">
                <a:solidFill>
                  <a:schemeClr val="accent1"/>
                </a:solidFill>
              </a:rPr>
              <a:t> </a:t>
            </a:r>
            <a:r>
              <a:rPr kumimoji="1" lang="en-US" sz="2600" b="1" dirty="0" smtClean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</a:rPr>
              <a:t/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 dirty="0">
                <a:solidFill>
                  <a:srgbClr val="CC0000"/>
                </a:solidFill>
              </a:rPr>
              <a:t>n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 dirty="0">
                <a:solidFill>
                  <a:srgbClr val="CC0000"/>
                </a:solidFill>
              </a:rPr>
              <a:t>  n</a:t>
            </a:r>
            <a:r>
              <a:rPr kumimoji="1" 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endParaRPr kumimoji="1" lang="en-US" sz="3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f(n)=n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/2-2n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g(n)=n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 that 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kumimoji="1"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g(n) 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f(n) 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kumimoji="1"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g(n)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r>
              <a:rPr lang="en-US" b="1" dirty="0" smtClean="0"/>
              <a:t>=1/10, c</a:t>
            </a:r>
            <a:r>
              <a:rPr lang="en-US" b="1" baseline="-25000" dirty="0" smtClean="0"/>
              <a:t>2</a:t>
            </a:r>
            <a:r>
              <a:rPr lang="en-US" b="1" dirty="0" smtClean="0"/>
              <a:t>=1/2 and n</a:t>
            </a:r>
            <a:r>
              <a:rPr lang="en-US" b="1" baseline="-25000" dirty="0" smtClean="0"/>
              <a:t>0</a:t>
            </a:r>
            <a:r>
              <a:rPr lang="en-US" b="1" dirty="0" smtClean="0"/>
              <a:t>=5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200400"/>
            <a:ext cx="4629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Relations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3600" b="1" dirty="0" smtClean="0">
                <a:latin typeface="Times New Roman"/>
                <a:cs typeface="Times New Roman"/>
              </a:rPr>
              <a:t>,</a:t>
            </a:r>
            <a:r>
              <a:rPr lang="el-GR" sz="3600" b="1" dirty="0" smtClean="0">
                <a:latin typeface="Times New Roman"/>
                <a:cs typeface="Times New Roman"/>
              </a:rPr>
              <a:t>Ω</a:t>
            </a:r>
            <a:r>
              <a:rPr lang="en-US" sz="3600" b="1" dirty="0" smtClean="0">
                <a:latin typeface="Times New Roman"/>
                <a:cs typeface="Times New Roman"/>
              </a:rPr>
              <a:t>, O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00B7-D074-4C98-AADD-2F6021A24483}" type="slidenum">
              <a:rPr lang="en-US"/>
              <a:pPr/>
              <a:t>36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Growth-Rate Functions – Example1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				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= 1;					 c1		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sum = 0;					 c2		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while (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&lt;= n) {			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	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c3		 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+ 1;				 c4		   n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	sum = sum +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;			 c5		 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T(n)  	=  c1 + c2 + (n+1)*c3 + n*c4 + n*c5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	= (c3+c4+c5)*n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	= a*n +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So, the growth-rate function for this algorithm is 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O(n)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326D-2DBD-4E9C-8B02-A46E54FA9F69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Growth-Rate Functions – Example2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		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=1;				 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sum = 0;		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while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&lt;= n) { 		 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j=1;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while (j &lt;= n) {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	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  sum = sum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	 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    j = j + 1; 		 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+1;			 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T(n) 	=  c1 + c2 + (n+1)*c3 + n*c4 + n*(n+1)*c5+n*n*c6+n*n*c7+n*c8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= (c5+c6+c7)*n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(c3+c4+c5+c8)*n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= a*n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b*n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So, the growth-rate function for this algorithm is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O(n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ADB-8DD4-4FC6-BD91-FCB3EB4AADDD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Growth-Rate Functions – Example3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43000"/>
            <a:ext cx="8582025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		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&lt;=n;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		 c1		 n+1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for (j=1; j&lt;=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j++)	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for (k=1; k&lt;=j; k++) 	 c3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x=x+1;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c4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T(n) 	=  c1*(n+1) + c2*(                   ) + c3* (                      ) + c4*(              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= a*n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b*n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c*n + 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So, the growth-rate function for this algorithm is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O(n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6781800" y="1981200"/>
          <a:ext cx="989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596880" imgH="444240" progId="Equation.3">
                  <p:embed/>
                </p:oleObj>
              </mc:Choice>
              <mc:Fallback>
                <p:oleObj name="Equation" r:id="rId3" imgW="5968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9890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704013" y="2667000"/>
          <a:ext cx="12827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774360" imgH="457200" progId="Equation.3">
                  <p:embed/>
                </p:oleObj>
              </mc:Choice>
              <mc:Fallback>
                <p:oleObj name="Equation" r:id="rId5" imgW="774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2667000"/>
                        <a:ext cx="12827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6783388" y="3352800"/>
          <a:ext cx="8207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495000" imgH="457200" progId="Equation.3">
                  <p:embed/>
                </p:oleObj>
              </mc:Choice>
              <mc:Fallback>
                <p:oleObj name="Equation" r:id="rId7" imgW="4950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352800"/>
                        <a:ext cx="82073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3276600" y="4419600"/>
          <a:ext cx="989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596880" imgH="444240" progId="Equation.3">
                  <p:embed/>
                </p:oleObj>
              </mc:Choice>
              <mc:Fallback>
                <p:oleObj name="Equation" r:id="rId9" imgW="5968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9890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414963" y="4495800"/>
          <a:ext cx="11318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774360" imgH="457200" progId="Equation.3">
                  <p:embed/>
                </p:oleObj>
              </mc:Choice>
              <mc:Fallback>
                <p:oleObj name="Equation" r:id="rId10" imgW="7743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495800"/>
                        <a:ext cx="1131887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7620000" y="4419600"/>
          <a:ext cx="7445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1" imgW="495000" imgH="457200" progId="Equation.3">
                  <p:embed/>
                </p:oleObj>
              </mc:Choice>
              <mc:Fallback>
                <p:oleObj name="Equation" r:id="rId11" imgW="4950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744538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 Properties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1600"/>
            <a:ext cx="8226425" cy="47974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algorithm possesses the following properties:</a:t>
            </a:r>
          </a:p>
          <a:p>
            <a:pPr lvl="1" algn="just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zero or more quantities are externally supplied.</a:t>
            </a:r>
          </a:p>
          <a:p>
            <a:pPr lvl="1" algn="just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at least one quantity is produced.</a:t>
            </a:r>
          </a:p>
          <a:p>
            <a:pPr lvl="1" algn="just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Definiteness: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instruction is clear and unambiguous.</a:t>
            </a:r>
          </a:p>
          <a:p>
            <a:pPr lvl="1" algn="just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Finiteness: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we trace out the instructions of an algorithm, then for all cases, the algorithm terminates after a finite number f steps.</a:t>
            </a:r>
          </a:p>
          <a:p>
            <a:pPr lvl="1" algn="just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Effectiveness: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every instruction must be very basic so that it can be carried out, in  principle, by a person using only pencil and paper. </a:t>
            </a:r>
          </a:p>
          <a:p>
            <a:pPr lvl="1" algn="just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of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6254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 of Algorithms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8226425" cy="4949825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is  a finite sequence of steps that the computer follows to solve a problem.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face with a problem, the first thing you need to do is to find out an algorithm to solve it.</a:t>
            </a:r>
          </a:p>
          <a:p>
            <a:pPr marL="609600" indent="-609600"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you determine the algorithm to be correct, next step is to find out the resources (time and space) the algorithm will require. This is known as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analysis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  </a:t>
            </a:r>
          </a:p>
          <a:p>
            <a:pPr marL="609600" indent="-609600"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an algorithm analysis measures the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algorithm. </a:t>
            </a:r>
          </a:p>
          <a:p>
            <a:pPr marL="609600" indent="-609600" algn="just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your computer requires more resources than your computer has, it is useless.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efficiency?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 can be measured by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utilization by the algorithm. </a:t>
            </a:r>
          </a:p>
          <a:p>
            <a:pPr algn="just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efficient algorithm is that which has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 running time (Time complexity):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time taken by a program is the sum of the compiled time &amp; the run time. The time complexity of an algorithm is given by the number of steps taken by the algorithm to compute the function it was written for.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 space used (Space complexity):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space complexity of an algorithm is the amount of memory it needs to run.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will consider only the time complexity. </a:t>
            </a:r>
          </a:p>
          <a:p>
            <a:pPr lvl="1" algn="just">
              <a:buFont typeface="Arial" pitchFamily="34" charset="0"/>
              <a:buChar char="•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C7892-BA89-42D2-A0CB-6880AF5FE315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good algorithm?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good algorithm is like a sharp knife-it does exactly what it is supposed to do with a minimum amount of applied effort.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473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How to Measure Running Time of Algorithm?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6425" cy="5638800"/>
          </a:xfrm>
        </p:spPr>
        <p:txBody>
          <a:bodyPr>
            <a:noAutofit/>
          </a:bodyPr>
          <a:lstStyle/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Experimental study (run programs)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Growth function: Asymptotic Algorithm Analysis</a:t>
            </a:r>
          </a:p>
          <a:p>
            <a:pPr marL="609600" indent="-6096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Factors affecting running time</a:t>
            </a:r>
          </a:p>
          <a:p>
            <a:pPr marL="609600" indent="-609600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Speed: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Speed of the machine running the program.</a:t>
            </a:r>
          </a:p>
          <a:p>
            <a:pPr marL="609600" indent="-609600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Language: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Language in which the program was written.  For example, programs written in assembly language generally run faster than those written in C or C++, which in turn tend to run faster than those written in Java.</a:t>
            </a:r>
          </a:p>
          <a:p>
            <a:pPr marL="609600" indent="-609600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Compiler: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Efficiency of the compiler that created the program</a:t>
            </a:r>
          </a:p>
          <a:p>
            <a:pPr marL="609600" indent="-609600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size of the 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processing 1000 records will take more time than processing 10 records.</a:t>
            </a:r>
          </a:p>
          <a:p>
            <a:pPr marL="609600" indent="-609600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Organization of the 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if the item we are searching for is at the top of the list, it will take less time to find it than if it is at the bottom.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1699</Words>
  <Application>Microsoft Office PowerPoint</Application>
  <PresentationFormat>On-screen Show (4:3)</PresentationFormat>
  <Paragraphs>353</Paragraphs>
  <Slides>38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UNIT I</vt:lpstr>
      <vt:lpstr>Introduction to Algorithms</vt:lpstr>
      <vt:lpstr>Algorithms</vt:lpstr>
      <vt:lpstr>Algorithm Properties</vt:lpstr>
      <vt:lpstr>Analysis of Algorithms</vt:lpstr>
      <vt:lpstr>Analysis of Algorithms</vt:lpstr>
      <vt:lpstr>What is efficiency?</vt:lpstr>
      <vt:lpstr>What is good algorithm?</vt:lpstr>
      <vt:lpstr>How to Measure Running Time of Algorithm?</vt:lpstr>
      <vt:lpstr> Experimental study </vt:lpstr>
      <vt:lpstr>Types  of  Algorithm analysis</vt:lpstr>
      <vt:lpstr>General Rules for Estimation</vt:lpstr>
      <vt:lpstr>General Rules for Estimation</vt:lpstr>
      <vt:lpstr>General Rules for Estimation</vt:lpstr>
      <vt:lpstr>The Running Time of Algorithms</vt:lpstr>
      <vt:lpstr>The Running Time of Algorithms (cont.)</vt:lpstr>
      <vt:lpstr>The Running Time of Algorithms (cont.)</vt:lpstr>
      <vt:lpstr>PowerPoint Presentation</vt:lpstr>
      <vt:lpstr>Growth function</vt:lpstr>
      <vt:lpstr>Eight Growth Functions</vt:lpstr>
      <vt:lpstr>Growth Rates Compared</vt:lpstr>
      <vt:lpstr> A Comparison of Growth-Rate Functions (cont.)</vt:lpstr>
      <vt:lpstr>Some Mathematical Facts</vt:lpstr>
      <vt:lpstr>Asymptotic Analysis</vt:lpstr>
      <vt:lpstr>Asymptotic Notation</vt:lpstr>
      <vt:lpstr> Big O Notation</vt:lpstr>
      <vt:lpstr>O-notation</vt:lpstr>
      <vt:lpstr>Examples</vt:lpstr>
      <vt:lpstr> -notation</vt:lpstr>
      <vt:lpstr> -notation</vt:lpstr>
      <vt:lpstr>Example</vt:lpstr>
      <vt:lpstr> -notation</vt:lpstr>
      <vt:lpstr>-notation</vt:lpstr>
      <vt:lpstr>Example </vt:lpstr>
      <vt:lpstr>Relations Between ,Ω, O</vt:lpstr>
      <vt:lpstr>Growth-Rate Functions – Example1</vt:lpstr>
      <vt:lpstr>Growth-Rate Functions – Example2</vt:lpstr>
      <vt:lpstr>Growth-Rate Functions – Example3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</dc:title>
  <dc:creator/>
  <cp:lastModifiedBy>manpreet</cp:lastModifiedBy>
  <cp:revision>252</cp:revision>
  <dcterms:created xsi:type="dcterms:W3CDTF">2006-08-16T00:00:00Z</dcterms:created>
  <dcterms:modified xsi:type="dcterms:W3CDTF">2018-08-04T04:46:37Z</dcterms:modified>
</cp:coreProperties>
</file>