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15" r:id="rId3"/>
    <p:sldId id="316" r:id="rId4"/>
    <p:sldId id="269" r:id="rId5"/>
    <p:sldId id="270" r:id="rId6"/>
    <p:sldId id="271" r:id="rId7"/>
    <p:sldId id="272" r:id="rId8"/>
    <p:sldId id="273" r:id="rId9"/>
    <p:sldId id="274" r:id="rId10"/>
    <p:sldId id="259" r:id="rId11"/>
    <p:sldId id="260" r:id="rId12"/>
    <p:sldId id="261" r:id="rId13"/>
    <p:sldId id="262" r:id="rId14"/>
    <p:sldId id="263" r:id="rId15"/>
    <p:sldId id="264" r:id="rId16"/>
    <p:sldId id="265" r:id="rId17"/>
    <p:sldId id="266" r:id="rId18"/>
    <p:sldId id="267" r:id="rId19"/>
    <p:sldId id="275" r:id="rId20"/>
    <p:sldId id="317" r:id="rId21"/>
    <p:sldId id="318" r:id="rId22"/>
    <p:sldId id="319" r:id="rId23"/>
    <p:sldId id="320" r:id="rId24"/>
    <p:sldId id="278" r:id="rId25"/>
    <p:sldId id="279" r:id="rId26"/>
    <p:sldId id="321" r:id="rId27"/>
    <p:sldId id="280" r:id="rId28"/>
    <p:sldId id="281" r:id="rId29"/>
    <p:sldId id="322" r:id="rId30"/>
    <p:sldId id="283" r:id="rId31"/>
    <p:sldId id="284" r:id="rId32"/>
    <p:sldId id="323" r:id="rId33"/>
    <p:sldId id="324" r:id="rId34"/>
    <p:sldId id="325" r:id="rId35"/>
    <p:sldId id="326" r:id="rId36"/>
    <p:sldId id="327" r:id="rId37"/>
    <p:sldId id="328" r:id="rId38"/>
    <p:sldId id="286" r:id="rId39"/>
    <p:sldId id="313" r:id="rId40"/>
    <p:sldId id="287" r:id="rId41"/>
    <p:sldId id="289" r:id="rId42"/>
    <p:sldId id="329" r:id="rId43"/>
    <p:sldId id="330" r:id="rId44"/>
    <p:sldId id="331" r:id="rId45"/>
    <p:sldId id="332" r:id="rId46"/>
    <p:sldId id="314" r:id="rId47"/>
    <p:sldId id="291" r:id="rId48"/>
    <p:sldId id="292" r:id="rId49"/>
    <p:sldId id="333"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12" r:id="rId65"/>
    <p:sldId id="30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03308-6170-4DB2-B54B-1632D21B0437}" type="datetimeFigureOut">
              <a:rPr lang="en-IN" smtClean="0"/>
              <a:pPr/>
              <a:t>08-11-2017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145F52-CCC1-46C7-AF7A-ED071E16F31A}" type="slidenum">
              <a:rPr lang="en-IN" smtClean="0"/>
              <a:pPr/>
              <a:t>‹#›</a:t>
            </a:fld>
            <a:endParaRPr lang="en-IN"/>
          </a:p>
        </p:txBody>
      </p:sp>
    </p:spTree>
    <p:extLst>
      <p:ext uri="{BB962C8B-B14F-4D97-AF65-F5344CB8AC3E}">
        <p14:creationId xmlns:p14="http://schemas.microsoft.com/office/powerpoint/2010/main" xmlns="" val="351455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145F52-CCC1-46C7-AF7A-ED071E16F31A}" type="slidenum">
              <a:rPr lang="en-IN" smtClean="0"/>
              <a:pPr/>
              <a:t>12</a:t>
            </a:fld>
            <a:endParaRPr lang="en-IN"/>
          </a:p>
        </p:txBody>
      </p:sp>
    </p:spTree>
    <p:extLst>
      <p:ext uri="{BB962C8B-B14F-4D97-AF65-F5344CB8AC3E}">
        <p14:creationId xmlns:p14="http://schemas.microsoft.com/office/powerpoint/2010/main" xmlns="" val="4026200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214C3CB0-9E21-4E47-A4D2-0D65D9CE6CA0}" type="slidenum">
              <a:rPr lang="en-GB" altLang="en-US" smtClean="0"/>
              <a:pPr/>
              <a:t>43</a:t>
            </a:fld>
            <a:endParaRPr lang="en-GB" altLang="en-US"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A5E60320-1400-4DE2-92F1-47576E151A9D}" type="slidenum">
              <a:rPr lang="en-GB" altLang="en-US" smtClean="0"/>
              <a:pPr/>
              <a:t>44</a:t>
            </a:fld>
            <a:endParaRPr lang="en-GB" altLang="en-US"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D384A774-00C9-4640-A429-D7F6A0D19612}" type="slidenum">
              <a:rPr lang="en-GB" altLang="en-US" smtClean="0"/>
              <a:pPr/>
              <a:t>45</a:t>
            </a:fld>
            <a:endParaRPr lang="en-GB" altLang="en-US" smtClean="0"/>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Productivity is rate of output pr unit input. Output is KLOC and input </a:t>
            </a:r>
            <a:r>
              <a:rPr lang="en-US" smtClean="0"/>
              <a:t>is effort.</a:t>
            </a:r>
            <a:endParaRPr lang="en-US"/>
          </a:p>
        </p:txBody>
      </p:sp>
      <p:sp>
        <p:nvSpPr>
          <p:cNvPr id="4" name="Slide Number Placeholder 3"/>
          <p:cNvSpPr>
            <a:spLocks noGrp="1"/>
          </p:cNvSpPr>
          <p:nvPr>
            <p:ph type="sldNum" sz="quarter" idx="10"/>
          </p:nvPr>
        </p:nvSpPr>
        <p:spPr/>
        <p:txBody>
          <a:bodyPr/>
          <a:lstStyle/>
          <a:p>
            <a:fld id="{0F145F52-CCC1-46C7-AF7A-ED071E16F31A}" type="slidenum">
              <a:rPr lang="en-IN" smtClean="0"/>
              <a:pPr/>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5DE7F503-3B80-418E-A0EC-3933EBB911E6}" type="slidenum">
              <a:rPr lang="en-GB" altLang="en-US" smtClean="0"/>
              <a:pPr/>
              <a:t>32</a:t>
            </a:fld>
            <a:endParaRPr lang="en-GB" altLang="en-US"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6D194674-7577-4FB9-A6B7-6209A21187AA}" type="slidenum">
              <a:rPr lang="en-GB" altLang="en-US" smtClean="0"/>
              <a:pPr/>
              <a:t>33</a:t>
            </a:fld>
            <a:endParaRPr lang="en-GB" altLang="en-US"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7A8880B0-2B74-4341-8D3A-47C238BA95EA}" type="slidenum">
              <a:rPr lang="en-GB" altLang="en-US" smtClean="0"/>
              <a:pPr/>
              <a:t>34</a:t>
            </a:fld>
            <a:endParaRPr lang="en-GB" altLang="en-US"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458DDF36-B364-462D-940E-4E100456C399}" type="slidenum">
              <a:rPr lang="en-GB" altLang="en-US" smtClean="0"/>
              <a:pPr/>
              <a:t>35</a:t>
            </a:fld>
            <a:endParaRPr lang="en-GB" altLang="en-US"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44CA5718-0E94-416A-9FE8-4B55EC05D2EC}" type="slidenum">
              <a:rPr lang="en-GB" altLang="en-US" smtClean="0"/>
              <a:pPr/>
              <a:t>36</a:t>
            </a:fld>
            <a:endParaRPr lang="en-GB" altLang="en-US"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A2F31DA5-3D8E-46BA-A0DA-FDCF65DE8350}" type="slidenum">
              <a:rPr lang="en-GB" altLang="en-US" smtClean="0"/>
              <a:pPr/>
              <a:t>37</a:t>
            </a:fld>
            <a:endParaRPr lang="en-GB" altLang="en-US"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2F14B563-2601-4E28-9D12-8A3050139916}" type="slidenum">
              <a:rPr lang="en-GB" altLang="en-US" smtClean="0"/>
              <a:pPr/>
              <a:t>42</a:t>
            </a:fld>
            <a:endParaRPr lang="en-GB" altLang="en-US"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Project Management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Software Project Management Plan (SPMP)</a:t>
            </a:r>
            <a:endParaRPr lang="en-IN" dirty="0"/>
          </a:p>
        </p:txBody>
      </p:sp>
      <p:sp>
        <p:nvSpPr>
          <p:cNvPr id="3" name="Content Placeholder 2"/>
          <p:cNvSpPr>
            <a:spLocks noGrp="1"/>
          </p:cNvSpPr>
          <p:nvPr>
            <p:ph idx="1"/>
          </p:nvPr>
        </p:nvSpPr>
        <p:spPr>
          <a:xfrm>
            <a:off x="304800" y="1600200"/>
            <a:ext cx="8382000" cy="5029200"/>
          </a:xfrm>
        </p:spPr>
        <p:txBody>
          <a:bodyPr>
            <a:normAutofit fontScale="70000" lnSpcReduction="20000"/>
          </a:bodyPr>
          <a:lstStyle/>
          <a:p>
            <a:pPr>
              <a:buNone/>
            </a:pPr>
            <a:r>
              <a:rPr lang="en-IN" dirty="0" smtClean="0"/>
              <a:t>1. </a:t>
            </a:r>
            <a:r>
              <a:rPr lang="en-IN" b="1" dirty="0" smtClean="0"/>
              <a:t>Introduction</a:t>
            </a:r>
          </a:p>
          <a:p>
            <a:pPr>
              <a:buNone/>
            </a:pPr>
            <a:r>
              <a:rPr lang="en-IN" dirty="0" smtClean="0"/>
              <a:t>(a) Objectives</a:t>
            </a:r>
          </a:p>
          <a:p>
            <a:pPr>
              <a:buNone/>
            </a:pPr>
            <a:r>
              <a:rPr lang="en-IN" dirty="0" smtClean="0"/>
              <a:t>(b) Major Functions</a:t>
            </a:r>
          </a:p>
          <a:p>
            <a:pPr>
              <a:buNone/>
            </a:pPr>
            <a:r>
              <a:rPr lang="en-IN" dirty="0" smtClean="0"/>
              <a:t>(c) Performance Issues</a:t>
            </a:r>
          </a:p>
          <a:p>
            <a:pPr>
              <a:buNone/>
            </a:pPr>
            <a:r>
              <a:rPr lang="en-IN" dirty="0" smtClean="0"/>
              <a:t>(d) Management and Technical Constraints</a:t>
            </a:r>
          </a:p>
          <a:p>
            <a:pPr>
              <a:buNone/>
            </a:pPr>
            <a:r>
              <a:rPr lang="en-IN" dirty="0" smtClean="0"/>
              <a:t>2. </a:t>
            </a:r>
            <a:r>
              <a:rPr lang="en-IN" b="1" dirty="0" smtClean="0"/>
              <a:t>Project Estimates</a:t>
            </a:r>
          </a:p>
          <a:p>
            <a:pPr>
              <a:buNone/>
            </a:pPr>
            <a:r>
              <a:rPr lang="en-IN" dirty="0" smtClean="0"/>
              <a:t>(a) Historical Data Used</a:t>
            </a:r>
          </a:p>
          <a:p>
            <a:pPr>
              <a:buNone/>
            </a:pPr>
            <a:r>
              <a:rPr lang="en-IN" dirty="0" smtClean="0"/>
              <a:t>(b) Estimation Techniques Used</a:t>
            </a:r>
          </a:p>
          <a:p>
            <a:pPr>
              <a:buNone/>
            </a:pPr>
            <a:r>
              <a:rPr lang="en-IN" dirty="0" smtClean="0"/>
              <a:t>(c) Effort, Resource, Cost, and Project Duration Estimates</a:t>
            </a:r>
          </a:p>
          <a:p>
            <a:pPr>
              <a:buNone/>
            </a:pPr>
            <a:r>
              <a:rPr lang="en-IN" dirty="0" smtClean="0"/>
              <a:t>3. </a:t>
            </a:r>
            <a:r>
              <a:rPr lang="en-IN" b="1" dirty="0" smtClean="0"/>
              <a:t>Schedule</a:t>
            </a:r>
          </a:p>
          <a:p>
            <a:pPr>
              <a:buNone/>
            </a:pPr>
            <a:r>
              <a:rPr lang="en-IN" dirty="0" smtClean="0"/>
              <a:t>(a) Work Breakdown Structure</a:t>
            </a:r>
          </a:p>
          <a:p>
            <a:pPr>
              <a:buNone/>
            </a:pPr>
            <a:r>
              <a:rPr lang="en-IN" dirty="0" smtClean="0"/>
              <a:t>(b) Task Network Representation</a:t>
            </a:r>
          </a:p>
          <a:p>
            <a:pPr>
              <a:buNone/>
            </a:pPr>
            <a:r>
              <a:rPr lang="en-IN" dirty="0" smtClean="0"/>
              <a:t>(c) Gantt Chart Representation</a:t>
            </a:r>
          </a:p>
          <a:p>
            <a:pPr>
              <a:buNone/>
            </a:pPr>
            <a:r>
              <a:rPr lang="en-IN" dirty="0" smtClean="0"/>
              <a:t>(d) PERT Chart Representation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Software Project Management Plan (SPMP)</a:t>
            </a:r>
            <a:endParaRPr lang="en-IN" dirty="0"/>
          </a:p>
        </p:txBody>
      </p:sp>
      <p:sp>
        <p:nvSpPr>
          <p:cNvPr id="3" name="Content Placeholder 2"/>
          <p:cNvSpPr>
            <a:spLocks noGrp="1"/>
          </p:cNvSpPr>
          <p:nvPr>
            <p:ph idx="1"/>
          </p:nvPr>
        </p:nvSpPr>
        <p:spPr>
          <a:xfrm>
            <a:off x="228600" y="1600200"/>
            <a:ext cx="8458200" cy="5257800"/>
          </a:xfrm>
        </p:spPr>
        <p:txBody>
          <a:bodyPr>
            <a:normAutofit fontScale="62500" lnSpcReduction="20000"/>
          </a:bodyPr>
          <a:lstStyle/>
          <a:p>
            <a:pPr>
              <a:buNone/>
            </a:pPr>
            <a:r>
              <a:rPr lang="en-IN" dirty="0" smtClean="0"/>
              <a:t>4. </a:t>
            </a:r>
            <a:r>
              <a:rPr lang="en-IN" b="1" dirty="0" smtClean="0"/>
              <a:t>Project Resources</a:t>
            </a:r>
          </a:p>
          <a:p>
            <a:pPr>
              <a:buNone/>
            </a:pPr>
            <a:r>
              <a:rPr lang="en-IN" dirty="0" smtClean="0"/>
              <a:t>(a) People</a:t>
            </a:r>
          </a:p>
          <a:p>
            <a:pPr>
              <a:buNone/>
            </a:pPr>
            <a:r>
              <a:rPr lang="en-IN" dirty="0" smtClean="0"/>
              <a:t>(b) Hardware and Software</a:t>
            </a:r>
          </a:p>
          <a:p>
            <a:pPr>
              <a:buNone/>
            </a:pPr>
            <a:r>
              <a:rPr lang="en-IN" dirty="0" smtClean="0"/>
              <a:t>(c) Special Resources</a:t>
            </a:r>
          </a:p>
          <a:p>
            <a:pPr>
              <a:buNone/>
            </a:pPr>
            <a:r>
              <a:rPr lang="en-IN" dirty="0" smtClean="0"/>
              <a:t>5. </a:t>
            </a:r>
            <a:r>
              <a:rPr lang="en-IN" b="1" dirty="0" smtClean="0"/>
              <a:t>Staff Organization</a:t>
            </a:r>
          </a:p>
          <a:p>
            <a:pPr>
              <a:buNone/>
            </a:pPr>
            <a:r>
              <a:rPr lang="en-IN" dirty="0" smtClean="0"/>
              <a:t>(a) Team Structure</a:t>
            </a:r>
          </a:p>
          <a:p>
            <a:pPr>
              <a:buNone/>
            </a:pPr>
            <a:r>
              <a:rPr lang="en-IN" dirty="0" smtClean="0"/>
              <a:t>(b) Management Reporting</a:t>
            </a:r>
          </a:p>
          <a:p>
            <a:pPr>
              <a:buNone/>
            </a:pPr>
            <a:r>
              <a:rPr lang="en-IN" dirty="0" smtClean="0"/>
              <a:t>6. </a:t>
            </a:r>
            <a:r>
              <a:rPr lang="en-IN" b="1" dirty="0" smtClean="0"/>
              <a:t>Risk Management Plan</a:t>
            </a:r>
          </a:p>
          <a:p>
            <a:pPr>
              <a:buNone/>
            </a:pPr>
            <a:r>
              <a:rPr lang="en-IN" dirty="0" smtClean="0"/>
              <a:t>(a) Risk Analysis</a:t>
            </a:r>
          </a:p>
          <a:p>
            <a:pPr>
              <a:buNone/>
            </a:pPr>
            <a:r>
              <a:rPr lang="en-IN" dirty="0" smtClean="0"/>
              <a:t>(b) Risk Identification</a:t>
            </a:r>
          </a:p>
          <a:p>
            <a:pPr>
              <a:buNone/>
            </a:pPr>
            <a:r>
              <a:rPr lang="en-IN" dirty="0" smtClean="0"/>
              <a:t>(c) Risk Estimation</a:t>
            </a:r>
          </a:p>
          <a:p>
            <a:pPr>
              <a:buNone/>
            </a:pPr>
            <a:r>
              <a:rPr lang="en-IN" dirty="0" smtClean="0"/>
              <a:t>(d) Risk Abatement Procedures</a:t>
            </a:r>
          </a:p>
          <a:p>
            <a:pPr>
              <a:buNone/>
            </a:pPr>
            <a:r>
              <a:rPr lang="en-IN" dirty="0" smtClean="0"/>
              <a:t>7. </a:t>
            </a:r>
            <a:r>
              <a:rPr lang="en-IN" b="1" dirty="0" smtClean="0"/>
              <a:t>Project Tracking and Control Plan</a:t>
            </a:r>
          </a:p>
          <a:p>
            <a:pPr>
              <a:buNone/>
            </a:pPr>
            <a:r>
              <a:rPr lang="en-IN" dirty="0" smtClean="0"/>
              <a:t>8. </a:t>
            </a:r>
            <a:r>
              <a:rPr lang="en-IN" b="1" dirty="0" smtClean="0"/>
              <a:t>Miscellaneous Plans</a:t>
            </a:r>
          </a:p>
          <a:p>
            <a:pPr>
              <a:buNone/>
            </a:pPr>
            <a:r>
              <a:rPr lang="en-IN" dirty="0" smtClean="0"/>
              <a:t>(a) Process Tailoring</a:t>
            </a:r>
          </a:p>
          <a:p>
            <a:pPr>
              <a:buNone/>
            </a:pPr>
            <a:r>
              <a:rPr lang="en-IN" dirty="0" smtClean="0"/>
              <a:t>(b) Quality Assurance Plan</a:t>
            </a:r>
          </a:p>
          <a:p>
            <a:pPr>
              <a:buNone/>
            </a:pPr>
            <a:r>
              <a:rPr lang="en-IN" dirty="0" smtClean="0"/>
              <a:t>(c) Configuration Management Plan</a:t>
            </a:r>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Estimation techniques</a:t>
            </a:r>
            <a:endParaRPr lang="en-IN" dirty="0"/>
          </a:p>
        </p:txBody>
      </p:sp>
      <p:sp>
        <p:nvSpPr>
          <p:cNvPr id="3" name="Content Placeholder 2"/>
          <p:cNvSpPr>
            <a:spLocks noGrp="1"/>
          </p:cNvSpPr>
          <p:nvPr>
            <p:ph idx="1"/>
          </p:nvPr>
        </p:nvSpPr>
        <p:spPr/>
        <p:txBody>
          <a:bodyPr/>
          <a:lstStyle/>
          <a:p>
            <a:r>
              <a:rPr lang="en-IN" dirty="0" smtClean="0"/>
              <a:t>Empirical estimation techniques</a:t>
            </a:r>
          </a:p>
          <a:p>
            <a:r>
              <a:rPr lang="en-IN" dirty="0" smtClean="0"/>
              <a:t>Heuristic techniques</a:t>
            </a:r>
          </a:p>
          <a:p>
            <a:r>
              <a:rPr lang="en-IN" dirty="0" smtClean="0"/>
              <a:t>Analytical estimation techniques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Empirical Estimation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Based on making an </a:t>
            </a:r>
            <a:r>
              <a:rPr lang="en-IN" b="1" dirty="0" smtClean="0"/>
              <a:t>educated guess </a:t>
            </a:r>
            <a:r>
              <a:rPr lang="en-IN" dirty="0" smtClean="0"/>
              <a:t>of the </a:t>
            </a:r>
            <a:r>
              <a:rPr lang="en-IN" b="1" dirty="0" smtClean="0"/>
              <a:t>project parameters. </a:t>
            </a:r>
          </a:p>
          <a:p>
            <a:r>
              <a:rPr lang="en-IN" b="1" dirty="0" smtClean="0"/>
              <a:t>Prior experience </a:t>
            </a:r>
            <a:r>
              <a:rPr lang="en-IN" dirty="0" smtClean="0"/>
              <a:t>with development of similar products is helpful. </a:t>
            </a:r>
          </a:p>
          <a:p>
            <a:r>
              <a:rPr lang="en-IN" dirty="0" smtClean="0"/>
              <a:t>Although empirical estimation techniques are based on </a:t>
            </a:r>
            <a:r>
              <a:rPr lang="en-IN" b="1" dirty="0" smtClean="0"/>
              <a:t>common sense</a:t>
            </a:r>
            <a:r>
              <a:rPr lang="en-IN" dirty="0" smtClean="0"/>
              <a:t>, different activities involved in estimation have been formalized over the years. </a:t>
            </a:r>
          </a:p>
          <a:p>
            <a:pPr>
              <a:buNone/>
            </a:pPr>
            <a:r>
              <a:rPr lang="en-IN" dirty="0" smtClean="0"/>
              <a:t>Two popular empirical estimation techniques are:    1) Expert judgment technique</a:t>
            </a:r>
          </a:p>
          <a:p>
            <a:pPr>
              <a:buNone/>
            </a:pPr>
            <a:r>
              <a:rPr lang="en-IN" dirty="0" smtClean="0"/>
              <a:t>     2) Delphi cost estimation</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Expert Judgment Technique</a:t>
            </a:r>
            <a:br>
              <a:rPr lang="en-IN" dirty="0" smtClean="0"/>
            </a:br>
            <a:endParaRPr lang="en-IN" dirty="0"/>
          </a:p>
        </p:txBody>
      </p:sp>
      <p:sp>
        <p:nvSpPr>
          <p:cNvPr id="3" name="Content Placeholder 2"/>
          <p:cNvSpPr>
            <a:spLocks noGrp="1"/>
          </p:cNvSpPr>
          <p:nvPr>
            <p:ph idx="1"/>
          </p:nvPr>
        </p:nvSpPr>
        <p:spPr>
          <a:xfrm>
            <a:off x="381000" y="1219200"/>
            <a:ext cx="8305800" cy="4906963"/>
          </a:xfrm>
        </p:spPr>
        <p:txBody>
          <a:bodyPr>
            <a:normAutofit fontScale="85000" lnSpcReduction="20000"/>
          </a:bodyPr>
          <a:lstStyle/>
          <a:p>
            <a:r>
              <a:rPr lang="en-IN" dirty="0" smtClean="0"/>
              <a:t>An expert makes an educated guess of the </a:t>
            </a:r>
            <a:r>
              <a:rPr lang="en-IN" b="1" dirty="0" smtClean="0"/>
              <a:t>problem size </a:t>
            </a:r>
            <a:r>
              <a:rPr lang="en-IN" dirty="0" smtClean="0"/>
              <a:t>after analyzing the problem thoroughly.</a:t>
            </a:r>
          </a:p>
          <a:p>
            <a:r>
              <a:rPr lang="en-IN" dirty="0" smtClean="0"/>
              <a:t>Estimates the </a:t>
            </a:r>
            <a:r>
              <a:rPr lang="en-IN" b="1" dirty="0" smtClean="0"/>
              <a:t>cost</a:t>
            </a:r>
            <a:r>
              <a:rPr lang="en-IN" dirty="0" smtClean="0"/>
              <a:t> of the different components (i.e. modules or subsystems) of the system and then combines them to arrive at the overall estimate. </a:t>
            </a:r>
          </a:p>
          <a:p>
            <a:r>
              <a:rPr lang="en-IN" dirty="0" smtClean="0"/>
              <a:t>However, this technique is subject to human errors and individual bias.</a:t>
            </a:r>
          </a:p>
          <a:p>
            <a:r>
              <a:rPr lang="en-IN" dirty="0" smtClean="0"/>
              <a:t>For example, he may be conversant with the database and user interface parts but may not be very knowledgeable about the computer communication part.</a:t>
            </a:r>
          </a:p>
          <a:p>
            <a:r>
              <a:rPr lang="en-IN" dirty="0" smtClean="0"/>
              <a:t>A more refined form of expert judgment is the estimation made by group of experts.</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Delphi cost estimation</a:t>
            </a:r>
            <a:endParaRPr lang="en-IN" dirty="0"/>
          </a:p>
        </p:txBody>
      </p:sp>
      <p:sp>
        <p:nvSpPr>
          <p:cNvPr id="3" name="Content Placeholder 2"/>
          <p:cNvSpPr>
            <a:spLocks noGrp="1"/>
          </p:cNvSpPr>
          <p:nvPr>
            <p:ph idx="1"/>
          </p:nvPr>
        </p:nvSpPr>
        <p:spPr>
          <a:xfrm>
            <a:off x="228600" y="1219200"/>
            <a:ext cx="8534400" cy="5638800"/>
          </a:xfrm>
        </p:spPr>
        <p:txBody>
          <a:bodyPr>
            <a:normAutofit/>
          </a:bodyPr>
          <a:lstStyle/>
          <a:p>
            <a:r>
              <a:rPr lang="en-IN" dirty="0" smtClean="0"/>
              <a:t>It overcomes some of the shortcomings of the expert judgment approach. </a:t>
            </a:r>
          </a:p>
          <a:p>
            <a:r>
              <a:rPr lang="en-IN" dirty="0" smtClean="0"/>
              <a:t>Delphi estimation is carried out by a team comprising of a </a:t>
            </a:r>
            <a:r>
              <a:rPr lang="en-IN" b="1" dirty="0" smtClean="0"/>
              <a:t>group of experts and a coordinator.</a:t>
            </a:r>
          </a:p>
          <a:p>
            <a:r>
              <a:rPr lang="en-IN" dirty="0" smtClean="0"/>
              <a:t>No discussion among the estimators is allowed during the entire estimation process.</a:t>
            </a:r>
          </a:p>
          <a:p>
            <a:endParaRPr lang="en-IN"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Delphi cost estimation</a:t>
            </a:r>
            <a:endParaRPr lang="en-IN" dirty="0"/>
          </a:p>
        </p:txBody>
      </p:sp>
      <p:sp>
        <p:nvSpPr>
          <p:cNvPr id="3" name="Content Placeholder 2"/>
          <p:cNvSpPr>
            <a:spLocks noGrp="1"/>
          </p:cNvSpPr>
          <p:nvPr>
            <p:ph idx="1"/>
          </p:nvPr>
        </p:nvSpPr>
        <p:spPr>
          <a:xfrm>
            <a:off x="381000" y="1600200"/>
            <a:ext cx="8305800" cy="4876800"/>
          </a:xfrm>
        </p:spPr>
        <p:txBody>
          <a:bodyPr>
            <a:normAutofit fontScale="92500" lnSpcReduction="20000"/>
          </a:bodyPr>
          <a:lstStyle/>
          <a:p>
            <a:r>
              <a:rPr lang="en-IN" dirty="0" smtClean="0"/>
              <a:t>The coordinator provides each estimator with a copy of the SRS document and a form for recording his cost estimate. </a:t>
            </a:r>
          </a:p>
          <a:p>
            <a:r>
              <a:rPr lang="en-IN" dirty="0" smtClean="0"/>
              <a:t>Estimators complete their </a:t>
            </a:r>
            <a:r>
              <a:rPr lang="en-IN" b="1" dirty="0" smtClean="0"/>
              <a:t>individual estimates </a:t>
            </a:r>
            <a:r>
              <a:rPr lang="en-IN" dirty="0" smtClean="0"/>
              <a:t>anonymously and submit to the coordinator.</a:t>
            </a:r>
          </a:p>
          <a:p>
            <a:r>
              <a:rPr lang="en-IN" dirty="0" smtClean="0"/>
              <a:t>The coordinator prepares and distributes the summary of the responses of all the estimators, and includes any unusual rationale noted by any of the estimators. </a:t>
            </a:r>
          </a:p>
          <a:p>
            <a:r>
              <a:rPr lang="en-IN" dirty="0" smtClean="0"/>
              <a:t>Based on this summary, the </a:t>
            </a:r>
            <a:r>
              <a:rPr lang="en-IN" b="1" dirty="0" smtClean="0"/>
              <a:t>estimators re-estimate. </a:t>
            </a:r>
          </a:p>
          <a:p>
            <a:r>
              <a:rPr lang="en-IN" dirty="0" smtClean="0"/>
              <a:t>This process is iterated for several rounds.</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Heuristic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It assumes that the </a:t>
            </a:r>
            <a:r>
              <a:rPr lang="en-IN" b="1" dirty="0" smtClean="0"/>
              <a:t>relationships among the different project parameters </a:t>
            </a:r>
            <a:r>
              <a:rPr lang="en-IN" dirty="0" smtClean="0"/>
              <a:t>can be modelled using </a:t>
            </a:r>
            <a:r>
              <a:rPr lang="en-IN" b="1" dirty="0" smtClean="0"/>
              <a:t>suitable mathematical expressions</a:t>
            </a:r>
            <a:r>
              <a:rPr lang="en-IN" dirty="0" smtClean="0"/>
              <a:t>. </a:t>
            </a:r>
          </a:p>
          <a:p>
            <a:r>
              <a:rPr lang="en-IN" dirty="0" smtClean="0"/>
              <a:t>Once the basic (independent) parameters are known, the other (dependent) parameters can be easily determined by substituting the value of the basic parameters in the mathematical expression. </a:t>
            </a:r>
          </a:p>
          <a:p>
            <a:r>
              <a:rPr lang="en-IN" dirty="0" smtClean="0"/>
              <a:t>Two classes:</a:t>
            </a:r>
          </a:p>
          <a:p>
            <a:pPr>
              <a:buNone/>
            </a:pPr>
            <a:r>
              <a:rPr lang="en-IN" dirty="0" smtClean="0"/>
              <a:t>    1)  single variable model and </a:t>
            </a:r>
          </a:p>
          <a:p>
            <a:pPr>
              <a:buNone/>
            </a:pPr>
            <a:r>
              <a:rPr lang="en-IN" dirty="0" smtClean="0"/>
              <a:t>    2)  multi variable model</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Single variable estimation models</a:t>
            </a:r>
            <a:endParaRPr lang="en-IN" b="1" dirty="0"/>
          </a:p>
        </p:txBody>
      </p:sp>
      <p:sp>
        <p:nvSpPr>
          <p:cNvPr id="3" name="Content Placeholder 2"/>
          <p:cNvSpPr>
            <a:spLocks noGrp="1"/>
          </p:cNvSpPr>
          <p:nvPr>
            <p:ph idx="1"/>
          </p:nvPr>
        </p:nvSpPr>
        <p:spPr/>
        <p:txBody>
          <a:bodyPr>
            <a:normAutofit fontScale="92500" lnSpcReduction="10000"/>
          </a:bodyPr>
          <a:lstStyle/>
          <a:p>
            <a:r>
              <a:rPr lang="en-IN" dirty="0" smtClean="0"/>
              <a:t>It provides a means to estimate the desired characteristics of a problem, using some previously estimated basic (independent) characteristic of the software product such as its size.</a:t>
            </a:r>
          </a:p>
          <a:p>
            <a:pPr>
              <a:buNone/>
            </a:pPr>
            <a:r>
              <a:rPr lang="en-IN" dirty="0" smtClean="0"/>
              <a:t>            Estimated Parameter =</a:t>
            </a:r>
            <a:endParaRPr lang="en-IN" b="1" dirty="0" smtClean="0"/>
          </a:p>
          <a:p>
            <a:r>
              <a:rPr lang="en-IN" dirty="0" smtClean="0"/>
              <a:t>e is the characteristic of the software which has already been estimated (independent variable)</a:t>
            </a:r>
          </a:p>
          <a:p>
            <a:r>
              <a:rPr lang="en-IN" dirty="0" smtClean="0"/>
              <a:t>c1 and d1 are constants determined using data collected from past projects (historical data).</a:t>
            </a: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5257800" y="3505200"/>
            <a:ext cx="1447801" cy="936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Multivariable cost estimation model</a:t>
            </a:r>
            <a:endParaRPr lang="en-IN" b="1" dirty="0"/>
          </a:p>
        </p:txBody>
      </p:sp>
      <p:sp>
        <p:nvSpPr>
          <p:cNvPr id="5" name="Rectangle 4"/>
          <p:cNvSpPr/>
          <p:nvPr/>
        </p:nvSpPr>
        <p:spPr>
          <a:xfrm>
            <a:off x="381000" y="3200400"/>
            <a:ext cx="8382000" cy="2246769"/>
          </a:xfrm>
          <a:prstGeom prst="rect">
            <a:avLst/>
          </a:prstGeom>
        </p:spPr>
        <p:txBody>
          <a:bodyPr wrap="square">
            <a:spAutoFit/>
          </a:bodyPr>
          <a:lstStyle/>
          <a:p>
            <a:pPr>
              <a:buFont typeface="Arial" pitchFamily="34" charset="0"/>
              <a:buChar char="•"/>
            </a:pPr>
            <a:r>
              <a:rPr lang="en-IN" sz="2800" dirty="0" smtClean="0"/>
              <a:t>Where e1, e2, … are the basic (independent) characteristics of the software already estimated, and c1, c2, d1, d2, … are constants. </a:t>
            </a:r>
          </a:p>
          <a:p>
            <a:pPr>
              <a:buFont typeface="Arial" pitchFamily="34" charset="0"/>
              <a:buChar char="•"/>
            </a:pPr>
            <a:r>
              <a:rPr lang="en-IN" sz="2800" dirty="0" smtClean="0"/>
              <a:t>Multivariable estimation models are expected to give more accurate estimates.</a:t>
            </a:r>
            <a:endParaRPr lang="en-IN" sz="2800" dirty="0"/>
          </a:p>
        </p:txBody>
      </p:sp>
      <p:sp>
        <p:nvSpPr>
          <p:cNvPr id="6" name="Content Placeholder 5"/>
          <p:cNvSpPr>
            <a:spLocks noGrp="1"/>
          </p:cNvSpPr>
          <p:nvPr>
            <p:ph idx="1"/>
          </p:nvPr>
        </p:nvSpPr>
        <p:spPr/>
        <p:txBody>
          <a:bodyPr/>
          <a:lstStyle/>
          <a:p>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381000" y="2133600"/>
            <a:ext cx="7827065"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Responsibilities of a software project manager</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Overall responsibility of steering a project to success.</a:t>
            </a:r>
          </a:p>
          <a:p>
            <a:r>
              <a:rPr lang="en-IN" dirty="0" smtClean="0"/>
              <a:t>The job responsibility of a project manager ranges from invisible activities like building up team morale to highly visible customer presentations. </a:t>
            </a:r>
          </a:p>
          <a:p>
            <a:r>
              <a:rPr lang="en-IN" dirty="0" smtClean="0"/>
              <a:t>Activities can be broadly classified into project planning, and project monitoring and control activities.</a:t>
            </a:r>
          </a:p>
          <a:p>
            <a:r>
              <a:rPr lang="en-US" dirty="0" smtClean="0"/>
              <a:t>It includes: </a:t>
            </a:r>
          </a:p>
          <a:p>
            <a:pPr>
              <a:buNone/>
            </a:pPr>
            <a:r>
              <a:rPr lang="en-IN" dirty="0" smtClean="0"/>
              <a:t>     project proposal writing, project cost estimation, scheduling, project staffing, software process tailoring, project monitoring and control, software configuration management, risk management, interfacing with clients, managerial report writing and presentations, etc. </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381000"/>
            <a:ext cx="8305799" cy="5791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81000" y="457200"/>
            <a:ext cx="8305799" cy="563879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81000" y="457200"/>
            <a:ext cx="8382000" cy="579119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457200"/>
            <a:ext cx="8153400" cy="5715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person-months (PM).</a:t>
            </a:r>
            <a:endParaRPr lang="en-IN" dirty="0"/>
          </a:p>
        </p:txBody>
      </p:sp>
      <p:sp>
        <p:nvSpPr>
          <p:cNvPr id="3" name="Content Placeholder 2"/>
          <p:cNvSpPr>
            <a:spLocks noGrp="1"/>
          </p:cNvSpPr>
          <p:nvPr>
            <p:ph idx="1"/>
          </p:nvPr>
        </p:nvSpPr>
        <p:spPr/>
        <p:txBody>
          <a:bodyPr>
            <a:normAutofit/>
          </a:bodyPr>
          <a:lstStyle/>
          <a:p>
            <a:r>
              <a:rPr lang="en-IN" dirty="0" smtClean="0"/>
              <a:t>The effort estimation is expressed in units of person-months (PM). </a:t>
            </a:r>
          </a:p>
          <a:p>
            <a:r>
              <a:rPr lang="en-IN" dirty="0" smtClean="0"/>
              <a:t>An effort of 100 PM does not imply that 100 persons should work for 1 month nor does it imply that 1 person should be employed for 100 months, but it denotes the area under the person-month curve .</a:t>
            </a:r>
          </a:p>
          <a:p>
            <a:r>
              <a:rPr lang="en-IN" dirty="0" smtClean="0"/>
              <a:t>It is the area under the person-month plot.</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person-months (PM)</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815184" y="1600200"/>
            <a:ext cx="7513632"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33400" y="457200"/>
            <a:ext cx="8001000" cy="5486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Estimation of development effort</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381000" y="2438400"/>
            <a:ext cx="8763000" cy="17105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Estimation of development time</a:t>
            </a:r>
            <a:endParaRPr lang="en-I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54888" y="2971800"/>
            <a:ext cx="8684759"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3"/>
          <a:srcRect/>
          <a:stretch>
            <a:fillRect/>
          </a:stretch>
        </p:blipFill>
        <p:spPr bwMode="auto">
          <a:xfrm>
            <a:off x="533400" y="304800"/>
            <a:ext cx="8229600" cy="6019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Skills necessary for software project management</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smtClean="0"/>
              <a:t>Theoretical knowledge of different project management techniques like cost estimation, risk management, configuration management</a:t>
            </a:r>
          </a:p>
          <a:p>
            <a:pPr>
              <a:buFont typeface="Wingdings" pitchFamily="2" charset="2"/>
              <a:buChar char="Ø"/>
            </a:pPr>
            <a:r>
              <a:rPr lang="en-IN" dirty="0" smtClean="0"/>
              <a:t>Good qualitative judgment and decision taking capabilities.</a:t>
            </a:r>
          </a:p>
          <a:p>
            <a:pPr>
              <a:buFont typeface="Wingdings" pitchFamily="2" charset="2"/>
              <a:buChar char="Ø"/>
            </a:pPr>
            <a:r>
              <a:rPr lang="en-IN" dirty="0" smtClean="0"/>
              <a:t>Good communication skills and the ability get work done.</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Example:</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smtClean="0"/>
              <a:t>Assume that the size of an organic type software product has been estimated to be 32,000 lines of source code. Assume that the average salary of software engineers be Rs. 15,000/- per month. Determine the effort required to develop the software product and the nominal development time.</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print"/>
          <a:srcRect/>
          <a:stretch>
            <a:fillRect/>
          </a:stretch>
        </p:blipFill>
        <p:spPr bwMode="auto">
          <a:xfrm>
            <a:off x="50094" y="1981200"/>
            <a:ext cx="8560506" cy="12192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0" y="3657600"/>
            <a:ext cx="91440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3CC2800A-3677-4448-9D96-0D8A185572E2}" type="slidenum">
              <a:rPr lang="en-GB"/>
              <a:pPr>
                <a:defRPr/>
              </a:pPr>
              <a:t>32</a:t>
            </a:fld>
            <a:endParaRPr lang="en-GB"/>
          </a:p>
        </p:txBody>
      </p:sp>
      <p:sp>
        <p:nvSpPr>
          <p:cNvPr id="261122" name="Text Box 2"/>
          <p:cNvSpPr txBox="1">
            <a:spLocks noChangeArrowheads="1"/>
          </p:cNvSpPr>
          <p:nvPr/>
        </p:nvSpPr>
        <p:spPr bwMode="auto">
          <a:xfrm>
            <a:off x="304800" y="1524000"/>
            <a:ext cx="8534400" cy="457200"/>
          </a:xfrm>
          <a:prstGeom prst="rect">
            <a:avLst/>
          </a:prstGeom>
          <a:noFill/>
          <a:ln w="9525">
            <a:noFill/>
            <a:miter lim="800000"/>
            <a:headEnd/>
            <a:tailEnd/>
          </a:ln>
        </p:spPr>
        <p:txBody>
          <a:bodyPr>
            <a:spAutoFit/>
          </a:bodyPr>
          <a:lstStyle/>
          <a:p>
            <a:pPr algn="just">
              <a:spcBef>
                <a:spcPct val="50000"/>
              </a:spcBef>
            </a:pPr>
            <a:r>
              <a:rPr lang="en-US" altLang="en-US" sz="2400"/>
              <a:t>Example: 4.5</a:t>
            </a:r>
            <a:endParaRPr lang="en-GB" altLang="en-US" sz="2400"/>
          </a:p>
        </p:txBody>
      </p:sp>
      <p:sp>
        <p:nvSpPr>
          <p:cNvPr id="261123" name="Text Box 3"/>
          <p:cNvSpPr txBox="1">
            <a:spLocks noChangeArrowheads="1"/>
          </p:cNvSpPr>
          <p:nvPr/>
        </p:nvSpPr>
        <p:spPr bwMode="auto">
          <a:xfrm>
            <a:off x="304800" y="2149475"/>
            <a:ext cx="8534400" cy="892175"/>
          </a:xfrm>
          <a:prstGeom prst="rect">
            <a:avLst/>
          </a:prstGeom>
          <a:noFill/>
          <a:ln w="9525">
            <a:noFill/>
            <a:miter lim="800000"/>
            <a:headEnd/>
            <a:tailEnd/>
          </a:ln>
        </p:spPr>
        <p:txBody>
          <a:bodyPr>
            <a:spAutoFit/>
          </a:bodyPr>
          <a:lstStyle/>
          <a:p>
            <a:pPr algn="just">
              <a:spcBef>
                <a:spcPct val="50000"/>
              </a:spcBef>
            </a:pPr>
            <a:r>
              <a:rPr lang="en-US" altLang="en-US" sz="2600">
                <a:solidFill>
                  <a:srgbClr val="660066"/>
                </a:solidFill>
              </a:rPr>
              <a:t>Suppose that a project was estimated to be 400 KLOC. Calculate the effort and development time.</a:t>
            </a:r>
          </a:p>
        </p:txBody>
      </p:sp>
      <p:sp>
        <p:nvSpPr>
          <p:cNvPr id="50182" name="Line 5"/>
          <p:cNvSpPr>
            <a:spLocks noChangeShapeType="1"/>
          </p:cNvSpPr>
          <p:nvPr/>
        </p:nvSpPr>
        <p:spPr bwMode="auto">
          <a:xfrm>
            <a:off x="304800" y="1149350"/>
            <a:ext cx="8610600" cy="0"/>
          </a:xfrm>
          <a:prstGeom prst="line">
            <a:avLst/>
          </a:prstGeom>
          <a:noFill/>
          <a:ln w="57150">
            <a:solidFill>
              <a:srgbClr val="FF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61122">
                                            <p:txEl>
                                              <p:pRg st="0" end="0"/>
                                            </p:txEl>
                                          </p:spTgt>
                                        </p:tgtEl>
                                        <p:attrNameLst>
                                          <p:attrName>style.visibility</p:attrName>
                                        </p:attrNameLst>
                                      </p:cBhvr>
                                      <p:to>
                                        <p:strVal val="visible"/>
                                      </p:to>
                                    </p:set>
                                    <p:anim calcmode="lin" valueType="num">
                                      <p:cBhvr additive="base">
                                        <p:cTn id="7" dur="500" fill="hold"/>
                                        <p:tgtEl>
                                          <p:spTgt spid="2611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1122">
                                            <p:txEl>
                                              <p:pRg st="0" end="0"/>
                                            </p:txEl>
                                          </p:spTgt>
                                        </p:tgtEl>
                                        <p:attrNameLst>
                                          <p:attrName>ppt_y</p:attrName>
                                        </p:attrNameLst>
                                      </p:cBhvr>
                                      <p:tavLst>
                                        <p:tav tm="0">
                                          <p:val>
                                            <p:strVal val="#ppt_y"/>
                                          </p:val>
                                        </p:tav>
                                        <p:tav tm="100000">
                                          <p:val>
                                            <p:strVal val="#ppt_y"/>
                                          </p:val>
                                        </p:tav>
                                      </p:tavLst>
                                    </p:anim>
                                  </p:childTnLst>
                                </p:cTn>
                              </p:par>
                              <p:par>
                                <p:cTn id="9" presetID="8" presetClass="entr" presetSubtype="16" fill="hold" nodeType="withEffect">
                                  <p:stCondLst>
                                    <p:cond delay="0"/>
                                  </p:stCondLst>
                                  <p:childTnLst>
                                    <p:set>
                                      <p:cBhvr>
                                        <p:cTn id="10" dur="1" fill="hold">
                                          <p:stCondLst>
                                            <p:cond delay="0"/>
                                          </p:stCondLst>
                                        </p:cTn>
                                        <p:tgtEl>
                                          <p:spTgt spid="261123">
                                            <p:txEl>
                                              <p:pRg st="0" end="0"/>
                                            </p:txEl>
                                          </p:spTgt>
                                        </p:tgtEl>
                                        <p:attrNameLst>
                                          <p:attrName>style.visibility</p:attrName>
                                        </p:attrNameLst>
                                      </p:cBhvr>
                                      <p:to>
                                        <p:strVal val="visible"/>
                                      </p:to>
                                    </p:set>
                                    <p:animEffect transition="in" filter="diamond(in)">
                                      <p:cBhvr>
                                        <p:cTn id="11" dur="1000"/>
                                        <p:tgtEl>
                                          <p:spTgt spid="261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E64752CC-4957-44F9-A463-3FFE19422541}" type="slidenum">
              <a:rPr lang="en-GB"/>
              <a:pPr>
                <a:defRPr/>
              </a:pPr>
              <a:t>33</a:t>
            </a:fld>
            <a:endParaRPr lang="en-GB"/>
          </a:p>
        </p:txBody>
      </p:sp>
      <p:sp>
        <p:nvSpPr>
          <p:cNvPr id="262146" name="Text Box 2"/>
          <p:cNvSpPr txBox="1">
            <a:spLocks noChangeArrowheads="1"/>
          </p:cNvSpPr>
          <p:nvPr/>
        </p:nvSpPr>
        <p:spPr bwMode="auto">
          <a:xfrm>
            <a:off x="292100" y="1295400"/>
            <a:ext cx="1171575" cy="365125"/>
          </a:xfrm>
          <a:prstGeom prst="rect">
            <a:avLst/>
          </a:prstGeom>
          <a:noFill/>
          <a:ln w="9525">
            <a:noFill/>
            <a:miter lim="800000"/>
            <a:headEnd/>
            <a:tailEnd/>
          </a:ln>
        </p:spPr>
        <p:txBody>
          <a:bodyPr lIns="0" tIns="0" rIns="0" bIns="0">
            <a:spAutoFit/>
          </a:bodyPr>
          <a:lstStyle/>
          <a:p>
            <a:pPr>
              <a:spcBef>
                <a:spcPct val="50000"/>
              </a:spcBef>
            </a:pPr>
            <a:r>
              <a:rPr lang="en-US" altLang="en-US" sz="2400" b="1" u="sng">
                <a:solidFill>
                  <a:srgbClr val="FF3300"/>
                </a:solidFill>
              </a:rPr>
              <a:t>Solution</a:t>
            </a:r>
          </a:p>
        </p:txBody>
      </p:sp>
      <p:sp>
        <p:nvSpPr>
          <p:cNvPr id="262147" name="Text Box 3"/>
          <p:cNvSpPr txBox="1">
            <a:spLocks noChangeArrowheads="1"/>
          </p:cNvSpPr>
          <p:nvPr/>
        </p:nvSpPr>
        <p:spPr bwMode="auto">
          <a:xfrm>
            <a:off x="292100" y="1828800"/>
            <a:ext cx="8486775" cy="365125"/>
          </a:xfrm>
          <a:prstGeom prst="rect">
            <a:avLst/>
          </a:prstGeom>
          <a:noFill/>
          <a:ln w="9525">
            <a:noFill/>
            <a:miter lim="800000"/>
            <a:headEnd/>
            <a:tailEnd/>
          </a:ln>
        </p:spPr>
        <p:txBody>
          <a:bodyPr lIns="0" tIns="0" rIns="0" bIns="0">
            <a:spAutoFit/>
          </a:bodyPr>
          <a:lstStyle/>
          <a:p>
            <a:pPr>
              <a:spcBef>
                <a:spcPct val="50000"/>
              </a:spcBef>
            </a:pPr>
            <a:r>
              <a:rPr lang="en-US" altLang="en-US" sz="2400">
                <a:solidFill>
                  <a:srgbClr val="0000FF"/>
                </a:solidFill>
              </a:rPr>
              <a:t>The basic COCOMO equation take the form:</a:t>
            </a:r>
          </a:p>
        </p:txBody>
      </p:sp>
      <p:sp>
        <p:nvSpPr>
          <p:cNvPr id="51206" name="Line 7"/>
          <p:cNvSpPr>
            <a:spLocks noChangeShapeType="1"/>
          </p:cNvSpPr>
          <p:nvPr/>
        </p:nvSpPr>
        <p:spPr bwMode="auto">
          <a:xfrm>
            <a:off x="304800" y="1149350"/>
            <a:ext cx="8610600" cy="0"/>
          </a:xfrm>
          <a:prstGeom prst="line">
            <a:avLst/>
          </a:prstGeom>
          <a:noFill/>
          <a:ln w="57150">
            <a:solidFill>
              <a:srgbClr val="FF0000"/>
            </a:solidFill>
            <a:round/>
            <a:headEnd/>
            <a:tailEnd/>
          </a:ln>
        </p:spPr>
        <p:txBody>
          <a:bodyPr/>
          <a:lstStyle/>
          <a:p>
            <a:endParaRPr lang="en-US"/>
          </a:p>
        </p:txBody>
      </p:sp>
      <p:graphicFrame>
        <p:nvGraphicFramePr>
          <p:cNvPr id="421888" name="Object 1024"/>
          <p:cNvGraphicFramePr>
            <a:graphicFrameLocks noChangeAspect="1"/>
          </p:cNvGraphicFramePr>
          <p:nvPr/>
        </p:nvGraphicFramePr>
        <p:xfrm>
          <a:off x="1981200" y="2286000"/>
          <a:ext cx="2425700" cy="554038"/>
        </p:xfrm>
        <a:graphic>
          <a:graphicData uri="http://schemas.openxmlformats.org/presentationml/2006/ole">
            <p:oleObj spid="_x0000_s7170" name="Equation" r:id="rId4" imgW="1054100" imgH="241300" progId="Equation.3">
              <p:embed/>
            </p:oleObj>
          </a:graphicData>
        </a:graphic>
      </p:graphicFrame>
      <p:graphicFrame>
        <p:nvGraphicFramePr>
          <p:cNvPr id="421889" name="Object 1025"/>
          <p:cNvGraphicFramePr>
            <a:graphicFrameLocks noChangeAspect="1"/>
          </p:cNvGraphicFramePr>
          <p:nvPr/>
        </p:nvGraphicFramePr>
        <p:xfrm>
          <a:off x="1966913" y="2874963"/>
          <a:ext cx="2454275" cy="554037"/>
        </p:xfrm>
        <a:graphic>
          <a:graphicData uri="http://schemas.openxmlformats.org/presentationml/2006/ole">
            <p:oleObj spid="_x0000_s7171" name="Equation" r:id="rId5" imgW="1066800" imgH="241300" progId="Equation.3">
              <p:embed/>
            </p:oleObj>
          </a:graphicData>
        </a:graphic>
      </p:graphicFrame>
      <p:sp>
        <p:nvSpPr>
          <p:cNvPr id="262157" name="Text Box 13"/>
          <p:cNvSpPr txBox="1">
            <a:spLocks noChangeArrowheads="1"/>
          </p:cNvSpPr>
          <p:nvPr/>
        </p:nvSpPr>
        <p:spPr bwMode="auto">
          <a:xfrm>
            <a:off x="304800" y="3505200"/>
            <a:ext cx="8486775" cy="365125"/>
          </a:xfrm>
          <a:prstGeom prst="rect">
            <a:avLst/>
          </a:prstGeom>
          <a:noFill/>
          <a:ln w="9525">
            <a:noFill/>
            <a:miter lim="800000"/>
            <a:headEnd/>
            <a:tailEnd/>
          </a:ln>
        </p:spPr>
        <p:txBody>
          <a:bodyPr lIns="0" tIns="0" rIns="0" bIns="0">
            <a:spAutoFit/>
          </a:bodyPr>
          <a:lstStyle/>
          <a:p>
            <a:pPr>
              <a:spcBef>
                <a:spcPct val="50000"/>
              </a:spcBef>
            </a:pPr>
            <a:r>
              <a:rPr lang="en-US" altLang="en-US" sz="2400">
                <a:solidFill>
                  <a:srgbClr val="0000FF"/>
                </a:solidFill>
              </a:rPr>
              <a:t>Estimated size of the project = 400 KLOC</a:t>
            </a:r>
          </a:p>
        </p:txBody>
      </p:sp>
      <p:sp>
        <p:nvSpPr>
          <p:cNvPr id="262158" name="Text Box 14"/>
          <p:cNvSpPr txBox="1">
            <a:spLocks noChangeArrowheads="1"/>
          </p:cNvSpPr>
          <p:nvPr/>
        </p:nvSpPr>
        <p:spPr bwMode="auto">
          <a:xfrm>
            <a:off x="276225" y="4054475"/>
            <a:ext cx="2390775" cy="365125"/>
          </a:xfrm>
          <a:prstGeom prst="rect">
            <a:avLst/>
          </a:prstGeom>
          <a:noFill/>
          <a:ln w="9525">
            <a:noFill/>
            <a:miter lim="800000"/>
            <a:headEnd/>
            <a:tailEnd/>
          </a:ln>
        </p:spPr>
        <p:txBody>
          <a:bodyPr lIns="0" tIns="0" rIns="0" bIns="0">
            <a:spAutoFit/>
          </a:bodyPr>
          <a:lstStyle/>
          <a:p>
            <a:pPr>
              <a:spcBef>
                <a:spcPct val="50000"/>
              </a:spcBef>
            </a:pPr>
            <a:r>
              <a:rPr lang="en-US" altLang="en-US" sz="2400" b="1">
                <a:solidFill>
                  <a:srgbClr val="660066"/>
                </a:solidFill>
              </a:rPr>
              <a:t>(i) </a:t>
            </a:r>
            <a:r>
              <a:rPr lang="en-US" altLang="en-US" sz="2400">
                <a:solidFill>
                  <a:srgbClr val="660066"/>
                </a:solidFill>
              </a:rPr>
              <a:t> Organic mode</a:t>
            </a:r>
          </a:p>
        </p:txBody>
      </p:sp>
      <p:sp>
        <p:nvSpPr>
          <p:cNvPr id="262159" name="Text Box 15"/>
          <p:cNvSpPr txBox="1">
            <a:spLocks noChangeArrowheads="1"/>
          </p:cNvSpPr>
          <p:nvPr/>
        </p:nvSpPr>
        <p:spPr bwMode="auto">
          <a:xfrm>
            <a:off x="1600200" y="4649788"/>
            <a:ext cx="6705600" cy="912812"/>
          </a:xfrm>
          <a:prstGeom prst="rect">
            <a:avLst/>
          </a:prstGeom>
          <a:noFill/>
          <a:ln w="9525">
            <a:noFill/>
            <a:miter lim="800000"/>
            <a:headEnd/>
            <a:tailEnd/>
          </a:ln>
        </p:spPr>
        <p:txBody>
          <a:bodyPr lIns="0" tIns="0" rIns="0" bIns="0">
            <a:spAutoFit/>
          </a:bodyPr>
          <a:lstStyle/>
          <a:p>
            <a:pPr>
              <a:spcBef>
                <a:spcPct val="50000"/>
              </a:spcBef>
            </a:pPr>
            <a:r>
              <a:rPr lang="en-US" altLang="en-US" sz="2400"/>
              <a:t>E = 2.4(400)</a:t>
            </a:r>
            <a:r>
              <a:rPr lang="en-US" altLang="en-US" sz="2400" baseline="30000"/>
              <a:t>1.05 </a:t>
            </a:r>
            <a:r>
              <a:rPr lang="en-US" altLang="en-US" sz="2400"/>
              <a:t>= 1295.31 PM</a:t>
            </a:r>
          </a:p>
          <a:p>
            <a:pPr>
              <a:spcBef>
                <a:spcPct val="50000"/>
              </a:spcBef>
            </a:pPr>
            <a:r>
              <a:rPr lang="en-US" altLang="en-US" sz="2400"/>
              <a:t>D = 2.5(1295.31)</a:t>
            </a:r>
            <a:r>
              <a:rPr lang="en-US" altLang="en-US" sz="2400" baseline="30000"/>
              <a:t>0.38 </a:t>
            </a:r>
            <a:r>
              <a:rPr lang="en-US" altLang="en-US" sz="2400"/>
              <a:t>= 38.07 PM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62146"/>
                                        </p:tgtEl>
                                        <p:attrNameLst>
                                          <p:attrName>style.visibility</p:attrName>
                                        </p:attrNameLst>
                                      </p:cBhvr>
                                      <p:to>
                                        <p:strVal val="visible"/>
                                      </p:to>
                                    </p:set>
                                    <p:animEffect transition="in" filter="diamond(in)">
                                      <p:cBhvr>
                                        <p:cTn id="7" dur="1000"/>
                                        <p:tgtEl>
                                          <p:spTgt spid="262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62147"/>
                                        </p:tgtEl>
                                        <p:attrNameLst>
                                          <p:attrName>style.visibility</p:attrName>
                                        </p:attrNameLst>
                                      </p:cBhvr>
                                      <p:to>
                                        <p:strVal val="visible"/>
                                      </p:to>
                                    </p:set>
                                    <p:animEffect transition="in" filter="diamond(in)">
                                      <p:cBhvr>
                                        <p:cTn id="12" dur="1000"/>
                                        <p:tgtEl>
                                          <p:spTgt spid="262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21888"/>
                                        </p:tgtEl>
                                        <p:attrNameLst>
                                          <p:attrName>style.visibility</p:attrName>
                                        </p:attrNameLst>
                                      </p:cBhvr>
                                      <p:to>
                                        <p:strVal val="visible"/>
                                      </p:to>
                                    </p:set>
                                    <p:animEffect transition="in" filter="diamond(in)">
                                      <p:cBhvr>
                                        <p:cTn id="17" dur="1000"/>
                                        <p:tgtEl>
                                          <p:spTgt spid="421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421889"/>
                                        </p:tgtEl>
                                        <p:attrNameLst>
                                          <p:attrName>style.visibility</p:attrName>
                                        </p:attrNameLst>
                                      </p:cBhvr>
                                      <p:to>
                                        <p:strVal val="visible"/>
                                      </p:to>
                                    </p:set>
                                    <p:animEffect transition="in" filter="diamond(in)">
                                      <p:cBhvr>
                                        <p:cTn id="22" dur="1000"/>
                                        <p:tgtEl>
                                          <p:spTgt spid="4218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62157"/>
                                        </p:tgtEl>
                                        <p:attrNameLst>
                                          <p:attrName>style.visibility</p:attrName>
                                        </p:attrNameLst>
                                      </p:cBhvr>
                                      <p:to>
                                        <p:strVal val="visible"/>
                                      </p:to>
                                    </p:set>
                                    <p:animEffect transition="in" filter="diamond(in)">
                                      <p:cBhvr>
                                        <p:cTn id="27" dur="1000"/>
                                        <p:tgtEl>
                                          <p:spTgt spid="2621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62158"/>
                                        </p:tgtEl>
                                        <p:attrNameLst>
                                          <p:attrName>style.visibility</p:attrName>
                                        </p:attrNameLst>
                                      </p:cBhvr>
                                      <p:to>
                                        <p:strVal val="visible"/>
                                      </p:to>
                                    </p:set>
                                    <p:animEffect transition="in" filter="diamond(in)">
                                      <p:cBhvr>
                                        <p:cTn id="32" dur="1000"/>
                                        <p:tgtEl>
                                          <p:spTgt spid="2621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62159"/>
                                        </p:tgtEl>
                                        <p:attrNameLst>
                                          <p:attrName>style.visibility</p:attrName>
                                        </p:attrNameLst>
                                      </p:cBhvr>
                                      <p:to>
                                        <p:strVal val="visible"/>
                                      </p:to>
                                    </p:set>
                                    <p:animEffect transition="in" filter="diamond(in)">
                                      <p:cBhvr>
                                        <p:cTn id="37" dur="1000"/>
                                        <p:tgtEl>
                                          <p:spTgt spid="262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p:bldP spid="262147" grpId="0"/>
      <p:bldP spid="262157" grpId="0"/>
      <p:bldP spid="262158" grpId="0"/>
      <p:bldP spid="26215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pPr>
              <a:defRPr/>
            </a:pPr>
            <a:fld id="{83E48014-654D-4112-A523-6F3BBB57F345}" type="slidenum">
              <a:rPr lang="en-GB"/>
              <a:pPr>
                <a:defRPr/>
              </a:pPr>
              <a:t>34</a:t>
            </a:fld>
            <a:endParaRPr lang="en-GB"/>
          </a:p>
        </p:txBody>
      </p:sp>
      <p:sp>
        <p:nvSpPr>
          <p:cNvPr id="52228" name="Line 5"/>
          <p:cNvSpPr>
            <a:spLocks noChangeShapeType="1"/>
          </p:cNvSpPr>
          <p:nvPr/>
        </p:nvSpPr>
        <p:spPr bwMode="auto">
          <a:xfrm>
            <a:off x="304800" y="1149350"/>
            <a:ext cx="8610600" cy="0"/>
          </a:xfrm>
          <a:prstGeom prst="line">
            <a:avLst/>
          </a:prstGeom>
          <a:noFill/>
          <a:ln w="57150">
            <a:solidFill>
              <a:srgbClr val="FF0000"/>
            </a:solidFill>
            <a:round/>
            <a:headEnd/>
            <a:tailEnd/>
          </a:ln>
        </p:spPr>
        <p:txBody>
          <a:bodyPr/>
          <a:lstStyle/>
          <a:p>
            <a:endParaRPr lang="en-US"/>
          </a:p>
        </p:txBody>
      </p:sp>
      <p:sp>
        <p:nvSpPr>
          <p:cNvPr id="265225" name="Text Box 9"/>
          <p:cNvSpPr txBox="1">
            <a:spLocks noChangeArrowheads="1"/>
          </p:cNvSpPr>
          <p:nvPr/>
        </p:nvSpPr>
        <p:spPr bwMode="auto">
          <a:xfrm>
            <a:off x="276225" y="1524000"/>
            <a:ext cx="5895975" cy="365125"/>
          </a:xfrm>
          <a:prstGeom prst="rect">
            <a:avLst/>
          </a:prstGeom>
          <a:noFill/>
          <a:ln w="9525">
            <a:noFill/>
            <a:miter lim="800000"/>
            <a:headEnd/>
            <a:tailEnd/>
          </a:ln>
        </p:spPr>
        <p:txBody>
          <a:bodyPr lIns="0" tIns="0" rIns="0" bIns="0">
            <a:spAutoFit/>
          </a:bodyPr>
          <a:lstStyle/>
          <a:p>
            <a:pPr>
              <a:spcBef>
                <a:spcPct val="50000"/>
              </a:spcBef>
            </a:pPr>
            <a:r>
              <a:rPr lang="en-US" altLang="en-US" sz="2400" b="1">
                <a:solidFill>
                  <a:srgbClr val="660066"/>
                </a:solidFill>
              </a:rPr>
              <a:t>(ii) </a:t>
            </a:r>
            <a:r>
              <a:rPr lang="en-US" altLang="en-US" sz="2400">
                <a:solidFill>
                  <a:srgbClr val="660066"/>
                </a:solidFill>
              </a:rPr>
              <a:t> Semidetached mode</a:t>
            </a:r>
          </a:p>
        </p:txBody>
      </p:sp>
      <p:sp>
        <p:nvSpPr>
          <p:cNvPr id="265226" name="Text Box 10"/>
          <p:cNvSpPr txBox="1">
            <a:spLocks noChangeArrowheads="1"/>
          </p:cNvSpPr>
          <p:nvPr/>
        </p:nvSpPr>
        <p:spPr bwMode="auto">
          <a:xfrm>
            <a:off x="1600200" y="2119313"/>
            <a:ext cx="6705600" cy="912812"/>
          </a:xfrm>
          <a:prstGeom prst="rect">
            <a:avLst/>
          </a:prstGeom>
          <a:noFill/>
          <a:ln w="9525">
            <a:noFill/>
            <a:miter lim="800000"/>
            <a:headEnd/>
            <a:tailEnd/>
          </a:ln>
        </p:spPr>
        <p:txBody>
          <a:bodyPr lIns="0" tIns="0" rIns="0" bIns="0">
            <a:spAutoFit/>
          </a:bodyPr>
          <a:lstStyle/>
          <a:p>
            <a:pPr>
              <a:spcBef>
                <a:spcPct val="50000"/>
              </a:spcBef>
            </a:pPr>
            <a:r>
              <a:rPr lang="en-US" altLang="en-US" sz="2400"/>
              <a:t>E = 3.0(400)</a:t>
            </a:r>
            <a:r>
              <a:rPr lang="en-US" altLang="en-US" sz="2400" baseline="30000"/>
              <a:t>1.12 </a:t>
            </a:r>
            <a:r>
              <a:rPr lang="en-US" altLang="en-US" sz="2400"/>
              <a:t>= 2462.79 PM</a:t>
            </a:r>
          </a:p>
          <a:p>
            <a:pPr>
              <a:spcBef>
                <a:spcPct val="50000"/>
              </a:spcBef>
            </a:pPr>
            <a:r>
              <a:rPr lang="en-US" altLang="en-US" sz="2400"/>
              <a:t>D = 2.5(2462.79)</a:t>
            </a:r>
            <a:r>
              <a:rPr lang="en-US" altLang="en-US" sz="2400" baseline="30000"/>
              <a:t>0.35 </a:t>
            </a:r>
            <a:r>
              <a:rPr lang="en-US" altLang="en-US" sz="2400"/>
              <a:t>= 38.45 PM</a:t>
            </a:r>
          </a:p>
        </p:txBody>
      </p:sp>
      <p:sp>
        <p:nvSpPr>
          <p:cNvPr id="265227" name="Text Box 11"/>
          <p:cNvSpPr txBox="1">
            <a:spLocks noChangeArrowheads="1"/>
          </p:cNvSpPr>
          <p:nvPr/>
        </p:nvSpPr>
        <p:spPr bwMode="auto">
          <a:xfrm>
            <a:off x="304800" y="3505200"/>
            <a:ext cx="5715000" cy="365125"/>
          </a:xfrm>
          <a:prstGeom prst="rect">
            <a:avLst/>
          </a:prstGeom>
          <a:noFill/>
          <a:ln w="9525">
            <a:noFill/>
            <a:miter lim="800000"/>
            <a:headEnd/>
            <a:tailEnd/>
          </a:ln>
        </p:spPr>
        <p:txBody>
          <a:bodyPr lIns="0" tIns="0" rIns="0" bIns="0">
            <a:spAutoFit/>
          </a:bodyPr>
          <a:lstStyle/>
          <a:p>
            <a:pPr>
              <a:spcBef>
                <a:spcPct val="50000"/>
              </a:spcBef>
            </a:pPr>
            <a:r>
              <a:rPr lang="en-US" altLang="en-US" sz="2400" b="1">
                <a:solidFill>
                  <a:srgbClr val="660066"/>
                </a:solidFill>
              </a:rPr>
              <a:t>(iii) </a:t>
            </a:r>
            <a:r>
              <a:rPr lang="en-US" altLang="en-US" sz="2400">
                <a:solidFill>
                  <a:srgbClr val="660066"/>
                </a:solidFill>
              </a:rPr>
              <a:t> Embedded mode</a:t>
            </a:r>
          </a:p>
        </p:txBody>
      </p:sp>
      <p:sp>
        <p:nvSpPr>
          <p:cNvPr id="265228" name="Text Box 12"/>
          <p:cNvSpPr txBox="1">
            <a:spLocks noChangeArrowheads="1"/>
          </p:cNvSpPr>
          <p:nvPr/>
        </p:nvSpPr>
        <p:spPr bwMode="auto">
          <a:xfrm>
            <a:off x="1628775" y="4100513"/>
            <a:ext cx="6705600" cy="912812"/>
          </a:xfrm>
          <a:prstGeom prst="rect">
            <a:avLst/>
          </a:prstGeom>
          <a:noFill/>
          <a:ln w="9525">
            <a:noFill/>
            <a:miter lim="800000"/>
            <a:headEnd/>
            <a:tailEnd/>
          </a:ln>
        </p:spPr>
        <p:txBody>
          <a:bodyPr lIns="0" tIns="0" rIns="0" bIns="0">
            <a:spAutoFit/>
          </a:bodyPr>
          <a:lstStyle/>
          <a:p>
            <a:pPr>
              <a:spcBef>
                <a:spcPct val="50000"/>
              </a:spcBef>
            </a:pPr>
            <a:r>
              <a:rPr lang="en-US" altLang="en-US" sz="2400"/>
              <a:t>E = 3.6(400)</a:t>
            </a:r>
            <a:r>
              <a:rPr lang="en-US" altLang="en-US" sz="2400" baseline="30000"/>
              <a:t>1.20 </a:t>
            </a:r>
            <a:r>
              <a:rPr lang="en-US" altLang="en-US" sz="2400"/>
              <a:t>= 4772.81 PM</a:t>
            </a:r>
          </a:p>
          <a:p>
            <a:pPr>
              <a:spcBef>
                <a:spcPct val="50000"/>
              </a:spcBef>
            </a:pPr>
            <a:r>
              <a:rPr lang="en-US" altLang="en-US" sz="2400"/>
              <a:t>D = 2.5(4772.8)</a:t>
            </a:r>
            <a:r>
              <a:rPr lang="en-US" altLang="en-US" sz="2400" baseline="30000"/>
              <a:t>0.32 </a:t>
            </a:r>
            <a:r>
              <a:rPr lang="en-US" altLang="en-US" sz="2400"/>
              <a:t>= 38 PM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65225"/>
                                        </p:tgtEl>
                                        <p:attrNameLst>
                                          <p:attrName>style.visibility</p:attrName>
                                        </p:attrNameLst>
                                      </p:cBhvr>
                                      <p:to>
                                        <p:strVal val="visible"/>
                                      </p:to>
                                    </p:set>
                                    <p:animEffect transition="in" filter="diamond(in)">
                                      <p:cBhvr>
                                        <p:cTn id="7" dur="1000"/>
                                        <p:tgtEl>
                                          <p:spTgt spid="2652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65226"/>
                                        </p:tgtEl>
                                        <p:attrNameLst>
                                          <p:attrName>style.visibility</p:attrName>
                                        </p:attrNameLst>
                                      </p:cBhvr>
                                      <p:to>
                                        <p:strVal val="visible"/>
                                      </p:to>
                                    </p:set>
                                    <p:animEffect transition="in" filter="diamond(in)">
                                      <p:cBhvr>
                                        <p:cTn id="12" dur="1000"/>
                                        <p:tgtEl>
                                          <p:spTgt spid="265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65227"/>
                                        </p:tgtEl>
                                        <p:attrNameLst>
                                          <p:attrName>style.visibility</p:attrName>
                                        </p:attrNameLst>
                                      </p:cBhvr>
                                      <p:to>
                                        <p:strVal val="visible"/>
                                      </p:to>
                                    </p:set>
                                    <p:animEffect transition="in" filter="diamond(in)">
                                      <p:cBhvr>
                                        <p:cTn id="17" dur="1000"/>
                                        <p:tgtEl>
                                          <p:spTgt spid="2652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65228"/>
                                        </p:tgtEl>
                                        <p:attrNameLst>
                                          <p:attrName>style.visibility</p:attrName>
                                        </p:attrNameLst>
                                      </p:cBhvr>
                                      <p:to>
                                        <p:strVal val="visible"/>
                                      </p:to>
                                    </p:set>
                                    <p:animEffect transition="in" filter="diamond(in)">
                                      <p:cBhvr>
                                        <p:cTn id="22" dur="1000"/>
                                        <p:tgtEl>
                                          <p:spTgt spid="265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5" grpId="0"/>
      <p:bldP spid="265226" grpId="0"/>
      <p:bldP spid="265227" grpId="0"/>
      <p:bldP spid="2652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B7F6DB1B-E869-4456-AC53-90F6F8DA285C}" type="slidenum">
              <a:rPr lang="en-GB"/>
              <a:pPr>
                <a:defRPr/>
              </a:pPr>
              <a:t>35</a:t>
            </a:fld>
            <a:endParaRPr lang="en-GB"/>
          </a:p>
        </p:txBody>
      </p:sp>
      <p:sp>
        <p:nvSpPr>
          <p:cNvPr id="267266" name="Text Box 2"/>
          <p:cNvSpPr txBox="1">
            <a:spLocks noChangeArrowheads="1"/>
          </p:cNvSpPr>
          <p:nvPr/>
        </p:nvSpPr>
        <p:spPr bwMode="auto">
          <a:xfrm>
            <a:off x="304800" y="1524000"/>
            <a:ext cx="8534400" cy="457200"/>
          </a:xfrm>
          <a:prstGeom prst="rect">
            <a:avLst/>
          </a:prstGeom>
          <a:noFill/>
          <a:ln w="9525">
            <a:noFill/>
            <a:miter lim="800000"/>
            <a:headEnd/>
            <a:tailEnd/>
          </a:ln>
        </p:spPr>
        <p:txBody>
          <a:bodyPr>
            <a:spAutoFit/>
          </a:bodyPr>
          <a:lstStyle/>
          <a:p>
            <a:pPr algn="just">
              <a:spcBef>
                <a:spcPct val="50000"/>
              </a:spcBef>
            </a:pPr>
            <a:r>
              <a:rPr lang="en-US" altLang="en-US" sz="2400"/>
              <a:t>Example: 4.6</a:t>
            </a:r>
            <a:endParaRPr lang="en-GB" altLang="en-US" sz="2400"/>
          </a:p>
        </p:txBody>
      </p:sp>
      <p:sp>
        <p:nvSpPr>
          <p:cNvPr id="267267" name="Text Box 3"/>
          <p:cNvSpPr txBox="1">
            <a:spLocks noChangeArrowheads="1"/>
          </p:cNvSpPr>
          <p:nvPr/>
        </p:nvSpPr>
        <p:spPr bwMode="auto">
          <a:xfrm>
            <a:off x="304800" y="2149475"/>
            <a:ext cx="8534400" cy="1552575"/>
          </a:xfrm>
          <a:prstGeom prst="rect">
            <a:avLst/>
          </a:prstGeom>
          <a:noFill/>
          <a:ln w="9525">
            <a:noFill/>
            <a:miter lim="800000"/>
            <a:headEnd/>
            <a:tailEnd/>
          </a:ln>
        </p:spPr>
        <p:txBody>
          <a:bodyPr>
            <a:spAutoFit/>
          </a:bodyPr>
          <a:lstStyle/>
          <a:p>
            <a:pPr algn="just">
              <a:spcBef>
                <a:spcPct val="50000"/>
              </a:spcBef>
            </a:pPr>
            <a:r>
              <a:rPr lang="en-US" altLang="en-US" sz="2400">
                <a:solidFill>
                  <a:srgbClr val="660066"/>
                </a:solidFill>
              </a:rPr>
              <a:t>A project size of 200 KLOC is to be developed. Software development team has average experience on similar type of projects. The project schedule is not very tight. Calculate the effort, development time, average staff size and productivity of the project.</a:t>
            </a:r>
          </a:p>
        </p:txBody>
      </p:sp>
      <p:sp>
        <p:nvSpPr>
          <p:cNvPr id="53253" name="Text Box 4"/>
          <p:cNvSpPr txBox="1">
            <a:spLocks noChangeArrowheads="1"/>
          </p:cNvSpPr>
          <p:nvPr/>
        </p:nvSpPr>
        <p:spPr bwMode="auto">
          <a:xfrm>
            <a:off x="304800" y="288925"/>
            <a:ext cx="8534400" cy="701675"/>
          </a:xfrm>
          <a:prstGeom prst="rect">
            <a:avLst/>
          </a:prstGeom>
          <a:noFill/>
          <a:ln w="9525">
            <a:noFill/>
            <a:miter lim="800000"/>
            <a:headEnd/>
            <a:tailEnd/>
          </a:ln>
        </p:spPr>
        <p:txBody>
          <a:bodyPr>
            <a:spAutoFit/>
          </a:bodyPr>
          <a:lstStyle/>
          <a:p>
            <a:pPr algn="ctr">
              <a:spcBef>
                <a:spcPct val="50000"/>
              </a:spcBef>
            </a:pPr>
            <a:r>
              <a:rPr lang="en-US" altLang="en-US" sz="4000" b="1">
                <a:solidFill>
                  <a:schemeClr val="accent2"/>
                </a:solidFill>
                <a:latin typeface="Monotype Corsiva" pitchFamily="64" charset="0"/>
                <a:cs typeface="Times New Roman" pitchFamily="18" charset="0"/>
              </a:rPr>
              <a:t>Software Project Planning</a:t>
            </a:r>
          </a:p>
        </p:txBody>
      </p:sp>
      <p:sp>
        <p:nvSpPr>
          <p:cNvPr id="53254" name="Line 5"/>
          <p:cNvSpPr>
            <a:spLocks noChangeShapeType="1"/>
          </p:cNvSpPr>
          <p:nvPr/>
        </p:nvSpPr>
        <p:spPr bwMode="auto">
          <a:xfrm>
            <a:off x="304800" y="1149350"/>
            <a:ext cx="8610600" cy="0"/>
          </a:xfrm>
          <a:prstGeom prst="line">
            <a:avLst/>
          </a:prstGeom>
          <a:noFill/>
          <a:ln w="57150">
            <a:solidFill>
              <a:srgbClr val="FF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67266">
                                            <p:txEl>
                                              <p:pRg st="0" end="0"/>
                                            </p:txEl>
                                          </p:spTgt>
                                        </p:tgtEl>
                                        <p:attrNameLst>
                                          <p:attrName>style.visibility</p:attrName>
                                        </p:attrNameLst>
                                      </p:cBhvr>
                                      <p:to>
                                        <p:strVal val="visible"/>
                                      </p:to>
                                    </p:set>
                                    <p:anim calcmode="lin" valueType="num">
                                      <p:cBhvr additive="base">
                                        <p:cTn id="7" dur="500" fill="hold"/>
                                        <p:tgtEl>
                                          <p:spTgt spid="267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7266">
                                            <p:txEl>
                                              <p:pRg st="0" end="0"/>
                                            </p:txEl>
                                          </p:spTgt>
                                        </p:tgtEl>
                                        <p:attrNameLst>
                                          <p:attrName>ppt_y</p:attrName>
                                        </p:attrNameLst>
                                      </p:cBhvr>
                                      <p:tavLst>
                                        <p:tav tm="0">
                                          <p:val>
                                            <p:strVal val="#ppt_y"/>
                                          </p:val>
                                        </p:tav>
                                        <p:tav tm="100000">
                                          <p:val>
                                            <p:strVal val="#ppt_y"/>
                                          </p:val>
                                        </p:tav>
                                      </p:tavLst>
                                    </p:anim>
                                  </p:childTnLst>
                                </p:cTn>
                              </p:par>
                              <p:par>
                                <p:cTn id="9" presetID="8" presetClass="entr" presetSubtype="16" fill="hold" nodeType="withEffect">
                                  <p:stCondLst>
                                    <p:cond delay="0"/>
                                  </p:stCondLst>
                                  <p:childTnLst>
                                    <p:set>
                                      <p:cBhvr>
                                        <p:cTn id="10" dur="1" fill="hold">
                                          <p:stCondLst>
                                            <p:cond delay="0"/>
                                          </p:stCondLst>
                                        </p:cTn>
                                        <p:tgtEl>
                                          <p:spTgt spid="267267">
                                            <p:txEl>
                                              <p:pRg st="0" end="0"/>
                                            </p:txEl>
                                          </p:spTgt>
                                        </p:tgtEl>
                                        <p:attrNameLst>
                                          <p:attrName>style.visibility</p:attrName>
                                        </p:attrNameLst>
                                      </p:cBhvr>
                                      <p:to>
                                        <p:strVal val="visible"/>
                                      </p:to>
                                    </p:set>
                                    <p:animEffect transition="in" filter="diamond(in)">
                                      <p:cBhvr>
                                        <p:cTn id="11" dur="1000"/>
                                        <p:tgtEl>
                                          <p:spTgt spid="267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pPr>
              <a:defRPr/>
            </a:pPr>
            <a:fld id="{9976B933-AD37-41CB-BE40-15F39D11C87B}" type="slidenum">
              <a:rPr lang="en-GB"/>
              <a:pPr>
                <a:defRPr/>
              </a:pPr>
              <a:t>36</a:t>
            </a:fld>
            <a:endParaRPr lang="en-GB"/>
          </a:p>
        </p:txBody>
      </p:sp>
      <p:sp>
        <p:nvSpPr>
          <p:cNvPr id="268290" name="Text Box 2"/>
          <p:cNvSpPr txBox="1">
            <a:spLocks noChangeArrowheads="1"/>
          </p:cNvSpPr>
          <p:nvPr/>
        </p:nvSpPr>
        <p:spPr bwMode="auto">
          <a:xfrm>
            <a:off x="292100" y="1295400"/>
            <a:ext cx="1171575" cy="365125"/>
          </a:xfrm>
          <a:prstGeom prst="rect">
            <a:avLst/>
          </a:prstGeom>
          <a:noFill/>
          <a:ln w="9525">
            <a:noFill/>
            <a:miter lim="800000"/>
            <a:headEnd/>
            <a:tailEnd/>
          </a:ln>
        </p:spPr>
        <p:txBody>
          <a:bodyPr lIns="0" tIns="0" rIns="0" bIns="0">
            <a:spAutoFit/>
          </a:bodyPr>
          <a:lstStyle/>
          <a:p>
            <a:pPr>
              <a:spcBef>
                <a:spcPct val="50000"/>
              </a:spcBef>
            </a:pPr>
            <a:r>
              <a:rPr lang="en-US" altLang="en-US" sz="2400" b="1" u="sng">
                <a:solidFill>
                  <a:srgbClr val="FF3300"/>
                </a:solidFill>
              </a:rPr>
              <a:t>Solution</a:t>
            </a:r>
          </a:p>
        </p:txBody>
      </p:sp>
      <p:sp>
        <p:nvSpPr>
          <p:cNvPr id="268291" name="Text Box 3"/>
          <p:cNvSpPr txBox="1">
            <a:spLocks noChangeArrowheads="1"/>
          </p:cNvSpPr>
          <p:nvPr/>
        </p:nvSpPr>
        <p:spPr bwMode="auto">
          <a:xfrm>
            <a:off x="292100" y="1936750"/>
            <a:ext cx="8486775" cy="730250"/>
          </a:xfrm>
          <a:prstGeom prst="rect">
            <a:avLst/>
          </a:prstGeom>
          <a:noFill/>
          <a:ln w="9525">
            <a:noFill/>
            <a:miter lim="800000"/>
            <a:headEnd/>
            <a:tailEnd/>
          </a:ln>
        </p:spPr>
        <p:txBody>
          <a:bodyPr lIns="0" tIns="0" rIns="0" bIns="0">
            <a:spAutoFit/>
          </a:bodyPr>
          <a:lstStyle/>
          <a:p>
            <a:pPr>
              <a:spcBef>
                <a:spcPct val="50000"/>
              </a:spcBef>
            </a:pPr>
            <a:r>
              <a:rPr lang="en-US" altLang="en-US" sz="2400">
                <a:solidFill>
                  <a:srgbClr val="0000FF"/>
                </a:solidFill>
              </a:rPr>
              <a:t>The semi-detached mode is the most appropriate mode; keeping in view the size, schedule and experience of the development team.</a:t>
            </a:r>
          </a:p>
        </p:txBody>
      </p:sp>
      <p:sp>
        <p:nvSpPr>
          <p:cNvPr id="54277" name="Text Box 4"/>
          <p:cNvSpPr txBox="1">
            <a:spLocks noChangeArrowheads="1"/>
          </p:cNvSpPr>
          <p:nvPr/>
        </p:nvSpPr>
        <p:spPr bwMode="auto">
          <a:xfrm>
            <a:off x="304800" y="288925"/>
            <a:ext cx="8534400" cy="701675"/>
          </a:xfrm>
          <a:prstGeom prst="rect">
            <a:avLst/>
          </a:prstGeom>
          <a:noFill/>
          <a:ln w="9525">
            <a:noFill/>
            <a:miter lim="800000"/>
            <a:headEnd/>
            <a:tailEnd/>
          </a:ln>
        </p:spPr>
        <p:txBody>
          <a:bodyPr>
            <a:spAutoFit/>
          </a:bodyPr>
          <a:lstStyle/>
          <a:p>
            <a:pPr algn="ctr">
              <a:spcBef>
                <a:spcPct val="50000"/>
              </a:spcBef>
            </a:pPr>
            <a:r>
              <a:rPr lang="en-US" altLang="en-US" sz="4000" b="1">
                <a:solidFill>
                  <a:schemeClr val="accent2"/>
                </a:solidFill>
                <a:latin typeface="Monotype Corsiva" pitchFamily="64" charset="0"/>
                <a:cs typeface="Times New Roman" pitchFamily="18" charset="0"/>
              </a:rPr>
              <a:t>Software Project Planning</a:t>
            </a:r>
          </a:p>
        </p:txBody>
      </p:sp>
      <p:sp>
        <p:nvSpPr>
          <p:cNvPr id="54278" name="Line 5"/>
          <p:cNvSpPr>
            <a:spLocks noChangeShapeType="1"/>
          </p:cNvSpPr>
          <p:nvPr/>
        </p:nvSpPr>
        <p:spPr bwMode="auto">
          <a:xfrm>
            <a:off x="304800" y="1149350"/>
            <a:ext cx="8610600" cy="0"/>
          </a:xfrm>
          <a:prstGeom prst="line">
            <a:avLst/>
          </a:prstGeom>
          <a:noFill/>
          <a:ln w="57150">
            <a:solidFill>
              <a:srgbClr val="FF0000"/>
            </a:solidFill>
            <a:round/>
            <a:headEnd/>
            <a:tailEnd/>
          </a:ln>
        </p:spPr>
        <p:txBody>
          <a:bodyPr/>
          <a:lstStyle/>
          <a:p>
            <a:endParaRPr lang="en-US"/>
          </a:p>
        </p:txBody>
      </p:sp>
      <p:sp>
        <p:nvSpPr>
          <p:cNvPr id="268296" name="Text Box 8"/>
          <p:cNvSpPr txBox="1">
            <a:spLocks noChangeArrowheads="1"/>
          </p:cNvSpPr>
          <p:nvPr/>
        </p:nvSpPr>
        <p:spPr bwMode="auto">
          <a:xfrm>
            <a:off x="304800" y="4591050"/>
            <a:ext cx="2209800" cy="365125"/>
          </a:xfrm>
          <a:prstGeom prst="rect">
            <a:avLst/>
          </a:prstGeom>
          <a:noFill/>
          <a:ln w="9525">
            <a:noFill/>
            <a:miter lim="800000"/>
            <a:headEnd/>
            <a:tailEnd/>
          </a:ln>
        </p:spPr>
        <p:txBody>
          <a:bodyPr lIns="0" tIns="0" rIns="0" bIns="0">
            <a:spAutoFit/>
          </a:bodyPr>
          <a:lstStyle/>
          <a:p>
            <a:pPr>
              <a:spcBef>
                <a:spcPct val="50000"/>
              </a:spcBef>
            </a:pPr>
            <a:r>
              <a:rPr lang="en-US" altLang="en-US" sz="2400">
                <a:solidFill>
                  <a:schemeClr val="tx2"/>
                </a:solidFill>
              </a:rPr>
              <a:t>Average staff size </a:t>
            </a:r>
          </a:p>
        </p:txBody>
      </p:sp>
      <p:sp>
        <p:nvSpPr>
          <p:cNvPr id="268299" name="Text Box 11"/>
          <p:cNvSpPr txBox="1">
            <a:spLocks noChangeArrowheads="1"/>
          </p:cNvSpPr>
          <p:nvPr/>
        </p:nvSpPr>
        <p:spPr bwMode="auto">
          <a:xfrm>
            <a:off x="1828800" y="2973388"/>
            <a:ext cx="6705600" cy="912812"/>
          </a:xfrm>
          <a:prstGeom prst="rect">
            <a:avLst/>
          </a:prstGeom>
          <a:noFill/>
          <a:ln w="9525">
            <a:noFill/>
            <a:miter lim="800000"/>
            <a:headEnd/>
            <a:tailEnd/>
          </a:ln>
        </p:spPr>
        <p:txBody>
          <a:bodyPr lIns="0" tIns="0" rIns="0" bIns="0">
            <a:spAutoFit/>
          </a:bodyPr>
          <a:lstStyle/>
          <a:p>
            <a:pPr>
              <a:spcBef>
                <a:spcPct val="50000"/>
              </a:spcBef>
            </a:pPr>
            <a:r>
              <a:rPr lang="en-US" altLang="en-US" sz="2400"/>
              <a:t>E = 3.0(200)</a:t>
            </a:r>
            <a:r>
              <a:rPr lang="en-US" altLang="en-US" sz="2400" baseline="30000"/>
              <a:t>1.12 </a:t>
            </a:r>
            <a:r>
              <a:rPr lang="en-US" altLang="en-US" sz="2400"/>
              <a:t>= 1133.12 PM</a:t>
            </a:r>
          </a:p>
          <a:p>
            <a:pPr>
              <a:spcBef>
                <a:spcPct val="50000"/>
              </a:spcBef>
            </a:pPr>
            <a:r>
              <a:rPr lang="en-US" altLang="en-US" sz="2400"/>
              <a:t>D = 2.5(1133.12)</a:t>
            </a:r>
            <a:r>
              <a:rPr lang="en-US" altLang="en-US" sz="2400" baseline="30000"/>
              <a:t>0.35 </a:t>
            </a:r>
            <a:r>
              <a:rPr lang="en-US" altLang="en-US" sz="2400"/>
              <a:t>= 29.3 PM</a:t>
            </a:r>
          </a:p>
        </p:txBody>
      </p:sp>
      <p:sp>
        <p:nvSpPr>
          <p:cNvPr id="268300" name="Text Box 12"/>
          <p:cNvSpPr txBox="1">
            <a:spLocks noChangeArrowheads="1"/>
          </p:cNvSpPr>
          <p:nvPr/>
        </p:nvSpPr>
        <p:spPr bwMode="auto">
          <a:xfrm>
            <a:off x="457200" y="2971800"/>
            <a:ext cx="914400" cy="365125"/>
          </a:xfrm>
          <a:prstGeom prst="rect">
            <a:avLst/>
          </a:prstGeom>
          <a:noFill/>
          <a:ln w="9525">
            <a:noFill/>
            <a:miter lim="800000"/>
            <a:headEnd/>
            <a:tailEnd/>
          </a:ln>
        </p:spPr>
        <p:txBody>
          <a:bodyPr lIns="0" tIns="0" rIns="0" bIns="0">
            <a:spAutoFit/>
          </a:bodyPr>
          <a:lstStyle/>
          <a:p>
            <a:pPr>
              <a:spcBef>
                <a:spcPct val="50000"/>
              </a:spcBef>
            </a:pPr>
            <a:r>
              <a:rPr lang="en-US" altLang="en-US" sz="2400">
                <a:solidFill>
                  <a:srgbClr val="0000FF"/>
                </a:solidFill>
              </a:rPr>
              <a:t>Hence</a:t>
            </a:r>
          </a:p>
        </p:txBody>
      </p:sp>
      <p:graphicFrame>
        <p:nvGraphicFramePr>
          <p:cNvPr id="422912" name="Object 1024"/>
          <p:cNvGraphicFramePr>
            <a:graphicFrameLocks noChangeAspect="1"/>
          </p:cNvGraphicFramePr>
          <p:nvPr/>
        </p:nvGraphicFramePr>
        <p:xfrm>
          <a:off x="2590800" y="4343400"/>
          <a:ext cx="2667000" cy="917575"/>
        </p:xfrm>
        <a:graphic>
          <a:graphicData uri="http://schemas.openxmlformats.org/presentationml/2006/ole">
            <p:oleObj spid="_x0000_s8194" name="Equation" r:id="rId4" imgW="1143000" imgH="393700" progId="Equation.3">
              <p:embed/>
            </p:oleObj>
          </a:graphicData>
        </a:graphic>
      </p:graphicFrame>
      <p:graphicFrame>
        <p:nvGraphicFramePr>
          <p:cNvPr id="422913" name="Object 1025"/>
          <p:cNvGraphicFramePr>
            <a:graphicFrameLocks noChangeAspect="1"/>
          </p:cNvGraphicFramePr>
          <p:nvPr/>
        </p:nvGraphicFramePr>
        <p:xfrm>
          <a:off x="3173413" y="5602288"/>
          <a:ext cx="3000375" cy="755650"/>
        </p:xfrm>
        <a:graphic>
          <a:graphicData uri="http://schemas.openxmlformats.org/presentationml/2006/ole">
            <p:oleObj spid="_x0000_s8195" name="Equation" r:id="rId5" imgW="1409088" imgH="355446"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68290"/>
                                        </p:tgtEl>
                                        <p:attrNameLst>
                                          <p:attrName>style.visibility</p:attrName>
                                        </p:attrNameLst>
                                      </p:cBhvr>
                                      <p:to>
                                        <p:strVal val="visible"/>
                                      </p:to>
                                    </p:set>
                                    <p:animEffect transition="in" filter="randombar(horizontal)">
                                      <p:cBhvr>
                                        <p:cTn id="7" dur="1000"/>
                                        <p:tgtEl>
                                          <p:spTgt spid="268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68291"/>
                                        </p:tgtEl>
                                        <p:attrNameLst>
                                          <p:attrName>style.visibility</p:attrName>
                                        </p:attrNameLst>
                                      </p:cBhvr>
                                      <p:to>
                                        <p:strVal val="visible"/>
                                      </p:to>
                                    </p:set>
                                    <p:animEffect transition="in" filter="randombar(horizontal)">
                                      <p:cBhvr>
                                        <p:cTn id="12" dur="1000"/>
                                        <p:tgtEl>
                                          <p:spTgt spid="268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68300"/>
                                        </p:tgtEl>
                                        <p:attrNameLst>
                                          <p:attrName>style.visibility</p:attrName>
                                        </p:attrNameLst>
                                      </p:cBhvr>
                                      <p:to>
                                        <p:strVal val="visible"/>
                                      </p:to>
                                    </p:set>
                                    <p:animEffect transition="in" filter="randombar(horizontal)">
                                      <p:cBhvr>
                                        <p:cTn id="17" dur="1000"/>
                                        <p:tgtEl>
                                          <p:spTgt spid="268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68299"/>
                                        </p:tgtEl>
                                        <p:attrNameLst>
                                          <p:attrName>style.visibility</p:attrName>
                                        </p:attrNameLst>
                                      </p:cBhvr>
                                      <p:to>
                                        <p:strVal val="visible"/>
                                      </p:to>
                                    </p:set>
                                    <p:animEffect transition="in" filter="randombar(horizontal)">
                                      <p:cBhvr>
                                        <p:cTn id="22" dur="1000"/>
                                        <p:tgtEl>
                                          <p:spTgt spid="268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68296"/>
                                        </p:tgtEl>
                                        <p:attrNameLst>
                                          <p:attrName>style.visibility</p:attrName>
                                        </p:attrNameLst>
                                      </p:cBhvr>
                                      <p:to>
                                        <p:strVal val="visible"/>
                                      </p:to>
                                    </p:set>
                                    <p:animEffect transition="in" filter="randombar(horizontal)">
                                      <p:cBhvr>
                                        <p:cTn id="27" dur="1000"/>
                                        <p:tgtEl>
                                          <p:spTgt spid="2682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422912"/>
                                        </p:tgtEl>
                                        <p:attrNameLst>
                                          <p:attrName>style.visibility</p:attrName>
                                        </p:attrNameLst>
                                      </p:cBhvr>
                                      <p:to>
                                        <p:strVal val="visible"/>
                                      </p:to>
                                    </p:set>
                                    <p:animEffect transition="in" filter="randombar(horizontal)">
                                      <p:cBhvr>
                                        <p:cTn id="32" dur="1000"/>
                                        <p:tgtEl>
                                          <p:spTgt spid="4229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422913"/>
                                        </p:tgtEl>
                                        <p:attrNameLst>
                                          <p:attrName>style.visibility</p:attrName>
                                        </p:attrNameLst>
                                      </p:cBhvr>
                                      <p:to>
                                        <p:strVal val="visible"/>
                                      </p:to>
                                    </p:set>
                                    <p:animEffect transition="in" filter="randombar(horizontal)">
                                      <p:cBhvr>
                                        <p:cTn id="37" dur="1000"/>
                                        <p:tgtEl>
                                          <p:spTgt spid="422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p:bldP spid="268291" grpId="0"/>
      <p:bldP spid="268296" grpId="0"/>
      <p:bldP spid="268299" grpId="0"/>
      <p:bldP spid="2683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20945602-C442-492C-B931-C2A7424528D9}" type="slidenum">
              <a:rPr lang="en-GB"/>
              <a:pPr>
                <a:defRPr/>
              </a:pPr>
              <a:t>37</a:t>
            </a:fld>
            <a:endParaRPr lang="en-GB"/>
          </a:p>
        </p:txBody>
      </p:sp>
      <p:sp>
        <p:nvSpPr>
          <p:cNvPr id="55299" name="Text Box 1026"/>
          <p:cNvSpPr txBox="1">
            <a:spLocks noChangeArrowheads="1"/>
          </p:cNvSpPr>
          <p:nvPr/>
        </p:nvSpPr>
        <p:spPr bwMode="auto">
          <a:xfrm>
            <a:off x="304800" y="288925"/>
            <a:ext cx="8534400" cy="701675"/>
          </a:xfrm>
          <a:prstGeom prst="rect">
            <a:avLst/>
          </a:prstGeom>
          <a:noFill/>
          <a:ln w="9525">
            <a:noFill/>
            <a:miter lim="800000"/>
            <a:headEnd/>
            <a:tailEnd/>
          </a:ln>
        </p:spPr>
        <p:txBody>
          <a:bodyPr>
            <a:spAutoFit/>
          </a:bodyPr>
          <a:lstStyle/>
          <a:p>
            <a:pPr algn="ctr">
              <a:spcBef>
                <a:spcPct val="50000"/>
              </a:spcBef>
            </a:pPr>
            <a:r>
              <a:rPr lang="en-US" altLang="en-US" sz="4000" b="1">
                <a:solidFill>
                  <a:schemeClr val="accent2"/>
                </a:solidFill>
                <a:latin typeface="Monotype Corsiva" pitchFamily="64" charset="0"/>
                <a:cs typeface="Times New Roman" pitchFamily="18" charset="0"/>
              </a:rPr>
              <a:t>Software Project Planning</a:t>
            </a:r>
          </a:p>
        </p:txBody>
      </p:sp>
      <p:sp>
        <p:nvSpPr>
          <p:cNvPr id="55300" name="Line 1027"/>
          <p:cNvSpPr>
            <a:spLocks noChangeShapeType="1"/>
          </p:cNvSpPr>
          <p:nvPr/>
        </p:nvSpPr>
        <p:spPr bwMode="auto">
          <a:xfrm>
            <a:off x="304800" y="1149350"/>
            <a:ext cx="8610600" cy="0"/>
          </a:xfrm>
          <a:prstGeom prst="line">
            <a:avLst/>
          </a:prstGeom>
          <a:noFill/>
          <a:ln w="57150">
            <a:solidFill>
              <a:srgbClr val="FF0000"/>
            </a:solidFill>
            <a:round/>
            <a:headEnd/>
            <a:tailEnd/>
          </a:ln>
        </p:spPr>
        <p:txBody>
          <a:bodyPr/>
          <a:lstStyle/>
          <a:p>
            <a:endParaRPr lang="en-US"/>
          </a:p>
        </p:txBody>
      </p:sp>
      <p:sp>
        <p:nvSpPr>
          <p:cNvPr id="269320" name="Text Box 1032"/>
          <p:cNvSpPr txBox="1">
            <a:spLocks noChangeArrowheads="1"/>
          </p:cNvSpPr>
          <p:nvPr/>
        </p:nvSpPr>
        <p:spPr bwMode="auto">
          <a:xfrm>
            <a:off x="404813" y="2222500"/>
            <a:ext cx="1576387" cy="365125"/>
          </a:xfrm>
          <a:prstGeom prst="rect">
            <a:avLst/>
          </a:prstGeom>
          <a:noFill/>
          <a:ln w="9525">
            <a:noFill/>
            <a:miter lim="800000"/>
            <a:headEnd/>
            <a:tailEnd/>
          </a:ln>
        </p:spPr>
        <p:txBody>
          <a:bodyPr lIns="0" tIns="0" rIns="0" bIns="0">
            <a:spAutoFit/>
          </a:bodyPr>
          <a:lstStyle/>
          <a:p>
            <a:pPr>
              <a:spcBef>
                <a:spcPct val="50000"/>
              </a:spcBef>
            </a:pPr>
            <a:r>
              <a:rPr lang="en-US" altLang="en-US" sz="2400">
                <a:solidFill>
                  <a:schemeClr val="tx2"/>
                </a:solidFill>
              </a:rPr>
              <a:t>Productivity</a:t>
            </a:r>
          </a:p>
        </p:txBody>
      </p:sp>
      <p:graphicFrame>
        <p:nvGraphicFramePr>
          <p:cNvPr id="423936" name="Object 1024"/>
          <p:cNvGraphicFramePr>
            <a:graphicFrameLocks noChangeAspect="1"/>
          </p:cNvGraphicFramePr>
          <p:nvPr/>
        </p:nvGraphicFramePr>
        <p:xfrm>
          <a:off x="2057400" y="1978025"/>
          <a:ext cx="6075363" cy="917575"/>
        </p:xfrm>
        <a:graphic>
          <a:graphicData uri="http://schemas.openxmlformats.org/presentationml/2006/ole">
            <p:oleObj spid="_x0000_s9218" name="Equation" r:id="rId4" imgW="2603500" imgH="393700" progId="Equation.3">
              <p:embed/>
            </p:oleObj>
          </a:graphicData>
        </a:graphic>
      </p:graphicFrame>
      <p:graphicFrame>
        <p:nvGraphicFramePr>
          <p:cNvPr id="423937" name="Object 1025"/>
          <p:cNvGraphicFramePr>
            <a:graphicFrameLocks noChangeAspect="1"/>
          </p:cNvGraphicFramePr>
          <p:nvPr/>
        </p:nvGraphicFramePr>
        <p:xfrm>
          <a:off x="1600200" y="3479800"/>
          <a:ext cx="3733800" cy="635000"/>
        </p:xfrm>
        <a:graphic>
          <a:graphicData uri="http://schemas.openxmlformats.org/presentationml/2006/ole">
            <p:oleObj spid="_x0000_s9219" name="Equation" r:id="rId5" imgW="1193800" imgH="203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69320"/>
                                        </p:tgtEl>
                                        <p:attrNameLst>
                                          <p:attrName>style.visibility</p:attrName>
                                        </p:attrNameLst>
                                      </p:cBhvr>
                                      <p:to>
                                        <p:strVal val="visible"/>
                                      </p:to>
                                    </p:set>
                                    <p:animEffect transition="in" filter="checkerboard(across)">
                                      <p:cBhvr>
                                        <p:cTn id="7" dur="1000"/>
                                        <p:tgtEl>
                                          <p:spTgt spid="269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23936"/>
                                        </p:tgtEl>
                                        <p:attrNameLst>
                                          <p:attrName>style.visibility</p:attrName>
                                        </p:attrNameLst>
                                      </p:cBhvr>
                                      <p:to>
                                        <p:strVal val="visible"/>
                                      </p:to>
                                    </p:set>
                                    <p:animEffect transition="in" filter="checkerboard(across)">
                                      <p:cBhvr>
                                        <p:cTn id="12" dur="1000"/>
                                        <p:tgtEl>
                                          <p:spTgt spid="423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23937"/>
                                        </p:tgtEl>
                                        <p:attrNameLst>
                                          <p:attrName>style.visibility</p:attrName>
                                        </p:attrNameLst>
                                      </p:cBhvr>
                                      <p:to>
                                        <p:strVal val="visible"/>
                                      </p:to>
                                    </p:set>
                                    <p:animEffect transition="in" filter="checkerboard(across)">
                                      <p:cBhvr>
                                        <p:cTn id="17" dur="1000"/>
                                        <p:tgtEl>
                                          <p:spTgt spid="423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Intermediate COCOMO model</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basic COCOMO model assumes that effort and development time are </a:t>
            </a:r>
            <a:r>
              <a:rPr lang="en-IN" b="1" dirty="0" smtClean="0"/>
              <a:t>functions of the product size</a:t>
            </a:r>
            <a:r>
              <a:rPr lang="en-IN" dirty="0" smtClean="0"/>
              <a:t> alone. </a:t>
            </a:r>
          </a:p>
          <a:p>
            <a:r>
              <a:rPr lang="en-IN" dirty="0" smtClean="0"/>
              <a:t>However, a host of other project parameters besides the product size affect the effort required to develop the product as well as the development time. </a:t>
            </a:r>
          </a:p>
          <a:p>
            <a:r>
              <a:rPr lang="en-IN" dirty="0" smtClean="0"/>
              <a:t>Therefore, in order to obtain </a:t>
            </a:r>
            <a:r>
              <a:rPr lang="en-IN" b="1" dirty="0" smtClean="0"/>
              <a:t>an accurate estimation</a:t>
            </a:r>
            <a:r>
              <a:rPr lang="en-IN" dirty="0" smtClean="0"/>
              <a:t> of the effort and project duration, the </a:t>
            </a:r>
            <a:r>
              <a:rPr lang="en-IN" b="1" dirty="0" smtClean="0"/>
              <a:t>effect of all relevant parameters </a:t>
            </a:r>
            <a:r>
              <a:rPr lang="en-IN" dirty="0" smtClean="0"/>
              <a:t>must be taken into account.</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1276350" y="2058194"/>
            <a:ext cx="6591300"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planning</a:t>
            </a:r>
            <a:endParaRPr lang="en-IN" dirty="0"/>
          </a:p>
        </p:txBody>
      </p:sp>
      <p:sp>
        <p:nvSpPr>
          <p:cNvPr id="3" name="Content Placeholder 2"/>
          <p:cNvSpPr>
            <a:spLocks noGrp="1"/>
          </p:cNvSpPr>
          <p:nvPr>
            <p:ph idx="1"/>
          </p:nvPr>
        </p:nvSpPr>
        <p:spPr/>
        <p:txBody>
          <a:bodyPr/>
          <a:lstStyle/>
          <a:p>
            <a:r>
              <a:rPr lang="en-IN" dirty="0" smtClean="0"/>
              <a:t>Once a project is found to be feasible, software project managers undertake project planning. </a:t>
            </a:r>
          </a:p>
          <a:p>
            <a:r>
              <a:rPr lang="en-IN" dirty="0" smtClean="0"/>
              <a:t>Project planning is undertaken and completed even before any development activity starts.</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Cost Drivers</a:t>
            </a:r>
            <a:endParaRPr lang="en-IN" dirty="0"/>
          </a:p>
        </p:txBody>
      </p:sp>
      <p:sp>
        <p:nvSpPr>
          <p:cNvPr id="3" name="Content Placeholder 2"/>
          <p:cNvSpPr>
            <a:spLocks noGrp="1"/>
          </p:cNvSpPr>
          <p:nvPr>
            <p:ph idx="1"/>
          </p:nvPr>
        </p:nvSpPr>
        <p:spPr/>
        <p:txBody>
          <a:bodyPr/>
          <a:lstStyle/>
          <a:p>
            <a:r>
              <a:rPr lang="en-IN" dirty="0" smtClean="0"/>
              <a:t>Boehm requires the project manager to </a:t>
            </a:r>
            <a:r>
              <a:rPr lang="en-IN" b="1" dirty="0" smtClean="0"/>
              <a:t>rate these 15 different parameters</a:t>
            </a:r>
            <a:r>
              <a:rPr lang="en-IN" dirty="0" smtClean="0"/>
              <a:t> for a particular project on a scale of one to three.</a:t>
            </a:r>
          </a:p>
          <a:p>
            <a:r>
              <a:rPr lang="en-IN" dirty="0" smtClean="0"/>
              <a:t>Then, depending on these ratings, he suggests </a:t>
            </a:r>
            <a:r>
              <a:rPr lang="en-IN" b="1" dirty="0" smtClean="0"/>
              <a:t>appropriate cost driver values </a:t>
            </a:r>
            <a:r>
              <a:rPr lang="en-IN" dirty="0" smtClean="0"/>
              <a:t>which should be multiplied with the initial estimate obtained using the basic COCOMO.</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Cost Drivers</a:t>
            </a:r>
            <a:endParaRPr lang="en-IN" dirty="0"/>
          </a:p>
        </p:txBody>
      </p:sp>
      <p:sp>
        <p:nvSpPr>
          <p:cNvPr id="3" name="Content Placeholder 2"/>
          <p:cNvSpPr>
            <a:spLocks noGrp="1"/>
          </p:cNvSpPr>
          <p:nvPr>
            <p:ph idx="1"/>
          </p:nvPr>
        </p:nvSpPr>
        <p:spPr>
          <a:xfrm>
            <a:off x="304800" y="1371600"/>
            <a:ext cx="8382000" cy="4754563"/>
          </a:xfrm>
        </p:spPr>
        <p:txBody>
          <a:bodyPr>
            <a:noAutofit/>
          </a:bodyPr>
          <a:lstStyle/>
          <a:p>
            <a:pPr>
              <a:buNone/>
            </a:pPr>
            <a:r>
              <a:rPr lang="en-IN" sz="2400" b="1" dirty="0" smtClean="0"/>
              <a:t>Product: </a:t>
            </a:r>
            <a:r>
              <a:rPr lang="en-IN" sz="2400" dirty="0" smtClean="0"/>
              <a:t>The characteristics of the product that are considered include the  inherent complexity of the product, reliability requirements of the product, etc.</a:t>
            </a:r>
          </a:p>
          <a:p>
            <a:pPr>
              <a:buNone/>
            </a:pPr>
            <a:r>
              <a:rPr lang="en-IN" sz="2400" b="1" dirty="0" smtClean="0"/>
              <a:t>Computer: </a:t>
            </a:r>
            <a:r>
              <a:rPr lang="en-IN" sz="2400" dirty="0" smtClean="0"/>
              <a:t>Characteristics of the computer that are considered include the execution speed required, storage space required etc. </a:t>
            </a:r>
          </a:p>
          <a:p>
            <a:pPr>
              <a:buNone/>
            </a:pPr>
            <a:r>
              <a:rPr lang="en-IN" sz="2400" b="1" dirty="0" smtClean="0"/>
              <a:t>Personnel: </a:t>
            </a:r>
            <a:r>
              <a:rPr lang="en-IN" sz="2400" dirty="0" smtClean="0"/>
              <a:t>The attributes of development personnel that are considered include the experience level of personnel, programming capability, analysis capability, etc.</a:t>
            </a:r>
          </a:p>
          <a:p>
            <a:pPr>
              <a:buNone/>
            </a:pPr>
            <a:r>
              <a:rPr lang="en-IN" sz="2400" b="1" dirty="0" smtClean="0"/>
              <a:t>Development Environment: </a:t>
            </a:r>
            <a:r>
              <a:rPr lang="en-IN" sz="2400" dirty="0" smtClean="0"/>
              <a:t>Development environment attributes capture the development facilities available to the developers. </a:t>
            </a:r>
            <a:endParaRPr lang="en-IN"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pPr>
              <a:defRPr/>
            </a:pPr>
            <a:fld id="{E139CAAA-E7D3-4EC7-9B8C-8B338EA61C2B}" type="slidenum">
              <a:rPr lang="en-GB"/>
              <a:pPr>
                <a:defRPr/>
              </a:pPr>
              <a:t>42</a:t>
            </a:fld>
            <a:endParaRPr lang="en-GB"/>
          </a:p>
        </p:txBody>
      </p:sp>
      <p:sp>
        <p:nvSpPr>
          <p:cNvPr id="37895" name="Text Box 7"/>
          <p:cNvSpPr txBox="1">
            <a:spLocks noChangeArrowheads="1"/>
          </p:cNvSpPr>
          <p:nvPr/>
        </p:nvSpPr>
        <p:spPr bwMode="auto">
          <a:xfrm>
            <a:off x="304800" y="1574800"/>
            <a:ext cx="8382000" cy="457200"/>
          </a:xfrm>
          <a:prstGeom prst="rect">
            <a:avLst/>
          </a:prstGeom>
          <a:noFill/>
          <a:ln w="9525">
            <a:noFill/>
            <a:miter lim="800000"/>
            <a:headEnd/>
            <a:tailEnd/>
          </a:ln>
        </p:spPr>
        <p:txBody>
          <a:bodyPr>
            <a:spAutoFit/>
          </a:bodyPr>
          <a:lstStyle/>
          <a:p>
            <a:pPr marL="371475" indent="-371475" algn="just">
              <a:spcBef>
                <a:spcPct val="50000"/>
              </a:spcBef>
            </a:pPr>
            <a:r>
              <a:rPr lang="en-US" altLang="en-US" sz="2400">
                <a:solidFill>
                  <a:srgbClr val="663300"/>
                </a:solidFill>
              </a:rPr>
              <a:t>Cost drivers</a:t>
            </a:r>
          </a:p>
        </p:txBody>
      </p:sp>
      <p:sp>
        <p:nvSpPr>
          <p:cNvPr id="37896" name="Text Box 8"/>
          <p:cNvSpPr txBox="1">
            <a:spLocks noChangeArrowheads="1"/>
          </p:cNvSpPr>
          <p:nvPr/>
        </p:nvSpPr>
        <p:spPr bwMode="auto">
          <a:xfrm>
            <a:off x="304800" y="1152525"/>
            <a:ext cx="7696200" cy="457200"/>
          </a:xfrm>
          <a:prstGeom prst="rect">
            <a:avLst/>
          </a:prstGeom>
          <a:noFill/>
          <a:ln w="9525">
            <a:noFill/>
            <a:miter lim="800000"/>
            <a:headEnd/>
            <a:tailEnd/>
          </a:ln>
        </p:spPr>
        <p:txBody>
          <a:bodyPr>
            <a:spAutoFit/>
          </a:bodyPr>
          <a:lstStyle/>
          <a:p>
            <a:pPr marL="457200" indent="-457200">
              <a:spcBef>
                <a:spcPct val="50000"/>
              </a:spcBef>
            </a:pPr>
            <a:r>
              <a:rPr lang="en-US" altLang="en-US" sz="2400" b="1" u="sng">
                <a:solidFill>
                  <a:srgbClr val="003300"/>
                </a:solidFill>
                <a:latin typeface="Arial" charset="0"/>
              </a:rPr>
              <a:t>Intermediate Model</a:t>
            </a:r>
          </a:p>
        </p:txBody>
      </p:sp>
      <p:sp>
        <p:nvSpPr>
          <p:cNvPr id="56325" name="Text Box 9"/>
          <p:cNvSpPr txBox="1">
            <a:spLocks noChangeArrowheads="1"/>
          </p:cNvSpPr>
          <p:nvPr/>
        </p:nvSpPr>
        <p:spPr bwMode="auto">
          <a:xfrm>
            <a:off x="304800" y="288925"/>
            <a:ext cx="8534400" cy="701675"/>
          </a:xfrm>
          <a:prstGeom prst="rect">
            <a:avLst/>
          </a:prstGeom>
          <a:noFill/>
          <a:ln w="9525">
            <a:noFill/>
            <a:miter lim="800000"/>
            <a:headEnd/>
            <a:tailEnd/>
          </a:ln>
        </p:spPr>
        <p:txBody>
          <a:bodyPr>
            <a:spAutoFit/>
          </a:bodyPr>
          <a:lstStyle/>
          <a:p>
            <a:pPr algn="ctr">
              <a:spcBef>
                <a:spcPct val="50000"/>
              </a:spcBef>
            </a:pPr>
            <a:r>
              <a:rPr lang="en-US" altLang="en-US" sz="4000" b="1">
                <a:solidFill>
                  <a:schemeClr val="accent2"/>
                </a:solidFill>
                <a:latin typeface="Monotype Corsiva" pitchFamily="64" charset="0"/>
                <a:cs typeface="Times New Roman" pitchFamily="18" charset="0"/>
              </a:rPr>
              <a:t>Software Project Planning</a:t>
            </a:r>
          </a:p>
        </p:txBody>
      </p:sp>
      <p:sp>
        <p:nvSpPr>
          <p:cNvPr id="56326" name="Line 10"/>
          <p:cNvSpPr>
            <a:spLocks noChangeShapeType="1"/>
          </p:cNvSpPr>
          <p:nvPr/>
        </p:nvSpPr>
        <p:spPr bwMode="auto">
          <a:xfrm>
            <a:off x="304800" y="1038225"/>
            <a:ext cx="8610600" cy="0"/>
          </a:xfrm>
          <a:prstGeom prst="line">
            <a:avLst/>
          </a:prstGeom>
          <a:noFill/>
          <a:ln w="57150">
            <a:solidFill>
              <a:srgbClr val="FF0000"/>
            </a:solidFill>
            <a:round/>
            <a:headEnd/>
            <a:tailEnd/>
          </a:ln>
        </p:spPr>
        <p:txBody>
          <a:bodyPr/>
          <a:lstStyle/>
          <a:p>
            <a:endParaRPr lang="en-US"/>
          </a:p>
        </p:txBody>
      </p:sp>
      <p:sp>
        <p:nvSpPr>
          <p:cNvPr id="37900" name="Text Box 12"/>
          <p:cNvSpPr txBox="1">
            <a:spLocks noChangeArrowheads="1"/>
          </p:cNvSpPr>
          <p:nvPr/>
        </p:nvSpPr>
        <p:spPr bwMode="auto">
          <a:xfrm>
            <a:off x="304800" y="1978025"/>
            <a:ext cx="8382000" cy="457200"/>
          </a:xfrm>
          <a:prstGeom prst="rect">
            <a:avLst/>
          </a:prstGeom>
          <a:noFill/>
          <a:ln w="9525">
            <a:noFill/>
            <a:miter lim="800000"/>
            <a:headEnd/>
            <a:tailEnd/>
          </a:ln>
        </p:spPr>
        <p:txBody>
          <a:bodyPr>
            <a:spAutoFit/>
          </a:bodyPr>
          <a:lstStyle/>
          <a:p>
            <a:pPr marL="371475" indent="-371475" algn="just">
              <a:spcBef>
                <a:spcPct val="50000"/>
              </a:spcBef>
            </a:pPr>
            <a:r>
              <a:rPr lang="en-US" altLang="en-US" sz="2400"/>
              <a:t>	</a:t>
            </a:r>
            <a:r>
              <a:rPr lang="en-US" altLang="en-US" sz="2400">
                <a:solidFill>
                  <a:srgbClr val="660066"/>
                </a:solidFill>
              </a:rPr>
              <a:t>(</a:t>
            </a:r>
            <a:r>
              <a:rPr lang="en-US" altLang="en-US" sz="2400" i="1">
                <a:solidFill>
                  <a:srgbClr val="660066"/>
                </a:solidFill>
              </a:rPr>
              <a:t>i</a:t>
            </a:r>
            <a:r>
              <a:rPr lang="en-US" altLang="en-US" sz="2400">
                <a:solidFill>
                  <a:srgbClr val="660066"/>
                </a:solidFill>
              </a:rPr>
              <a:t>)	Product Attributes</a:t>
            </a:r>
          </a:p>
        </p:txBody>
      </p:sp>
      <p:sp>
        <p:nvSpPr>
          <p:cNvPr id="37901" name="Text Box 13"/>
          <p:cNvSpPr txBox="1">
            <a:spLocks noChangeArrowheads="1"/>
          </p:cNvSpPr>
          <p:nvPr/>
        </p:nvSpPr>
        <p:spPr bwMode="auto">
          <a:xfrm>
            <a:off x="304800" y="2511425"/>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Required s/w reliability</a:t>
            </a:r>
          </a:p>
        </p:txBody>
      </p:sp>
      <p:sp>
        <p:nvSpPr>
          <p:cNvPr id="37902" name="Text Box 14"/>
          <p:cNvSpPr txBox="1">
            <a:spLocks noChangeArrowheads="1"/>
          </p:cNvSpPr>
          <p:nvPr/>
        </p:nvSpPr>
        <p:spPr bwMode="auto">
          <a:xfrm>
            <a:off x="304800" y="3022600"/>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Size of application database</a:t>
            </a:r>
          </a:p>
        </p:txBody>
      </p:sp>
      <p:sp>
        <p:nvSpPr>
          <p:cNvPr id="37903" name="Text Box 15"/>
          <p:cNvSpPr txBox="1">
            <a:spLocks noChangeArrowheads="1"/>
          </p:cNvSpPr>
          <p:nvPr/>
        </p:nvSpPr>
        <p:spPr bwMode="auto">
          <a:xfrm>
            <a:off x="304800" y="3576638"/>
            <a:ext cx="8382000" cy="347662"/>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Complexity of the product</a:t>
            </a:r>
          </a:p>
        </p:txBody>
      </p:sp>
      <p:sp>
        <p:nvSpPr>
          <p:cNvPr id="37904" name="Text Box 16"/>
          <p:cNvSpPr txBox="1">
            <a:spLocks noChangeArrowheads="1"/>
          </p:cNvSpPr>
          <p:nvPr/>
        </p:nvSpPr>
        <p:spPr bwMode="auto">
          <a:xfrm>
            <a:off x="304800" y="4054475"/>
            <a:ext cx="8382000" cy="457200"/>
          </a:xfrm>
          <a:prstGeom prst="rect">
            <a:avLst/>
          </a:prstGeom>
          <a:noFill/>
          <a:ln w="9525">
            <a:noFill/>
            <a:miter lim="800000"/>
            <a:headEnd/>
            <a:tailEnd/>
          </a:ln>
        </p:spPr>
        <p:txBody>
          <a:bodyPr>
            <a:spAutoFit/>
          </a:bodyPr>
          <a:lstStyle/>
          <a:p>
            <a:pPr marL="371475" indent="-371475" algn="just">
              <a:spcBef>
                <a:spcPct val="50000"/>
              </a:spcBef>
            </a:pPr>
            <a:r>
              <a:rPr lang="en-US" altLang="en-US" sz="2400">
                <a:solidFill>
                  <a:srgbClr val="660066"/>
                </a:solidFill>
              </a:rPr>
              <a:t>	(</a:t>
            </a:r>
            <a:r>
              <a:rPr lang="en-US" altLang="en-US" sz="2400" i="1">
                <a:solidFill>
                  <a:srgbClr val="660066"/>
                </a:solidFill>
              </a:rPr>
              <a:t>ii</a:t>
            </a:r>
            <a:r>
              <a:rPr lang="en-US" altLang="en-US" sz="2400">
                <a:solidFill>
                  <a:srgbClr val="660066"/>
                </a:solidFill>
              </a:rPr>
              <a:t>) </a:t>
            </a:r>
            <a:r>
              <a:rPr lang="en-US" altLang="en-US" sz="2400">
                <a:solidFill>
                  <a:srgbClr val="A50021"/>
                </a:solidFill>
              </a:rPr>
              <a:t>  </a:t>
            </a:r>
            <a:r>
              <a:rPr lang="en-US" altLang="en-US" sz="2400">
                <a:solidFill>
                  <a:srgbClr val="660066"/>
                </a:solidFill>
              </a:rPr>
              <a:t>Hardware Attributes</a:t>
            </a:r>
          </a:p>
        </p:txBody>
      </p:sp>
      <p:sp>
        <p:nvSpPr>
          <p:cNvPr id="37905" name="Text Box 17"/>
          <p:cNvSpPr txBox="1">
            <a:spLocks noChangeArrowheads="1"/>
          </p:cNvSpPr>
          <p:nvPr/>
        </p:nvSpPr>
        <p:spPr bwMode="auto">
          <a:xfrm>
            <a:off x="304800" y="4645025"/>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Run time performance constraints</a:t>
            </a:r>
          </a:p>
        </p:txBody>
      </p:sp>
      <p:sp>
        <p:nvSpPr>
          <p:cNvPr id="37906" name="Text Box 18"/>
          <p:cNvSpPr txBox="1">
            <a:spLocks noChangeArrowheads="1"/>
          </p:cNvSpPr>
          <p:nvPr/>
        </p:nvSpPr>
        <p:spPr bwMode="auto">
          <a:xfrm>
            <a:off x="304800" y="5156200"/>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Memory constraints</a:t>
            </a:r>
          </a:p>
        </p:txBody>
      </p:sp>
      <p:sp>
        <p:nvSpPr>
          <p:cNvPr id="37907" name="Text Box 19"/>
          <p:cNvSpPr txBox="1">
            <a:spLocks noChangeArrowheads="1"/>
          </p:cNvSpPr>
          <p:nvPr/>
        </p:nvSpPr>
        <p:spPr bwMode="auto">
          <a:xfrm>
            <a:off x="304800" y="5634038"/>
            <a:ext cx="8382000" cy="347662"/>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Virtual machine volatility</a:t>
            </a:r>
          </a:p>
        </p:txBody>
      </p:sp>
      <p:sp>
        <p:nvSpPr>
          <p:cNvPr id="37908" name="Text Box 20"/>
          <p:cNvSpPr txBox="1">
            <a:spLocks noChangeArrowheads="1"/>
          </p:cNvSpPr>
          <p:nvPr/>
        </p:nvSpPr>
        <p:spPr bwMode="auto">
          <a:xfrm>
            <a:off x="304800" y="6111875"/>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Turnaround time</a:t>
            </a:r>
            <a:endParaRPr lang="en-GB" altLang="en-US" sz="2400">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7896"/>
                                        </p:tgtEl>
                                        <p:attrNameLst>
                                          <p:attrName>style.visibility</p:attrName>
                                        </p:attrNameLst>
                                      </p:cBhvr>
                                      <p:to>
                                        <p:strVal val="visible"/>
                                      </p:to>
                                    </p:set>
                                    <p:animEffect transition="in" filter="checkerboard(across)">
                                      <p:cBhvr>
                                        <p:cTn id="7" dur="1000"/>
                                        <p:tgtEl>
                                          <p:spTgt spid="378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checkerboard(across)">
                                      <p:cBhvr>
                                        <p:cTn id="12" dur="1000"/>
                                        <p:tgtEl>
                                          <p:spTgt spid="378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900"/>
                                        </p:tgtEl>
                                        <p:attrNameLst>
                                          <p:attrName>style.visibility</p:attrName>
                                        </p:attrNameLst>
                                      </p:cBhvr>
                                      <p:to>
                                        <p:strVal val="visible"/>
                                      </p:to>
                                    </p:set>
                                    <p:animEffect transition="in" filter="checkerboard(across)">
                                      <p:cBhvr>
                                        <p:cTn id="17" dur="1000"/>
                                        <p:tgtEl>
                                          <p:spTgt spid="379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7901"/>
                                        </p:tgtEl>
                                        <p:attrNameLst>
                                          <p:attrName>style.visibility</p:attrName>
                                        </p:attrNameLst>
                                      </p:cBhvr>
                                      <p:to>
                                        <p:strVal val="visible"/>
                                      </p:to>
                                    </p:set>
                                    <p:animEffect transition="in" filter="checkerboard(across)">
                                      <p:cBhvr>
                                        <p:cTn id="22" dur="1000"/>
                                        <p:tgtEl>
                                          <p:spTgt spid="379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7902"/>
                                        </p:tgtEl>
                                        <p:attrNameLst>
                                          <p:attrName>style.visibility</p:attrName>
                                        </p:attrNameLst>
                                      </p:cBhvr>
                                      <p:to>
                                        <p:strVal val="visible"/>
                                      </p:to>
                                    </p:set>
                                    <p:animEffect transition="in" filter="checkerboard(across)">
                                      <p:cBhvr>
                                        <p:cTn id="27" dur="1000"/>
                                        <p:tgtEl>
                                          <p:spTgt spid="37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7903"/>
                                        </p:tgtEl>
                                        <p:attrNameLst>
                                          <p:attrName>style.visibility</p:attrName>
                                        </p:attrNameLst>
                                      </p:cBhvr>
                                      <p:to>
                                        <p:strVal val="visible"/>
                                      </p:to>
                                    </p:set>
                                    <p:animEffect transition="in" filter="checkerboard(across)">
                                      <p:cBhvr>
                                        <p:cTn id="32" dur="1000"/>
                                        <p:tgtEl>
                                          <p:spTgt spid="379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7904"/>
                                        </p:tgtEl>
                                        <p:attrNameLst>
                                          <p:attrName>style.visibility</p:attrName>
                                        </p:attrNameLst>
                                      </p:cBhvr>
                                      <p:to>
                                        <p:strVal val="visible"/>
                                      </p:to>
                                    </p:set>
                                    <p:animEffect transition="in" filter="checkerboard(across)">
                                      <p:cBhvr>
                                        <p:cTn id="37" dur="1000"/>
                                        <p:tgtEl>
                                          <p:spTgt spid="379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7905"/>
                                        </p:tgtEl>
                                        <p:attrNameLst>
                                          <p:attrName>style.visibility</p:attrName>
                                        </p:attrNameLst>
                                      </p:cBhvr>
                                      <p:to>
                                        <p:strVal val="visible"/>
                                      </p:to>
                                    </p:set>
                                    <p:animEffect transition="in" filter="checkerboard(across)">
                                      <p:cBhvr>
                                        <p:cTn id="42" dur="1000"/>
                                        <p:tgtEl>
                                          <p:spTgt spid="379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7906"/>
                                        </p:tgtEl>
                                        <p:attrNameLst>
                                          <p:attrName>style.visibility</p:attrName>
                                        </p:attrNameLst>
                                      </p:cBhvr>
                                      <p:to>
                                        <p:strVal val="visible"/>
                                      </p:to>
                                    </p:set>
                                    <p:animEffect transition="in" filter="checkerboard(across)">
                                      <p:cBhvr>
                                        <p:cTn id="47" dur="1000"/>
                                        <p:tgtEl>
                                          <p:spTgt spid="379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7907"/>
                                        </p:tgtEl>
                                        <p:attrNameLst>
                                          <p:attrName>style.visibility</p:attrName>
                                        </p:attrNameLst>
                                      </p:cBhvr>
                                      <p:to>
                                        <p:strVal val="visible"/>
                                      </p:to>
                                    </p:set>
                                    <p:animEffect transition="in" filter="checkerboard(across)">
                                      <p:cBhvr>
                                        <p:cTn id="52" dur="1000"/>
                                        <p:tgtEl>
                                          <p:spTgt spid="379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37908"/>
                                        </p:tgtEl>
                                        <p:attrNameLst>
                                          <p:attrName>style.visibility</p:attrName>
                                        </p:attrNameLst>
                                      </p:cBhvr>
                                      <p:to>
                                        <p:strVal val="visible"/>
                                      </p:to>
                                    </p:set>
                                    <p:animEffect transition="in" filter="checkerboard(across)">
                                      <p:cBhvr>
                                        <p:cTn id="57" dur="1000"/>
                                        <p:tgtEl>
                                          <p:spTgt spid="37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P spid="37896" grpId="0"/>
      <p:bldP spid="37900" grpId="0"/>
      <p:bldP spid="37901" grpId="0"/>
      <p:bldP spid="37902" grpId="0"/>
      <p:bldP spid="37903" grpId="0"/>
      <p:bldP spid="37904" grpId="0"/>
      <p:bldP spid="37905" grpId="0"/>
      <p:bldP spid="37906" grpId="0"/>
      <p:bldP spid="37907" grpId="0"/>
      <p:bldP spid="3790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2"/>
          </p:nvPr>
        </p:nvSpPr>
        <p:spPr/>
        <p:txBody>
          <a:bodyPr/>
          <a:lstStyle/>
          <a:p>
            <a:pPr>
              <a:defRPr/>
            </a:pPr>
            <a:fld id="{B31A6EED-2BB3-485D-9680-6636267B71AC}" type="slidenum">
              <a:rPr lang="en-GB"/>
              <a:pPr>
                <a:defRPr/>
              </a:pPr>
              <a:t>43</a:t>
            </a:fld>
            <a:endParaRPr lang="en-GB"/>
          </a:p>
        </p:txBody>
      </p:sp>
      <p:sp>
        <p:nvSpPr>
          <p:cNvPr id="57347" name="Text Box 7"/>
          <p:cNvSpPr txBox="1">
            <a:spLocks noChangeArrowheads="1"/>
          </p:cNvSpPr>
          <p:nvPr/>
        </p:nvSpPr>
        <p:spPr bwMode="auto">
          <a:xfrm>
            <a:off x="304800" y="288925"/>
            <a:ext cx="8534400" cy="701675"/>
          </a:xfrm>
          <a:prstGeom prst="rect">
            <a:avLst/>
          </a:prstGeom>
          <a:noFill/>
          <a:ln w="9525">
            <a:noFill/>
            <a:miter lim="800000"/>
            <a:headEnd/>
            <a:tailEnd/>
          </a:ln>
        </p:spPr>
        <p:txBody>
          <a:bodyPr>
            <a:spAutoFit/>
          </a:bodyPr>
          <a:lstStyle/>
          <a:p>
            <a:pPr algn="ctr">
              <a:spcBef>
                <a:spcPct val="50000"/>
              </a:spcBef>
            </a:pPr>
            <a:r>
              <a:rPr lang="en-US" altLang="en-US" sz="4000" b="1">
                <a:solidFill>
                  <a:schemeClr val="accent2"/>
                </a:solidFill>
                <a:latin typeface="Monotype Corsiva" pitchFamily="64" charset="0"/>
                <a:cs typeface="Times New Roman" pitchFamily="18" charset="0"/>
              </a:rPr>
              <a:t>Software Project Planning</a:t>
            </a:r>
          </a:p>
        </p:txBody>
      </p:sp>
      <p:sp>
        <p:nvSpPr>
          <p:cNvPr id="57348" name="Line 8"/>
          <p:cNvSpPr>
            <a:spLocks noChangeShapeType="1"/>
          </p:cNvSpPr>
          <p:nvPr/>
        </p:nvSpPr>
        <p:spPr bwMode="auto">
          <a:xfrm>
            <a:off x="304800" y="1066800"/>
            <a:ext cx="8610600" cy="0"/>
          </a:xfrm>
          <a:prstGeom prst="line">
            <a:avLst/>
          </a:prstGeom>
          <a:noFill/>
          <a:ln w="57150">
            <a:solidFill>
              <a:srgbClr val="FF0000"/>
            </a:solidFill>
            <a:round/>
            <a:headEnd/>
            <a:tailEnd/>
          </a:ln>
        </p:spPr>
        <p:txBody>
          <a:bodyPr/>
          <a:lstStyle/>
          <a:p>
            <a:endParaRPr lang="en-US"/>
          </a:p>
        </p:txBody>
      </p:sp>
      <p:sp>
        <p:nvSpPr>
          <p:cNvPr id="38921" name="Text Box 9"/>
          <p:cNvSpPr txBox="1">
            <a:spLocks noChangeArrowheads="1"/>
          </p:cNvSpPr>
          <p:nvPr/>
        </p:nvSpPr>
        <p:spPr bwMode="auto">
          <a:xfrm>
            <a:off x="304800" y="1295400"/>
            <a:ext cx="8382000" cy="457200"/>
          </a:xfrm>
          <a:prstGeom prst="rect">
            <a:avLst/>
          </a:prstGeom>
          <a:noFill/>
          <a:ln w="9525">
            <a:noFill/>
            <a:miter lim="800000"/>
            <a:headEnd/>
            <a:tailEnd/>
          </a:ln>
        </p:spPr>
        <p:txBody>
          <a:bodyPr>
            <a:spAutoFit/>
          </a:bodyPr>
          <a:lstStyle/>
          <a:p>
            <a:pPr marL="371475" indent="-371475" algn="just">
              <a:spcBef>
                <a:spcPct val="50000"/>
              </a:spcBef>
            </a:pPr>
            <a:r>
              <a:rPr lang="en-US" altLang="en-US" sz="2400"/>
              <a:t>	(</a:t>
            </a:r>
            <a:r>
              <a:rPr lang="en-US" altLang="en-US" sz="2400" i="1"/>
              <a:t>iii</a:t>
            </a:r>
            <a:r>
              <a:rPr lang="en-US" altLang="en-US" sz="2400"/>
              <a:t>)	</a:t>
            </a:r>
            <a:r>
              <a:rPr lang="en-US" altLang="en-US" sz="2400">
                <a:solidFill>
                  <a:srgbClr val="660066"/>
                </a:solidFill>
              </a:rPr>
              <a:t>Personal Attributes</a:t>
            </a:r>
          </a:p>
        </p:txBody>
      </p:sp>
      <p:sp>
        <p:nvSpPr>
          <p:cNvPr id="38922" name="Text Box 10"/>
          <p:cNvSpPr txBox="1">
            <a:spLocks noChangeArrowheads="1"/>
          </p:cNvSpPr>
          <p:nvPr/>
        </p:nvSpPr>
        <p:spPr bwMode="auto">
          <a:xfrm>
            <a:off x="304800" y="1828800"/>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Analyst capability</a:t>
            </a:r>
          </a:p>
        </p:txBody>
      </p:sp>
      <p:sp>
        <p:nvSpPr>
          <p:cNvPr id="38923" name="Text Box 11"/>
          <p:cNvSpPr txBox="1">
            <a:spLocks noChangeArrowheads="1"/>
          </p:cNvSpPr>
          <p:nvPr/>
        </p:nvSpPr>
        <p:spPr bwMode="auto">
          <a:xfrm>
            <a:off x="304800" y="2333625"/>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336600"/>
                </a:solidFill>
              </a:rPr>
              <a:t>Programmer capability</a:t>
            </a:r>
          </a:p>
        </p:txBody>
      </p:sp>
      <p:sp>
        <p:nvSpPr>
          <p:cNvPr id="38924" name="Text Box 12"/>
          <p:cNvSpPr txBox="1">
            <a:spLocks noChangeArrowheads="1"/>
          </p:cNvSpPr>
          <p:nvPr/>
        </p:nvSpPr>
        <p:spPr bwMode="auto">
          <a:xfrm>
            <a:off x="304800" y="2819400"/>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Application experience</a:t>
            </a:r>
          </a:p>
        </p:txBody>
      </p:sp>
      <p:sp>
        <p:nvSpPr>
          <p:cNvPr id="38925" name="Text Box 13"/>
          <p:cNvSpPr txBox="1">
            <a:spLocks noChangeArrowheads="1"/>
          </p:cNvSpPr>
          <p:nvPr/>
        </p:nvSpPr>
        <p:spPr bwMode="auto">
          <a:xfrm>
            <a:off x="304800" y="3294063"/>
            <a:ext cx="8382000" cy="347662"/>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336600"/>
                </a:solidFill>
              </a:rPr>
              <a:t>Virtual m/c experience</a:t>
            </a:r>
          </a:p>
        </p:txBody>
      </p:sp>
      <p:sp>
        <p:nvSpPr>
          <p:cNvPr id="38926" name="Text Box 14"/>
          <p:cNvSpPr txBox="1">
            <a:spLocks noChangeArrowheads="1"/>
          </p:cNvSpPr>
          <p:nvPr/>
        </p:nvSpPr>
        <p:spPr bwMode="auto">
          <a:xfrm>
            <a:off x="304800" y="3771900"/>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Programming language experience</a:t>
            </a:r>
          </a:p>
        </p:txBody>
      </p:sp>
      <p:sp>
        <p:nvSpPr>
          <p:cNvPr id="38927" name="Text Box 15"/>
          <p:cNvSpPr txBox="1">
            <a:spLocks noChangeArrowheads="1"/>
          </p:cNvSpPr>
          <p:nvPr/>
        </p:nvSpPr>
        <p:spPr bwMode="auto">
          <a:xfrm>
            <a:off x="304800" y="4195763"/>
            <a:ext cx="8382000" cy="457200"/>
          </a:xfrm>
          <a:prstGeom prst="rect">
            <a:avLst/>
          </a:prstGeom>
          <a:noFill/>
          <a:ln w="9525">
            <a:noFill/>
            <a:miter lim="800000"/>
            <a:headEnd/>
            <a:tailEnd/>
          </a:ln>
        </p:spPr>
        <p:txBody>
          <a:bodyPr>
            <a:spAutoFit/>
          </a:bodyPr>
          <a:lstStyle/>
          <a:p>
            <a:pPr marL="371475" indent="-371475" algn="just">
              <a:spcBef>
                <a:spcPct val="50000"/>
              </a:spcBef>
            </a:pPr>
            <a:r>
              <a:rPr lang="en-US" altLang="en-US" sz="2400"/>
              <a:t>	(</a:t>
            </a:r>
            <a:r>
              <a:rPr lang="en-US" altLang="en-US" sz="2400" i="1"/>
              <a:t>iv</a:t>
            </a:r>
            <a:r>
              <a:rPr lang="en-US" altLang="en-US" sz="2400"/>
              <a:t>)	</a:t>
            </a:r>
            <a:r>
              <a:rPr lang="en-US" altLang="en-US" sz="2400">
                <a:solidFill>
                  <a:srgbClr val="660066"/>
                </a:solidFill>
              </a:rPr>
              <a:t>Project Attributes</a:t>
            </a:r>
          </a:p>
        </p:txBody>
      </p:sp>
      <p:sp>
        <p:nvSpPr>
          <p:cNvPr id="38928" name="Text Box 16"/>
          <p:cNvSpPr txBox="1">
            <a:spLocks noChangeArrowheads="1"/>
          </p:cNvSpPr>
          <p:nvPr/>
        </p:nvSpPr>
        <p:spPr bwMode="auto">
          <a:xfrm>
            <a:off x="304800" y="4762500"/>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Modern programming practices </a:t>
            </a:r>
          </a:p>
        </p:txBody>
      </p:sp>
      <p:sp>
        <p:nvSpPr>
          <p:cNvPr id="38929" name="Text Box 17"/>
          <p:cNvSpPr txBox="1">
            <a:spLocks noChangeArrowheads="1"/>
          </p:cNvSpPr>
          <p:nvPr/>
        </p:nvSpPr>
        <p:spPr bwMode="auto">
          <a:xfrm>
            <a:off x="304800" y="5254625"/>
            <a:ext cx="8382000" cy="347663"/>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336600"/>
                </a:solidFill>
              </a:rPr>
              <a:t> Use of software tools</a:t>
            </a:r>
          </a:p>
        </p:txBody>
      </p:sp>
      <p:sp>
        <p:nvSpPr>
          <p:cNvPr id="38930" name="Text Box 18"/>
          <p:cNvSpPr txBox="1">
            <a:spLocks noChangeArrowheads="1"/>
          </p:cNvSpPr>
          <p:nvPr/>
        </p:nvSpPr>
        <p:spPr bwMode="auto">
          <a:xfrm>
            <a:off x="304800" y="5732463"/>
            <a:ext cx="8382000" cy="347662"/>
          </a:xfrm>
          <a:prstGeom prst="rect">
            <a:avLst/>
          </a:prstGeom>
          <a:noFill/>
          <a:ln w="9525">
            <a:noFill/>
            <a:miter lim="800000"/>
            <a:headEnd/>
            <a:tailEnd/>
          </a:ln>
        </p:spPr>
        <p:txBody>
          <a:bodyPr>
            <a:spAutoFit/>
          </a:bodyPr>
          <a:lstStyle/>
          <a:p>
            <a:pPr marL="1285875" lvl="2" indent="-371475" algn="just">
              <a:lnSpc>
                <a:spcPct val="70000"/>
              </a:lnSpc>
              <a:spcBef>
                <a:spcPct val="40000"/>
              </a:spcBef>
              <a:buFont typeface="Wingdings" charset="2"/>
              <a:buChar char="Ø"/>
            </a:pPr>
            <a:r>
              <a:rPr lang="en-US" altLang="en-US" sz="2400">
                <a:solidFill>
                  <a:srgbClr val="A50021"/>
                </a:solidFill>
              </a:rPr>
              <a:t>Required development Schedule</a:t>
            </a:r>
            <a:endParaRPr lang="en-GB" altLang="en-US" sz="2400">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withEffect">
                                  <p:stCondLst>
                                    <p:cond delay="0"/>
                                  </p:stCondLst>
                                  <p:childTnLst>
                                    <p:set>
                                      <p:cBhvr>
                                        <p:cTn id="6" dur="1" fill="hold">
                                          <p:stCondLst>
                                            <p:cond delay="0"/>
                                          </p:stCondLst>
                                        </p:cTn>
                                        <p:tgtEl>
                                          <p:spTgt spid="38921"/>
                                        </p:tgtEl>
                                        <p:attrNameLst>
                                          <p:attrName>style.visibility</p:attrName>
                                        </p:attrNameLst>
                                      </p:cBhvr>
                                      <p:to>
                                        <p:strVal val="visible"/>
                                      </p:to>
                                    </p:set>
                                    <p:animEffect transition="in" filter="checkerboard(down)">
                                      <p:cBhvr>
                                        <p:cTn id="7" dur="1000"/>
                                        <p:tgtEl>
                                          <p:spTgt spid="389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8922"/>
                                        </p:tgtEl>
                                        <p:attrNameLst>
                                          <p:attrName>style.visibility</p:attrName>
                                        </p:attrNameLst>
                                      </p:cBhvr>
                                      <p:to>
                                        <p:strVal val="visible"/>
                                      </p:to>
                                    </p:set>
                                    <p:animEffect transition="in" filter="checkerboard(down)">
                                      <p:cBhvr>
                                        <p:cTn id="12" dur="1000"/>
                                        <p:tgtEl>
                                          <p:spTgt spid="38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8923"/>
                                        </p:tgtEl>
                                        <p:attrNameLst>
                                          <p:attrName>style.visibility</p:attrName>
                                        </p:attrNameLst>
                                      </p:cBhvr>
                                      <p:to>
                                        <p:strVal val="visible"/>
                                      </p:to>
                                    </p:set>
                                    <p:animEffect transition="in" filter="checkerboard(down)">
                                      <p:cBhvr>
                                        <p:cTn id="17" dur="1000"/>
                                        <p:tgtEl>
                                          <p:spTgt spid="389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8924"/>
                                        </p:tgtEl>
                                        <p:attrNameLst>
                                          <p:attrName>style.visibility</p:attrName>
                                        </p:attrNameLst>
                                      </p:cBhvr>
                                      <p:to>
                                        <p:strVal val="visible"/>
                                      </p:to>
                                    </p:set>
                                    <p:animEffect transition="in" filter="checkerboard(down)">
                                      <p:cBhvr>
                                        <p:cTn id="22" dur="1000"/>
                                        <p:tgtEl>
                                          <p:spTgt spid="389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925"/>
                                        </p:tgtEl>
                                        <p:attrNameLst>
                                          <p:attrName>style.visibility</p:attrName>
                                        </p:attrNameLst>
                                      </p:cBhvr>
                                      <p:to>
                                        <p:strVal val="visible"/>
                                      </p:to>
                                    </p:set>
                                    <p:animEffect transition="in" filter="checkerboard(down)">
                                      <p:cBhvr>
                                        <p:cTn id="27" dur="1000"/>
                                        <p:tgtEl>
                                          <p:spTgt spid="389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8926"/>
                                        </p:tgtEl>
                                        <p:attrNameLst>
                                          <p:attrName>style.visibility</p:attrName>
                                        </p:attrNameLst>
                                      </p:cBhvr>
                                      <p:to>
                                        <p:strVal val="visible"/>
                                      </p:to>
                                    </p:set>
                                    <p:animEffect transition="in" filter="checkerboard(down)">
                                      <p:cBhvr>
                                        <p:cTn id="32" dur="1000"/>
                                        <p:tgtEl>
                                          <p:spTgt spid="389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8927"/>
                                        </p:tgtEl>
                                        <p:attrNameLst>
                                          <p:attrName>style.visibility</p:attrName>
                                        </p:attrNameLst>
                                      </p:cBhvr>
                                      <p:to>
                                        <p:strVal val="visible"/>
                                      </p:to>
                                    </p:set>
                                    <p:animEffect transition="in" filter="checkerboard(down)">
                                      <p:cBhvr>
                                        <p:cTn id="37" dur="1000"/>
                                        <p:tgtEl>
                                          <p:spTgt spid="389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38928"/>
                                        </p:tgtEl>
                                        <p:attrNameLst>
                                          <p:attrName>style.visibility</p:attrName>
                                        </p:attrNameLst>
                                      </p:cBhvr>
                                      <p:to>
                                        <p:strVal val="visible"/>
                                      </p:to>
                                    </p:set>
                                    <p:animEffect transition="in" filter="checkerboard(down)">
                                      <p:cBhvr>
                                        <p:cTn id="42" dur="1000"/>
                                        <p:tgtEl>
                                          <p:spTgt spid="389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38929"/>
                                        </p:tgtEl>
                                        <p:attrNameLst>
                                          <p:attrName>style.visibility</p:attrName>
                                        </p:attrNameLst>
                                      </p:cBhvr>
                                      <p:to>
                                        <p:strVal val="visible"/>
                                      </p:to>
                                    </p:set>
                                    <p:animEffect transition="in" filter="checkerboard(down)">
                                      <p:cBhvr>
                                        <p:cTn id="47" dur="1000"/>
                                        <p:tgtEl>
                                          <p:spTgt spid="389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5" fill="hold" grpId="0" nodeType="clickEffect">
                                  <p:stCondLst>
                                    <p:cond delay="0"/>
                                  </p:stCondLst>
                                  <p:childTnLst>
                                    <p:set>
                                      <p:cBhvr>
                                        <p:cTn id="51" dur="1" fill="hold">
                                          <p:stCondLst>
                                            <p:cond delay="0"/>
                                          </p:stCondLst>
                                        </p:cTn>
                                        <p:tgtEl>
                                          <p:spTgt spid="38930"/>
                                        </p:tgtEl>
                                        <p:attrNameLst>
                                          <p:attrName>style.visibility</p:attrName>
                                        </p:attrNameLst>
                                      </p:cBhvr>
                                      <p:to>
                                        <p:strVal val="visible"/>
                                      </p:to>
                                    </p:set>
                                    <p:animEffect transition="in" filter="checkerboard(down)">
                                      <p:cBhvr>
                                        <p:cTn id="52" dur="1000"/>
                                        <p:tgtEl>
                                          <p:spTgt spid="38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1" grpId="0"/>
      <p:bldP spid="38922" grpId="0"/>
      <p:bldP spid="38923" grpId="0"/>
      <p:bldP spid="38924" grpId="0"/>
      <p:bldP spid="38925" grpId="0"/>
      <p:bldP spid="38926" grpId="0"/>
      <p:bldP spid="38927" grpId="0"/>
      <p:bldP spid="38928" grpId="0"/>
      <p:bldP spid="38929" grpId="0"/>
      <p:bldP spid="389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laceholder 3"/>
          <p:cNvSpPr>
            <a:spLocks noGrp="1"/>
          </p:cNvSpPr>
          <p:nvPr>
            <p:ph type="sldNum" sz="quarter" idx="12"/>
          </p:nvPr>
        </p:nvSpPr>
        <p:spPr/>
        <p:txBody>
          <a:bodyPr/>
          <a:lstStyle/>
          <a:p>
            <a:pPr>
              <a:defRPr/>
            </a:pPr>
            <a:fld id="{FAD48813-98D7-4839-96C8-E137DEF64544}" type="slidenum">
              <a:rPr lang="en-GB"/>
              <a:pPr>
                <a:defRPr/>
              </a:pPr>
              <a:t>44</a:t>
            </a:fld>
            <a:endParaRPr lang="en-GB"/>
          </a:p>
        </p:txBody>
      </p:sp>
      <p:sp>
        <p:nvSpPr>
          <p:cNvPr id="58371" name="Line 4"/>
          <p:cNvSpPr>
            <a:spLocks noChangeShapeType="1"/>
          </p:cNvSpPr>
          <p:nvPr/>
        </p:nvSpPr>
        <p:spPr bwMode="auto">
          <a:xfrm>
            <a:off x="304800" y="838200"/>
            <a:ext cx="8610600" cy="0"/>
          </a:xfrm>
          <a:prstGeom prst="line">
            <a:avLst/>
          </a:prstGeom>
          <a:noFill/>
          <a:ln w="57150">
            <a:solidFill>
              <a:srgbClr val="FF0000"/>
            </a:solidFill>
            <a:round/>
            <a:headEnd/>
            <a:tailEnd/>
          </a:ln>
        </p:spPr>
        <p:txBody>
          <a:bodyPr/>
          <a:lstStyle/>
          <a:p>
            <a:endParaRPr lang="en-US"/>
          </a:p>
        </p:txBody>
      </p:sp>
      <p:sp>
        <p:nvSpPr>
          <p:cNvPr id="58372" name="Text Box 5"/>
          <p:cNvSpPr txBox="1">
            <a:spLocks noChangeArrowheads="1"/>
          </p:cNvSpPr>
          <p:nvPr/>
        </p:nvSpPr>
        <p:spPr bwMode="auto">
          <a:xfrm>
            <a:off x="304800" y="44450"/>
            <a:ext cx="8534400" cy="701675"/>
          </a:xfrm>
          <a:prstGeom prst="rect">
            <a:avLst/>
          </a:prstGeom>
          <a:noFill/>
          <a:ln w="9525">
            <a:noFill/>
            <a:miter lim="800000"/>
            <a:headEnd/>
            <a:tailEnd/>
          </a:ln>
        </p:spPr>
        <p:txBody>
          <a:bodyPr>
            <a:spAutoFit/>
          </a:bodyPr>
          <a:lstStyle/>
          <a:p>
            <a:pPr algn="ctr">
              <a:spcBef>
                <a:spcPct val="50000"/>
              </a:spcBef>
            </a:pPr>
            <a:r>
              <a:rPr lang="en-US" altLang="en-US" sz="4000" b="1">
                <a:solidFill>
                  <a:schemeClr val="accent2"/>
                </a:solidFill>
                <a:latin typeface="Monotype Corsiva" pitchFamily="64" charset="0"/>
                <a:cs typeface="Times New Roman" pitchFamily="18" charset="0"/>
              </a:rPr>
              <a:t>Software Project Planning</a:t>
            </a:r>
          </a:p>
        </p:txBody>
      </p:sp>
      <p:graphicFrame>
        <p:nvGraphicFramePr>
          <p:cNvPr id="121037" name="Group 205"/>
          <p:cNvGraphicFramePr>
            <a:graphicFrameLocks noGrp="1"/>
          </p:cNvGraphicFramePr>
          <p:nvPr/>
        </p:nvGraphicFramePr>
        <p:xfrm>
          <a:off x="136525" y="1600200"/>
          <a:ext cx="8851900" cy="4945064"/>
        </p:xfrm>
        <a:graphic>
          <a:graphicData uri="http://schemas.openxmlformats.org/drawingml/2006/table">
            <a:tbl>
              <a:tblPr/>
              <a:tblGrid>
                <a:gridCol w="2454275"/>
                <a:gridCol w="1066800"/>
                <a:gridCol w="1066800"/>
                <a:gridCol w="1066800"/>
                <a:gridCol w="1066800"/>
                <a:gridCol w="1066800"/>
                <a:gridCol w="1063625"/>
              </a:tblGrid>
              <a:tr h="3905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Cost Drivers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grid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RATINGS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2388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Very 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Nominal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Extra 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Product 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AFA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RELY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CPLX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Computer 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AFA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STOR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VIRT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TURN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0984" name="Text Box 152"/>
          <p:cNvSpPr txBox="1">
            <a:spLocks noChangeArrowheads="1"/>
          </p:cNvSpPr>
          <p:nvPr/>
        </p:nvSpPr>
        <p:spPr bwMode="auto">
          <a:xfrm>
            <a:off x="228600" y="927100"/>
            <a:ext cx="8534400" cy="457200"/>
          </a:xfrm>
          <a:prstGeom prst="rect">
            <a:avLst/>
          </a:prstGeom>
          <a:noFill/>
          <a:ln w="9525">
            <a:noFill/>
            <a:miter lim="800000"/>
            <a:headEnd/>
            <a:tailEnd/>
          </a:ln>
        </p:spPr>
        <p:txBody>
          <a:bodyPr>
            <a:spAutoFit/>
          </a:bodyPr>
          <a:lstStyle/>
          <a:p>
            <a:pPr algn="just">
              <a:spcBef>
                <a:spcPct val="50000"/>
              </a:spcBef>
            </a:pPr>
            <a:r>
              <a:rPr lang="en-US" altLang="en-US" sz="2400"/>
              <a:t>Multipliers of different cost drivers</a:t>
            </a:r>
            <a:endParaRPr lang="en-GB" altLang="en-US" sz="2400"/>
          </a:p>
        </p:txBody>
      </p:sp>
      <p:sp>
        <p:nvSpPr>
          <p:cNvPr id="120989" name="Rectangle 157"/>
          <p:cNvSpPr>
            <a:spLocks noChangeArrowheads="1"/>
          </p:cNvSpPr>
          <p:nvPr/>
        </p:nvSpPr>
        <p:spPr bwMode="auto">
          <a:xfrm>
            <a:off x="8061325" y="4019550"/>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1.65</a:t>
            </a:r>
            <a:endParaRPr lang="en-GB" altLang="en-US" sz="1600">
              <a:latin typeface="Arial" charset="0"/>
            </a:endParaRPr>
          </a:p>
        </p:txBody>
      </p:sp>
      <p:sp>
        <p:nvSpPr>
          <p:cNvPr id="120990" name="Rectangle 158"/>
          <p:cNvSpPr>
            <a:spLocks noChangeArrowheads="1"/>
          </p:cNvSpPr>
          <p:nvPr/>
        </p:nvSpPr>
        <p:spPr bwMode="auto">
          <a:xfrm>
            <a:off x="6994525" y="4019550"/>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1.30</a:t>
            </a:r>
            <a:endParaRPr lang="en-GB" altLang="en-US" sz="1600">
              <a:latin typeface="Arial" charset="0"/>
            </a:endParaRPr>
          </a:p>
        </p:txBody>
      </p:sp>
      <p:sp>
        <p:nvSpPr>
          <p:cNvPr id="120991" name="Rectangle 159"/>
          <p:cNvSpPr>
            <a:spLocks noChangeArrowheads="1"/>
          </p:cNvSpPr>
          <p:nvPr/>
        </p:nvSpPr>
        <p:spPr bwMode="auto">
          <a:xfrm>
            <a:off x="5943600" y="4038600"/>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1.15</a:t>
            </a:r>
            <a:endParaRPr lang="en-GB" altLang="en-US" sz="1600">
              <a:latin typeface="Arial" charset="0"/>
            </a:endParaRPr>
          </a:p>
        </p:txBody>
      </p:sp>
      <p:sp>
        <p:nvSpPr>
          <p:cNvPr id="120992" name="Rectangle 160"/>
          <p:cNvSpPr>
            <a:spLocks noChangeArrowheads="1"/>
          </p:cNvSpPr>
          <p:nvPr/>
        </p:nvSpPr>
        <p:spPr bwMode="auto">
          <a:xfrm>
            <a:off x="4881563" y="4019550"/>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0993" name="Rectangle 161"/>
          <p:cNvSpPr>
            <a:spLocks noChangeArrowheads="1"/>
          </p:cNvSpPr>
          <p:nvPr/>
        </p:nvSpPr>
        <p:spPr bwMode="auto">
          <a:xfrm>
            <a:off x="3814763" y="4035425"/>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0.85</a:t>
            </a:r>
            <a:endParaRPr lang="en-GB" altLang="en-US" sz="1600">
              <a:latin typeface="Arial" charset="0"/>
            </a:endParaRPr>
          </a:p>
        </p:txBody>
      </p:sp>
      <p:sp>
        <p:nvSpPr>
          <p:cNvPr id="120994" name="Rectangle 162"/>
          <p:cNvSpPr>
            <a:spLocks noChangeArrowheads="1"/>
          </p:cNvSpPr>
          <p:nvPr/>
        </p:nvSpPr>
        <p:spPr bwMode="auto">
          <a:xfrm>
            <a:off x="2743200" y="4032250"/>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0.70</a:t>
            </a:r>
            <a:endParaRPr lang="en-GB" altLang="en-US" sz="1600">
              <a:latin typeface="Arial" charset="0"/>
            </a:endParaRPr>
          </a:p>
        </p:txBody>
      </p:sp>
      <p:sp>
        <p:nvSpPr>
          <p:cNvPr id="120995" name="Rectangle 163"/>
          <p:cNvSpPr>
            <a:spLocks noChangeArrowheads="1"/>
          </p:cNvSpPr>
          <p:nvPr/>
        </p:nvSpPr>
        <p:spPr bwMode="auto">
          <a:xfrm>
            <a:off x="8077200" y="3608388"/>
            <a:ext cx="758825" cy="155575"/>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0996" name="Rectangle 164"/>
          <p:cNvSpPr>
            <a:spLocks noChangeArrowheads="1"/>
          </p:cNvSpPr>
          <p:nvPr/>
        </p:nvSpPr>
        <p:spPr bwMode="auto">
          <a:xfrm>
            <a:off x="6994525" y="3587750"/>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1.16</a:t>
            </a:r>
            <a:endParaRPr lang="en-GB" altLang="en-US" sz="1600">
              <a:latin typeface="Arial" charset="0"/>
            </a:endParaRPr>
          </a:p>
        </p:txBody>
      </p:sp>
      <p:sp>
        <p:nvSpPr>
          <p:cNvPr id="120997" name="Rectangle 165"/>
          <p:cNvSpPr>
            <a:spLocks noChangeArrowheads="1"/>
          </p:cNvSpPr>
          <p:nvPr/>
        </p:nvSpPr>
        <p:spPr bwMode="auto">
          <a:xfrm>
            <a:off x="5948363" y="3603625"/>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1.08</a:t>
            </a:r>
            <a:endParaRPr lang="en-GB" altLang="en-US" sz="1600">
              <a:latin typeface="Arial" charset="0"/>
            </a:endParaRPr>
          </a:p>
        </p:txBody>
      </p:sp>
      <p:sp>
        <p:nvSpPr>
          <p:cNvPr id="120998" name="Rectangle 166"/>
          <p:cNvSpPr>
            <a:spLocks noChangeArrowheads="1"/>
          </p:cNvSpPr>
          <p:nvPr/>
        </p:nvSpPr>
        <p:spPr bwMode="auto">
          <a:xfrm>
            <a:off x="4881563" y="3594100"/>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0999" name="Rectangle 167"/>
          <p:cNvSpPr>
            <a:spLocks noChangeArrowheads="1"/>
          </p:cNvSpPr>
          <p:nvPr/>
        </p:nvSpPr>
        <p:spPr bwMode="auto">
          <a:xfrm>
            <a:off x="3814763" y="3603625"/>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0.94</a:t>
            </a:r>
            <a:endParaRPr lang="en-GB" altLang="en-US" sz="1600">
              <a:latin typeface="Arial" charset="0"/>
            </a:endParaRPr>
          </a:p>
        </p:txBody>
      </p:sp>
      <p:sp>
        <p:nvSpPr>
          <p:cNvPr id="121000" name="Rectangle 168"/>
          <p:cNvSpPr>
            <a:spLocks noChangeArrowheads="1"/>
          </p:cNvSpPr>
          <p:nvPr/>
        </p:nvSpPr>
        <p:spPr bwMode="auto">
          <a:xfrm>
            <a:off x="2743200" y="3609975"/>
            <a:ext cx="758825" cy="153988"/>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1001" name="Rectangle 169"/>
          <p:cNvSpPr>
            <a:spLocks noChangeArrowheads="1"/>
          </p:cNvSpPr>
          <p:nvPr/>
        </p:nvSpPr>
        <p:spPr bwMode="auto">
          <a:xfrm>
            <a:off x="8077200" y="3189288"/>
            <a:ext cx="758825" cy="155575"/>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1002" name="Rectangle 170"/>
          <p:cNvSpPr>
            <a:spLocks noChangeArrowheads="1"/>
          </p:cNvSpPr>
          <p:nvPr/>
        </p:nvSpPr>
        <p:spPr bwMode="auto">
          <a:xfrm>
            <a:off x="7010400" y="3189288"/>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1.40</a:t>
            </a:r>
            <a:endParaRPr lang="en-GB" altLang="en-US" sz="1600">
              <a:latin typeface="Arial" charset="0"/>
            </a:endParaRPr>
          </a:p>
        </p:txBody>
      </p:sp>
      <p:sp>
        <p:nvSpPr>
          <p:cNvPr id="121003" name="Rectangle 171"/>
          <p:cNvSpPr>
            <a:spLocks noChangeArrowheads="1"/>
          </p:cNvSpPr>
          <p:nvPr/>
        </p:nvSpPr>
        <p:spPr bwMode="auto">
          <a:xfrm>
            <a:off x="5948363" y="3173413"/>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1.15</a:t>
            </a:r>
            <a:endParaRPr lang="en-GB" altLang="en-US" sz="1600">
              <a:latin typeface="Arial" charset="0"/>
            </a:endParaRPr>
          </a:p>
        </p:txBody>
      </p:sp>
      <p:sp>
        <p:nvSpPr>
          <p:cNvPr id="121004" name="Rectangle 172"/>
          <p:cNvSpPr>
            <a:spLocks noChangeArrowheads="1"/>
          </p:cNvSpPr>
          <p:nvPr/>
        </p:nvSpPr>
        <p:spPr bwMode="auto">
          <a:xfrm>
            <a:off x="4881563" y="3189288"/>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1005" name="Rectangle 173"/>
          <p:cNvSpPr>
            <a:spLocks noChangeArrowheads="1"/>
          </p:cNvSpPr>
          <p:nvPr/>
        </p:nvSpPr>
        <p:spPr bwMode="auto">
          <a:xfrm>
            <a:off x="3814763" y="3189288"/>
            <a:ext cx="758825"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0.88</a:t>
            </a:r>
            <a:endParaRPr lang="en-GB" altLang="en-US" sz="1600">
              <a:latin typeface="Arial" charset="0"/>
            </a:endParaRPr>
          </a:p>
        </p:txBody>
      </p:sp>
      <p:sp>
        <p:nvSpPr>
          <p:cNvPr id="121006" name="Rectangle 174"/>
          <p:cNvSpPr>
            <a:spLocks noChangeArrowheads="1"/>
          </p:cNvSpPr>
          <p:nvPr/>
        </p:nvSpPr>
        <p:spPr bwMode="auto">
          <a:xfrm>
            <a:off x="2743200" y="3184525"/>
            <a:ext cx="760413" cy="155575"/>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0.75</a:t>
            </a:r>
            <a:endParaRPr lang="en-GB" altLang="en-US" sz="1600">
              <a:latin typeface="Arial" charset="0"/>
            </a:endParaRPr>
          </a:p>
        </p:txBody>
      </p:sp>
      <p:sp>
        <p:nvSpPr>
          <p:cNvPr id="121007" name="Rectangle 175"/>
          <p:cNvSpPr>
            <a:spLocks noChangeArrowheads="1"/>
          </p:cNvSpPr>
          <p:nvPr/>
        </p:nvSpPr>
        <p:spPr bwMode="auto">
          <a:xfrm>
            <a:off x="8077200" y="6164263"/>
            <a:ext cx="758825" cy="119062"/>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1008" name="Rectangle 176"/>
          <p:cNvSpPr>
            <a:spLocks noChangeArrowheads="1"/>
          </p:cNvSpPr>
          <p:nvPr/>
        </p:nvSpPr>
        <p:spPr bwMode="auto">
          <a:xfrm>
            <a:off x="7015163" y="61722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1.15</a:t>
            </a:r>
            <a:endParaRPr lang="en-GB" altLang="en-US" sz="1600">
              <a:latin typeface="Arial" charset="0"/>
            </a:endParaRPr>
          </a:p>
        </p:txBody>
      </p:sp>
      <p:sp>
        <p:nvSpPr>
          <p:cNvPr id="121009" name="Rectangle 177"/>
          <p:cNvSpPr>
            <a:spLocks noChangeArrowheads="1"/>
          </p:cNvSpPr>
          <p:nvPr/>
        </p:nvSpPr>
        <p:spPr bwMode="auto">
          <a:xfrm>
            <a:off x="5946775" y="6173788"/>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1.07</a:t>
            </a:r>
            <a:endParaRPr lang="en-GB" altLang="en-US" sz="1600">
              <a:latin typeface="Arial" charset="0"/>
            </a:endParaRPr>
          </a:p>
        </p:txBody>
      </p:sp>
      <p:sp>
        <p:nvSpPr>
          <p:cNvPr id="121010" name="Rectangle 178"/>
          <p:cNvSpPr>
            <a:spLocks noChangeArrowheads="1"/>
          </p:cNvSpPr>
          <p:nvPr/>
        </p:nvSpPr>
        <p:spPr bwMode="auto">
          <a:xfrm>
            <a:off x="4864100" y="6157913"/>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1011" name="Rectangle 179"/>
          <p:cNvSpPr>
            <a:spLocks noChangeArrowheads="1"/>
          </p:cNvSpPr>
          <p:nvPr/>
        </p:nvSpPr>
        <p:spPr bwMode="auto">
          <a:xfrm>
            <a:off x="3813175" y="6173788"/>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0.87</a:t>
            </a:r>
            <a:endParaRPr lang="en-GB" altLang="en-US" sz="1600">
              <a:latin typeface="Arial" charset="0"/>
            </a:endParaRPr>
          </a:p>
        </p:txBody>
      </p:sp>
      <p:sp>
        <p:nvSpPr>
          <p:cNvPr id="121012" name="Rectangle 180"/>
          <p:cNvSpPr>
            <a:spLocks noChangeArrowheads="1"/>
          </p:cNvSpPr>
          <p:nvPr/>
        </p:nvSpPr>
        <p:spPr bwMode="auto">
          <a:xfrm>
            <a:off x="2746375" y="6183313"/>
            <a:ext cx="758825" cy="119062"/>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1013" name="Rectangle 181"/>
          <p:cNvSpPr>
            <a:spLocks noChangeArrowheads="1"/>
          </p:cNvSpPr>
          <p:nvPr/>
        </p:nvSpPr>
        <p:spPr bwMode="auto">
          <a:xfrm>
            <a:off x="8077200" y="5734050"/>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1014" name="Rectangle 182"/>
          <p:cNvSpPr>
            <a:spLocks noChangeArrowheads="1"/>
          </p:cNvSpPr>
          <p:nvPr/>
        </p:nvSpPr>
        <p:spPr bwMode="auto">
          <a:xfrm>
            <a:off x="7015163" y="573405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1.30</a:t>
            </a:r>
            <a:endParaRPr lang="en-GB" altLang="en-US" sz="1600">
              <a:latin typeface="Arial" charset="0"/>
            </a:endParaRPr>
          </a:p>
        </p:txBody>
      </p:sp>
      <p:sp>
        <p:nvSpPr>
          <p:cNvPr id="121015" name="Rectangle 183"/>
          <p:cNvSpPr>
            <a:spLocks noChangeArrowheads="1"/>
          </p:cNvSpPr>
          <p:nvPr/>
        </p:nvSpPr>
        <p:spPr bwMode="auto">
          <a:xfrm>
            <a:off x="5946775" y="574992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1.15</a:t>
            </a:r>
            <a:endParaRPr lang="en-GB" altLang="en-US" sz="1600">
              <a:latin typeface="Arial" charset="0"/>
            </a:endParaRPr>
          </a:p>
        </p:txBody>
      </p:sp>
      <p:sp>
        <p:nvSpPr>
          <p:cNvPr id="121016" name="Rectangle 184"/>
          <p:cNvSpPr>
            <a:spLocks noChangeArrowheads="1"/>
          </p:cNvSpPr>
          <p:nvPr/>
        </p:nvSpPr>
        <p:spPr bwMode="auto">
          <a:xfrm>
            <a:off x="4864100" y="574992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1017" name="Rectangle 185"/>
          <p:cNvSpPr>
            <a:spLocks noChangeArrowheads="1"/>
          </p:cNvSpPr>
          <p:nvPr/>
        </p:nvSpPr>
        <p:spPr bwMode="auto">
          <a:xfrm>
            <a:off x="3813175" y="574675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0.87</a:t>
            </a:r>
            <a:endParaRPr lang="en-GB" altLang="en-US" sz="1600">
              <a:latin typeface="Arial" charset="0"/>
            </a:endParaRPr>
          </a:p>
        </p:txBody>
      </p:sp>
      <p:sp>
        <p:nvSpPr>
          <p:cNvPr id="121018" name="Rectangle 186"/>
          <p:cNvSpPr>
            <a:spLocks noChangeArrowheads="1"/>
          </p:cNvSpPr>
          <p:nvPr/>
        </p:nvSpPr>
        <p:spPr bwMode="auto">
          <a:xfrm>
            <a:off x="2746375" y="5753100"/>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1019" name="Rectangle 187"/>
          <p:cNvSpPr>
            <a:spLocks noChangeArrowheads="1"/>
          </p:cNvSpPr>
          <p:nvPr/>
        </p:nvSpPr>
        <p:spPr bwMode="auto">
          <a:xfrm>
            <a:off x="8077200" y="5310188"/>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1.56</a:t>
            </a:r>
            <a:endParaRPr lang="en-GB" altLang="en-US" sz="1600">
              <a:latin typeface="Arial" charset="0"/>
            </a:endParaRPr>
          </a:p>
        </p:txBody>
      </p:sp>
      <p:sp>
        <p:nvSpPr>
          <p:cNvPr id="121020" name="Rectangle 188"/>
          <p:cNvSpPr>
            <a:spLocks noChangeArrowheads="1"/>
          </p:cNvSpPr>
          <p:nvPr/>
        </p:nvSpPr>
        <p:spPr bwMode="auto">
          <a:xfrm>
            <a:off x="7015163" y="5322888"/>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1.21</a:t>
            </a:r>
            <a:endParaRPr lang="en-GB" altLang="en-US" sz="1600">
              <a:latin typeface="Arial" charset="0"/>
            </a:endParaRPr>
          </a:p>
        </p:txBody>
      </p:sp>
      <p:sp>
        <p:nvSpPr>
          <p:cNvPr id="121021" name="Rectangle 189"/>
          <p:cNvSpPr>
            <a:spLocks noChangeArrowheads="1"/>
          </p:cNvSpPr>
          <p:nvPr/>
        </p:nvSpPr>
        <p:spPr bwMode="auto">
          <a:xfrm>
            <a:off x="5946775" y="5322888"/>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1.06</a:t>
            </a:r>
            <a:endParaRPr lang="en-GB" altLang="en-US" sz="1600">
              <a:latin typeface="Arial" charset="0"/>
            </a:endParaRPr>
          </a:p>
        </p:txBody>
      </p:sp>
      <p:sp>
        <p:nvSpPr>
          <p:cNvPr id="121022" name="Rectangle 190"/>
          <p:cNvSpPr>
            <a:spLocks noChangeArrowheads="1"/>
          </p:cNvSpPr>
          <p:nvPr/>
        </p:nvSpPr>
        <p:spPr bwMode="auto">
          <a:xfrm>
            <a:off x="4864100" y="53340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1023" name="Rectangle 191"/>
          <p:cNvSpPr>
            <a:spLocks noChangeArrowheads="1"/>
          </p:cNvSpPr>
          <p:nvPr/>
        </p:nvSpPr>
        <p:spPr bwMode="auto">
          <a:xfrm>
            <a:off x="3813175" y="5335588"/>
            <a:ext cx="758825" cy="119062"/>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1024" name="Rectangle 192"/>
          <p:cNvSpPr>
            <a:spLocks noChangeArrowheads="1"/>
          </p:cNvSpPr>
          <p:nvPr/>
        </p:nvSpPr>
        <p:spPr bwMode="auto">
          <a:xfrm>
            <a:off x="2746375" y="5322888"/>
            <a:ext cx="758825" cy="119062"/>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1025" name="Rectangle 193"/>
          <p:cNvSpPr>
            <a:spLocks noChangeArrowheads="1"/>
          </p:cNvSpPr>
          <p:nvPr/>
        </p:nvSpPr>
        <p:spPr bwMode="auto">
          <a:xfrm>
            <a:off x="8077200" y="48895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1.66</a:t>
            </a:r>
            <a:endParaRPr lang="en-GB" altLang="en-US" sz="1600">
              <a:latin typeface="Arial" charset="0"/>
            </a:endParaRPr>
          </a:p>
        </p:txBody>
      </p:sp>
      <p:sp>
        <p:nvSpPr>
          <p:cNvPr id="121026" name="Rectangle 194"/>
          <p:cNvSpPr>
            <a:spLocks noChangeArrowheads="1"/>
          </p:cNvSpPr>
          <p:nvPr/>
        </p:nvSpPr>
        <p:spPr bwMode="auto">
          <a:xfrm>
            <a:off x="7015163" y="48895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1.30</a:t>
            </a:r>
            <a:endParaRPr lang="en-GB" altLang="en-US" sz="1600">
              <a:latin typeface="Arial" charset="0"/>
            </a:endParaRPr>
          </a:p>
        </p:txBody>
      </p:sp>
      <p:sp>
        <p:nvSpPr>
          <p:cNvPr id="121027" name="Rectangle 195"/>
          <p:cNvSpPr>
            <a:spLocks noChangeArrowheads="1"/>
          </p:cNvSpPr>
          <p:nvPr/>
        </p:nvSpPr>
        <p:spPr bwMode="auto">
          <a:xfrm>
            <a:off x="5946775" y="48895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1.11</a:t>
            </a:r>
            <a:endParaRPr lang="en-GB" altLang="en-US" sz="1600">
              <a:latin typeface="Arial" charset="0"/>
            </a:endParaRPr>
          </a:p>
        </p:txBody>
      </p:sp>
      <p:sp>
        <p:nvSpPr>
          <p:cNvPr id="121028" name="Rectangle 196"/>
          <p:cNvSpPr>
            <a:spLocks noChangeArrowheads="1"/>
          </p:cNvSpPr>
          <p:nvPr/>
        </p:nvSpPr>
        <p:spPr bwMode="auto">
          <a:xfrm>
            <a:off x="4864100" y="48895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1029" name="Rectangle 197"/>
          <p:cNvSpPr>
            <a:spLocks noChangeArrowheads="1"/>
          </p:cNvSpPr>
          <p:nvPr/>
        </p:nvSpPr>
        <p:spPr bwMode="auto">
          <a:xfrm>
            <a:off x="3797300" y="4905375"/>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1030" name="Rectangle 198"/>
          <p:cNvSpPr>
            <a:spLocks noChangeArrowheads="1"/>
          </p:cNvSpPr>
          <p:nvPr/>
        </p:nvSpPr>
        <p:spPr bwMode="auto">
          <a:xfrm>
            <a:off x="2746375" y="4892675"/>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120984"/>
                                        </p:tgtEl>
                                        <p:attrNameLst>
                                          <p:attrName>style.visibility</p:attrName>
                                        </p:attrNameLst>
                                      </p:cBhvr>
                                      <p:to>
                                        <p:strVal val="visible"/>
                                      </p:to>
                                    </p:set>
                                    <p:animEffect transition="in" filter="plus(in)">
                                      <p:cBhvr>
                                        <p:cTn id="7" dur="1000"/>
                                        <p:tgtEl>
                                          <p:spTgt spid="120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121037"/>
                                        </p:tgtEl>
                                        <p:attrNameLst>
                                          <p:attrName>style.visibility</p:attrName>
                                        </p:attrNameLst>
                                      </p:cBhvr>
                                      <p:to>
                                        <p:strVal val="visible"/>
                                      </p:to>
                                    </p:set>
                                    <p:animEffect transition="in" filter="plus(in)">
                                      <p:cBhvr>
                                        <p:cTn id="12" dur="1000"/>
                                        <p:tgtEl>
                                          <p:spTgt spid="121037"/>
                                        </p:tgtEl>
                                      </p:cBhvr>
                                    </p:animEffect>
                                  </p:childTnLst>
                                </p:cTn>
                              </p:par>
                              <p:par>
                                <p:cTn id="13" presetID="13" presetClass="entr" presetSubtype="16" fill="hold" grpId="0" nodeType="withEffect">
                                  <p:stCondLst>
                                    <p:cond delay="0"/>
                                  </p:stCondLst>
                                  <p:childTnLst>
                                    <p:set>
                                      <p:cBhvr>
                                        <p:cTn id="14" dur="1" fill="hold">
                                          <p:stCondLst>
                                            <p:cond delay="0"/>
                                          </p:stCondLst>
                                        </p:cTn>
                                        <p:tgtEl>
                                          <p:spTgt spid="121006"/>
                                        </p:tgtEl>
                                        <p:attrNameLst>
                                          <p:attrName>style.visibility</p:attrName>
                                        </p:attrNameLst>
                                      </p:cBhvr>
                                      <p:to>
                                        <p:strVal val="visible"/>
                                      </p:to>
                                    </p:set>
                                    <p:animEffect transition="in" filter="plus(in)">
                                      <p:cBhvr>
                                        <p:cTn id="15" dur="1000"/>
                                        <p:tgtEl>
                                          <p:spTgt spid="121006"/>
                                        </p:tgtEl>
                                      </p:cBhvr>
                                    </p:animEffect>
                                  </p:childTnLst>
                                </p:cTn>
                              </p:par>
                              <p:par>
                                <p:cTn id="16" presetID="13" presetClass="entr" presetSubtype="16" fill="hold" grpId="0" nodeType="withEffect">
                                  <p:stCondLst>
                                    <p:cond delay="0"/>
                                  </p:stCondLst>
                                  <p:childTnLst>
                                    <p:set>
                                      <p:cBhvr>
                                        <p:cTn id="17" dur="1" fill="hold">
                                          <p:stCondLst>
                                            <p:cond delay="0"/>
                                          </p:stCondLst>
                                        </p:cTn>
                                        <p:tgtEl>
                                          <p:spTgt spid="121005"/>
                                        </p:tgtEl>
                                        <p:attrNameLst>
                                          <p:attrName>style.visibility</p:attrName>
                                        </p:attrNameLst>
                                      </p:cBhvr>
                                      <p:to>
                                        <p:strVal val="visible"/>
                                      </p:to>
                                    </p:set>
                                    <p:animEffect transition="in" filter="plus(in)">
                                      <p:cBhvr>
                                        <p:cTn id="18" dur="1000"/>
                                        <p:tgtEl>
                                          <p:spTgt spid="121005"/>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121004"/>
                                        </p:tgtEl>
                                        <p:attrNameLst>
                                          <p:attrName>style.visibility</p:attrName>
                                        </p:attrNameLst>
                                      </p:cBhvr>
                                      <p:to>
                                        <p:strVal val="visible"/>
                                      </p:to>
                                    </p:set>
                                    <p:animEffect transition="in" filter="plus(in)">
                                      <p:cBhvr>
                                        <p:cTn id="21" dur="1000"/>
                                        <p:tgtEl>
                                          <p:spTgt spid="121004"/>
                                        </p:tgtEl>
                                      </p:cBhvr>
                                    </p:animEffect>
                                  </p:childTnLst>
                                </p:cTn>
                              </p:par>
                              <p:par>
                                <p:cTn id="22" presetID="13" presetClass="entr" presetSubtype="16" fill="hold" grpId="0" nodeType="withEffect">
                                  <p:stCondLst>
                                    <p:cond delay="0"/>
                                  </p:stCondLst>
                                  <p:childTnLst>
                                    <p:set>
                                      <p:cBhvr>
                                        <p:cTn id="23" dur="1" fill="hold">
                                          <p:stCondLst>
                                            <p:cond delay="0"/>
                                          </p:stCondLst>
                                        </p:cTn>
                                        <p:tgtEl>
                                          <p:spTgt spid="121003"/>
                                        </p:tgtEl>
                                        <p:attrNameLst>
                                          <p:attrName>style.visibility</p:attrName>
                                        </p:attrNameLst>
                                      </p:cBhvr>
                                      <p:to>
                                        <p:strVal val="visible"/>
                                      </p:to>
                                    </p:set>
                                    <p:animEffect transition="in" filter="plus(in)">
                                      <p:cBhvr>
                                        <p:cTn id="24" dur="1000"/>
                                        <p:tgtEl>
                                          <p:spTgt spid="121003"/>
                                        </p:tgtEl>
                                      </p:cBhvr>
                                    </p:animEffect>
                                  </p:childTnLst>
                                </p:cTn>
                              </p:par>
                              <p:par>
                                <p:cTn id="25" presetID="13" presetClass="entr" presetSubtype="16" fill="hold" grpId="0" nodeType="withEffect">
                                  <p:stCondLst>
                                    <p:cond delay="0"/>
                                  </p:stCondLst>
                                  <p:childTnLst>
                                    <p:set>
                                      <p:cBhvr>
                                        <p:cTn id="26" dur="1" fill="hold">
                                          <p:stCondLst>
                                            <p:cond delay="0"/>
                                          </p:stCondLst>
                                        </p:cTn>
                                        <p:tgtEl>
                                          <p:spTgt spid="121002"/>
                                        </p:tgtEl>
                                        <p:attrNameLst>
                                          <p:attrName>style.visibility</p:attrName>
                                        </p:attrNameLst>
                                      </p:cBhvr>
                                      <p:to>
                                        <p:strVal val="visible"/>
                                      </p:to>
                                    </p:set>
                                    <p:animEffect transition="in" filter="plus(in)">
                                      <p:cBhvr>
                                        <p:cTn id="27" dur="1000"/>
                                        <p:tgtEl>
                                          <p:spTgt spid="121002"/>
                                        </p:tgtEl>
                                      </p:cBhvr>
                                    </p:animEffect>
                                  </p:childTnLst>
                                </p:cTn>
                              </p:par>
                              <p:par>
                                <p:cTn id="28" presetID="13" presetClass="entr" presetSubtype="16" fill="hold" grpId="0" nodeType="withEffect">
                                  <p:stCondLst>
                                    <p:cond delay="0"/>
                                  </p:stCondLst>
                                  <p:childTnLst>
                                    <p:set>
                                      <p:cBhvr>
                                        <p:cTn id="29" dur="1" fill="hold">
                                          <p:stCondLst>
                                            <p:cond delay="0"/>
                                          </p:stCondLst>
                                        </p:cTn>
                                        <p:tgtEl>
                                          <p:spTgt spid="121001"/>
                                        </p:tgtEl>
                                        <p:attrNameLst>
                                          <p:attrName>style.visibility</p:attrName>
                                        </p:attrNameLst>
                                      </p:cBhvr>
                                      <p:to>
                                        <p:strVal val="visible"/>
                                      </p:to>
                                    </p:set>
                                    <p:animEffect transition="in" filter="plus(in)">
                                      <p:cBhvr>
                                        <p:cTn id="30" dur="1000"/>
                                        <p:tgtEl>
                                          <p:spTgt spid="121001"/>
                                        </p:tgtEl>
                                      </p:cBhvr>
                                    </p:animEffect>
                                  </p:childTnLst>
                                </p:cTn>
                              </p:par>
                              <p:par>
                                <p:cTn id="31" presetID="13" presetClass="entr" presetSubtype="16" fill="hold" grpId="0" nodeType="withEffect">
                                  <p:stCondLst>
                                    <p:cond delay="0"/>
                                  </p:stCondLst>
                                  <p:childTnLst>
                                    <p:set>
                                      <p:cBhvr>
                                        <p:cTn id="32" dur="1" fill="hold">
                                          <p:stCondLst>
                                            <p:cond delay="0"/>
                                          </p:stCondLst>
                                        </p:cTn>
                                        <p:tgtEl>
                                          <p:spTgt spid="121000"/>
                                        </p:tgtEl>
                                        <p:attrNameLst>
                                          <p:attrName>style.visibility</p:attrName>
                                        </p:attrNameLst>
                                      </p:cBhvr>
                                      <p:to>
                                        <p:strVal val="visible"/>
                                      </p:to>
                                    </p:set>
                                    <p:animEffect transition="in" filter="plus(in)">
                                      <p:cBhvr>
                                        <p:cTn id="33" dur="1000"/>
                                        <p:tgtEl>
                                          <p:spTgt spid="121000"/>
                                        </p:tgtEl>
                                      </p:cBhvr>
                                    </p:animEffect>
                                  </p:childTnLst>
                                </p:cTn>
                              </p:par>
                              <p:par>
                                <p:cTn id="34" presetID="13" presetClass="entr" presetSubtype="16" fill="hold" grpId="0" nodeType="withEffect">
                                  <p:stCondLst>
                                    <p:cond delay="0"/>
                                  </p:stCondLst>
                                  <p:childTnLst>
                                    <p:set>
                                      <p:cBhvr>
                                        <p:cTn id="35" dur="1" fill="hold">
                                          <p:stCondLst>
                                            <p:cond delay="0"/>
                                          </p:stCondLst>
                                        </p:cTn>
                                        <p:tgtEl>
                                          <p:spTgt spid="120999"/>
                                        </p:tgtEl>
                                        <p:attrNameLst>
                                          <p:attrName>style.visibility</p:attrName>
                                        </p:attrNameLst>
                                      </p:cBhvr>
                                      <p:to>
                                        <p:strVal val="visible"/>
                                      </p:to>
                                    </p:set>
                                    <p:animEffect transition="in" filter="plus(in)">
                                      <p:cBhvr>
                                        <p:cTn id="36" dur="1000"/>
                                        <p:tgtEl>
                                          <p:spTgt spid="120999"/>
                                        </p:tgtEl>
                                      </p:cBhvr>
                                    </p:animEffect>
                                  </p:childTnLst>
                                </p:cTn>
                              </p:par>
                              <p:par>
                                <p:cTn id="37" presetID="13" presetClass="entr" presetSubtype="16" fill="hold" grpId="0" nodeType="withEffect">
                                  <p:stCondLst>
                                    <p:cond delay="0"/>
                                  </p:stCondLst>
                                  <p:childTnLst>
                                    <p:set>
                                      <p:cBhvr>
                                        <p:cTn id="38" dur="1" fill="hold">
                                          <p:stCondLst>
                                            <p:cond delay="0"/>
                                          </p:stCondLst>
                                        </p:cTn>
                                        <p:tgtEl>
                                          <p:spTgt spid="120998"/>
                                        </p:tgtEl>
                                        <p:attrNameLst>
                                          <p:attrName>style.visibility</p:attrName>
                                        </p:attrNameLst>
                                      </p:cBhvr>
                                      <p:to>
                                        <p:strVal val="visible"/>
                                      </p:to>
                                    </p:set>
                                    <p:animEffect transition="in" filter="plus(in)">
                                      <p:cBhvr>
                                        <p:cTn id="39" dur="1000"/>
                                        <p:tgtEl>
                                          <p:spTgt spid="120998"/>
                                        </p:tgtEl>
                                      </p:cBhvr>
                                    </p:animEffect>
                                  </p:childTnLst>
                                </p:cTn>
                              </p:par>
                              <p:par>
                                <p:cTn id="40" presetID="13" presetClass="entr" presetSubtype="16" fill="hold" grpId="0" nodeType="withEffect">
                                  <p:stCondLst>
                                    <p:cond delay="0"/>
                                  </p:stCondLst>
                                  <p:childTnLst>
                                    <p:set>
                                      <p:cBhvr>
                                        <p:cTn id="41" dur="1" fill="hold">
                                          <p:stCondLst>
                                            <p:cond delay="0"/>
                                          </p:stCondLst>
                                        </p:cTn>
                                        <p:tgtEl>
                                          <p:spTgt spid="120997"/>
                                        </p:tgtEl>
                                        <p:attrNameLst>
                                          <p:attrName>style.visibility</p:attrName>
                                        </p:attrNameLst>
                                      </p:cBhvr>
                                      <p:to>
                                        <p:strVal val="visible"/>
                                      </p:to>
                                    </p:set>
                                    <p:animEffect transition="in" filter="plus(in)">
                                      <p:cBhvr>
                                        <p:cTn id="42" dur="1000"/>
                                        <p:tgtEl>
                                          <p:spTgt spid="120997"/>
                                        </p:tgtEl>
                                      </p:cBhvr>
                                    </p:animEffect>
                                  </p:childTnLst>
                                </p:cTn>
                              </p:par>
                              <p:par>
                                <p:cTn id="43" presetID="13" presetClass="entr" presetSubtype="16" fill="hold" grpId="0" nodeType="withEffect">
                                  <p:stCondLst>
                                    <p:cond delay="0"/>
                                  </p:stCondLst>
                                  <p:childTnLst>
                                    <p:set>
                                      <p:cBhvr>
                                        <p:cTn id="44" dur="1" fill="hold">
                                          <p:stCondLst>
                                            <p:cond delay="0"/>
                                          </p:stCondLst>
                                        </p:cTn>
                                        <p:tgtEl>
                                          <p:spTgt spid="120996"/>
                                        </p:tgtEl>
                                        <p:attrNameLst>
                                          <p:attrName>style.visibility</p:attrName>
                                        </p:attrNameLst>
                                      </p:cBhvr>
                                      <p:to>
                                        <p:strVal val="visible"/>
                                      </p:to>
                                    </p:set>
                                    <p:animEffect transition="in" filter="plus(in)">
                                      <p:cBhvr>
                                        <p:cTn id="45" dur="1000"/>
                                        <p:tgtEl>
                                          <p:spTgt spid="120996"/>
                                        </p:tgtEl>
                                      </p:cBhvr>
                                    </p:animEffect>
                                  </p:childTnLst>
                                </p:cTn>
                              </p:par>
                              <p:par>
                                <p:cTn id="46" presetID="13" presetClass="entr" presetSubtype="16" fill="hold" grpId="0" nodeType="withEffect">
                                  <p:stCondLst>
                                    <p:cond delay="0"/>
                                  </p:stCondLst>
                                  <p:childTnLst>
                                    <p:set>
                                      <p:cBhvr>
                                        <p:cTn id="47" dur="1" fill="hold">
                                          <p:stCondLst>
                                            <p:cond delay="0"/>
                                          </p:stCondLst>
                                        </p:cTn>
                                        <p:tgtEl>
                                          <p:spTgt spid="120995"/>
                                        </p:tgtEl>
                                        <p:attrNameLst>
                                          <p:attrName>style.visibility</p:attrName>
                                        </p:attrNameLst>
                                      </p:cBhvr>
                                      <p:to>
                                        <p:strVal val="visible"/>
                                      </p:to>
                                    </p:set>
                                    <p:animEffect transition="in" filter="plus(in)">
                                      <p:cBhvr>
                                        <p:cTn id="48" dur="1000"/>
                                        <p:tgtEl>
                                          <p:spTgt spid="120995"/>
                                        </p:tgtEl>
                                      </p:cBhvr>
                                    </p:animEffect>
                                  </p:childTnLst>
                                </p:cTn>
                              </p:par>
                              <p:par>
                                <p:cTn id="49" presetID="13" presetClass="entr" presetSubtype="16" fill="hold" grpId="0" nodeType="withEffect">
                                  <p:stCondLst>
                                    <p:cond delay="0"/>
                                  </p:stCondLst>
                                  <p:childTnLst>
                                    <p:set>
                                      <p:cBhvr>
                                        <p:cTn id="50" dur="1" fill="hold">
                                          <p:stCondLst>
                                            <p:cond delay="0"/>
                                          </p:stCondLst>
                                        </p:cTn>
                                        <p:tgtEl>
                                          <p:spTgt spid="120994"/>
                                        </p:tgtEl>
                                        <p:attrNameLst>
                                          <p:attrName>style.visibility</p:attrName>
                                        </p:attrNameLst>
                                      </p:cBhvr>
                                      <p:to>
                                        <p:strVal val="visible"/>
                                      </p:to>
                                    </p:set>
                                    <p:animEffect transition="in" filter="plus(in)">
                                      <p:cBhvr>
                                        <p:cTn id="51" dur="1000"/>
                                        <p:tgtEl>
                                          <p:spTgt spid="120994"/>
                                        </p:tgtEl>
                                      </p:cBhvr>
                                    </p:animEffect>
                                  </p:childTnLst>
                                </p:cTn>
                              </p:par>
                              <p:par>
                                <p:cTn id="52" presetID="13" presetClass="entr" presetSubtype="16" fill="hold" grpId="0" nodeType="withEffect">
                                  <p:stCondLst>
                                    <p:cond delay="0"/>
                                  </p:stCondLst>
                                  <p:childTnLst>
                                    <p:set>
                                      <p:cBhvr>
                                        <p:cTn id="53" dur="1" fill="hold">
                                          <p:stCondLst>
                                            <p:cond delay="0"/>
                                          </p:stCondLst>
                                        </p:cTn>
                                        <p:tgtEl>
                                          <p:spTgt spid="120993"/>
                                        </p:tgtEl>
                                        <p:attrNameLst>
                                          <p:attrName>style.visibility</p:attrName>
                                        </p:attrNameLst>
                                      </p:cBhvr>
                                      <p:to>
                                        <p:strVal val="visible"/>
                                      </p:to>
                                    </p:set>
                                    <p:animEffect transition="in" filter="plus(in)">
                                      <p:cBhvr>
                                        <p:cTn id="54" dur="1000"/>
                                        <p:tgtEl>
                                          <p:spTgt spid="120993"/>
                                        </p:tgtEl>
                                      </p:cBhvr>
                                    </p:animEffect>
                                  </p:childTnLst>
                                </p:cTn>
                              </p:par>
                              <p:par>
                                <p:cTn id="55" presetID="13" presetClass="entr" presetSubtype="16" fill="hold" grpId="0" nodeType="withEffect">
                                  <p:stCondLst>
                                    <p:cond delay="0"/>
                                  </p:stCondLst>
                                  <p:childTnLst>
                                    <p:set>
                                      <p:cBhvr>
                                        <p:cTn id="56" dur="1" fill="hold">
                                          <p:stCondLst>
                                            <p:cond delay="0"/>
                                          </p:stCondLst>
                                        </p:cTn>
                                        <p:tgtEl>
                                          <p:spTgt spid="120992"/>
                                        </p:tgtEl>
                                        <p:attrNameLst>
                                          <p:attrName>style.visibility</p:attrName>
                                        </p:attrNameLst>
                                      </p:cBhvr>
                                      <p:to>
                                        <p:strVal val="visible"/>
                                      </p:to>
                                    </p:set>
                                    <p:animEffect transition="in" filter="plus(in)">
                                      <p:cBhvr>
                                        <p:cTn id="57" dur="1000"/>
                                        <p:tgtEl>
                                          <p:spTgt spid="120992"/>
                                        </p:tgtEl>
                                      </p:cBhvr>
                                    </p:animEffect>
                                  </p:childTnLst>
                                </p:cTn>
                              </p:par>
                              <p:par>
                                <p:cTn id="58" presetID="13" presetClass="entr" presetSubtype="16" fill="hold" grpId="0" nodeType="withEffect">
                                  <p:stCondLst>
                                    <p:cond delay="0"/>
                                  </p:stCondLst>
                                  <p:childTnLst>
                                    <p:set>
                                      <p:cBhvr>
                                        <p:cTn id="59" dur="1" fill="hold">
                                          <p:stCondLst>
                                            <p:cond delay="0"/>
                                          </p:stCondLst>
                                        </p:cTn>
                                        <p:tgtEl>
                                          <p:spTgt spid="120991"/>
                                        </p:tgtEl>
                                        <p:attrNameLst>
                                          <p:attrName>style.visibility</p:attrName>
                                        </p:attrNameLst>
                                      </p:cBhvr>
                                      <p:to>
                                        <p:strVal val="visible"/>
                                      </p:to>
                                    </p:set>
                                    <p:animEffect transition="in" filter="plus(in)">
                                      <p:cBhvr>
                                        <p:cTn id="60" dur="1000"/>
                                        <p:tgtEl>
                                          <p:spTgt spid="120991"/>
                                        </p:tgtEl>
                                      </p:cBhvr>
                                    </p:animEffect>
                                  </p:childTnLst>
                                </p:cTn>
                              </p:par>
                              <p:par>
                                <p:cTn id="61" presetID="13" presetClass="entr" presetSubtype="16" fill="hold" grpId="0" nodeType="withEffect">
                                  <p:stCondLst>
                                    <p:cond delay="0"/>
                                  </p:stCondLst>
                                  <p:childTnLst>
                                    <p:set>
                                      <p:cBhvr>
                                        <p:cTn id="62" dur="1" fill="hold">
                                          <p:stCondLst>
                                            <p:cond delay="0"/>
                                          </p:stCondLst>
                                        </p:cTn>
                                        <p:tgtEl>
                                          <p:spTgt spid="120990"/>
                                        </p:tgtEl>
                                        <p:attrNameLst>
                                          <p:attrName>style.visibility</p:attrName>
                                        </p:attrNameLst>
                                      </p:cBhvr>
                                      <p:to>
                                        <p:strVal val="visible"/>
                                      </p:to>
                                    </p:set>
                                    <p:animEffect transition="in" filter="plus(in)">
                                      <p:cBhvr>
                                        <p:cTn id="63" dur="1000"/>
                                        <p:tgtEl>
                                          <p:spTgt spid="120990"/>
                                        </p:tgtEl>
                                      </p:cBhvr>
                                    </p:animEffect>
                                  </p:childTnLst>
                                </p:cTn>
                              </p:par>
                              <p:par>
                                <p:cTn id="64" presetID="13" presetClass="entr" presetSubtype="16" fill="hold" grpId="0" nodeType="withEffect">
                                  <p:stCondLst>
                                    <p:cond delay="0"/>
                                  </p:stCondLst>
                                  <p:childTnLst>
                                    <p:set>
                                      <p:cBhvr>
                                        <p:cTn id="65" dur="1" fill="hold">
                                          <p:stCondLst>
                                            <p:cond delay="0"/>
                                          </p:stCondLst>
                                        </p:cTn>
                                        <p:tgtEl>
                                          <p:spTgt spid="120989"/>
                                        </p:tgtEl>
                                        <p:attrNameLst>
                                          <p:attrName>style.visibility</p:attrName>
                                        </p:attrNameLst>
                                      </p:cBhvr>
                                      <p:to>
                                        <p:strVal val="visible"/>
                                      </p:to>
                                    </p:set>
                                    <p:animEffect transition="in" filter="plus(in)">
                                      <p:cBhvr>
                                        <p:cTn id="66" dur="1000"/>
                                        <p:tgtEl>
                                          <p:spTgt spid="120989"/>
                                        </p:tgtEl>
                                      </p:cBhvr>
                                    </p:animEffect>
                                  </p:childTnLst>
                                </p:cTn>
                              </p:par>
                              <p:par>
                                <p:cTn id="67" presetID="13" presetClass="entr" presetSubtype="16" fill="hold" grpId="0" nodeType="withEffect">
                                  <p:stCondLst>
                                    <p:cond delay="0"/>
                                  </p:stCondLst>
                                  <p:childTnLst>
                                    <p:set>
                                      <p:cBhvr>
                                        <p:cTn id="68" dur="1" fill="hold">
                                          <p:stCondLst>
                                            <p:cond delay="0"/>
                                          </p:stCondLst>
                                        </p:cTn>
                                        <p:tgtEl>
                                          <p:spTgt spid="121030"/>
                                        </p:tgtEl>
                                        <p:attrNameLst>
                                          <p:attrName>style.visibility</p:attrName>
                                        </p:attrNameLst>
                                      </p:cBhvr>
                                      <p:to>
                                        <p:strVal val="visible"/>
                                      </p:to>
                                    </p:set>
                                    <p:animEffect transition="in" filter="plus(in)">
                                      <p:cBhvr>
                                        <p:cTn id="69" dur="1000"/>
                                        <p:tgtEl>
                                          <p:spTgt spid="121030"/>
                                        </p:tgtEl>
                                      </p:cBhvr>
                                    </p:animEffect>
                                  </p:childTnLst>
                                </p:cTn>
                              </p:par>
                              <p:par>
                                <p:cTn id="70" presetID="13" presetClass="entr" presetSubtype="16" fill="hold" grpId="0" nodeType="withEffect">
                                  <p:stCondLst>
                                    <p:cond delay="0"/>
                                  </p:stCondLst>
                                  <p:childTnLst>
                                    <p:set>
                                      <p:cBhvr>
                                        <p:cTn id="71" dur="1" fill="hold">
                                          <p:stCondLst>
                                            <p:cond delay="0"/>
                                          </p:stCondLst>
                                        </p:cTn>
                                        <p:tgtEl>
                                          <p:spTgt spid="121029"/>
                                        </p:tgtEl>
                                        <p:attrNameLst>
                                          <p:attrName>style.visibility</p:attrName>
                                        </p:attrNameLst>
                                      </p:cBhvr>
                                      <p:to>
                                        <p:strVal val="visible"/>
                                      </p:to>
                                    </p:set>
                                    <p:animEffect transition="in" filter="plus(in)">
                                      <p:cBhvr>
                                        <p:cTn id="72" dur="1000"/>
                                        <p:tgtEl>
                                          <p:spTgt spid="121029"/>
                                        </p:tgtEl>
                                      </p:cBhvr>
                                    </p:animEffect>
                                  </p:childTnLst>
                                </p:cTn>
                              </p:par>
                              <p:par>
                                <p:cTn id="73" presetID="13" presetClass="entr" presetSubtype="16" fill="hold" grpId="0" nodeType="withEffect">
                                  <p:stCondLst>
                                    <p:cond delay="0"/>
                                  </p:stCondLst>
                                  <p:childTnLst>
                                    <p:set>
                                      <p:cBhvr>
                                        <p:cTn id="74" dur="1" fill="hold">
                                          <p:stCondLst>
                                            <p:cond delay="0"/>
                                          </p:stCondLst>
                                        </p:cTn>
                                        <p:tgtEl>
                                          <p:spTgt spid="121028"/>
                                        </p:tgtEl>
                                        <p:attrNameLst>
                                          <p:attrName>style.visibility</p:attrName>
                                        </p:attrNameLst>
                                      </p:cBhvr>
                                      <p:to>
                                        <p:strVal val="visible"/>
                                      </p:to>
                                    </p:set>
                                    <p:animEffect transition="in" filter="plus(in)">
                                      <p:cBhvr>
                                        <p:cTn id="75" dur="1000"/>
                                        <p:tgtEl>
                                          <p:spTgt spid="121028"/>
                                        </p:tgtEl>
                                      </p:cBhvr>
                                    </p:animEffect>
                                  </p:childTnLst>
                                </p:cTn>
                              </p:par>
                              <p:par>
                                <p:cTn id="76" presetID="13" presetClass="entr" presetSubtype="16" fill="hold" grpId="0" nodeType="withEffect">
                                  <p:stCondLst>
                                    <p:cond delay="0"/>
                                  </p:stCondLst>
                                  <p:childTnLst>
                                    <p:set>
                                      <p:cBhvr>
                                        <p:cTn id="77" dur="1" fill="hold">
                                          <p:stCondLst>
                                            <p:cond delay="0"/>
                                          </p:stCondLst>
                                        </p:cTn>
                                        <p:tgtEl>
                                          <p:spTgt spid="121027"/>
                                        </p:tgtEl>
                                        <p:attrNameLst>
                                          <p:attrName>style.visibility</p:attrName>
                                        </p:attrNameLst>
                                      </p:cBhvr>
                                      <p:to>
                                        <p:strVal val="visible"/>
                                      </p:to>
                                    </p:set>
                                    <p:animEffect transition="in" filter="plus(in)">
                                      <p:cBhvr>
                                        <p:cTn id="78" dur="1000"/>
                                        <p:tgtEl>
                                          <p:spTgt spid="121027"/>
                                        </p:tgtEl>
                                      </p:cBhvr>
                                    </p:animEffect>
                                  </p:childTnLst>
                                </p:cTn>
                              </p:par>
                              <p:par>
                                <p:cTn id="79" presetID="13" presetClass="entr" presetSubtype="16" fill="hold" grpId="0" nodeType="withEffect">
                                  <p:stCondLst>
                                    <p:cond delay="0"/>
                                  </p:stCondLst>
                                  <p:childTnLst>
                                    <p:set>
                                      <p:cBhvr>
                                        <p:cTn id="80" dur="1" fill="hold">
                                          <p:stCondLst>
                                            <p:cond delay="0"/>
                                          </p:stCondLst>
                                        </p:cTn>
                                        <p:tgtEl>
                                          <p:spTgt spid="121026"/>
                                        </p:tgtEl>
                                        <p:attrNameLst>
                                          <p:attrName>style.visibility</p:attrName>
                                        </p:attrNameLst>
                                      </p:cBhvr>
                                      <p:to>
                                        <p:strVal val="visible"/>
                                      </p:to>
                                    </p:set>
                                    <p:animEffect transition="in" filter="plus(in)">
                                      <p:cBhvr>
                                        <p:cTn id="81" dur="1000"/>
                                        <p:tgtEl>
                                          <p:spTgt spid="121026"/>
                                        </p:tgtEl>
                                      </p:cBhvr>
                                    </p:animEffect>
                                  </p:childTnLst>
                                </p:cTn>
                              </p:par>
                              <p:par>
                                <p:cTn id="82" presetID="13" presetClass="entr" presetSubtype="16" fill="hold" grpId="0" nodeType="withEffect">
                                  <p:stCondLst>
                                    <p:cond delay="0"/>
                                  </p:stCondLst>
                                  <p:childTnLst>
                                    <p:set>
                                      <p:cBhvr>
                                        <p:cTn id="83" dur="1" fill="hold">
                                          <p:stCondLst>
                                            <p:cond delay="0"/>
                                          </p:stCondLst>
                                        </p:cTn>
                                        <p:tgtEl>
                                          <p:spTgt spid="121025"/>
                                        </p:tgtEl>
                                        <p:attrNameLst>
                                          <p:attrName>style.visibility</p:attrName>
                                        </p:attrNameLst>
                                      </p:cBhvr>
                                      <p:to>
                                        <p:strVal val="visible"/>
                                      </p:to>
                                    </p:set>
                                    <p:animEffect transition="in" filter="plus(in)">
                                      <p:cBhvr>
                                        <p:cTn id="84" dur="1000"/>
                                        <p:tgtEl>
                                          <p:spTgt spid="121025"/>
                                        </p:tgtEl>
                                      </p:cBhvr>
                                    </p:animEffect>
                                  </p:childTnLst>
                                </p:cTn>
                              </p:par>
                              <p:par>
                                <p:cTn id="85" presetID="13" presetClass="entr" presetSubtype="16" fill="hold" grpId="0" nodeType="withEffect">
                                  <p:stCondLst>
                                    <p:cond delay="0"/>
                                  </p:stCondLst>
                                  <p:childTnLst>
                                    <p:set>
                                      <p:cBhvr>
                                        <p:cTn id="86" dur="1" fill="hold">
                                          <p:stCondLst>
                                            <p:cond delay="0"/>
                                          </p:stCondLst>
                                        </p:cTn>
                                        <p:tgtEl>
                                          <p:spTgt spid="121024"/>
                                        </p:tgtEl>
                                        <p:attrNameLst>
                                          <p:attrName>style.visibility</p:attrName>
                                        </p:attrNameLst>
                                      </p:cBhvr>
                                      <p:to>
                                        <p:strVal val="visible"/>
                                      </p:to>
                                    </p:set>
                                    <p:animEffect transition="in" filter="plus(in)">
                                      <p:cBhvr>
                                        <p:cTn id="87" dur="1000"/>
                                        <p:tgtEl>
                                          <p:spTgt spid="121024"/>
                                        </p:tgtEl>
                                      </p:cBhvr>
                                    </p:animEffect>
                                  </p:childTnLst>
                                </p:cTn>
                              </p:par>
                              <p:par>
                                <p:cTn id="88" presetID="13" presetClass="entr" presetSubtype="16" fill="hold" grpId="0" nodeType="withEffect">
                                  <p:stCondLst>
                                    <p:cond delay="0"/>
                                  </p:stCondLst>
                                  <p:childTnLst>
                                    <p:set>
                                      <p:cBhvr>
                                        <p:cTn id="89" dur="1" fill="hold">
                                          <p:stCondLst>
                                            <p:cond delay="0"/>
                                          </p:stCondLst>
                                        </p:cTn>
                                        <p:tgtEl>
                                          <p:spTgt spid="121023"/>
                                        </p:tgtEl>
                                        <p:attrNameLst>
                                          <p:attrName>style.visibility</p:attrName>
                                        </p:attrNameLst>
                                      </p:cBhvr>
                                      <p:to>
                                        <p:strVal val="visible"/>
                                      </p:to>
                                    </p:set>
                                    <p:animEffect transition="in" filter="plus(in)">
                                      <p:cBhvr>
                                        <p:cTn id="90" dur="1000"/>
                                        <p:tgtEl>
                                          <p:spTgt spid="121023"/>
                                        </p:tgtEl>
                                      </p:cBhvr>
                                    </p:animEffect>
                                  </p:childTnLst>
                                </p:cTn>
                              </p:par>
                              <p:par>
                                <p:cTn id="91" presetID="13" presetClass="entr" presetSubtype="16" fill="hold" grpId="0" nodeType="withEffect">
                                  <p:stCondLst>
                                    <p:cond delay="0"/>
                                  </p:stCondLst>
                                  <p:childTnLst>
                                    <p:set>
                                      <p:cBhvr>
                                        <p:cTn id="92" dur="1" fill="hold">
                                          <p:stCondLst>
                                            <p:cond delay="0"/>
                                          </p:stCondLst>
                                        </p:cTn>
                                        <p:tgtEl>
                                          <p:spTgt spid="121022"/>
                                        </p:tgtEl>
                                        <p:attrNameLst>
                                          <p:attrName>style.visibility</p:attrName>
                                        </p:attrNameLst>
                                      </p:cBhvr>
                                      <p:to>
                                        <p:strVal val="visible"/>
                                      </p:to>
                                    </p:set>
                                    <p:animEffect transition="in" filter="plus(in)">
                                      <p:cBhvr>
                                        <p:cTn id="93" dur="1000"/>
                                        <p:tgtEl>
                                          <p:spTgt spid="121022"/>
                                        </p:tgtEl>
                                      </p:cBhvr>
                                    </p:animEffect>
                                  </p:childTnLst>
                                </p:cTn>
                              </p:par>
                              <p:par>
                                <p:cTn id="94" presetID="13" presetClass="entr" presetSubtype="16" fill="hold" grpId="0" nodeType="withEffect">
                                  <p:stCondLst>
                                    <p:cond delay="0"/>
                                  </p:stCondLst>
                                  <p:childTnLst>
                                    <p:set>
                                      <p:cBhvr>
                                        <p:cTn id="95" dur="1" fill="hold">
                                          <p:stCondLst>
                                            <p:cond delay="0"/>
                                          </p:stCondLst>
                                        </p:cTn>
                                        <p:tgtEl>
                                          <p:spTgt spid="121021"/>
                                        </p:tgtEl>
                                        <p:attrNameLst>
                                          <p:attrName>style.visibility</p:attrName>
                                        </p:attrNameLst>
                                      </p:cBhvr>
                                      <p:to>
                                        <p:strVal val="visible"/>
                                      </p:to>
                                    </p:set>
                                    <p:animEffect transition="in" filter="plus(in)">
                                      <p:cBhvr>
                                        <p:cTn id="96" dur="1000"/>
                                        <p:tgtEl>
                                          <p:spTgt spid="121021"/>
                                        </p:tgtEl>
                                      </p:cBhvr>
                                    </p:animEffect>
                                  </p:childTnLst>
                                </p:cTn>
                              </p:par>
                              <p:par>
                                <p:cTn id="97" presetID="13" presetClass="entr" presetSubtype="16" fill="hold" grpId="0" nodeType="withEffect">
                                  <p:stCondLst>
                                    <p:cond delay="0"/>
                                  </p:stCondLst>
                                  <p:childTnLst>
                                    <p:set>
                                      <p:cBhvr>
                                        <p:cTn id="98" dur="1" fill="hold">
                                          <p:stCondLst>
                                            <p:cond delay="0"/>
                                          </p:stCondLst>
                                        </p:cTn>
                                        <p:tgtEl>
                                          <p:spTgt spid="121020"/>
                                        </p:tgtEl>
                                        <p:attrNameLst>
                                          <p:attrName>style.visibility</p:attrName>
                                        </p:attrNameLst>
                                      </p:cBhvr>
                                      <p:to>
                                        <p:strVal val="visible"/>
                                      </p:to>
                                    </p:set>
                                    <p:animEffect transition="in" filter="plus(in)">
                                      <p:cBhvr>
                                        <p:cTn id="99" dur="1000"/>
                                        <p:tgtEl>
                                          <p:spTgt spid="121020"/>
                                        </p:tgtEl>
                                      </p:cBhvr>
                                    </p:animEffect>
                                  </p:childTnLst>
                                </p:cTn>
                              </p:par>
                              <p:par>
                                <p:cTn id="100" presetID="13" presetClass="entr" presetSubtype="16" fill="hold" grpId="0" nodeType="withEffect">
                                  <p:stCondLst>
                                    <p:cond delay="0"/>
                                  </p:stCondLst>
                                  <p:childTnLst>
                                    <p:set>
                                      <p:cBhvr>
                                        <p:cTn id="101" dur="1" fill="hold">
                                          <p:stCondLst>
                                            <p:cond delay="0"/>
                                          </p:stCondLst>
                                        </p:cTn>
                                        <p:tgtEl>
                                          <p:spTgt spid="121019"/>
                                        </p:tgtEl>
                                        <p:attrNameLst>
                                          <p:attrName>style.visibility</p:attrName>
                                        </p:attrNameLst>
                                      </p:cBhvr>
                                      <p:to>
                                        <p:strVal val="visible"/>
                                      </p:to>
                                    </p:set>
                                    <p:animEffect transition="in" filter="plus(in)">
                                      <p:cBhvr>
                                        <p:cTn id="102" dur="1000"/>
                                        <p:tgtEl>
                                          <p:spTgt spid="121019"/>
                                        </p:tgtEl>
                                      </p:cBhvr>
                                    </p:animEffect>
                                  </p:childTnLst>
                                </p:cTn>
                              </p:par>
                              <p:par>
                                <p:cTn id="103" presetID="13" presetClass="entr" presetSubtype="16" fill="hold" grpId="0" nodeType="withEffect">
                                  <p:stCondLst>
                                    <p:cond delay="0"/>
                                  </p:stCondLst>
                                  <p:childTnLst>
                                    <p:set>
                                      <p:cBhvr>
                                        <p:cTn id="104" dur="1" fill="hold">
                                          <p:stCondLst>
                                            <p:cond delay="0"/>
                                          </p:stCondLst>
                                        </p:cTn>
                                        <p:tgtEl>
                                          <p:spTgt spid="121018"/>
                                        </p:tgtEl>
                                        <p:attrNameLst>
                                          <p:attrName>style.visibility</p:attrName>
                                        </p:attrNameLst>
                                      </p:cBhvr>
                                      <p:to>
                                        <p:strVal val="visible"/>
                                      </p:to>
                                    </p:set>
                                    <p:animEffect transition="in" filter="plus(in)">
                                      <p:cBhvr>
                                        <p:cTn id="105" dur="1000"/>
                                        <p:tgtEl>
                                          <p:spTgt spid="121018"/>
                                        </p:tgtEl>
                                      </p:cBhvr>
                                    </p:animEffect>
                                  </p:childTnLst>
                                </p:cTn>
                              </p:par>
                              <p:par>
                                <p:cTn id="106" presetID="13" presetClass="entr" presetSubtype="16" fill="hold" grpId="0" nodeType="withEffect">
                                  <p:stCondLst>
                                    <p:cond delay="0"/>
                                  </p:stCondLst>
                                  <p:childTnLst>
                                    <p:set>
                                      <p:cBhvr>
                                        <p:cTn id="107" dur="1" fill="hold">
                                          <p:stCondLst>
                                            <p:cond delay="0"/>
                                          </p:stCondLst>
                                        </p:cTn>
                                        <p:tgtEl>
                                          <p:spTgt spid="121017"/>
                                        </p:tgtEl>
                                        <p:attrNameLst>
                                          <p:attrName>style.visibility</p:attrName>
                                        </p:attrNameLst>
                                      </p:cBhvr>
                                      <p:to>
                                        <p:strVal val="visible"/>
                                      </p:to>
                                    </p:set>
                                    <p:animEffect transition="in" filter="plus(in)">
                                      <p:cBhvr>
                                        <p:cTn id="108" dur="1000"/>
                                        <p:tgtEl>
                                          <p:spTgt spid="121017"/>
                                        </p:tgtEl>
                                      </p:cBhvr>
                                    </p:animEffect>
                                  </p:childTnLst>
                                </p:cTn>
                              </p:par>
                              <p:par>
                                <p:cTn id="109" presetID="13" presetClass="entr" presetSubtype="16" fill="hold" grpId="0" nodeType="withEffect">
                                  <p:stCondLst>
                                    <p:cond delay="0"/>
                                  </p:stCondLst>
                                  <p:childTnLst>
                                    <p:set>
                                      <p:cBhvr>
                                        <p:cTn id="110" dur="1" fill="hold">
                                          <p:stCondLst>
                                            <p:cond delay="0"/>
                                          </p:stCondLst>
                                        </p:cTn>
                                        <p:tgtEl>
                                          <p:spTgt spid="121016"/>
                                        </p:tgtEl>
                                        <p:attrNameLst>
                                          <p:attrName>style.visibility</p:attrName>
                                        </p:attrNameLst>
                                      </p:cBhvr>
                                      <p:to>
                                        <p:strVal val="visible"/>
                                      </p:to>
                                    </p:set>
                                    <p:animEffect transition="in" filter="plus(in)">
                                      <p:cBhvr>
                                        <p:cTn id="111" dur="1000"/>
                                        <p:tgtEl>
                                          <p:spTgt spid="121016"/>
                                        </p:tgtEl>
                                      </p:cBhvr>
                                    </p:animEffect>
                                  </p:childTnLst>
                                </p:cTn>
                              </p:par>
                              <p:par>
                                <p:cTn id="112" presetID="13" presetClass="entr" presetSubtype="16" fill="hold" grpId="0" nodeType="withEffect">
                                  <p:stCondLst>
                                    <p:cond delay="0"/>
                                  </p:stCondLst>
                                  <p:childTnLst>
                                    <p:set>
                                      <p:cBhvr>
                                        <p:cTn id="113" dur="1" fill="hold">
                                          <p:stCondLst>
                                            <p:cond delay="0"/>
                                          </p:stCondLst>
                                        </p:cTn>
                                        <p:tgtEl>
                                          <p:spTgt spid="121015"/>
                                        </p:tgtEl>
                                        <p:attrNameLst>
                                          <p:attrName>style.visibility</p:attrName>
                                        </p:attrNameLst>
                                      </p:cBhvr>
                                      <p:to>
                                        <p:strVal val="visible"/>
                                      </p:to>
                                    </p:set>
                                    <p:animEffect transition="in" filter="plus(in)">
                                      <p:cBhvr>
                                        <p:cTn id="114" dur="1000"/>
                                        <p:tgtEl>
                                          <p:spTgt spid="121015"/>
                                        </p:tgtEl>
                                      </p:cBhvr>
                                    </p:animEffect>
                                  </p:childTnLst>
                                </p:cTn>
                              </p:par>
                              <p:par>
                                <p:cTn id="115" presetID="13" presetClass="entr" presetSubtype="16" fill="hold" grpId="0" nodeType="withEffect">
                                  <p:stCondLst>
                                    <p:cond delay="0"/>
                                  </p:stCondLst>
                                  <p:childTnLst>
                                    <p:set>
                                      <p:cBhvr>
                                        <p:cTn id="116" dur="1" fill="hold">
                                          <p:stCondLst>
                                            <p:cond delay="0"/>
                                          </p:stCondLst>
                                        </p:cTn>
                                        <p:tgtEl>
                                          <p:spTgt spid="121014"/>
                                        </p:tgtEl>
                                        <p:attrNameLst>
                                          <p:attrName>style.visibility</p:attrName>
                                        </p:attrNameLst>
                                      </p:cBhvr>
                                      <p:to>
                                        <p:strVal val="visible"/>
                                      </p:to>
                                    </p:set>
                                    <p:animEffect transition="in" filter="plus(in)">
                                      <p:cBhvr>
                                        <p:cTn id="117" dur="1000"/>
                                        <p:tgtEl>
                                          <p:spTgt spid="121014"/>
                                        </p:tgtEl>
                                      </p:cBhvr>
                                    </p:animEffect>
                                  </p:childTnLst>
                                </p:cTn>
                              </p:par>
                              <p:par>
                                <p:cTn id="118" presetID="13" presetClass="entr" presetSubtype="16" fill="hold" grpId="0" nodeType="withEffect">
                                  <p:stCondLst>
                                    <p:cond delay="0"/>
                                  </p:stCondLst>
                                  <p:childTnLst>
                                    <p:set>
                                      <p:cBhvr>
                                        <p:cTn id="119" dur="1" fill="hold">
                                          <p:stCondLst>
                                            <p:cond delay="0"/>
                                          </p:stCondLst>
                                        </p:cTn>
                                        <p:tgtEl>
                                          <p:spTgt spid="121013"/>
                                        </p:tgtEl>
                                        <p:attrNameLst>
                                          <p:attrName>style.visibility</p:attrName>
                                        </p:attrNameLst>
                                      </p:cBhvr>
                                      <p:to>
                                        <p:strVal val="visible"/>
                                      </p:to>
                                    </p:set>
                                    <p:animEffect transition="in" filter="plus(in)">
                                      <p:cBhvr>
                                        <p:cTn id="120" dur="1000"/>
                                        <p:tgtEl>
                                          <p:spTgt spid="121013"/>
                                        </p:tgtEl>
                                      </p:cBhvr>
                                    </p:animEffect>
                                  </p:childTnLst>
                                </p:cTn>
                              </p:par>
                              <p:par>
                                <p:cTn id="121" presetID="13" presetClass="entr" presetSubtype="16" fill="hold" grpId="0" nodeType="withEffect">
                                  <p:stCondLst>
                                    <p:cond delay="0"/>
                                  </p:stCondLst>
                                  <p:childTnLst>
                                    <p:set>
                                      <p:cBhvr>
                                        <p:cTn id="122" dur="1" fill="hold">
                                          <p:stCondLst>
                                            <p:cond delay="0"/>
                                          </p:stCondLst>
                                        </p:cTn>
                                        <p:tgtEl>
                                          <p:spTgt spid="121012"/>
                                        </p:tgtEl>
                                        <p:attrNameLst>
                                          <p:attrName>style.visibility</p:attrName>
                                        </p:attrNameLst>
                                      </p:cBhvr>
                                      <p:to>
                                        <p:strVal val="visible"/>
                                      </p:to>
                                    </p:set>
                                    <p:animEffect transition="in" filter="plus(in)">
                                      <p:cBhvr>
                                        <p:cTn id="123" dur="1000"/>
                                        <p:tgtEl>
                                          <p:spTgt spid="121012"/>
                                        </p:tgtEl>
                                      </p:cBhvr>
                                    </p:animEffect>
                                  </p:childTnLst>
                                </p:cTn>
                              </p:par>
                              <p:par>
                                <p:cTn id="124" presetID="13" presetClass="entr" presetSubtype="16" fill="hold" grpId="0" nodeType="withEffect">
                                  <p:stCondLst>
                                    <p:cond delay="0"/>
                                  </p:stCondLst>
                                  <p:childTnLst>
                                    <p:set>
                                      <p:cBhvr>
                                        <p:cTn id="125" dur="1" fill="hold">
                                          <p:stCondLst>
                                            <p:cond delay="0"/>
                                          </p:stCondLst>
                                        </p:cTn>
                                        <p:tgtEl>
                                          <p:spTgt spid="121011"/>
                                        </p:tgtEl>
                                        <p:attrNameLst>
                                          <p:attrName>style.visibility</p:attrName>
                                        </p:attrNameLst>
                                      </p:cBhvr>
                                      <p:to>
                                        <p:strVal val="visible"/>
                                      </p:to>
                                    </p:set>
                                    <p:animEffect transition="in" filter="plus(in)">
                                      <p:cBhvr>
                                        <p:cTn id="126" dur="1000"/>
                                        <p:tgtEl>
                                          <p:spTgt spid="121011"/>
                                        </p:tgtEl>
                                      </p:cBhvr>
                                    </p:animEffect>
                                  </p:childTnLst>
                                </p:cTn>
                              </p:par>
                              <p:par>
                                <p:cTn id="127" presetID="13" presetClass="entr" presetSubtype="16" fill="hold" grpId="0" nodeType="withEffect">
                                  <p:stCondLst>
                                    <p:cond delay="0"/>
                                  </p:stCondLst>
                                  <p:childTnLst>
                                    <p:set>
                                      <p:cBhvr>
                                        <p:cTn id="128" dur="1" fill="hold">
                                          <p:stCondLst>
                                            <p:cond delay="0"/>
                                          </p:stCondLst>
                                        </p:cTn>
                                        <p:tgtEl>
                                          <p:spTgt spid="121010"/>
                                        </p:tgtEl>
                                        <p:attrNameLst>
                                          <p:attrName>style.visibility</p:attrName>
                                        </p:attrNameLst>
                                      </p:cBhvr>
                                      <p:to>
                                        <p:strVal val="visible"/>
                                      </p:to>
                                    </p:set>
                                    <p:animEffect transition="in" filter="plus(in)">
                                      <p:cBhvr>
                                        <p:cTn id="129" dur="1000"/>
                                        <p:tgtEl>
                                          <p:spTgt spid="121010"/>
                                        </p:tgtEl>
                                      </p:cBhvr>
                                    </p:animEffect>
                                  </p:childTnLst>
                                </p:cTn>
                              </p:par>
                              <p:par>
                                <p:cTn id="130" presetID="13" presetClass="entr" presetSubtype="16" fill="hold" grpId="0" nodeType="withEffect">
                                  <p:stCondLst>
                                    <p:cond delay="0"/>
                                  </p:stCondLst>
                                  <p:childTnLst>
                                    <p:set>
                                      <p:cBhvr>
                                        <p:cTn id="131" dur="1" fill="hold">
                                          <p:stCondLst>
                                            <p:cond delay="0"/>
                                          </p:stCondLst>
                                        </p:cTn>
                                        <p:tgtEl>
                                          <p:spTgt spid="121009"/>
                                        </p:tgtEl>
                                        <p:attrNameLst>
                                          <p:attrName>style.visibility</p:attrName>
                                        </p:attrNameLst>
                                      </p:cBhvr>
                                      <p:to>
                                        <p:strVal val="visible"/>
                                      </p:to>
                                    </p:set>
                                    <p:animEffect transition="in" filter="plus(in)">
                                      <p:cBhvr>
                                        <p:cTn id="132" dur="1000"/>
                                        <p:tgtEl>
                                          <p:spTgt spid="121009"/>
                                        </p:tgtEl>
                                      </p:cBhvr>
                                    </p:animEffect>
                                  </p:childTnLst>
                                </p:cTn>
                              </p:par>
                              <p:par>
                                <p:cTn id="133" presetID="13" presetClass="entr" presetSubtype="16" fill="hold" grpId="0" nodeType="withEffect">
                                  <p:stCondLst>
                                    <p:cond delay="0"/>
                                  </p:stCondLst>
                                  <p:childTnLst>
                                    <p:set>
                                      <p:cBhvr>
                                        <p:cTn id="134" dur="1" fill="hold">
                                          <p:stCondLst>
                                            <p:cond delay="0"/>
                                          </p:stCondLst>
                                        </p:cTn>
                                        <p:tgtEl>
                                          <p:spTgt spid="121008"/>
                                        </p:tgtEl>
                                        <p:attrNameLst>
                                          <p:attrName>style.visibility</p:attrName>
                                        </p:attrNameLst>
                                      </p:cBhvr>
                                      <p:to>
                                        <p:strVal val="visible"/>
                                      </p:to>
                                    </p:set>
                                    <p:animEffect transition="in" filter="plus(in)">
                                      <p:cBhvr>
                                        <p:cTn id="135" dur="1000"/>
                                        <p:tgtEl>
                                          <p:spTgt spid="121008"/>
                                        </p:tgtEl>
                                      </p:cBhvr>
                                    </p:animEffect>
                                  </p:childTnLst>
                                </p:cTn>
                              </p:par>
                              <p:par>
                                <p:cTn id="136" presetID="13" presetClass="entr" presetSubtype="16" fill="hold" grpId="0" nodeType="withEffect">
                                  <p:stCondLst>
                                    <p:cond delay="0"/>
                                  </p:stCondLst>
                                  <p:childTnLst>
                                    <p:set>
                                      <p:cBhvr>
                                        <p:cTn id="137" dur="1" fill="hold">
                                          <p:stCondLst>
                                            <p:cond delay="0"/>
                                          </p:stCondLst>
                                        </p:cTn>
                                        <p:tgtEl>
                                          <p:spTgt spid="121007"/>
                                        </p:tgtEl>
                                        <p:attrNameLst>
                                          <p:attrName>style.visibility</p:attrName>
                                        </p:attrNameLst>
                                      </p:cBhvr>
                                      <p:to>
                                        <p:strVal val="visible"/>
                                      </p:to>
                                    </p:set>
                                    <p:animEffect transition="in" filter="plus(in)">
                                      <p:cBhvr>
                                        <p:cTn id="138" dur="1000"/>
                                        <p:tgtEl>
                                          <p:spTgt spid="121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84" grpId="0"/>
      <p:bldP spid="120989" grpId="0"/>
      <p:bldP spid="120990" grpId="0"/>
      <p:bldP spid="120991" grpId="0"/>
      <p:bldP spid="120992" grpId="0"/>
      <p:bldP spid="120993" grpId="0"/>
      <p:bldP spid="120994" grpId="0"/>
      <p:bldP spid="120995" grpId="0"/>
      <p:bldP spid="120996" grpId="0"/>
      <p:bldP spid="120997" grpId="0"/>
      <p:bldP spid="120998" grpId="0"/>
      <p:bldP spid="120999" grpId="0"/>
      <p:bldP spid="121000" grpId="0"/>
      <p:bldP spid="121001" grpId="0"/>
      <p:bldP spid="121002" grpId="0"/>
      <p:bldP spid="121003" grpId="0"/>
      <p:bldP spid="121004" grpId="0"/>
      <p:bldP spid="121005" grpId="0"/>
      <p:bldP spid="121006" grpId="0"/>
      <p:bldP spid="121007" grpId="0"/>
      <p:bldP spid="121008" grpId="0"/>
      <p:bldP spid="121009" grpId="0"/>
      <p:bldP spid="121010" grpId="0"/>
      <p:bldP spid="121011" grpId="0"/>
      <p:bldP spid="121012" grpId="0"/>
      <p:bldP spid="121013" grpId="0"/>
      <p:bldP spid="121014" grpId="0"/>
      <p:bldP spid="121015" grpId="0"/>
      <p:bldP spid="121016" grpId="0"/>
      <p:bldP spid="121017" grpId="0"/>
      <p:bldP spid="121018" grpId="0"/>
      <p:bldP spid="121019" grpId="0"/>
      <p:bldP spid="121020" grpId="0"/>
      <p:bldP spid="121021" grpId="0"/>
      <p:bldP spid="121022" grpId="0"/>
      <p:bldP spid="121023" grpId="0"/>
      <p:bldP spid="121024" grpId="0"/>
      <p:bldP spid="121025" grpId="0"/>
      <p:bldP spid="121026" grpId="0"/>
      <p:bldP spid="121027" grpId="0"/>
      <p:bldP spid="121028" grpId="0"/>
      <p:bldP spid="121029" grpId="0"/>
      <p:bldP spid="1210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laceholder 3"/>
          <p:cNvSpPr>
            <a:spLocks noGrp="1"/>
          </p:cNvSpPr>
          <p:nvPr>
            <p:ph type="sldNum" sz="quarter" idx="12"/>
          </p:nvPr>
        </p:nvSpPr>
        <p:spPr/>
        <p:txBody>
          <a:bodyPr/>
          <a:lstStyle/>
          <a:p>
            <a:pPr>
              <a:defRPr/>
            </a:pPr>
            <a:fld id="{81BC67B7-8765-4184-83FA-1B728E3A1718}" type="slidenum">
              <a:rPr lang="en-GB"/>
              <a:pPr>
                <a:defRPr/>
              </a:pPr>
              <a:t>45</a:t>
            </a:fld>
            <a:endParaRPr lang="en-GB"/>
          </a:p>
        </p:txBody>
      </p:sp>
      <p:sp>
        <p:nvSpPr>
          <p:cNvPr id="59395" name="Line 1026"/>
          <p:cNvSpPr>
            <a:spLocks noChangeShapeType="1"/>
          </p:cNvSpPr>
          <p:nvPr/>
        </p:nvSpPr>
        <p:spPr bwMode="auto">
          <a:xfrm>
            <a:off x="304800" y="762000"/>
            <a:ext cx="8610600" cy="0"/>
          </a:xfrm>
          <a:prstGeom prst="line">
            <a:avLst/>
          </a:prstGeom>
          <a:noFill/>
          <a:ln w="57150">
            <a:solidFill>
              <a:srgbClr val="FF0000"/>
            </a:solidFill>
            <a:round/>
            <a:headEnd/>
            <a:tailEnd/>
          </a:ln>
        </p:spPr>
        <p:txBody>
          <a:bodyPr/>
          <a:lstStyle/>
          <a:p>
            <a:endParaRPr lang="en-US"/>
          </a:p>
        </p:txBody>
      </p:sp>
      <p:sp>
        <p:nvSpPr>
          <p:cNvPr id="59396" name="Text Box 1027"/>
          <p:cNvSpPr txBox="1">
            <a:spLocks noChangeArrowheads="1"/>
          </p:cNvSpPr>
          <p:nvPr/>
        </p:nvSpPr>
        <p:spPr bwMode="auto">
          <a:xfrm>
            <a:off x="304800" y="44450"/>
            <a:ext cx="8534400" cy="701675"/>
          </a:xfrm>
          <a:prstGeom prst="rect">
            <a:avLst/>
          </a:prstGeom>
          <a:noFill/>
          <a:ln w="9525">
            <a:noFill/>
            <a:miter lim="800000"/>
            <a:headEnd/>
            <a:tailEnd/>
          </a:ln>
        </p:spPr>
        <p:txBody>
          <a:bodyPr>
            <a:spAutoFit/>
          </a:bodyPr>
          <a:lstStyle/>
          <a:p>
            <a:pPr algn="ctr">
              <a:spcBef>
                <a:spcPct val="50000"/>
              </a:spcBef>
            </a:pPr>
            <a:r>
              <a:rPr lang="en-US" altLang="en-US" sz="4000" b="1">
                <a:solidFill>
                  <a:schemeClr val="accent2"/>
                </a:solidFill>
                <a:latin typeface="Monotype Corsiva" pitchFamily="64" charset="0"/>
                <a:cs typeface="Times New Roman" pitchFamily="18" charset="0"/>
              </a:rPr>
              <a:t>Software Project Planning</a:t>
            </a:r>
          </a:p>
        </p:txBody>
      </p:sp>
      <p:graphicFrame>
        <p:nvGraphicFramePr>
          <p:cNvPr id="122072" name="Group 1240"/>
          <p:cNvGraphicFramePr>
            <a:graphicFrameLocks noGrp="1"/>
          </p:cNvGraphicFramePr>
          <p:nvPr/>
        </p:nvGraphicFramePr>
        <p:xfrm>
          <a:off x="136525" y="914400"/>
          <a:ext cx="8851900" cy="5229228"/>
        </p:xfrm>
        <a:graphic>
          <a:graphicData uri="http://schemas.openxmlformats.org/drawingml/2006/table">
            <a:tbl>
              <a:tblPr/>
              <a:tblGrid>
                <a:gridCol w="2454275"/>
                <a:gridCol w="1066800"/>
                <a:gridCol w="1066800"/>
                <a:gridCol w="1066800"/>
                <a:gridCol w="1066800"/>
                <a:gridCol w="1066800"/>
                <a:gridCol w="1063625"/>
              </a:tblGrid>
              <a:tr h="3905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Cost Drivers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grid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RATINGS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2388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Very 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Nominal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Extra 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Personnel 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AFA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ACAP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AEXP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PCAP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VEXP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LEXP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Project 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AFA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MODP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TOOL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SCED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2012" name="Rectangle 1180"/>
          <p:cNvSpPr>
            <a:spLocks noChangeArrowheads="1"/>
          </p:cNvSpPr>
          <p:nvPr/>
        </p:nvSpPr>
        <p:spPr bwMode="auto">
          <a:xfrm>
            <a:off x="8061325" y="2514600"/>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2013" name="Rectangle 1181"/>
          <p:cNvSpPr>
            <a:spLocks noChangeArrowheads="1"/>
          </p:cNvSpPr>
          <p:nvPr/>
        </p:nvSpPr>
        <p:spPr bwMode="auto">
          <a:xfrm>
            <a:off x="7007225" y="4264025"/>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2014" name="Rectangle 1182"/>
          <p:cNvSpPr>
            <a:spLocks noChangeArrowheads="1"/>
          </p:cNvSpPr>
          <p:nvPr/>
        </p:nvSpPr>
        <p:spPr bwMode="auto">
          <a:xfrm>
            <a:off x="5943600" y="426402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0.95</a:t>
            </a:r>
            <a:endParaRPr lang="en-GB" altLang="en-US" sz="1600">
              <a:latin typeface="Arial" charset="0"/>
            </a:endParaRPr>
          </a:p>
        </p:txBody>
      </p:sp>
      <p:sp>
        <p:nvSpPr>
          <p:cNvPr id="122015" name="Rectangle 1183"/>
          <p:cNvSpPr>
            <a:spLocks noChangeArrowheads="1"/>
          </p:cNvSpPr>
          <p:nvPr/>
        </p:nvSpPr>
        <p:spPr bwMode="auto">
          <a:xfrm>
            <a:off x="4876800" y="426402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2016" name="Rectangle 1184"/>
          <p:cNvSpPr>
            <a:spLocks noChangeArrowheads="1"/>
          </p:cNvSpPr>
          <p:nvPr/>
        </p:nvSpPr>
        <p:spPr bwMode="auto">
          <a:xfrm>
            <a:off x="3810000" y="426402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1.07</a:t>
            </a:r>
            <a:endParaRPr lang="en-GB" altLang="en-US" sz="1600">
              <a:latin typeface="Arial" charset="0"/>
            </a:endParaRPr>
          </a:p>
        </p:txBody>
      </p:sp>
      <p:sp>
        <p:nvSpPr>
          <p:cNvPr id="122017" name="Rectangle 1185"/>
          <p:cNvSpPr>
            <a:spLocks noChangeArrowheads="1"/>
          </p:cNvSpPr>
          <p:nvPr/>
        </p:nvSpPr>
        <p:spPr bwMode="auto">
          <a:xfrm>
            <a:off x="2727325" y="424815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1.14</a:t>
            </a:r>
            <a:endParaRPr lang="en-GB" altLang="en-US" sz="1600">
              <a:latin typeface="Arial" charset="0"/>
            </a:endParaRPr>
          </a:p>
        </p:txBody>
      </p:sp>
      <p:sp>
        <p:nvSpPr>
          <p:cNvPr id="122019" name="Rectangle 1187"/>
          <p:cNvSpPr>
            <a:spLocks noChangeArrowheads="1"/>
          </p:cNvSpPr>
          <p:nvPr/>
        </p:nvSpPr>
        <p:spPr bwMode="auto">
          <a:xfrm>
            <a:off x="7007225" y="3829050"/>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2020" name="Rectangle 1188"/>
          <p:cNvSpPr>
            <a:spLocks noChangeArrowheads="1"/>
          </p:cNvSpPr>
          <p:nvPr/>
        </p:nvSpPr>
        <p:spPr bwMode="auto">
          <a:xfrm>
            <a:off x="5943600" y="382587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0.90</a:t>
            </a:r>
            <a:endParaRPr lang="en-GB" altLang="en-US" sz="1600">
              <a:latin typeface="Arial" charset="0"/>
            </a:endParaRPr>
          </a:p>
        </p:txBody>
      </p:sp>
      <p:sp>
        <p:nvSpPr>
          <p:cNvPr id="122021" name="Rectangle 1189"/>
          <p:cNvSpPr>
            <a:spLocks noChangeArrowheads="1"/>
          </p:cNvSpPr>
          <p:nvPr/>
        </p:nvSpPr>
        <p:spPr bwMode="auto">
          <a:xfrm>
            <a:off x="4876800" y="382587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2022" name="Rectangle 1190"/>
          <p:cNvSpPr>
            <a:spLocks noChangeArrowheads="1"/>
          </p:cNvSpPr>
          <p:nvPr/>
        </p:nvSpPr>
        <p:spPr bwMode="auto">
          <a:xfrm>
            <a:off x="3810000" y="385127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1.10</a:t>
            </a:r>
            <a:endParaRPr lang="en-GB" altLang="en-US" sz="1600">
              <a:latin typeface="Arial" charset="0"/>
            </a:endParaRPr>
          </a:p>
        </p:txBody>
      </p:sp>
      <p:sp>
        <p:nvSpPr>
          <p:cNvPr id="122023" name="Rectangle 1191"/>
          <p:cNvSpPr>
            <a:spLocks noChangeArrowheads="1"/>
          </p:cNvSpPr>
          <p:nvPr/>
        </p:nvSpPr>
        <p:spPr bwMode="auto">
          <a:xfrm>
            <a:off x="2727325" y="38354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1.21</a:t>
            </a:r>
            <a:endParaRPr lang="en-GB" altLang="en-US" sz="1600">
              <a:latin typeface="Arial" charset="0"/>
            </a:endParaRPr>
          </a:p>
        </p:txBody>
      </p:sp>
      <p:sp>
        <p:nvSpPr>
          <p:cNvPr id="122025" name="Rectangle 1193"/>
          <p:cNvSpPr>
            <a:spLocks noChangeArrowheads="1"/>
          </p:cNvSpPr>
          <p:nvPr/>
        </p:nvSpPr>
        <p:spPr bwMode="auto">
          <a:xfrm>
            <a:off x="7007225" y="338455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0.70</a:t>
            </a:r>
            <a:endParaRPr lang="en-GB" altLang="en-US" sz="1600">
              <a:latin typeface="Arial" charset="0"/>
            </a:endParaRPr>
          </a:p>
        </p:txBody>
      </p:sp>
      <p:sp>
        <p:nvSpPr>
          <p:cNvPr id="122026" name="Rectangle 1194"/>
          <p:cNvSpPr>
            <a:spLocks noChangeArrowheads="1"/>
          </p:cNvSpPr>
          <p:nvPr/>
        </p:nvSpPr>
        <p:spPr bwMode="auto">
          <a:xfrm>
            <a:off x="5943600" y="338772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0.86</a:t>
            </a:r>
            <a:endParaRPr lang="en-GB" altLang="en-US" sz="1600">
              <a:latin typeface="Arial" charset="0"/>
            </a:endParaRPr>
          </a:p>
        </p:txBody>
      </p:sp>
      <p:sp>
        <p:nvSpPr>
          <p:cNvPr id="122027" name="Rectangle 1195"/>
          <p:cNvSpPr>
            <a:spLocks noChangeArrowheads="1"/>
          </p:cNvSpPr>
          <p:nvPr/>
        </p:nvSpPr>
        <p:spPr bwMode="auto">
          <a:xfrm>
            <a:off x="4876800" y="340042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2028" name="Rectangle 1196"/>
          <p:cNvSpPr>
            <a:spLocks noChangeArrowheads="1"/>
          </p:cNvSpPr>
          <p:nvPr/>
        </p:nvSpPr>
        <p:spPr bwMode="auto">
          <a:xfrm>
            <a:off x="3810000" y="34163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1.17</a:t>
            </a:r>
            <a:endParaRPr lang="en-GB" altLang="en-US" sz="1600">
              <a:latin typeface="Arial" charset="0"/>
            </a:endParaRPr>
          </a:p>
        </p:txBody>
      </p:sp>
      <p:sp>
        <p:nvSpPr>
          <p:cNvPr id="122029" name="Rectangle 1197"/>
          <p:cNvSpPr>
            <a:spLocks noChangeArrowheads="1"/>
          </p:cNvSpPr>
          <p:nvPr/>
        </p:nvSpPr>
        <p:spPr bwMode="auto">
          <a:xfrm>
            <a:off x="2727325" y="340042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1.42</a:t>
            </a:r>
            <a:endParaRPr lang="en-GB" altLang="en-US" sz="1600">
              <a:latin typeface="Arial" charset="0"/>
            </a:endParaRPr>
          </a:p>
        </p:txBody>
      </p:sp>
      <p:sp>
        <p:nvSpPr>
          <p:cNvPr id="122031" name="Rectangle 1199"/>
          <p:cNvSpPr>
            <a:spLocks noChangeArrowheads="1"/>
          </p:cNvSpPr>
          <p:nvPr/>
        </p:nvSpPr>
        <p:spPr bwMode="auto">
          <a:xfrm>
            <a:off x="7007225" y="29718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0.82</a:t>
            </a:r>
            <a:endParaRPr lang="en-GB" altLang="en-US" sz="1600">
              <a:latin typeface="Arial" charset="0"/>
            </a:endParaRPr>
          </a:p>
        </p:txBody>
      </p:sp>
      <p:sp>
        <p:nvSpPr>
          <p:cNvPr id="122032" name="Rectangle 1200"/>
          <p:cNvSpPr>
            <a:spLocks noChangeArrowheads="1"/>
          </p:cNvSpPr>
          <p:nvPr/>
        </p:nvSpPr>
        <p:spPr bwMode="auto">
          <a:xfrm>
            <a:off x="5943600" y="29718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0.91</a:t>
            </a:r>
            <a:endParaRPr lang="en-GB" altLang="en-US" sz="1600">
              <a:latin typeface="Arial" charset="0"/>
            </a:endParaRPr>
          </a:p>
        </p:txBody>
      </p:sp>
      <p:sp>
        <p:nvSpPr>
          <p:cNvPr id="122033" name="Rectangle 1201"/>
          <p:cNvSpPr>
            <a:spLocks noChangeArrowheads="1"/>
          </p:cNvSpPr>
          <p:nvPr/>
        </p:nvSpPr>
        <p:spPr bwMode="auto">
          <a:xfrm>
            <a:off x="4876800" y="29718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2034" name="Rectangle 1202"/>
          <p:cNvSpPr>
            <a:spLocks noChangeArrowheads="1"/>
          </p:cNvSpPr>
          <p:nvPr/>
        </p:nvSpPr>
        <p:spPr bwMode="auto">
          <a:xfrm>
            <a:off x="3810000" y="300037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1.13</a:t>
            </a:r>
            <a:endParaRPr lang="en-GB" altLang="en-US" sz="1600">
              <a:latin typeface="Arial" charset="0"/>
            </a:endParaRPr>
          </a:p>
        </p:txBody>
      </p:sp>
      <p:sp>
        <p:nvSpPr>
          <p:cNvPr id="122035" name="Rectangle 1203"/>
          <p:cNvSpPr>
            <a:spLocks noChangeArrowheads="1"/>
          </p:cNvSpPr>
          <p:nvPr/>
        </p:nvSpPr>
        <p:spPr bwMode="auto">
          <a:xfrm>
            <a:off x="2727325" y="29718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1.29</a:t>
            </a:r>
            <a:endParaRPr lang="en-GB" altLang="en-US" sz="1600">
              <a:latin typeface="Arial" charset="0"/>
            </a:endParaRPr>
          </a:p>
        </p:txBody>
      </p:sp>
      <p:sp>
        <p:nvSpPr>
          <p:cNvPr id="122036" name="Rectangle 1204"/>
          <p:cNvSpPr>
            <a:spLocks noChangeArrowheads="1"/>
          </p:cNvSpPr>
          <p:nvPr/>
        </p:nvSpPr>
        <p:spPr bwMode="auto">
          <a:xfrm>
            <a:off x="8061325" y="2940050"/>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2037" name="Rectangle 1205"/>
          <p:cNvSpPr>
            <a:spLocks noChangeArrowheads="1"/>
          </p:cNvSpPr>
          <p:nvPr/>
        </p:nvSpPr>
        <p:spPr bwMode="auto">
          <a:xfrm>
            <a:off x="7007225" y="2484438"/>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0.71</a:t>
            </a:r>
            <a:endParaRPr lang="en-GB" altLang="en-US" sz="1600">
              <a:latin typeface="Arial" charset="0"/>
            </a:endParaRPr>
          </a:p>
        </p:txBody>
      </p:sp>
      <p:sp>
        <p:nvSpPr>
          <p:cNvPr id="122038" name="Rectangle 1206"/>
          <p:cNvSpPr>
            <a:spLocks noChangeArrowheads="1"/>
          </p:cNvSpPr>
          <p:nvPr/>
        </p:nvSpPr>
        <p:spPr bwMode="auto">
          <a:xfrm>
            <a:off x="5943600" y="2500313"/>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0.86</a:t>
            </a:r>
            <a:endParaRPr lang="en-GB" altLang="en-US" sz="1600">
              <a:latin typeface="Arial" charset="0"/>
            </a:endParaRPr>
          </a:p>
        </p:txBody>
      </p:sp>
      <p:sp>
        <p:nvSpPr>
          <p:cNvPr id="122039" name="Rectangle 1207"/>
          <p:cNvSpPr>
            <a:spLocks noChangeArrowheads="1"/>
          </p:cNvSpPr>
          <p:nvPr/>
        </p:nvSpPr>
        <p:spPr bwMode="auto">
          <a:xfrm>
            <a:off x="4876800" y="2500313"/>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2040" name="Rectangle 1208"/>
          <p:cNvSpPr>
            <a:spLocks noChangeArrowheads="1"/>
          </p:cNvSpPr>
          <p:nvPr/>
        </p:nvSpPr>
        <p:spPr bwMode="auto">
          <a:xfrm>
            <a:off x="3810000" y="2516188"/>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1.19</a:t>
            </a:r>
            <a:endParaRPr lang="en-GB" altLang="en-US" sz="1600">
              <a:latin typeface="Arial" charset="0"/>
            </a:endParaRPr>
          </a:p>
        </p:txBody>
      </p:sp>
      <p:sp>
        <p:nvSpPr>
          <p:cNvPr id="122041" name="Rectangle 1209"/>
          <p:cNvSpPr>
            <a:spLocks noChangeArrowheads="1"/>
          </p:cNvSpPr>
          <p:nvPr/>
        </p:nvSpPr>
        <p:spPr bwMode="auto">
          <a:xfrm>
            <a:off x="2727325" y="2516188"/>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1.46</a:t>
            </a:r>
            <a:endParaRPr lang="en-GB" altLang="en-US" sz="1600">
              <a:latin typeface="Arial" charset="0"/>
            </a:endParaRPr>
          </a:p>
        </p:txBody>
      </p:sp>
      <p:sp>
        <p:nvSpPr>
          <p:cNvPr id="122043" name="Rectangle 1211"/>
          <p:cNvSpPr>
            <a:spLocks noChangeArrowheads="1"/>
          </p:cNvSpPr>
          <p:nvPr/>
        </p:nvSpPr>
        <p:spPr bwMode="auto">
          <a:xfrm>
            <a:off x="7019925" y="591185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1.10</a:t>
            </a:r>
            <a:endParaRPr lang="en-GB" altLang="en-US" sz="1600">
              <a:latin typeface="Arial" charset="0"/>
            </a:endParaRPr>
          </a:p>
        </p:txBody>
      </p:sp>
      <p:sp>
        <p:nvSpPr>
          <p:cNvPr id="122044" name="Rectangle 1212"/>
          <p:cNvSpPr>
            <a:spLocks noChangeArrowheads="1"/>
          </p:cNvSpPr>
          <p:nvPr/>
        </p:nvSpPr>
        <p:spPr bwMode="auto">
          <a:xfrm>
            <a:off x="5940425" y="591502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1.04</a:t>
            </a:r>
            <a:endParaRPr lang="en-GB" altLang="en-US" sz="1600">
              <a:latin typeface="Arial" charset="0"/>
            </a:endParaRPr>
          </a:p>
        </p:txBody>
      </p:sp>
      <p:sp>
        <p:nvSpPr>
          <p:cNvPr id="122045" name="Rectangle 1213"/>
          <p:cNvSpPr>
            <a:spLocks noChangeArrowheads="1"/>
          </p:cNvSpPr>
          <p:nvPr/>
        </p:nvSpPr>
        <p:spPr bwMode="auto">
          <a:xfrm>
            <a:off x="4876800" y="59182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2046" name="Rectangle 1214"/>
          <p:cNvSpPr>
            <a:spLocks noChangeArrowheads="1"/>
          </p:cNvSpPr>
          <p:nvPr/>
        </p:nvSpPr>
        <p:spPr bwMode="auto">
          <a:xfrm>
            <a:off x="3810000" y="5916613"/>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1.08</a:t>
            </a:r>
            <a:endParaRPr lang="en-GB" altLang="en-US" sz="1600">
              <a:latin typeface="Arial" charset="0"/>
            </a:endParaRPr>
          </a:p>
        </p:txBody>
      </p:sp>
      <p:sp>
        <p:nvSpPr>
          <p:cNvPr id="122047" name="Rectangle 1215"/>
          <p:cNvSpPr>
            <a:spLocks noChangeArrowheads="1"/>
          </p:cNvSpPr>
          <p:nvPr/>
        </p:nvSpPr>
        <p:spPr bwMode="auto">
          <a:xfrm>
            <a:off x="2743200" y="5897563"/>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1.23</a:t>
            </a:r>
            <a:endParaRPr lang="en-GB" altLang="en-US" sz="1600">
              <a:latin typeface="Arial" charset="0"/>
            </a:endParaRPr>
          </a:p>
        </p:txBody>
      </p:sp>
      <p:sp>
        <p:nvSpPr>
          <p:cNvPr id="122049" name="Rectangle 1217"/>
          <p:cNvSpPr>
            <a:spLocks noChangeArrowheads="1"/>
          </p:cNvSpPr>
          <p:nvPr/>
        </p:nvSpPr>
        <p:spPr bwMode="auto">
          <a:xfrm>
            <a:off x="7019925" y="548640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0.83</a:t>
            </a:r>
            <a:endParaRPr lang="en-GB" altLang="en-US" sz="1600">
              <a:latin typeface="Arial" charset="0"/>
            </a:endParaRPr>
          </a:p>
        </p:txBody>
      </p:sp>
      <p:sp>
        <p:nvSpPr>
          <p:cNvPr id="122050" name="Rectangle 1218"/>
          <p:cNvSpPr>
            <a:spLocks noChangeArrowheads="1"/>
          </p:cNvSpPr>
          <p:nvPr/>
        </p:nvSpPr>
        <p:spPr bwMode="auto">
          <a:xfrm>
            <a:off x="5940425" y="550227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0.91</a:t>
            </a:r>
            <a:endParaRPr lang="en-GB" altLang="en-US" sz="1600">
              <a:latin typeface="Arial" charset="0"/>
            </a:endParaRPr>
          </a:p>
        </p:txBody>
      </p:sp>
      <p:sp>
        <p:nvSpPr>
          <p:cNvPr id="122051" name="Rectangle 1219"/>
          <p:cNvSpPr>
            <a:spLocks noChangeArrowheads="1"/>
          </p:cNvSpPr>
          <p:nvPr/>
        </p:nvSpPr>
        <p:spPr bwMode="auto">
          <a:xfrm>
            <a:off x="4876800" y="550227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2052" name="Rectangle 1220"/>
          <p:cNvSpPr>
            <a:spLocks noChangeArrowheads="1"/>
          </p:cNvSpPr>
          <p:nvPr/>
        </p:nvSpPr>
        <p:spPr bwMode="auto">
          <a:xfrm>
            <a:off x="3810000" y="5497513"/>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1.10</a:t>
            </a:r>
            <a:endParaRPr lang="en-GB" altLang="en-US" sz="1600">
              <a:latin typeface="Arial" charset="0"/>
            </a:endParaRPr>
          </a:p>
        </p:txBody>
      </p:sp>
      <p:sp>
        <p:nvSpPr>
          <p:cNvPr id="122053" name="Rectangle 1221"/>
          <p:cNvSpPr>
            <a:spLocks noChangeArrowheads="1"/>
          </p:cNvSpPr>
          <p:nvPr/>
        </p:nvSpPr>
        <p:spPr bwMode="auto">
          <a:xfrm>
            <a:off x="2743200" y="5489575"/>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1.24</a:t>
            </a:r>
            <a:endParaRPr lang="en-GB" altLang="en-US" sz="1600">
              <a:latin typeface="Arial" charset="0"/>
            </a:endParaRPr>
          </a:p>
        </p:txBody>
      </p:sp>
      <p:sp>
        <p:nvSpPr>
          <p:cNvPr id="122055" name="Rectangle 1223"/>
          <p:cNvSpPr>
            <a:spLocks noChangeArrowheads="1"/>
          </p:cNvSpPr>
          <p:nvPr/>
        </p:nvSpPr>
        <p:spPr bwMode="auto">
          <a:xfrm>
            <a:off x="7019925" y="507365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0.82</a:t>
            </a:r>
            <a:endParaRPr lang="en-GB" altLang="en-US" sz="1600">
              <a:latin typeface="Arial" charset="0"/>
            </a:endParaRPr>
          </a:p>
        </p:txBody>
      </p:sp>
      <p:sp>
        <p:nvSpPr>
          <p:cNvPr id="122056" name="Rectangle 1224"/>
          <p:cNvSpPr>
            <a:spLocks noChangeArrowheads="1"/>
          </p:cNvSpPr>
          <p:nvPr/>
        </p:nvSpPr>
        <p:spPr bwMode="auto">
          <a:xfrm>
            <a:off x="5940425" y="507365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0.91</a:t>
            </a:r>
            <a:endParaRPr lang="en-GB" altLang="en-US" sz="1600">
              <a:latin typeface="Arial" charset="0"/>
            </a:endParaRPr>
          </a:p>
        </p:txBody>
      </p:sp>
      <p:sp>
        <p:nvSpPr>
          <p:cNvPr id="122057" name="Rectangle 1225"/>
          <p:cNvSpPr>
            <a:spLocks noChangeArrowheads="1"/>
          </p:cNvSpPr>
          <p:nvPr/>
        </p:nvSpPr>
        <p:spPr bwMode="auto">
          <a:xfrm>
            <a:off x="4876800" y="507365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1.00</a:t>
            </a:r>
            <a:endParaRPr lang="en-GB" altLang="en-US" sz="1600">
              <a:latin typeface="Arial" charset="0"/>
            </a:endParaRPr>
          </a:p>
        </p:txBody>
      </p:sp>
      <p:sp>
        <p:nvSpPr>
          <p:cNvPr id="122058" name="Rectangle 1226"/>
          <p:cNvSpPr>
            <a:spLocks noChangeArrowheads="1"/>
          </p:cNvSpPr>
          <p:nvPr/>
        </p:nvSpPr>
        <p:spPr bwMode="auto">
          <a:xfrm>
            <a:off x="3810000" y="5078413"/>
            <a:ext cx="758825" cy="119062"/>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1.10</a:t>
            </a:r>
            <a:endParaRPr lang="en-GB" altLang="en-US" sz="1600">
              <a:latin typeface="Arial" charset="0"/>
            </a:endParaRPr>
          </a:p>
        </p:txBody>
      </p:sp>
      <p:sp>
        <p:nvSpPr>
          <p:cNvPr id="122059" name="Rectangle 1227"/>
          <p:cNvSpPr>
            <a:spLocks noChangeArrowheads="1"/>
          </p:cNvSpPr>
          <p:nvPr/>
        </p:nvSpPr>
        <p:spPr bwMode="auto">
          <a:xfrm>
            <a:off x="2743200" y="5073650"/>
            <a:ext cx="758825" cy="119063"/>
          </a:xfrm>
          <a:prstGeom prst="rect">
            <a:avLst/>
          </a:prstGeom>
          <a:noFill/>
          <a:ln w="9525">
            <a:noFill/>
            <a:miter lim="800000"/>
            <a:headEnd/>
            <a:tailEnd/>
          </a:ln>
        </p:spPr>
        <p:txBody>
          <a:bodyPr lIns="0" tIns="0" rIns="0" bIns="0"/>
          <a:lstStyle/>
          <a:p>
            <a:pPr algn="ctr">
              <a:spcBef>
                <a:spcPct val="20000"/>
              </a:spcBef>
            </a:pPr>
            <a:r>
              <a:rPr lang="en-US" altLang="en-US" sz="1600">
                <a:latin typeface="Arial" charset="0"/>
              </a:rPr>
              <a:t>1.24</a:t>
            </a:r>
            <a:endParaRPr lang="en-GB" altLang="en-US" sz="1600">
              <a:latin typeface="Arial" charset="0"/>
            </a:endParaRPr>
          </a:p>
        </p:txBody>
      </p:sp>
      <p:sp>
        <p:nvSpPr>
          <p:cNvPr id="122060" name="Text Box 1228"/>
          <p:cNvSpPr txBox="1">
            <a:spLocks noChangeArrowheads="1"/>
          </p:cNvSpPr>
          <p:nvPr/>
        </p:nvSpPr>
        <p:spPr bwMode="auto">
          <a:xfrm>
            <a:off x="1905000" y="6248400"/>
            <a:ext cx="5334000" cy="274638"/>
          </a:xfrm>
          <a:prstGeom prst="rect">
            <a:avLst/>
          </a:prstGeom>
          <a:noFill/>
          <a:ln w="9525">
            <a:noFill/>
            <a:miter lim="800000"/>
            <a:headEnd/>
            <a:tailEnd/>
          </a:ln>
        </p:spPr>
        <p:txBody>
          <a:bodyPr lIns="0" tIns="0" rIns="0" bIns="0">
            <a:spAutoFit/>
          </a:bodyPr>
          <a:lstStyle/>
          <a:p>
            <a:pPr algn="ctr">
              <a:spcBef>
                <a:spcPct val="50000"/>
              </a:spcBef>
            </a:pPr>
            <a:r>
              <a:rPr lang="en-US" altLang="en-US" b="1">
                <a:solidFill>
                  <a:schemeClr val="tx2"/>
                </a:solidFill>
                <a:latin typeface="Arial" charset="0"/>
              </a:rPr>
              <a:t>Table 5:</a:t>
            </a:r>
            <a:r>
              <a:rPr lang="en-US" altLang="en-US">
                <a:solidFill>
                  <a:schemeClr val="tx2"/>
                </a:solidFill>
                <a:latin typeface="Arial" charset="0"/>
              </a:rPr>
              <a:t> </a:t>
            </a:r>
            <a:r>
              <a:rPr lang="en-US" altLang="en-US">
                <a:solidFill>
                  <a:srgbClr val="663300"/>
                </a:solidFill>
                <a:latin typeface="Arial" charset="0"/>
              </a:rPr>
              <a:t>Multiplier values for effort calculations</a:t>
            </a:r>
          </a:p>
        </p:txBody>
      </p:sp>
      <p:sp>
        <p:nvSpPr>
          <p:cNvPr id="122062" name="Rectangle 1230"/>
          <p:cNvSpPr>
            <a:spLocks noChangeArrowheads="1"/>
          </p:cNvSpPr>
          <p:nvPr/>
        </p:nvSpPr>
        <p:spPr bwMode="auto">
          <a:xfrm>
            <a:off x="8077200" y="3389313"/>
            <a:ext cx="758825" cy="119062"/>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2063" name="Rectangle 1231"/>
          <p:cNvSpPr>
            <a:spLocks noChangeArrowheads="1"/>
          </p:cNvSpPr>
          <p:nvPr/>
        </p:nvSpPr>
        <p:spPr bwMode="auto">
          <a:xfrm>
            <a:off x="8077200" y="3814763"/>
            <a:ext cx="758825" cy="119062"/>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2064" name="Rectangle 1232"/>
          <p:cNvSpPr>
            <a:spLocks noChangeArrowheads="1"/>
          </p:cNvSpPr>
          <p:nvPr/>
        </p:nvSpPr>
        <p:spPr bwMode="auto">
          <a:xfrm>
            <a:off x="8077200" y="4235450"/>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2065" name="Rectangle 1233"/>
          <p:cNvSpPr>
            <a:spLocks noChangeArrowheads="1"/>
          </p:cNvSpPr>
          <p:nvPr/>
        </p:nvSpPr>
        <p:spPr bwMode="auto">
          <a:xfrm>
            <a:off x="8064500" y="5054600"/>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2066" name="Rectangle 1234"/>
          <p:cNvSpPr>
            <a:spLocks noChangeArrowheads="1"/>
          </p:cNvSpPr>
          <p:nvPr/>
        </p:nvSpPr>
        <p:spPr bwMode="auto">
          <a:xfrm>
            <a:off x="8064500" y="5480050"/>
            <a:ext cx="758825" cy="119063"/>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
        <p:nvSpPr>
          <p:cNvPr id="122067" name="Rectangle 1235"/>
          <p:cNvSpPr>
            <a:spLocks noChangeArrowheads="1"/>
          </p:cNvSpPr>
          <p:nvPr/>
        </p:nvSpPr>
        <p:spPr bwMode="auto">
          <a:xfrm>
            <a:off x="8064500" y="5900738"/>
            <a:ext cx="758825" cy="119062"/>
          </a:xfrm>
          <a:prstGeom prst="rect">
            <a:avLst/>
          </a:prstGeom>
          <a:noFill/>
          <a:ln w="9525">
            <a:noFill/>
            <a:miter lim="800000"/>
            <a:headEnd/>
            <a:tailEnd/>
          </a:ln>
        </p:spPr>
        <p:txBody>
          <a:bodyPr lIns="0" tIns="0" rIns="0" bIns="0"/>
          <a:lstStyle/>
          <a:p>
            <a:pPr algn="ctr">
              <a:spcBef>
                <a:spcPct val="20000"/>
              </a:spcBef>
            </a:pPr>
            <a:r>
              <a:rPr lang="en-US" altLang="en-US" sz="1400">
                <a:latin typeface="Arial" charset="0"/>
              </a:rPr>
              <a:t>--</a:t>
            </a:r>
            <a:endParaRPr lang="en-GB" alt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2060"/>
                                        </p:tgtEl>
                                        <p:attrNameLst>
                                          <p:attrName>style.visibility</p:attrName>
                                        </p:attrNameLst>
                                      </p:cBhvr>
                                      <p:to>
                                        <p:strVal val="visible"/>
                                      </p:to>
                                    </p:set>
                                    <p:animEffect transition="in" filter="dissolve">
                                      <p:cBhvr>
                                        <p:cTn id="7" dur="1000"/>
                                        <p:tgtEl>
                                          <p:spTgt spid="122060"/>
                                        </p:tgtEl>
                                      </p:cBhvr>
                                    </p:animEffect>
                                  </p:childTnLst>
                                </p:cTn>
                              </p:par>
                              <p:par>
                                <p:cTn id="8" presetID="14" presetClass="entr" presetSubtype="10" fill="hold" nodeType="withEffect">
                                  <p:stCondLst>
                                    <p:cond delay="0"/>
                                  </p:stCondLst>
                                  <p:childTnLst>
                                    <p:set>
                                      <p:cBhvr>
                                        <p:cTn id="9" dur="1" fill="hold">
                                          <p:stCondLst>
                                            <p:cond delay="0"/>
                                          </p:stCondLst>
                                        </p:cTn>
                                        <p:tgtEl>
                                          <p:spTgt spid="122072"/>
                                        </p:tgtEl>
                                        <p:attrNameLst>
                                          <p:attrName>style.visibility</p:attrName>
                                        </p:attrNameLst>
                                      </p:cBhvr>
                                      <p:to>
                                        <p:strVal val="visible"/>
                                      </p:to>
                                    </p:set>
                                    <p:animEffect transition="in" filter="randombar(horizontal)">
                                      <p:cBhvr>
                                        <p:cTn id="10" dur="1000"/>
                                        <p:tgtEl>
                                          <p:spTgt spid="12207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22041"/>
                                        </p:tgtEl>
                                        <p:attrNameLst>
                                          <p:attrName>style.visibility</p:attrName>
                                        </p:attrNameLst>
                                      </p:cBhvr>
                                      <p:to>
                                        <p:strVal val="visible"/>
                                      </p:to>
                                    </p:set>
                                    <p:animEffect transition="in" filter="randombar(horizontal)">
                                      <p:cBhvr>
                                        <p:cTn id="13" dur="1000"/>
                                        <p:tgtEl>
                                          <p:spTgt spid="12204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2040"/>
                                        </p:tgtEl>
                                        <p:attrNameLst>
                                          <p:attrName>style.visibility</p:attrName>
                                        </p:attrNameLst>
                                      </p:cBhvr>
                                      <p:to>
                                        <p:strVal val="visible"/>
                                      </p:to>
                                    </p:set>
                                    <p:animEffect transition="in" filter="randombar(horizontal)">
                                      <p:cBhvr>
                                        <p:cTn id="16" dur="1000"/>
                                        <p:tgtEl>
                                          <p:spTgt spid="12204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2039"/>
                                        </p:tgtEl>
                                        <p:attrNameLst>
                                          <p:attrName>style.visibility</p:attrName>
                                        </p:attrNameLst>
                                      </p:cBhvr>
                                      <p:to>
                                        <p:strVal val="visible"/>
                                      </p:to>
                                    </p:set>
                                    <p:animEffect transition="in" filter="randombar(horizontal)">
                                      <p:cBhvr>
                                        <p:cTn id="19" dur="1000"/>
                                        <p:tgtEl>
                                          <p:spTgt spid="12203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22038"/>
                                        </p:tgtEl>
                                        <p:attrNameLst>
                                          <p:attrName>style.visibility</p:attrName>
                                        </p:attrNameLst>
                                      </p:cBhvr>
                                      <p:to>
                                        <p:strVal val="visible"/>
                                      </p:to>
                                    </p:set>
                                    <p:animEffect transition="in" filter="randombar(horizontal)">
                                      <p:cBhvr>
                                        <p:cTn id="22" dur="1000"/>
                                        <p:tgtEl>
                                          <p:spTgt spid="12203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2037"/>
                                        </p:tgtEl>
                                        <p:attrNameLst>
                                          <p:attrName>style.visibility</p:attrName>
                                        </p:attrNameLst>
                                      </p:cBhvr>
                                      <p:to>
                                        <p:strVal val="visible"/>
                                      </p:to>
                                    </p:set>
                                    <p:animEffect transition="in" filter="randombar(horizontal)">
                                      <p:cBhvr>
                                        <p:cTn id="25" dur="1000"/>
                                        <p:tgtEl>
                                          <p:spTgt spid="12203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2012"/>
                                        </p:tgtEl>
                                        <p:attrNameLst>
                                          <p:attrName>style.visibility</p:attrName>
                                        </p:attrNameLst>
                                      </p:cBhvr>
                                      <p:to>
                                        <p:strVal val="visible"/>
                                      </p:to>
                                    </p:set>
                                    <p:animEffect transition="in" filter="randombar(horizontal)">
                                      <p:cBhvr>
                                        <p:cTn id="28" dur="1000"/>
                                        <p:tgtEl>
                                          <p:spTgt spid="1220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2035"/>
                                        </p:tgtEl>
                                        <p:attrNameLst>
                                          <p:attrName>style.visibility</p:attrName>
                                        </p:attrNameLst>
                                      </p:cBhvr>
                                      <p:to>
                                        <p:strVal val="visible"/>
                                      </p:to>
                                    </p:set>
                                    <p:animEffect transition="in" filter="randombar(horizontal)">
                                      <p:cBhvr>
                                        <p:cTn id="31" dur="1000"/>
                                        <p:tgtEl>
                                          <p:spTgt spid="12203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2034"/>
                                        </p:tgtEl>
                                        <p:attrNameLst>
                                          <p:attrName>style.visibility</p:attrName>
                                        </p:attrNameLst>
                                      </p:cBhvr>
                                      <p:to>
                                        <p:strVal val="visible"/>
                                      </p:to>
                                    </p:set>
                                    <p:animEffect transition="in" filter="randombar(horizontal)">
                                      <p:cBhvr>
                                        <p:cTn id="34" dur="1000"/>
                                        <p:tgtEl>
                                          <p:spTgt spid="12203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22033"/>
                                        </p:tgtEl>
                                        <p:attrNameLst>
                                          <p:attrName>style.visibility</p:attrName>
                                        </p:attrNameLst>
                                      </p:cBhvr>
                                      <p:to>
                                        <p:strVal val="visible"/>
                                      </p:to>
                                    </p:set>
                                    <p:animEffect transition="in" filter="randombar(horizontal)">
                                      <p:cBhvr>
                                        <p:cTn id="37" dur="1000"/>
                                        <p:tgtEl>
                                          <p:spTgt spid="12203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22032"/>
                                        </p:tgtEl>
                                        <p:attrNameLst>
                                          <p:attrName>style.visibility</p:attrName>
                                        </p:attrNameLst>
                                      </p:cBhvr>
                                      <p:to>
                                        <p:strVal val="visible"/>
                                      </p:to>
                                    </p:set>
                                    <p:animEffect transition="in" filter="randombar(horizontal)">
                                      <p:cBhvr>
                                        <p:cTn id="40" dur="1000"/>
                                        <p:tgtEl>
                                          <p:spTgt spid="122032"/>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22031"/>
                                        </p:tgtEl>
                                        <p:attrNameLst>
                                          <p:attrName>style.visibility</p:attrName>
                                        </p:attrNameLst>
                                      </p:cBhvr>
                                      <p:to>
                                        <p:strVal val="visible"/>
                                      </p:to>
                                    </p:set>
                                    <p:animEffect transition="in" filter="randombar(horizontal)">
                                      <p:cBhvr>
                                        <p:cTn id="43" dur="1000"/>
                                        <p:tgtEl>
                                          <p:spTgt spid="12203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22036"/>
                                        </p:tgtEl>
                                        <p:attrNameLst>
                                          <p:attrName>style.visibility</p:attrName>
                                        </p:attrNameLst>
                                      </p:cBhvr>
                                      <p:to>
                                        <p:strVal val="visible"/>
                                      </p:to>
                                    </p:set>
                                    <p:animEffect transition="in" filter="randombar(horizontal)">
                                      <p:cBhvr>
                                        <p:cTn id="46" dur="1000"/>
                                        <p:tgtEl>
                                          <p:spTgt spid="122036"/>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22029"/>
                                        </p:tgtEl>
                                        <p:attrNameLst>
                                          <p:attrName>style.visibility</p:attrName>
                                        </p:attrNameLst>
                                      </p:cBhvr>
                                      <p:to>
                                        <p:strVal val="visible"/>
                                      </p:to>
                                    </p:set>
                                    <p:animEffect transition="in" filter="randombar(horizontal)">
                                      <p:cBhvr>
                                        <p:cTn id="49" dur="1000"/>
                                        <p:tgtEl>
                                          <p:spTgt spid="122029"/>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22028"/>
                                        </p:tgtEl>
                                        <p:attrNameLst>
                                          <p:attrName>style.visibility</p:attrName>
                                        </p:attrNameLst>
                                      </p:cBhvr>
                                      <p:to>
                                        <p:strVal val="visible"/>
                                      </p:to>
                                    </p:set>
                                    <p:animEffect transition="in" filter="randombar(horizontal)">
                                      <p:cBhvr>
                                        <p:cTn id="52" dur="1000"/>
                                        <p:tgtEl>
                                          <p:spTgt spid="122028"/>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22027"/>
                                        </p:tgtEl>
                                        <p:attrNameLst>
                                          <p:attrName>style.visibility</p:attrName>
                                        </p:attrNameLst>
                                      </p:cBhvr>
                                      <p:to>
                                        <p:strVal val="visible"/>
                                      </p:to>
                                    </p:set>
                                    <p:animEffect transition="in" filter="randombar(horizontal)">
                                      <p:cBhvr>
                                        <p:cTn id="55" dur="1000"/>
                                        <p:tgtEl>
                                          <p:spTgt spid="122027"/>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22026"/>
                                        </p:tgtEl>
                                        <p:attrNameLst>
                                          <p:attrName>style.visibility</p:attrName>
                                        </p:attrNameLst>
                                      </p:cBhvr>
                                      <p:to>
                                        <p:strVal val="visible"/>
                                      </p:to>
                                    </p:set>
                                    <p:animEffect transition="in" filter="randombar(horizontal)">
                                      <p:cBhvr>
                                        <p:cTn id="58" dur="1000"/>
                                        <p:tgtEl>
                                          <p:spTgt spid="12202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22025"/>
                                        </p:tgtEl>
                                        <p:attrNameLst>
                                          <p:attrName>style.visibility</p:attrName>
                                        </p:attrNameLst>
                                      </p:cBhvr>
                                      <p:to>
                                        <p:strVal val="visible"/>
                                      </p:to>
                                    </p:set>
                                    <p:animEffect transition="in" filter="randombar(horizontal)">
                                      <p:cBhvr>
                                        <p:cTn id="61" dur="1000"/>
                                        <p:tgtEl>
                                          <p:spTgt spid="122025"/>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22062"/>
                                        </p:tgtEl>
                                        <p:attrNameLst>
                                          <p:attrName>style.visibility</p:attrName>
                                        </p:attrNameLst>
                                      </p:cBhvr>
                                      <p:to>
                                        <p:strVal val="visible"/>
                                      </p:to>
                                    </p:set>
                                    <p:animEffect transition="in" filter="randombar(horizontal)">
                                      <p:cBhvr>
                                        <p:cTn id="64" dur="1000"/>
                                        <p:tgtEl>
                                          <p:spTgt spid="122062"/>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22023"/>
                                        </p:tgtEl>
                                        <p:attrNameLst>
                                          <p:attrName>style.visibility</p:attrName>
                                        </p:attrNameLst>
                                      </p:cBhvr>
                                      <p:to>
                                        <p:strVal val="visible"/>
                                      </p:to>
                                    </p:set>
                                    <p:animEffect transition="in" filter="randombar(horizontal)">
                                      <p:cBhvr>
                                        <p:cTn id="67" dur="1000"/>
                                        <p:tgtEl>
                                          <p:spTgt spid="122023"/>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22022"/>
                                        </p:tgtEl>
                                        <p:attrNameLst>
                                          <p:attrName>style.visibility</p:attrName>
                                        </p:attrNameLst>
                                      </p:cBhvr>
                                      <p:to>
                                        <p:strVal val="visible"/>
                                      </p:to>
                                    </p:set>
                                    <p:animEffect transition="in" filter="randombar(horizontal)">
                                      <p:cBhvr>
                                        <p:cTn id="70" dur="1000"/>
                                        <p:tgtEl>
                                          <p:spTgt spid="122022"/>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22021"/>
                                        </p:tgtEl>
                                        <p:attrNameLst>
                                          <p:attrName>style.visibility</p:attrName>
                                        </p:attrNameLst>
                                      </p:cBhvr>
                                      <p:to>
                                        <p:strVal val="visible"/>
                                      </p:to>
                                    </p:set>
                                    <p:animEffect transition="in" filter="randombar(horizontal)">
                                      <p:cBhvr>
                                        <p:cTn id="73" dur="1000"/>
                                        <p:tgtEl>
                                          <p:spTgt spid="122021"/>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22020"/>
                                        </p:tgtEl>
                                        <p:attrNameLst>
                                          <p:attrName>style.visibility</p:attrName>
                                        </p:attrNameLst>
                                      </p:cBhvr>
                                      <p:to>
                                        <p:strVal val="visible"/>
                                      </p:to>
                                    </p:set>
                                    <p:animEffect transition="in" filter="randombar(horizontal)">
                                      <p:cBhvr>
                                        <p:cTn id="76" dur="1000"/>
                                        <p:tgtEl>
                                          <p:spTgt spid="12202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22019"/>
                                        </p:tgtEl>
                                        <p:attrNameLst>
                                          <p:attrName>style.visibility</p:attrName>
                                        </p:attrNameLst>
                                      </p:cBhvr>
                                      <p:to>
                                        <p:strVal val="visible"/>
                                      </p:to>
                                    </p:set>
                                    <p:animEffect transition="in" filter="randombar(horizontal)">
                                      <p:cBhvr>
                                        <p:cTn id="79" dur="1000"/>
                                        <p:tgtEl>
                                          <p:spTgt spid="122019"/>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22063"/>
                                        </p:tgtEl>
                                        <p:attrNameLst>
                                          <p:attrName>style.visibility</p:attrName>
                                        </p:attrNameLst>
                                      </p:cBhvr>
                                      <p:to>
                                        <p:strVal val="visible"/>
                                      </p:to>
                                    </p:set>
                                    <p:animEffect transition="in" filter="randombar(horizontal)">
                                      <p:cBhvr>
                                        <p:cTn id="82" dur="1000"/>
                                        <p:tgtEl>
                                          <p:spTgt spid="122063"/>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122017"/>
                                        </p:tgtEl>
                                        <p:attrNameLst>
                                          <p:attrName>style.visibility</p:attrName>
                                        </p:attrNameLst>
                                      </p:cBhvr>
                                      <p:to>
                                        <p:strVal val="visible"/>
                                      </p:to>
                                    </p:set>
                                    <p:animEffect transition="in" filter="randombar(horizontal)">
                                      <p:cBhvr>
                                        <p:cTn id="85" dur="1000"/>
                                        <p:tgtEl>
                                          <p:spTgt spid="1220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22016"/>
                                        </p:tgtEl>
                                        <p:attrNameLst>
                                          <p:attrName>style.visibility</p:attrName>
                                        </p:attrNameLst>
                                      </p:cBhvr>
                                      <p:to>
                                        <p:strVal val="visible"/>
                                      </p:to>
                                    </p:set>
                                    <p:animEffect transition="in" filter="randombar(horizontal)">
                                      <p:cBhvr>
                                        <p:cTn id="88" dur="1000"/>
                                        <p:tgtEl>
                                          <p:spTgt spid="122016"/>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122015"/>
                                        </p:tgtEl>
                                        <p:attrNameLst>
                                          <p:attrName>style.visibility</p:attrName>
                                        </p:attrNameLst>
                                      </p:cBhvr>
                                      <p:to>
                                        <p:strVal val="visible"/>
                                      </p:to>
                                    </p:set>
                                    <p:animEffect transition="in" filter="randombar(horizontal)">
                                      <p:cBhvr>
                                        <p:cTn id="91" dur="1000"/>
                                        <p:tgtEl>
                                          <p:spTgt spid="122015"/>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122014"/>
                                        </p:tgtEl>
                                        <p:attrNameLst>
                                          <p:attrName>style.visibility</p:attrName>
                                        </p:attrNameLst>
                                      </p:cBhvr>
                                      <p:to>
                                        <p:strVal val="visible"/>
                                      </p:to>
                                    </p:set>
                                    <p:animEffect transition="in" filter="randombar(horizontal)">
                                      <p:cBhvr>
                                        <p:cTn id="94" dur="1000"/>
                                        <p:tgtEl>
                                          <p:spTgt spid="122014"/>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122013"/>
                                        </p:tgtEl>
                                        <p:attrNameLst>
                                          <p:attrName>style.visibility</p:attrName>
                                        </p:attrNameLst>
                                      </p:cBhvr>
                                      <p:to>
                                        <p:strVal val="visible"/>
                                      </p:to>
                                    </p:set>
                                    <p:animEffect transition="in" filter="randombar(horizontal)">
                                      <p:cBhvr>
                                        <p:cTn id="97" dur="1000"/>
                                        <p:tgtEl>
                                          <p:spTgt spid="122013"/>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122064"/>
                                        </p:tgtEl>
                                        <p:attrNameLst>
                                          <p:attrName>style.visibility</p:attrName>
                                        </p:attrNameLst>
                                      </p:cBhvr>
                                      <p:to>
                                        <p:strVal val="visible"/>
                                      </p:to>
                                    </p:set>
                                    <p:animEffect transition="in" filter="randombar(horizontal)">
                                      <p:cBhvr>
                                        <p:cTn id="100" dur="1000"/>
                                        <p:tgtEl>
                                          <p:spTgt spid="122064"/>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122059"/>
                                        </p:tgtEl>
                                        <p:attrNameLst>
                                          <p:attrName>style.visibility</p:attrName>
                                        </p:attrNameLst>
                                      </p:cBhvr>
                                      <p:to>
                                        <p:strVal val="visible"/>
                                      </p:to>
                                    </p:set>
                                    <p:animEffect transition="in" filter="randombar(horizontal)">
                                      <p:cBhvr>
                                        <p:cTn id="103" dur="1000"/>
                                        <p:tgtEl>
                                          <p:spTgt spid="122059"/>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122058"/>
                                        </p:tgtEl>
                                        <p:attrNameLst>
                                          <p:attrName>style.visibility</p:attrName>
                                        </p:attrNameLst>
                                      </p:cBhvr>
                                      <p:to>
                                        <p:strVal val="visible"/>
                                      </p:to>
                                    </p:set>
                                    <p:animEffect transition="in" filter="randombar(horizontal)">
                                      <p:cBhvr>
                                        <p:cTn id="106" dur="1000"/>
                                        <p:tgtEl>
                                          <p:spTgt spid="122058"/>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122057"/>
                                        </p:tgtEl>
                                        <p:attrNameLst>
                                          <p:attrName>style.visibility</p:attrName>
                                        </p:attrNameLst>
                                      </p:cBhvr>
                                      <p:to>
                                        <p:strVal val="visible"/>
                                      </p:to>
                                    </p:set>
                                    <p:animEffect transition="in" filter="randombar(horizontal)">
                                      <p:cBhvr>
                                        <p:cTn id="109" dur="1000"/>
                                        <p:tgtEl>
                                          <p:spTgt spid="122057"/>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122056"/>
                                        </p:tgtEl>
                                        <p:attrNameLst>
                                          <p:attrName>style.visibility</p:attrName>
                                        </p:attrNameLst>
                                      </p:cBhvr>
                                      <p:to>
                                        <p:strVal val="visible"/>
                                      </p:to>
                                    </p:set>
                                    <p:animEffect transition="in" filter="randombar(horizontal)">
                                      <p:cBhvr>
                                        <p:cTn id="112" dur="1000"/>
                                        <p:tgtEl>
                                          <p:spTgt spid="122056"/>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22055"/>
                                        </p:tgtEl>
                                        <p:attrNameLst>
                                          <p:attrName>style.visibility</p:attrName>
                                        </p:attrNameLst>
                                      </p:cBhvr>
                                      <p:to>
                                        <p:strVal val="visible"/>
                                      </p:to>
                                    </p:set>
                                    <p:animEffect transition="in" filter="randombar(horizontal)">
                                      <p:cBhvr>
                                        <p:cTn id="115" dur="1000"/>
                                        <p:tgtEl>
                                          <p:spTgt spid="122055"/>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122065"/>
                                        </p:tgtEl>
                                        <p:attrNameLst>
                                          <p:attrName>style.visibility</p:attrName>
                                        </p:attrNameLst>
                                      </p:cBhvr>
                                      <p:to>
                                        <p:strVal val="visible"/>
                                      </p:to>
                                    </p:set>
                                    <p:animEffect transition="in" filter="randombar(horizontal)">
                                      <p:cBhvr>
                                        <p:cTn id="118" dur="1000"/>
                                        <p:tgtEl>
                                          <p:spTgt spid="122065"/>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122053"/>
                                        </p:tgtEl>
                                        <p:attrNameLst>
                                          <p:attrName>style.visibility</p:attrName>
                                        </p:attrNameLst>
                                      </p:cBhvr>
                                      <p:to>
                                        <p:strVal val="visible"/>
                                      </p:to>
                                    </p:set>
                                    <p:animEffect transition="in" filter="randombar(horizontal)">
                                      <p:cBhvr>
                                        <p:cTn id="121" dur="1000"/>
                                        <p:tgtEl>
                                          <p:spTgt spid="122053"/>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122052"/>
                                        </p:tgtEl>
                                        <p:attrNameLst>
                                          <p:attrName>style.visibility</p:attrName>
                                        </p:attrNameLst>
                                      </p:cBhvr>
                                      <p:to>
                                        <p:strVal val="visible"/>
                                      </p:to>
                                    </p:set>
                                    <p:animEffect transition="in" filter="randombar(horizontal)">
                                      <p:cBhvr>
                                        <p:cTn id="124" dur="1000"/>
                                        <p:tgtEl>
                                          <p:spTgt spid="12205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122051"/>
                                        </p:tgtEl>
                                        <p:attrNameLst>
                                          <p:attrName>style.visibility</p:attrName>
                                        </p:attrNameLst>
                                      </p:cBhvr>
                                      <p:to>
                                        <p:strVal val="visible"/>
                                      </p:to>
                                    </p:set>
                                    <p:animEffect transition="in" filter="randombar(horizontal)">
                                      <p:cBhvr>
                                        <p:cTn id="127" dur="1000"/>
                                        <p:tgtEl>
                                          <p:spTgt spid="122051"/>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122050"/>
                                        </p:tgtEl>
                                        <p:attrNameLst>
                                          <p:attrName>style.visibility</p:attrName>
                                        </p:attrNameLst>
                                      </p:cBhvr>
                                      <p:to>
                                        <p:strVal val="visible"/>
                                      </p:to>
                                    </p:set>
                                    <p:animEffect transition="in" filter="randombar(horizontal)">
                                      <p:cBhvr>
                                        <p:cTn id="130" dur="1000"/>
                                        <p:tgtEl>
                                          <p:spTgt spid="122050"/>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122049"/>
                                        </p:tgtEl>
                                        <p:attrNameLst>
                                          <p:attrName>style.visibility</p:attrName>
                                        </p:attrNameLst>
                                      </p:cBhvr>
                                      <p:to>
                                        <p:strVal val="visible"/>
                                      </p:to>
                                    </p:set>
                                    <p:animEffect transition="in" filter="randombar(horizontal)">
                                      <p:cBhvr>
                                        <p:cTn id="133" dur="1000"/>
                                        <p:tgtEl>
                                          <p:spTgt spid="122049"/>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122066"/>
                                        </p:tgtEl>
                                        <p:attrNameLst>
                                          <p:attrName>style.visibility</p:attrName>
                                        </p:attrNameLst>
                                      </p:cBhvr>
                                      <p:to>
                                        <p:strVal val="visible"/>
                                      </p:to>
                                    </p:set>
                                    <p:animEffect transition="in" filter="randombar(horizontal)">
                                      <p:cBhvr>
                                        <p:cTn id="136" dur="1000"/>
                                        <p:tgtEl>
                                          <p:spTgt spid="122066"/>
                                        </p:tgtEl>
                                      </p:cBhvr>
                                    </p:animEffect>
                                  </p:childTnLst>
                                </p:cTn>
                              </p:par>
                              <p:par>
                                <p:cTn id="137" presetID="14" presetClass="entr" presetSubtype="10" fill="hold" grpId="0" nodeType="withEffect">
                                  <p:stCondLst>
                                    <p:cond delay="0"/>
                                  </p:stCondLst>
                                  <p:childTnLst>
                                    <p:set>
                                      <p:cBhvr>
                                        <p:cTn id="138" dur="1" fill="hold">
                                          <p:stCondLst>
                                            <p:cond delay="0"/>
                                          </p:stCondLst>
                                        </p:cTn>
                                        <p:tgtEl>
                                          <p:spTgt spid="122047"/>
                                        </p:tgtEl>
                                        <p:attrNameLst>
                                          <p:attrName>style.visibility</p:attrName>
                                        </p:attrNameLst>
                                      </p:cBhvr>
                                      <p:to>
                                        <p:strVal val="visible"/>
                                      </p:to>
                                    </p:set>
                                    <p:animEffect transition="in" filter="randombar(horizontal)">
                                      <p:cBhvr>
                                        <p:cTn id="139" dur="1000"/>
                                        <p:tgtEl>
                                          <p:spTgt spid="122047"/>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122046"/>
                                        </p:tgtEl>
                                        <p:attrNameLst>
                                          <p:attrName>style.visibility</p:attrName>
                                        </p:attrNameLst>
                                      </p:cBhvr>
                                      <p:to>
                                        <p:strVal val="visible"/>
                                      </p:to>
                                    </p:set>
                                    <p:animEffect transition="in" filter="randombar(horizontal)">
                                      <p:cBhvr>
                                        <p:cTn id="142" dur="1000"/>
                                        <p:tgtEl>
                                          <p:spTgt spid="122046"/>
                                        </p:tgtEl>
                                      </p:cBhvr>
                                    </p:animEffect>
                                  </p:childTnLst>
                                </p:cTn>
                              </p:par>
                              <p:par>
                                <p:cTn id="143" presetID="14" presetClass="entr" presetSubtype="10" fill="hold" grpId="0" nodeType="withEffect">
                                  <p:stCondLst>
                                    <p:cond delay="0"/>
                                  </p:stCondLst>
                                  <p:childTnLst>
                                    <p:set>
                                      <p:cBhvr>
                                        <p:cTn id="144" dur="1" fill="hold">
                                          <p:stCondLst>
                                            <p:cond delay="0"/>
                                          </p:stCondLst>
                                        </p:cTn>
                                        <p:tgtEl>
                                          <p:spTgt spid="122045"/>
                                        </p:tgtEl>
                                        <p:attrNameLst>
                                          <p:attrName>style.visibility</p:attrName>
                                        </p:attrNameLst>
                                      </p:cBhvr>
                                      <p:to>
                                        <p:strVal val="visible"/>
                                      </p:to>
                                    </p:set>
                                    <p:animEffect transition="in" filter="randombar(horizontal)">
                                      <p:cBhvr>
                                        <p:cTn id="145" dur="1000"/>
                                        <p:tgtEl>
                                          <p:spTgt spid="122045"/>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122044"/>
                                        </p:tgtEl>
                                        <p:attrNameLst>
                                          <p:attrName>style.visibility</p:attrName>
                                        </p:attrNameLst>
                                      </p:cBhvr>
                                      <p:to>
                                        <p:strVal val="visible"/>
                                      </p:to>
                                    </p:set>
                                    <p:animEffect transition="in" filter="randombar(horizontal)">
                                      <p:cBhvr>
                                        <p:cTn id="148" dur="1000"/>
                                        <p:tgtEl>
                                          <p:spTgt spid="122044"/>
                                        </p:tgtEl>
                                      </p:cBhvr>
                                    </p:animEffect>
                                  </p:childTnLst>
                                </p:cTn>
                              </p:par>
                              <p:par>
                                <p:cTn id="149" presetID="14" presetClass="entr" presetSubtype="10" fill="hold" grpId="0" nodeType="withEffect">
                                  <p:stCondLst>
                                    <p:cond delay="0"/>
                                  </p:stCondLst>
                                  <p:childTnLst>
                                    <p:set>
                                      <p:cBhvr>
                                        <p:cTn id="150" dur="1" fill="hold">
                                          <p:stCondLst>
                                            <p:cond delay="0"/>
                                          </p:stCondLst>
                                        </p:cTn>
                                        <p:tgtEl>
                                          <p:spTgt spid="122043"/>
                                        </p:tgtEl>
                                        <p:attrNameLst>
                                          <p:attrName>style.visibility</p:attrName>
                                        </p:attrNameLst>
                                      </p:cBhvr>
                                      <p:to>
                                        <p:strVal val="visible"/>
                                      </p:to>
                                    </p:set>
                                    <p:animEffect transition="in" filter="randombar(horizontal)">
                                      <p:cBhvr>
                                        <p:cTn id="151" dur="1000"/>
                                        <p:tgtEl>
                                          <p:spTgt spid="122043"/>
                                        </p:tgtEl>
                                      </p:cBhvr>
                                    </p:animEffect>
                                  </p:childTnLst>
                                </p:cTn>
                              </p:par>
                              <p:par>
                                <p:cTn id="152" presetID="14" presetClass="entr" presetSubtype="10" fill="hold" grpId="0" nodeType="withEffect">
                                  <p:stCondLst>
                                    <p:cond delay="0"/>
                                  </p:stCondLst>
                                  <p:childTnLst>
                                    <p:set>
                                      <p:cBhvr>
                                        <p:cTn id="153" dur="1" fill="hold">
                                          <p:stCondLst>
                                            <p:cond delay="0"/>
                                          </p:stCondLst>
                                        </p:cTn>
                                        <p:tgtEl>
                                          <p:spTgt spid="122067"/>
                                        </p:tgtEl>
                                        <p:attrNameLst>
                                          <p:attrName>style.visibility</p:attrName>
                                        </p:attrNameLst>
                                      </p:cBhvr>
                                      <p:to>
                                        <p:strVal val="visible"/>
                                      </p:to>
                                    </p:set>
                                    <p:animEffect transition="in" filter="randombar(horizontal)">
                                      <p:cBhvr>
                                        <p:cTn id="154" dur="1000"/>
                                        <p:tgtEl>
                                          <p:spTgt spid="122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12" grpId="0"/>
      <p:bldP spid="122013" grpId="0"/>
      <p:bldP spid="122014" grpId="0"/>
      <p:bldP spid="122015" grpId="0"/>
      <p:bldP spid="122016" grpId="0"/>
      <p:bldP spid="122017" grpId="0"/>
      <p:bldP spid="122019" grpId="0"/>
      <p:bldP spid="122020" grpId="0"/>
      <p:bldP spid="122021" grpId="0"/>
      <p:bldP spid="122022" grpId="0"/>
      <p:bldP spid="122023" grpId="0"/>
      <p:bldP spid="122025" grpId="0"/>
      <p:bldP spid="122026" grpId="0"/>
      <p:bldP spid="122027" grpId="0"/>
      <p:bldP spid="122028" grpId="0"/>
      <p:bldP spid="122029" grpId="0"/>
      <p:bldP spid="122031" grpId="0"/>
      <p:bldP spid="122032" grpId="0"/>
      <p:bldP spid="122033" grpId="0"/>
      <p:bldP spid="122034" grpId="0"/>
      <p:bldP spid="122035" grpId="0"/>
      <p:bldP spid="122036" grpId="0"/>
      <p:bldP spid="122037" grpId="0"/>
      <p:bldP spid="122038" grpId="0"/>
      <p:bldP spid="122039" grpId="0"/>
      <p:bldP spid="122040" grpId="0"/>
      <p:bldP spid="122041" grpId="0"/>
      <p:bldP spid="122043" grpId="0"/>
      <p:bldP spid="122044" grpId="0"/>
      <p:bldP spid="122045" grpId="0"/>
      <p:bldP spid="122046" grpId="0"/>
      <p:bldP spid="122047" grpId="0"/>
      <p:bldP spid="122049" grpId="0"/>
      <p:bldP spid="122050" grpId="0"/>
      <p:bldP spid="122051" grpId="0"/>
      <p:bldP spid="122052" grpId="0"/>
      <p:bldP spid="122053" grpId="0"/>
      <p:bldP spid="122055" grpId="0"/>
      <p:bldP spid="122056" grpId="0"/>
      <p:bldP spid="122057" grpId="0"/>
      <p:bldP spid="122058" grpId="0"/>
      <p:bldP spid="122059" grpId="0"/>
      <p:bldP spid="122060" grpId="0"/>
      <p:bldP spid="122062" grpId="0"/>
      <p:bldP spid="122063" grpId="0"/>
      <p:bldP spid="122064" grpId="0"/>
      <p:bldP spid="122065" grpId="0"/>
      <p:bldP spid="122066" grpId="0"/>
      <p:bldP spid="12206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685801" y="1447799"/>
            <a:ext cx="8050364" cy="48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Complete COCOMO model</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major shortcoming of both the basic and intermediate COCOMO models is that they consider a software product as a </a:t>
            </a:r>
            <a:r>
              <a:rPr lang="en-IN" b="1" dirty="0" smtClean="0"/>
              <a:t>single homogeneous entity. </a:t>
            </a:r>
          </a:p>
          <a:p>
            <a:r>
              <a:rPr lang="en-IN" dirty="0" smtClean="0"/>
              <a:t>However, most large systems are made up several smaller sub-systems.</a:t>
            </a:r>
          </a:p>
          <a:p>
            <a:r>
              <a:rPr lang="en-IN" dirty="0" smtClean="0"/>
              <a:t> These subsystems may have widely different characteristics. </a:t>
            </a:r>
          </a:p>
          <a:p>
            <a:r>
              <a:rPr lang="en-IN" dirty="0" smtClean="0"/>
              <a:t>For example, some subsystems may be considered as organic type, some semidetached, and some embedded.</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 distributed Management Information System (MIS) product for an organization having offices at several places across the country can have the following sub-components:</a:t>
            </a:r>
          </a:p>
          <a:p>
            <a:pPr>
              <a:buNone/>
            </a:pPr>
            <a:r>
              <a:rPr lang="en-IN" dirty="0" smtClean="0"/>
              <a:t>    • Database part</a:t>
            </a:r>
          </a:p>
          <a:p>
            <a:pPr>
              <a:buNone/>
            </a:pPr>
            <a:r>
              <a:rPr lang="en-IN" dirty="0" smtClean="0"/>
              <a:t>    • Graphical User Interface (GUI) part</a:t>
            </a:r>
          </a:p>
          <a:p>
            <a:pPr>
              <a:buNone/>
            </a:pPr>
            <a:r>
              <a:rPr lang="en-IN" dirty="0" smtClean="0"/>
              <a:t>    • Communication part</a:t>
            </a:r>
          </a:p>
          <a:p>
            <a:r>
              <a:rPr lang="en-IN" dirty="0" smtClean="0"/>
              <a:t>Of these, the communication part can be considered as embedded software. </a:t>
            </a:r>
          </a:p>
          <a:p>
            <a:r>
              <a:rPr lang="en-IN" dirty="0" smtClean="0"/>
              <a:t>The database part could be semi-detached software, and the GUI </a:t>
            </a:r>
            <a:r>
              <a:rPr lang="en-IN" smtClean="0"/>
              <a:t>part organic  software</a:t>
            </a:r>
            <a:r>
              <a:rPr lang="en-IN" dirty="0" smtClean="0"/>
              <a:t>.</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Estimation Technique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derives the required results starting with basic assumptions regarding the project.</a:t>
            </a:r>
            <a:br>
              <a:rPr lang="en-US" dirty="0" smtClean="0"/>
            </a:br>
            <a:r>
              <a:rPr lang="en-US" dirty="0" smtClean="0"/>
              <a:t>- Thus, unlike empirical and heuristic techniques, analytical techniques do have scientific basis,</a:t>
            </a:r>
            <a:br>
              <a:rPr lang="en-US" dirty="0" smtClean="0"/>
            </a:br>
            <a:r>
              <a:rPr lang="en-US" dirty="0" smtClean="0"/>
              <a:t>- </a:t>
            </a:r>
            <a:r>
              <a:rPr lang="en-US" b="1" dirty="0" smtClean="0"/>
              <a:t>Halstead's software science </a:t>
            </a:r>
            <a:r>
              <a:rPr lang="en-US" dirty="0" smtClean="0"/>
              <a:t>is an example of an analytical technique.</a:t>
            </a:r>
            <a:br>
              <a:rPr lang="en-US" dirty="0" smtClean="0"/>
            </a:br>
            <a:r>
              <a:rPr lang="en-US" dirty="0" smtClean="0"/>
              <a:t>- It can be used to derive some interesting results starting with a few simple assumptions.</a:t>
            </a:r>
            <a:br>
              <a:rPr lang="en-US" dirty="0" smtClean="0"/>
            </a:br>
            <a:r>
              <a:rPr lang="en-US" dirty="0" smtClean="0"/>
              <a:t>- It is especially useful for estimating software maintenance efforts. </a:t>
            </a:r>
            <a:br>
              <a:rPr lang="en-US" dirty="0" smtClean="0"/>
            </a:br>
            <a:r>
              <a:rPr lang="en-US" dirty="0" smtClean="0"/>
              <a:t>- In fact, it outperforms both empirical and heuristic techniques when used for predicting software maintenance efforts.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Essential activities in Project Planning:</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b="1" dirty="0" smtClean="0"/>
              <a:t>1)  Estimating the following attributes of the project:</a:t>
            </a:r>
          </a:p>
          <a:p>
            <a:r>
              <a:rPr lang="en-IN" b="1" dirty="0" smtClean="0"/>
              <a:t>Project size: </a:t>
            </a:r>
            <a:r>
              <a:rPr lang="en-IN" dirty="0" smtClean="0"/>
              <a:t>What will be problem complexity in terms of the effort and time required to develop the product?</a:t>
            </a:r>
          </a:p>
          <a:p>
            <a:r>
              <a:rPr lang="en-IN" b="1" dirty="0" smtClean="0"/>
              <a:t>Cost: </a:t>
            </a:r>
            <a:r>
              <a:rPr lang="en-IN" dirty="0" smtClean="0"/>
              <a:t>How much is it going to cost to develop the project?</a:t>
            </a:r>
          </a:p>
          <a:p>
            <a:r>
              <a:rPr lang="en-IN" b="1" dirty="0" smtClean="0"/>
              <a:t>Duration: </a:t>
            </a:r>
            <a:r>
              <a:rPr lang="en-IN" dirty="0" smtClean="0"/>
              <a:t>How long is it going to take to complete development?</a:t>
            </a:r>
          </a:p>
          <a:p>
            <a:r>
              <a:rPr lang="en-IN" b="1" dirty="0" smtClean="0"/>
              <a:t>Effort: </a:t>
            </a:r>
            <a:r>
              <a:rPr lang="en-IN" dirty="0" smtClean="0"/>
              <a:t>How much effort would be required?</a:t>
            </a:r>
          </a:p>
          <a:p>
            <a:pPr>
              <a:buFont typeface="Wingdings" pitchFamily="2" charset="2"/>
              <a:buChar char="Ø"/>
            </a:pPr>
            <a:r>
              <a:rPr lang="en-IN" dirty="0" smtClean="0"/>
              <a:t>The effectiveness of the subsequent planning activities is based on the accuracy of these estimations.</a:t>
            </a: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Staffing level estimation</a:t>
            </a:r>
            <a:endParaRPr lang="en-IN" b="1" dirty="0"/>
          </a:p>
        </p:txBody>
      </p:sp>
      <p:sp>
        <p:nvSpPr>
          <p:cNvPr id="3" name="Content Placeholder 2"/>
          <p:cNvSpPr>
            <a:spLocks noGrp="1"/>
          </p:cNvSpPr>
          <p:nvPr>
            <p:ph idx="1"/>
          </p:nvPr>
        </p:nvSpPr>
        <p:spPr/>
        <p:txBody>
          <a:bodyPr>
            <a:normAutofit/>
          </a:bodyPr>
          <a:lstStyle/>
          <a:p>
            <a:r>
              <a:rPr lang="en-IN" dirty="0" smtClean="0"/>
              <a:t>Once the effort required to develop a software has been determined, it is necessary to determine the staffing requirement for the project. </a:t>
            </a:r>
          </a:p>
          <a:p>
            <a:r>
              <a:rPr lang="en-IN" dirty="0" err="1" smtClean="0"/>
              <a:t>Norden</a:t>
            </a:r>
            <a:r>
              <a:rPr lang="en-IN" dirty="0" smtClean="0"/>
              <a:t> and Putnam studied the staffing patterns of several R &amp; D projects. </a:t>
            </a:r>
          </a:p>
          <a:p>
            <a:endParaRPr lang="en-I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Norden’s</a:t>
            </a:r>
            <a:r>
              <a:rPr lang="en-IN" b="1" dirty="0" smtClean="0"/>
              <a:t> Work</a:t>
            </a:r>
            <a:endParaRPr lang="en-IN" dirty="0"/>
          </a:p>
        </p:txBody>
      </p:sp>
      <p:sp>
        <p:nvSpPr>
          <p:cNvPr id="3" name="Content Placeholder 2"/>
          <p:cNvSpPr>
            <a:spLocks noGrp="1"/>
          </p:cNvSpPr>
          <p:nvPr>
            <p:ph idx="1"/>
          </p:nvPr>
        </p:nvSpPr>
        <p:spPr>
          <a:xfrm>
            <a:off x="0" y="1219200"/>
            <a:ext cx="8991600" cy="5638800"/>
          </a:xfrm>
        </p:spPr>
        <p:txBody>
          <a:bodyPr>
            <a:normAutofit fontScale="92500"/>
          </a:bodyPr>
          <a:lstStyle/>
          <a:p>
            <a:r>
              <a:rPr lang="en-IN" dirty="0" smtClean="0"/>
              <a:t>He found that the staffing pattern can be approximated by the </a:t>
            </a:r>
            <a:r>
              <a:rPr lang="en-IN" b="1" dirty="0" smtClean="0"/>
              <a:t>Rayleigh distribution curve</a:t>
            </a:r>
            <a:r>
              <a:rPr lang="en-IN" dirty="0" smtClean="0"/>
              <a:t>.</a:t>
            </a:r>
          </a:p>
          <a:p>
            <a:r>
              <a:rPr lang="en-IN" dirty="0" smtClean="0"/>
              <a:t> </a:t>
            </a:r>
            <a:r>
              <a:rPr lang="en-IN" dirty="0" err="1" smtClean="0"/>
              <a:t>Norden</a:t>
            </a:r>
            <a:r>
              <a:rPr lang="en-IN" dirty="0" smtClean="0"/>
              <a:t> represented the Rayleigh curve by the following equation:</a:t>
            </a:r>
          </a:p>
          <a:p>
            <a:endParaRPr lang="en-US" dirty="0" smtClean="0"/>
          </a:p>
          <a:p>
            <a:r>
              <a:rPr lang="en-IN" dirty="0" smtClean="0"/>
              <a:t>E is the effort required at time t. E is an indication of the number of engineers (or the staffing level) at any particular time during the duration of the project</a:t>
            </a:r>
          </a:p>
          <a:p>
            <a:r>
              <a:rPr lang="en-IN" dirty="0" smtClean="0"/>
              <a:t> K is the area under the curve, and</a:t>
            </a:r>
          </a:p>
          <a:p>
            <a:r>
              <a:rPr lang="en-IN" dirty="0" smtClean="0"/>
              <a:t> td is the time at which the curve attains its maximum value.</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3810000" y="2971800"/>
            <a:ext cx="3979744" cy="89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600200"/>
            <a:ext cx="7094135" cy="48883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Project scheduling</a:t>
            </a:r>
            <a:endParaRPr lang="en-IN" b="1" dirty="0"/>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pPr>
              <a:buNone/>
            </a:pPr>
            <a:r>
              <a:rPr lang="en-IN" b="1" dirty="0" smtClean="0"/>
              <a:t>It involves deciding which tasks would be taken up when. Activities undertaken:</a:t>
            </a:r>
          </a:p>
          <a:p>
            <a:pPr>
              <a:buNone/>
            </a:pPr>
            <a:r>
              <a:rPr lang="en-IN" dirty="0" smtClean="0"/>
              <a:t>1. Identify all the tasks needed to complete the project.</a:t>
            </a:r>
          </a:p>
          <a:p>
            <a:pPr>
              <a:buNone/>
            </a:pPr>
            <a:r>
              <a:rPr lang="en-IN" dirty="0" smtClean="0"/>
              <a:t>2. Break down large tasks into small activities.</a:t>
            </a:r>
          </a:p>
          <a:p>
            <a:pPr>
              <a:buNone/>
            </a:pPr>
            <a:r>
              <a:rPr lang="en-IN" dirty="0" smtClean="0"/>
              <a:t>3. Determine the dependency among different activities.</a:t>
            </a:r>
          </a:p>
          <a:p>
            <a:pPr>
              <a:buNone/>
            </a:pPr>
            <a:r>
              <a:rPr lang="en-IN" dirty="0" smtClean="0"/>
              <a:t>4. Establish the most likely estimates for the time durations necessary to complete the activities.</a:t>
            </a:r>
          </a:p>
          <a:p>
            <a:pPr>
              <a:buNone/>
            </a:pPr>
            <a:r>
              <a:rPr lang="en-IN" dirty="0" smtClean="0"/>
              <a:t>5. Allocate resources to activities.</a:t>
            </a:r>
          </a:p>
          <a:p>
            <a:pPr>
              <a:buNone/>
            </a:pPr>
            <a:r>
              <a:rPr lang="en-IN" dirty="0" smtClean="0"/>
              <a:t>6. Plan the starting and ending dates for various activities.</a:t>
            </a:r>
          </a:p>
          <a:p>
            <a:pPr>
              <a:buNone/>
            </a:pPr>
            <a:r>
              <a:rPr lang="en-IN" dirty="0" smtClean="0"/>
              <a:t>7. Determine the critical path. A critical path is the chain of activities that determines the duration of the project.</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Work breakdown structure</a:t>
            </a:r>
            <a:endParaRPr lang="en-IN" b="1" dirty="0"/>
          </a:p>
        </p:txBody>
      </p:sp>
      <p:sp>
        <p:nvSpPr>
          <p:cNvPr id="3" name="Content Placeholder 2"/>
          <p:cNvSpPr>
            <a:spLocks noGrp="1"/>
          </p:cNvSpPr>
          <p:nvPr>
            <p:ph idx="1"/>
          </p:nvPr>
        </p:nvSpPr>
        <p:spPr/>
        <p:txBody>
          <a:bodyPr>
            <a:normAutofit fontScale="92500" lnSpcReduction="20000"/>
          </a:bodyPr>
          <a:lstStyle/>
          <a:p>
            <a:r>
              <a:rPr lang="en-IN" dirty="0" smtClean="0"/>
              <a:t>Work Breakdown Structure (WBS) is used to decompose a given task set recursively into small activities. </a:t>
            </a:r>
          </a:p>
          <a:p>
            <a:r>
              <a:rPr lang="en-IN" dirty="0" smtClean="0"/>
              <a:t>The root of the tree is </a:t>
            </a:r>
            <a:r>
              <a:rPr lang="en-IN" dirty="0" err="1" smtClean="0"/>
              <a:t>labeled</a:t>
            </a:r>
            <a:r>
              <a:rPr lang="en-IN" dirty="0" smtClean="0"/>
              <a:t> by the </a:t>
            </a:r>
            <a:r>
              <a:rPr lang="en-IN" b="1" dirty="0" smtClean="0"/>
              <a:t>problem name. </a:t>
            </a:r>
          </a:p>
          <a:p>
            <a:r>
              <a:rPr lang="en-IN" dirty="0" smtClean="0"/>
              <a:t>Each node of the tree is broken down into smaller activities that are made the children of the node. </a:t>
            </a:r>
          </a:p>
          <a:p>
            <a:r>
              <a:rPr lang="en-IN" dirty="0" smtClean="0"/>
              <a:t>Each activity is recursively decomposed into smaller sub-activities until at the </a:t>
            </a:r>
            <a:r>
              <a:rPr lang="en-IN" b="1" dirty="0" smtClean="0"/>
              <a:t>leaf level</a:t>
            </a:r>
            <a:r>
              <a:rPr lang="en-IN" dirty="0" smtClean="0"/>
              <a:t>, the activities requires approximately </a:t>
            </a:r>
            <a:r>
              <a:rPr lang="en-IN" b="1" dirty="0" smtClean="0"/>
              <a:t>two weeks to develop.</a:t>
            </a:r>
            <a:endParaRPr lang="en-IN"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Work breakdown </a:t>
            </a:r>
            <a:r>
              <a:rPr lang="en-IN" b="1" smtClean="0"/>
              <a:t>structure of </a:t>
            </a:r>
            <a:r>
              <a:rPr lang="en-IN" b="1" dirty="0" smtClean="0"/>
              <a:t>MIS problem</a:t>
            </a:r>
            <a:endParaRPr lang="en-IN"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800100" y="1667669"/>
            <a:ext cx="7543800"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Activity networks and critical path method</a:t>
            </a:r>
            <a:endParaRPr lang="en-IN" b="1" dirty="0"/>
          </a:p>
        </p:txBody>
      </p:sp>
      <p:sp>
        <p:nvSpPr>
          <p:cNvPr id="3" name="Content Placeholder 2"/>
          <p:cNvSpPr>
            <a:spLocks noGrp="1"/>
          </p:cNvSpPr>
          <p:nvPr>
            <p:ph idx="1"/>
          </p:nvPr>
        </p:nvSpPr>
        <p:spPr>
          <a:xfrm>
            <a:off x="0" y="1600200"/>
            <a:ext cx="8686800" cy="4648200"/>
          </a:xfrm>
        </p:spPr>
        <p:txBody>
          <a:bodyPr/>
          <a:lstStyle/>
          <a:p>
            <a:r>
              <a:rPr lang="en-IN" dirty="0" smtClean="0"/>
              <a:t>WBS representation of a project is transformed into an activity network by representing activities identified in WBS along with their interdependencies. </a:t>
            </a:r>
          </a:p>
          <a:p>
            <a:r>
              <a:rPr lang="en-IN" dirty="0" smtClean="0"/>
              <a:t>An activity network shows the different </a:t>
            </a:r>
            <a:r>
              <a:rPr lang="en-IN" b="1" dirty="0" smtClean="0"/>
              <a:t>activities</a:t>
            </a:r>
            <a:r>
              <a:rPr lang="en-IN" dirty="0" smtClean="0"/>
              <a:t> making up a project, their estimated </a:t>
            </a:r>
            <a:r>
              <a:rPr lang="en-IN" b="1" dirty="0" smtClean="0"/>
              <a:t>durations</a:t>
            </a:r>
            <a:r>
              <a:rPr lang="en-IN" dirty="0" smtClean="0"/>
              <a:t>, and </a:t>
            </a:r>
            <a:r>
              <a:rPr lang="en-IN" b="1" dirty="0" smtClean="0"/>
              <a:t>interdependencies.</a:t>
            </a:r>
            <a:endParaRPr lang="en-IN"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Activity network representation of the MIS problem</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792422"/>
            <a:ext cx="8229600" cy="41415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Critical Path Method (CPM)</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a:t>
            </a:r>
            <a:r>
              <a:rPr lang="en-IN" b="1" dirty="0" smtClean="0"/>
              <a:t>minimum time (MT) </a:t>
            </a:r>
            <a:r>
              <a:rPr lang="en-IN" dirty="0" smtClean="0"/>
              <a:t>to complete the project is the maximum of all paths from start to finish. </a:t>
            </a:r>
          </a:p>
          <a:p>
            <a:r>
              <a:rPr lang="en-IN" dirty="0" smtClean="0"/>
              <a:t>The </a:t>
            </a:r>
            <a:r>
              <a:rPr lang="en-IN" b="1" dirty="0" smtClean="0"/>
              <a:t>earliest start (ES) </a:t>
            </a:r>
            <a:r>
              <a:rPr lang="en-IN" dirty="0" smtClean="0"/>
              <a:t>time of a task is the maximum of all paths from the start to the task.</a:t>
            </a:r>
          </a:p>
          <a:p>
            <a:r>
              <a:rPr lang="en-IN" dirty="0" smtClean="0"/>
              <a:t> The </a:t>
            </a:r>
            <a:r>
              <a:rPr lang="en-IN" b="1" dirty="0" smtClean="0"/>
              <a:t>latest start time </a:t>
            </a:r>
            <a:r>
              <a:rPr lang="en-IN" dirty="0" smtClean="0"/>
              <a:t>is the difference between MT and the maximum of all paths from this task to the finish. </a:t>
            </a:r>
          </a:p>
          <a:p>
            <a:r>
              <a:rPr lang="en-IN" dirty="0" smtClean="0"/>
              <a:t>The </a:t>
            </a:r>
            <a:r>
              <a:rPr lang="en-IN" b="1" dirty="0" smtClean="0"/>
              <a:t>earliest finish time (EF) </a:t>
            </a:r>
            <a:r>
              <a:rPr lang="en-IN" dirty="0" smtClean="0"/>
              <a:t>of a task is the sum of the earliest start time of the task and the duration of the task.</a:t>
            </a:r>
          </a:p>
          <a:p>
            <a:r>
              <a:rPr lang="en-IN" dirty="0" smtClean="0"/>
              <a:t>The </a:t>
            </a:r>
            <a:r>
              <a:rPr lang="en-IN" b="1" dirty="0" smtClean="0"/>
              <a:t>latest finish (LF) time </a:t>
            </a:r>
            <a:r>
              <a:rPr lang="en-IN" dirty="0" smtClean="0"/>
              <a:t>of a task can be obtained by subtracting maximum of all paths from this task to finish from MT. </a:t>
            </a:r>
          </a:p>
          <a:p>
            <a:r>
              <a:rPr lang="en-IN" dirty="0" smtClean="0"/>
              <a:t>The </a:t>
            </a:r>
            <a:r>
              <a:rPr lang="en-IN" b="1" dirty="0" smtClean="0"/>
              <a:t>slack time (ST) </a:t>
            </a:r>
            <a:r>
              <a:rPr lang="en-IN" dirty="0" smtClean="0"/>
              <a:t>is LS – EF and equivalently can be written as LF – EF.</a:t>
            </a: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Slack Time</a:t>
            </a:r>
            <a:endParaRPr lang="en-IN" dirty="0"/>
          </a:p>
        </p:txBody>
      </p:sp>
      <p:sp>
        <p:nvSpPr>
          <p:cNvPr id="3" name="Content Placeholder 2"/>
          <p:cNvSpPr>
            <a:spLocks noGrp="1"/>
          </p:cNvSpPr>
          <p:nvPr>
            <p:ph idx="1"/>
          </p:nvPr>
        </p:nvSpPr>
        <p:spPr/>
        <p:txBody>
          <a:bodyPr>
            <a:normAutofit lnSpcReduction="10000"/>
          </a:bodyPr>
          <a:lstStyle/>
          <a:p>
            <a:r>
              <a:rPr lang="en-IN" dirty="0" smtClean="0"/>
              <a:t>The slack time (or float time) is the total time that a task may be delayed before it will affect the end time of the project.</a:t>
            </a:r>
          </a:p>
          <a:p>
            <a:r>
              <a:rPr lang="en-IN" dirty="0" smtClean="0"/>
              <a:t>The slack time indicates the “flexibility” in starting and completion of tasks.</a:t>
            </a:r>
          </a:p>
          <a:p>
            <a:r>
              <a:rPr lang="en-IN" dirty="0" smtClean="0"/>
              <a:t> A critical task is one with a zero slack time. A path from the start node to the finish node containing only critical tasks is called a </a:t>
            </a:r>
            <a:r>
              <a:rPr lang="en-IN" b="1" dirty="0" smtClean="0"/>
              <a:t>critical path.</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2) Scheduling manpower and other resources</a:t>
            </a:r>
          </a:p>
          <a:p>
            <a:pPr>
              <a:buNone/>
            </a:pPr>
            <a:r>
              <a:rPr lang="en-IN" dirty="0" smtClean="0"/>
              <a:t>3) Staff organization and staffing plans</a:t>
            </a:r>
          </a:p>
          <a:p>
            <a:pPr>
              <a:buNone/>
            </a:pPr>
            <a:r>
              <a:rPr lang="en-IN" dirty="0" smtClean="0"/>
              <a:t>4) Risk identification, analysis, and abatement planning</a:t>
            </a:r>
          </a:p>
          <a:p>
            <a:pPr>
              <a:buNone/>
            </a:pPr>
            <a:r>
              <a:rPr lang="en-IN" dirty="0" smtClean="0"/>
              <a:t>5) Miscellaneous plans such as quality assurance plan, configuration management plan, etc.</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Parameters for different tasks of MIS Problem</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3400" y="2057400"/>
            <a:ext cx="8122699" cy="296306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33400" y="4876800"/>
            <a:ext cx="80772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Gantt chart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Used to allocate resources to activities (resource planning). </a:t>
            </a:r>
          </a:p>
          <a:p>
            <a:pPr>
              <a:buNone/>
            </a:pPr>
            <a:r>
              <a:rPr lang="en-IN" dirty="0" smtClean="0"/>
              <a:t>              The resources allocated to activities include staff, hardware, and software. </a:t>
            </a:r>
          </a:p>
          <a:p>
            <a:r>
              <a:rPr lang="en-IN" dirty="0" smtClean="0"/>
              <a:t>A Gantt chart is a special type of bar chart where each bar represents an activity. </a:t>
            </a:r>
          </a:p>
          <a:p>
            <a:pPr>
              <a:buFont typeface="Wingdings" pitchFamily="2" charset="2"/>
              <a:buChar char="Ø"/>
            </a:pPr>
            <a:r>
              <a:rPr lang="en-IN" dirty="0" smtClean="0"/>
              <a:t>The bars are drawn along a time line. </a:t>
            </a:r>
          </a:p>
          <a:p>
            <a:pPr>
              <a:buFont typeface="Wingdings" pitchFamily="2" charset="2"/>
              <a:buChar char="Ø"/>
            </a:pPr>
            <a:r>
              <a:rPr lang="en-IN" dirty="0" smtClean="0"/>
              <a:t>The length of each bar is proportional to the duration of time planned for the corresponding activity.</a:t>
            </a: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 for MIS problem</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1571031"/>
            <a:ext cx="6629400" cy="52869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PERT chart</a:t>
            </a:r>
            <a:endParaRPr lang="en-IN" dirty="0"/>
          </a:p>
        </p:txBody>
      </p:sp>
      <p:sp>
        <p:nvSpPr>
          <p:cNvPr id="3" name="Content Placeholder 2"/>
          <p:cNvSpPr>
            <a:spLocks noGrp="1"/>
          </p:cNvSpPr>
          <p:nvPr>
            <p:ph idx="1"/>
          </p:nvPr>
        </p:nvSpPr>
        <p:spPr/>
        <p:txBody>
          <a:bodyPr>
            <a:normAutofit/>
          </a:bodyPr>
          <a:lstStyle/>
          <a:p>
            <a:r>
              <a:rPr lang="en-IN" dirty="0" smtClean="0"/>
              <a:t>PERT (Project Evaluation and Review Technique) charts consist of a network of boxes and arrows. </a:t>
            </a:r>
          </a:p>
          <a:p>
            <a:r>
              <a:rPr lang="en-IN" dirty="0" smtClean="0"/>
              <a:t>The boxes represent activities and the arrows represent task dependencies.</a:t>
            </a:r>
          </a:p>
          <a:p>
            <a:r>
              <a:rPr lang="en-IN" dirty="0" smtClean="0"/>
              <a:t>The boxes of PERT charts are usually annotated with the pessimistic, likely, and optimistic estimates for every task.</a:t>
            </a: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Gantt chart representation of a project schedule is helpful in planning the utilization of resources, while PERT chart is useful for monitoring the timely progress of activities.</a:t>
            </a:r>
          </a:p>
          <a:p>
            <a:r>
              <a:rPr lang="en-IN" dirty="0" smtClean="0"/>
              <a:t>Also, it is easier to identify parallel activities in a project using a PERT chart.</a:t>
            </a:r>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PERT chart representation of the MIS problem</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81012" y="1667669"/>
            <a:ext cx="8181975"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Precedence ordering among project planning activities</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954022"/>
            <a:ext cx="8229600" cy="38183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in Project Planning</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Commitment to unrealistic time and resource estimates result in schedule slippage. </a:t>
            </a:r>
          </a:p>
          <a:p>
            <a:r>
              <a:rPr lang="en-IN" dirty="0" smtClean="0"/>
              <a:t>Schedule delays can cause customer dissatisfaction and adversely affect team morale.</a:t>
            </a:r>
          </a:p>
          <a:p>
            <a:r>
              <a:rPr lang="en-IN" dirty="0" smtClean="0"/>
              <a:t>However, project planning is a very challenging activity. Especially for large projects, it is very much difficult to make accurate plans. </a:t>
            </a:r>
          </a:p>
          <a:p>
            <a:r>
              <a:rPr lang="en-IN" dirty="0" smtClean="0"/>
              <a:t>A part of this difficulty is due to the fact that the proper parameters, scope of the project, project staff, etc. may change during the span of the project.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smtClean="0"/>
              <a:t>Solution</a:t>
            </a:r>
            <a:r>
              <a:rPr lang="en-IN" smtClean="0"/>
              <a:t>: Sliding </a:t>
            </a:r>
            <a:r>
              <a:rPr lang="en-IN" dirty="0" smtClean="0"/>
              <a:t>Window Planning</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Planning a project over a number of stages protects managers from making big commitments too early. </a:t>
            </a:r>
          </a:p>
          <a:p>
            <a:r>
              <a:rPr lang="en-IN" dirty="0" smtClean="0"/>
              <a:t>This technique of staggered planning is known as Sliding Window Planning.</a:t>
            </a:r>
          </a:p>
          <a:p>
            <a:r>
              <a:rPr lang="en-IN" dirty="0" smtClean="0"/>
              <a:t>Starting with an initial plan, the project is planned more accurately in successive development stages.</a:t>
            </a:r>
          </a:p>
          <a:p>
            <a:r>
              <a:rPr lang="en-IN" dirty="0" smtClean="0"/>
              <a:t>After the completion of every phase, the project managers can plan each subsequent phase more accurately and with increasing levels of confidence.</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2867</Words>
  <Application>Microsoft Office PowerPoint</Application>
  <PresentationFormat>On-screen Show (4:3)</PresentationFormat>
  <Paragraphs>400</Paragraphs>
  <Slides>65</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Office Theme</vt:lpstr>
      <vt:lpstr>Equation</vt:lpstr>
      <vt:lpstr>Software Project Management</vt:lpstr>
      <vt:lpstr>Responsibilities of a software project manager</vt:lpstr>
      <vt:lpstr>Skills necessary for software project management</vt:lpstr>
      <vt:lpstr>Project planning</vt:lpstr>
      <vt:lpstr>Essential activities in Project Planning:</vt:lpstr>
      <vt:lpstr>Slide 6</vt:lpstr>
      <vt:lpstr>Precedence ordering among project planning activities</vt:lpstr>
      <vt:lpstr>Problem in Project Planning</vt:lpstr>
      <vt:lpstr>Solution: Sliding Window Planning</vt:lpstr>
      <vt:lpstr>Software Project Management Plan (SPMP)</vt:lpstr>
      <vt:lpstr>Software Project Management Plan (SPMP)</vt:lpstr>
      <vt:lpstr>Project Estimation techniques</vt:lpstr>
      <vt:lpstr>Empirical Estimation Techniques</vt:lpstr>
      <vt:lpstr>Expert Judgment Technique </vt:lpstr>
      <vt:lpstr>Delphi cost estimation</vt:lpstr>
      <vt:lpstr>Delphi cost estimation</vt:lpstr>
      <vt:lpstr>Heuristic Techniques</vt:lpstr>
      <vt:lpstr>Single variable estimation models</vt:lpstr>
      <vt:lpstr>Multivariable cost estimation model</vt:lpstr>
      <vt:lpstr>Slide 20</vt:lpstr>
      <vt:lpstr>Slide 21</vt:lpstr>
      <vt:lpstr>Slide 22</vt:lpstr>
      <vt:lpstr>Slide 23</vt:lpstr>
      <vt:lpstr>person-months (PM).</vt:lpstr>
      <vt:lpstr>person-months (PM)</vt:lpstr>
      <vt:lpstr>Slide 26</vt:lpstr>
      <vt:lpstr>Estimation of development effort</vt:lpstr>
      <vt:lpstr>Estimation of development time</vt:lpstr>
      <vt:lpstr>Slide 29</vt:lpstr>
      <vt:lpstr>Example: </vt:lpstr>
      <vt:lpstr>Slide 31</vt:lpstr>
      <vt:lpstr>Slide 32</vt:lpstr>
      <vt:lpstr>Slide 33</vt:lpstr>
      <vt:lpstr>Slide 34</vt:lpstr>
      <vt:lpstr>Slide 35</vt:lpstr>
      <vt:lpstr>Slide 36</vt:lpstr>
      <vt:lpstr>Slide 37</vt:lpstr>
      <vt:lpstr>Intermediate COCOMO model</vt:lpstr>
      <vt:lpstr>Slide 39</vt:lpstr>
      <vt:lpstr>15 Cost Drivers</vt:lpstr>
      <vt:lpstr>Classification of Cost Drivers</vt:lpstr>
      <vt:lpstr>Slide 42</vt:lpstr>
      <vt:lpstr>Slide 43</vt:lpstr>
      <vt:lpstr>Slide 44</vt:lpstr>
      <vt:lpstr>Slide 45</vt:lpstr>
      <vt:lpstr>Slide 46</vt:lpstr>
      <vt:lpstr>Complete COCOMO model</vt:lpstr>
      <vt:lpstr>Example</vt:lpstr>
      <vt:lpstr>Analytical Estimation Technique</vt:lpstr>
      <vt:lpstr>Staffing level estimation</vt:lpstr>
      <vt:lpstr>Norden’s Work</vt:lpstr>
      <vt:lpstr>Slide 52</vt:lpstr>
      <vt:lpstr>Project scheduling</vt:lpstr>
      <vt:lpstr>Work breakdown structure</vt:lpstr>
      <vt:lpstr>Work breakdown structure of MIS problem</vt:lpstr>
      <vt:lpstr>Activity networks and critical path method</vt:lpstr>
      <vt:lpstr>Activity network representation of the MIS problem</vt:lpstr>
      <vt:lpstr>Critical Path Method (CPM)</vt:lpstr>
      <vt:lpstr>Slack Time</vt:lpstr>
      <vt:lpstr>Parameters for different tasks of MIS Problem</vt:lpstr>
      <vt:lpstr>Gantt chart</vt:lpstr>
      <vt:lpstr>Gantt chart for MIS problem</vt:lpstr>
      <vt:lpstr>PERT chart</vt:lpstr>
      <vt:lpstr>Slide 64</vt:lpstr>
      <vt:lpstr>PERT chart representation of the MIS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Ramandeep Singh</dc:creator>
  <cp:lastModifiedBy>abc</cp:lastModifiedBy>
  <cp:revision>27</cp:revision>
  <dcterms:created xsi:type="dcterms:W3CDTF">2006-08-16T00:00:00Z</dcterms:created>
  <dcterms:modified xsi:type="dcterms:W3CDTF">2017-11-08T14:42:32Z</dcterms:modified>
</cp:coreProperties>
</file>