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3" r:id="rId8"/>
    <p:sldId id="264" r:id="rId9"/>
    <p:sldId id="261" r:id="rId10"/>
    <p:sldId id="265" r:id="rId11"/>
    <p:sldId id="267" r:id="rId12"/>
    <p:sldId id="268" r:id="rId13"/>
    <p:sldId id="270" r:id="rId14"/>
    <p:sldId id="271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3F3CAA-DDBE-47F9-885D-3B61C00DA570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D7E998-ED0B-4E23-8852-BE554E156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GENERATION OF POLYPHASE VOLTAGES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Rotation of the Field structure reversed A-c-b</a:t>
            </a:r>
          </a:p>
          <a:p>
            <a:endParaRPr lang="en-US" sz="3200" dirty="0" smtClean="0"/>
          </a:p>
          <a:p>
            <a:r>
              <a:rPr lang="en-US" sz="3200" dirty="0" smtClean="0"/>
              <a:t>By repeating the letters, this phase sequence can be written as </a:t>
            </a:r>
            <a:r>
              <a:rPr lang="en-US" sz="3200" b="1" i="1" dirty="0" err="1" smtClean="0"/>
              <a:t>acbacba</a:t>
            </a:r>
            <a:r>
              <a:rPr lang="en-US" sz="3200" b="1" i="1" dirty="0" smtClean="0"/>
              <a:t> which is </a:t>
            </a:r>
            <a:r>
              <a:rPr lang="en-US" sz="3200" dirty="0" smtClean="0"/>
              <a:t>the same thing as </a:t>
            </a:r>
            <a:r>
              <a:rPr lang="en-US" sz="3200" b="1" i="1" dirty="0" err="1" smtClean="0"/>
              <a:t>cba</a:t>
            </a:r>
            <a:r>
              <a:rPr lang="en-US" sz="3200" b="1" i="1" dirty="0" smtClean="0"/>
              <a:t>. Obviously, a three-phase system has only two possible sequences : </a:t>
            </a:r>
            <a:r>
              <a:rPr lang="en-US" sz="3200" b="1" i="1" dirty="0" err="1" smtClean="0"/>
              <a:t>abc</a:t>
            </a:r>
            <a:r>
              <a:rPr lang="en-US" sz="3200" b="1" i="1" dirty="0" smtClean="0"/>
              <a:t> and </a:t>
            </a:r>
            <a:r>
              <a:rPr lang="en-US" sz="3200" b="1" i="1" dirty="0" err="1" smtClean="0"/>
              <a:t>cba</a:t>
            </a:r>
            <a:r>
              <a:rPr lang="en-US" sz="3200" b="1" i="1" dirty="0" smtClean="0"/>
              <a:t> (i.e. </a:t>
            </a:r>
            <a:r>
              <a:rPr lang="en-US" sz="3200" b="1" i="1" dirty="0" err="1" smtClean="0"/>
              <a:t>abc</a:t>
            </a:r>
            <a:r>
              <a:rPr lang="en-US" sz="3200" b="1" i="1" dirty="0" smtClean="0"/>
              <a:t> read in the reverse direction).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phase or circuit would </a:t>
            </a:r>
            <a:r>
              <a:rPr lang="en-US" dirty="0" smtClean="0">
                <a:solidFill>
                  <a:srgbClr val="FF0000"/>
                </a:solidFill>
              </a:rPr>
              <a:t>need two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conductors</a:t>
            </a:r>
            <a:r>
              <a:rPr lang="en-US" dirty="0" smtClean="0"/>
              <a:t>, the total number of conductors, in that </a:t>
            </a:r>
            <a:r>
              <a:rPr lang="en-US" dirty="0" err="1" smtClean="0"/>
              <a:t>case,being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transmission cable </a:t>
            </a:r>
            <a:r>
              <a:rPr lang="en-US" dirty="0" smtClean="0"/>
              <a:t>would contain </a:t>
            </a:r>
            <a:r>
              <a:rPr lang="en-US" dirty="0" smtClean="0">
                <a:solidFill>
                  <a:srgbClr val="FF0000"/>
                </a:solidFill>
              </a:rPr>
              <a:t>six conductors</a:t>
            </a:r>
            <a:r>
              <a:rPr lang="en-US" dirty="0" smtClean="0"/>
              <a:t> which will make the whole system </a:t>
            </a:r>
            <a:r>
              <a:rPr lang="en-US" dirty="0" smtClean="0">
                <a:solidFill>
                  <a:srgbClr val="FF0000"/>
                </a:solidFill>
              </a:rPr>
              <a:t>complicated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expensive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INTERCONNECTION OF THREE PHASES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Interconnected</a:t>
            </a:r>
          </a:p>
          <a:p>
            <a:r>
              <a:rPr lang="en-US" dirty="0" smtClean="0"/>
              <a:t>Resulting in  substantial saving of copper.</a:t>
            </a:r>
          </a:p>
          <a:p>
            <a:endParaRPr lang="en-US" dirty="0" smtClean="0"/>
          </a:p>
          <a:p>
            <a:r>
              <a:rPr lang="en-US" dirty="0" smtClean="0"/>
              <a:t>The general methods of interconnection are</a:t>
            </a:r>
          </a:p>
          <a:p>
            <a:r>
              <a:rPr lang="en-US" b="1" dirty="0" smtClean="0"/>
              <a:t>(</a:t>
            </a:r>
            <a:r>
              <a:rPr lang="en-US" b="1" i="1" dirty="0" smtClean="0"/>
              <a:t>a) Star or </a:t>
            </a:r>
            <a:r>
              <a:rPr lang="en-US" b="1" i="1" dirty="0" err="1" smtClean="0"/>
              <a:t>Wye</a:t>
            </a:r>
            <a:r>
              <a:rPr lang="en-US" b="1" i="1" dirty="0" smtClean="0"/>
              <a:t> (Y) connection and</a:t>
            </a:r>
          </a:p>
          <a:p>
            <a:r>
              <a:rPr lang="en-US" b="1" dirty="0" smtClean="0"/>
              <a:t>(</a:t>
            </a:r>
            <a:r>
              <a:rPr lang="en-US" b="1" i="1" dirty="0" smtClean="0"/>
              <a:t>b) Mesh or Delta ( Δ ) connection.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or </a:t>
            </a:r>
            <a:r>
              <a:rPr lang="en-US" dirty="0" err="1" smtClean="0"/>
              <a:t>Wye</a:t>
            </a:r>
            <a:r>
              <a:rPr lang="en-US" dirty="0" smtClean="0"/>
              <a:t> (Y) Connection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500526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point </a:t>
            </a:r>
            <a:r>
              <a:rPr lang="en-US" i="1" dirty="0" smtClean="0"/>
              <a:t>N is known as </a:t>
            </a:r>
            <a:r>
              <a:rPr lang="en-US" b="1" i="1" dirty="0" smtClean="0"/>
              <a:t>star point or neutral point.</a:t>
            </a:r>
          </a:p>
          <a:p>
            <a:r>
              <a:rPr lang="en-US" dirty="0" smtClean="0"/>
              <a:t>point</a:t>
            </a:r>
          </a:p>
          <a:p>
            <a:r>
              <a:rPr lang="en-US" i="1" dirty="0" smtClean="0"/>
              <a:t>N are replaced by a single conductor known as </a:t>
            </a:r>
            <a:r>
              <a:rPr lang="en-US" b="1" i="1" dirty="0" smtClean="0"/>
              <a:t>neutral conductor</a:t>
            </a:r>
          </a:p>
          <a:p>
            <a:r>
              <a:rPr lang="en-US" dirty="0" smtClean="0"/>
              <a:t>four-wire, 3-phase system</a:t>
            </a:r>
          </a:p>
          <a:p>
            <a:r>
              <a:rPr lang="en-US" dirty="0" smtClean="0"/>
              <a:t>If this three-phase voltage system is applied across a balanced symmetrical load, the neutral wire will be carrying three currents which are exactly equal in magnitude but are 120° out of phase with each</a:t>
            </a:r>
          </a:p>
          <a:p>
            <a:r>
              <a:rPr lang="en-US" dirty="0" smtClean="0"/>
              <a:t>other. Hence, their vector sum is zero.</a:t>
            </a:r>
          </a:p>
          <a:p>
            <a:r>
              <a:rPr lang="es-ES" i="1" dirty="0" err="1" smtClean="0"/>
              <a:t>i.e.</a:t>
            </a:r>
            <a:r>
              <a:rPr lang="es-ES" i="1" dirty="0" smtClean="0"/>
              <a:t> </a:t>
            </a:r>
            <a:r>
              <a:rPr lang="es-ES" b="1" i="1" dirty="0" smtClean="0"/>
              <a:t>IR + IY + IB = 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The </a:t>
            </a:r>
            <a:r>
              <a:rPr lang="en-US" b="1" dirty="0" err="1" smtClean="0"/>
              <a:t>p.d</a:t>
            </a:r>
            <a:r>
              <a:rPr lang="en-US" b="1" dirty="0" smtClean="0"/>
              <a:t>. between any terminal (or line) and neutral (or star) point gives the </a:t>
            </a:r>
            <a:r>
              <a:rPr lang="en-US" b="1" i="1" dirty="0" smtClean="0">
                <a:solidFill>
                  <a:srgbClr val="FF0000"/>
                </a:solidFill>
              </a:rPr>
              <a:t>phase or star voltage</a:t>
            </a:r>
          </a:p>
          <a:p>
            <a:pPr>
              <a:buNone/>
            </a:pPr>
            <a:r>
              <a:rPr lang="en-US" b="1" dirty="0" smtClean="0"/>
              <a:t>   But the </a:t>
            </a:r>
            <a:r>
              <a:rPr lang="en-US" b="1" dirty="0" err="1" smtClean="0"/>
              <a:t>p.d</a:t>
            </a:r>
            <a:r>
              <a:rPr lang="en-US" b="1" dirty="0" smtClean="0"/>
              <a:t>. between any two lines gives the line-to-line voltage or simply </a:t>
            </a:r>
            <a:r>
              <a:rPr lang="en-US" b="1" dirty="0" smtClean="0">
                <a:solidFill>
                  <a:srgbClr val="FF0000"/>
                </a:solidFill>
              </a:rPr>
              <a:t>line voltage.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791992" cy="448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voltage induced in each winding is called the </a:t>
            </a:r>
            <a:r>
              <a:rPr lang="en-US" b="1" i="1" dirty="0" smtClean="0"/>
              <a:t>phase voltage </a:t>
            </a:r>
            <a:r>
              <a:rPr lang="en-US" dirty="0" smtClean="0"/>
              <a:t>and current in each winding is likewise known as </a:t>
            </a:r>
            <a:r>
              <a:rPr lang="en-US" b="1" i="1" dirty="0" smtClean="0"/>
              <a:t>phase current. </a:t>
            </a:r>
          </a:p>
          <a:p>
            <a:endParaRPr lang="en-US" b="1" i="1" dirty="0" smtClean="0"/>
          </a:p>
          <a:p>
            <a:r>
              <a:rPr lang="en-US" b="1" i="1" dirty="0" err="1" smtClean="0"/>
              <a:t>However,the</a:t>
            </a:r>
            <a:r>
              <a:rPr lang="en-US" b="1" i="1" dirty="0" smtClean="0"/>
              <a:t> </a:t>
            </a:r>
            <a:r>
              <a:rPr lang="en-US" dirty="0" smtClean="0"/>
              <a:t>voltage available between any pair of terminals (or outers) is called </a:t>
            </a:r>
            <a:r>
              <a:rPr lang="en-US" b="1" i="1" dirty="0" smtClean="0"/>
              <a:t>line </a:t>
            </a:r>
            <a:r>
              <a:rPr lang="en-US" dirty="0" smtClean="0"/>
              <a:t>voltage (</a:t>
            </a:r>
            <a:r>
              <a:rPr lang="en-US" i="1" dirty="0" smtClean="0"/>
              <a:t>VL) and the current flowing in </a:t>
            </a:r>
            <a:r>
              <a:rPr lang="en-US" dirty="0" smtClean="0"/>
              <a:t>each </a:t>
            </a:r>
            <a:r>
              <a:rPr lang="en-US" b="1" i="1" dirty="0" smtClean="0"/>
              <a:t>line is called line current (IL 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Voltages and Currents in Y-Connection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188" y="2238375"/>
            <a:ext cx="46196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REQUEST TO PLEASE NOTE DOWN MOST OF THE TOPICS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Single phase and </a:t>
            </a:r>
            <a:r>
              <a:rPr lang="en-US" dirty="0" err="1" smtClean="0"/>
              <a:t>polyphase</a:t>
            </a:r>
            <a:r>
              <a:rPr lang="en-US" dirty="0" smtClean="0"/>
              <a:t> supply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4038600" y="2362200"/>
            <a:ext cx="4572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962400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Phase supply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 phase voltages- consist of single alternating current or voltage waveform</a:t>
            </a:r>
          </a:p>
          <a:p>
            <a:r>
              <a:rPr lang="en-US" dirty="0" smtClean="0"/>
              <a:t>One armature winding</a:t>
            </a:r>
          </a:p>
          <a:p>
            <a:endParaRPr lang="en-US" dirty="0" smtClean="0"/>
          </a:p>
          <a:p>
            <a:r>
              <a:rPr lang="en-US" dirty="0" smtClean="0"/>
              <a:t>No. of armature winding increased to make it </a:t>
            </a:r>
            <a:r>
              <a:rPr lang="en-US" dirty="0" err="1" smtClean="0"/>
              <a:t>polphase</a:t>
            </a:r>
            <a:endParaRPr lang="en-US" dirty="0" smtClean="0"/>
          </a:p>
          <a:p>
            <a:r>
              <a:rPr lang="en-US" dirty="0" smtClean="0"/>
              <a:t>No. of independent voltage waveform= no. of winding or phases</a:t>
            </a:r>
          </a:p>
          <a:p>
            <a:endParaRPr lang="en-US" dirty="0" smtClean="0"/>
          </a:p>
          <a:p>
            <a:r>
              <a:rPr lang="en-US" dirty="0" smtClean="0"/>
              <a:t>Angle between winding</a:t>
            </a:r>
          </a:p>
          <a:p>
            <a:r>
              <a:rPr lang="en-US" dirty="0" smtClean="0"/>
              <a:t>Poly- phase=== many windings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360/N</a:t>
            </a:r>
          </a:p>
          <a:p>
            <a:r>
              <a:rPr lang="en-US" dirty="0" smtClean="0"/>
              <a:t>N=no. of windings or armature</a:t>
            </a:r>
          </a:p>
          <a:p>
            <a:r>
              <a:rPr lang="en-US" dirty="0" smtClean="0"/>
              <a:t>3 phase most commonly used</a:t>
            </a:r>
          </a:p>
          <a:p>
            <a:r>
              <a:rPr lang="en-US" dirty="0" smtClean="0"/>
              <a:t>Others could also be used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transmitting large powers three phase are generally used</a:t>
            </a:r>
          </a:p>
          <a:p>
            <a:r>
              <a:rPr lang="en-US" dirty="0" smtClean="0"/>
              <a:t>Reasons for its popularity:</a:t>
            </a:r>
          </a:p>
          <a:p>
            <a:r>
              <a:rPr lang="en-US" b="1" dirty="0" smtClean="0"/>
              <a:t>(</a:t>
            </a:r>
            <a:r>
              <a:rPr lang="en-US" b="1" i="1" dirty="0" err="1" smtClean="0"/>
              <a:t>i</a:t>
            </a:r>
            <a:r>
              <a:rPr lang="en-US" b="1" i="1" dirty="0" smtClean="0"/>
              <a:t>) it is </a:t>
            </a:r>
            <a:r>
              <a:rPr lang="en-US" b="1" dirty="0" smtClean="0"/>
              <a:t>more efficient </a:t>
            </a:r>
          </a:p>
          <a:p>
            <a:r>
              <a:rPr lang="en-US" b="1" dirty="0" smtClean="0"/>
              <a:t>(</a:t>
            </a:r>
            <a:r>
              <a:rPr lang="en-US" b="1" i="1" dirty="0" smtClean="0"/>
              <a:t>ii) it uses less material for a given capacity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523598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</a:t>
            </a:r>
            <a:r>
              <a:rPr lang="en-US" sz="1600" i="1" dirty="0" smtClean="0"/>
              <a:t>a</a:t>
            </a:r>
            <a:r>
              <a:rPr lang="en-US" i="1" dirty="0" smtClean="0"/>
              <a:t> = </a:t>
            </a:r>
            <a:r>
              <a:rPr lang="en-US" i="1" dirty="0" err="1" smtClean="0"/>
              <a:t>Em</a:t>
            </a:r>
            <a:r>
              <a:rPr lang="en-US" i="1" dirty="0" smtClean="0"/>
              <a:t> sin</a:t>
            </a:r>
            <a:r>
              <a:rPr lang="el-GR" i="1" dirty="0" smtClean="0"/>
              <a:t>ω</a:t>
            </a:r>
            <a:r>
              <a:rPr lang="en-US" i="1" dirty="0" smtClean="0"/>
              <a:t>t ... </a:t>
            </a:r>
            <a:r>
              <a:rPr lang="en-US" b="1" i="1" dirty="0" smtClean="0"/>
              <a:t>(</a:t>
            </a:r>
            <a:r>
              <a:rPr lang="en-US" b="1" i="1" dirty="0" err="1" smtClean="0"/>
              <a:t>i</a:t>
            </a:r>
            <a:r>
              <a:rPr lang="en-US" b="1" i="1" dirty="0" smtClean="0"/>
              <a:t>)</a:t>
            </a:r>
          </a:p>
          <a:p>
            <a:r>
              <a:rPr lang="en-US" i="1" dirty="0" err="1" smtClean="0"/>
              <a:t>E</a:t>
            </a:r>
            <a:r>
              <a:rPr lang="en-US" sz="1400" i="1" dirty="0" err="1" smtClean="0"/>
              <a:t>b</a:t>
            </a:r>
            <a:r>
              <a:rPr lang="pt-BR" i="1" dirty="0" smtClean="0"/>
              <a:t> = Em sin(ωt −120°) ... </a:t>
            </a:r>
            <a:r>
              <a:rPr lang="pt-BR" b="1" i="1" dirty="0" smtClean="0"/>
              <a:t>(ii)</a:t>
            </a:r>
          </a:p>
          <a:p>
            <a:r>
              <a:rPr lang="en-US" i="1" dirty="0" err="1" smtClean="0"/>
              <a:t>E</a:t>
            </a:r>
            <a:r>
              <a:rPr lang="en-US" sz="1600" i="1" dirty="0" err="1" smtClean="0"/>
              <a:t>c</a:t>
            </a:r>
            <a:r>
              <a:rPr lang="en-US" i="1" dirty="0" smtClean="0"/>
              <a:t> = </a:t>
            </a:r>
            <a:r>
              <a:rPr lang="en-US" i="1" dirty="0" err="1" smtClean="0"/>
              <a:t>Em</a:t>
            </a:r>
            <a:r>
              <a:rPr lang="en-US" i="1" dirty="0" smtClean="0"/>
              <a:t> sin(</a:t>
            </a:r>
            <a:r>
              <a:rPr lang="el-GR" i="1" dirty="0" smtClean="0"/>
              <a:t>ω</a:t>
            </a:r>
            <a:r>
              <a:rPr lang="en-US" i="1" dirty="0" smtClean="0"/>
              <a:t>t − 240°)……(iii)</a:t>
            </a:r>
          </a:p>
          <a:p>
            <a:endParaRPr lang="en-US" i="1" dirty="0" smtClean="0"/>
          </a:p>
          <a:p>
            <a:r>
              <a:rPr lang="en-US" i="1" dirty="0" err="1" smtClean="0"/>
              <a:t>E</a:t>
            </a:r>
            <a:r>
              <a:rPr lang="en-US" sz="1600" i="1" dirty="0" err="1" smtClean="0"/>
              <a:t>a</a:t>
            </a:r>
            <a:r>
              <a:rPr lang="en-US" i="1" dirty="0" err="1" smtClean="0"/>
              <a:t>+E</a:t>
            </a:r>
            <a:r>
              <a:rPr lang="en-US" sz="1400" i="1" dirty="0" err="1" smtClean="0"/>
              <a:t>b</a:t>
            </a:r>
            <a:r>
              <a:rPr lang="en-US" i="1" dirty="0" err="1" smtClean="0"/>
              <a:t>+E</a:t>
            </a:r>
            <a:r>
              <a:rPr lang="en-US" sz="1600" i="1" dirty="0" err="1" smtClean="0"/>
              <a:t>c</a:t>
            </a:r>
            <a:r>
              <a:rPr lang="en-US" i="1" dirty="0" smtClean="0"/>
              <a:t>=0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Sequence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529556"/>
            <a:ext cx="56769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5638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phase order or phase sequence </a:t>
            </a:r>
            <a:r>
              <a:rPr lang="en-US" b="1" i="1" dirty="0" err="1"/>
              <a:t>a→b→c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</TotalTime>
  <Words>484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GENERATION OF POLYPHASE VOLTAGES</vt:lpstr>
      <vt:lpstr>REQUEST TO PLEASE NOTE DOWN MOST OF THE TOPICS </vt:lpstr>
      <vt:lpstr>Slide 3</vt:lpstr>
      <vt:lpstr>Slide 4</vt:lpstr>
      <vt:lpstr>Slide 5</vt:lpstr>
      <vt:lpstr>Slide 6</vt:lpstr>
      <vt:lpstr>Slide 7</vt:lpstr>
      <vt:lpstr>Slide 8</vt:lpstr>
      <vt:lpstr>Phase Sequence</vt:lpstr>
      <vt:lpstr>Slide 10</vt:lpstr>
      <vt:lpstr>INTERCONNECTION OF THREE PHASES</vt:lpstr>
      <vt:lpstr>Slide 12</vt:lpstr>
      <vt:lpstr>Star or Wye (Y) Connection</vt:lpstr>
      <vt:lpstr>Slide 14</vt:lpstr>
      <vt:lpstr>Slide 15</vt:lpstr>
      <vt:lpstr>Voltages and Currents in Y-Connection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POLYPHASE VOLTAGES</dc:title>
  <dc:creator>BRAR</dc:creator>
  <cp:lastModifiedBy>BRAR</cp:lastModifiedBy>
  <cp:revision>11</cp:revision>
  <dcterms:created xsi:type="dcterms:W3CDTF">2017-09-02T05:48:51Z</dcterms:created>
  <dcterms:modified xsi:type="dcterms:W3CDTF">2017-09-12T10:36:51Z</dcterms:modified>
</cp:coreProperties>
</file>