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8" r:id="rId21"/>
    <p:sldId id="282" r:id="rId22"/>
    <p:sldId id="283" r:id="rId23"/>
    <p:sldId id="284" r:id="rId24"/>
    <p:sldId id="285" r:id="rId25"/>
    <p:sldId id="286" r:id="rId26"/>
    <p:sldId id="287"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31" r:id="rId48"/>
    <p:sldId id="332" r:id="rId49"/>
    <p:sldId id="333" r:id="rId50"/>
    <p:sldId id="334" r:id="rId51"/>
    <p:sldId id="335" r:id="rId52"/>
    <p:sldId id="329"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32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71D074-4379-48FE-A3FC-C76C75D4E3CD}" type="datetimeFigureOut">
              <a:rPr lang="en-US" smtClean="0"/>
              <a:pPr/>
              <a:t>3/3/2016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EAF8F4-A511-42B8-BB85-FC0512288FB0}" type="slidenum">
              <a:rPr lang="en-US" smtClean="0"/>
              <a:pPr/>
              <a:t>‹#›</a:t>
            </a:fld>
            <a:endParaRPr lang="en-US"/>
          </a:p>
        </p:txBody>
      </p:sp>
    </p:spTree>
    <p:extLst>
      <p:ext uri="{BB962C8B-B14F-4D97-AF65-F5344CB8AC3E}">
        <p14:creationId xmlns:p14="http://schemas.microsoft.com/office/powerpoint/2010/main" val="220588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7EE5B5FC-60BD-47DF-AEE7-31A2696D0B4D}" type="slidenum">
              <a:rPr lang="en-US" sz="1200"/>
              <a:pPr/>
              <a:t>1</a:t>
            </a:fld>
            <a:endParaRPr 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ea typeface="ＭＳ Ｐゴシック" charset="-128"/>
            </a:endParaRPr>
          </a:p>
        </p:txBody>
      </p:sp>
    </p:spTree>
    <p:extLst>
      <p:ext uri="{BB962C8B-B14F-4D97-AF65-F5344CB8AC3E}">
        <p14:creationId xmlns:p14="http://schemas.microsoft.com/office/powerpoint/2010/main" val="3873267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bwMode="auto">
          <a:xfrm>
            <a:off x="685800" y="22860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US" smtClean="0"/>
              <a:t>Chapter 18</a:t>
            </a:r>
          </a:p>
        </p:txBody>
      </p:sp>
      <p:sp>
        <p:nvSpPr>
          <p:cNvPr id="2051" name="Rectangle 3"/>
          <p:cNvSpPr>
            <a:spLocks noGrp="1" noChangeArrowheads="1"/>
          </p:cNvSpPr>
          <p:nvPr>
            <p:ph type="subTitle" idx="1"/>
          </p:nvPr>
        </p:nvSpPr>
        <p:spPr/>
        <p:txBody>
          <a:bodyPr/>
          <a:lstStyle/>
          <a:p>
            <a:pPr eaLnBrk="1" hangingPunct="1"/>
            <a:r>
              <a:rPr lang="en-US" dirty="0" smtClean="0">
                <a:solidFill>
                  <a:srgbClr val="FF0000"/>
                </a:solidFill>
              </a:rPr>
              <a:t>Transformers</a:t>
            </a:r>
          </a:p>
        </p:txBody>
      </p:sp>
    </p:spTree>
    <p:extLst>
      <p:ext uri="{BB962C8B-B14F-4D97-AF65-F5344CB8AC3E}">
        <p14:creationId xmlns:p14="http://schemas.microsoft.com/office/powerpoint/2010/main" val="7057583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smtClean="0">
                <a:solidFill>
                  <a:srgbClr val="FF0000"/>
                </a:solidFill>
              </a:rPr>
              <a:t>Applications (cont’d.)</a:t>
            </a:r>
          </a:p>
        </p:txBody>
      </p:sp>
      <p:pic>
        <p:nvPicPr>
          <p:cNvPr id="1126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604" y="1676400"/>
            <a:ext cx="8663796"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Box 4"/>
          <p:cNvSpPr txBox="1">
            <a:spLocks noChangeArrowheads="1"/>
          </p:cNvSpPr>
          <p:nvPr/>
        </p:nvSpPr>
        <p:spPr bwMode="auto">
          <a:xfrm>
            <a:off x="76200" y="4572000"/>
            <a:ext cx="90826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dirty="0">
                <a:cs typeface="Arial" charset="0"/>
              </a:rPr>
              <a:t>Figure 18-5.</a:t>
            </a:r>
            <a:r>
              <a:rPr lang="en-US" dirty="0"/>
              <a:t> A transformer can be used to generate a phase shift.</a:t>
            </a:r>
            <a:endParaRPr lang="en-US" dirty="0">
              <a:cs typeface="Arial" charset="0"/>
            </a:endParaRPr>
          </a:p>
        </p:txBody>
      </p:sp>
    </p:spTree>
    <p:extLst>
      <p:ext uri="{BB962C8B-B14F-4D97-AF65-F5344CB8AC3E}">
        <p14:creationId xmlns:p14="http://schemas.microsoft.com/office/powerpoint/2010/main" val="888742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smtClean="0">
                <a:solidFill>
                  <a:srgbClr val="FF0000"/>
                </a:solidFill>
              </a:rPr>
              <a:t>Applications (cont’d.)</a:t>
            </a:r>
          </a:p>
        </p:txBody>
      </p:sp>
      <p:sp>
        <p:nvSpPr>
          <p:cNvPr id="12291" name="TextBox 4"/>
          <p:cNvSpPr txBox="1">
            <a:spLocks noChangeArrowheads="1"/>
          </p:cNvSpPr>
          <p:nvPr/>
        </p:nvSpPr>
        <p:spPr bwMode="auto">
          <a:xfrm>
            <a:off x="790646" y="4583113"/>
            <a:ext cx="69899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sz="2000" dirty="0">
                <a:cs typeface="Arial" charset="0"/>
              </a:rPr>
              <a:t>Figure 18-6.</a:t>
            </a:r>
            <a:r>
              <a:rPr lang="en-US" sz="2000" dirty="0"/>
              <a:t> A transformer can be used to block DC voltage.</a:t>
            </a:r>
            <a:endParaRPr lang="en-US" sz="2000" dirty="0">
              <a:cs typeface="Arial" charset="0"/>
            </a:endParaRPr>
          </a:p>
        </p:txBody>
      </p:sp>
      <p:pic>
        <p:nvPicPr>
          <p:cNvPr id="12292"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3423" y="1752600"/>
            <a:ext cx="623636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85102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smtClean="0">
                <a:solidFill>
                  <a:srgbClr val="FF0000"/>
                </a:solidFill>
              </a:rPr>
              <a:t>Applications (cont’d.)</a:t>
            </a:r>
          </a:p>
        </p:txBody>
      </p:sp>
      <p:sp>
        <p:nvSpPr>
          <p:cNvPr id="13315" name="TextBox 4"/>
          <p:cNvSpPr txBox="1">
            <a:spLocks noChangeArrowheads="1"/>
          </p:cNvSpPr>
          <p:nvPr/>
        </p:nvSpPr>
        <p:spPr bwMode="auto">
          <a:xfrm>
            <a:off x="1180493" y="4572000"/>
            <a:ext cx="65360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sz="2000" dirty="0">
                <a:cs typeface="Arial" charset="0"/>
              </a:rPr>
              <a:t>Figure 18-7.</a:t>
            </a:r>
            <a:r>
              <a:rPr lang="en-US" sz="2000" dirty="0"/>
              <a:t> An isolation transformer prevents electrical </a:t>
            </a:r>
          </a:p>
          <a:p>
            <a:r>
              <a:rPr lang="en-US" sz="2000" dirty="0"/>
              <a:t>shock by isolating the equipment from ground.</a:t>
            </a:r>
            <a:endParaRPr lang="en-US" sz="2000" dirty="0">
              <a:cs typeface="Arial" charset="0"/>
            </a:endParaRPr>
          </a:p>
        </p:txBody>
      </p:sp>
      <p:pic>
        <p:nvPicPr>
          <p:cNvPr id="1331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76400"/>
            <a:ext cx="630620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79179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smtClean="0">
                <a:solidFill>
                  <a:srgbClr val="FF0000"/>
                </a:solidFill>
              </a:rPr>
              <a:t>Applications (cont’d.)</a:t>
            </a:r>
          </a:p>
        </p:txBody>
      </p:sp>
      <p:sp>
        <p:nvSpPr>
          <p:cNvPr id="14339" name="TextBox 4"/>
          <p:cNvSpPr txBox="1">
            <a:spLocks noChangeArrowheads="1"/>
          </p:cNvSpPr>
          <p:nvPr/>
        </p:nvSpPr>
        <p:spPr bwMode="auto">
          <a:xfrm>
            <a:off x="609600" y="4754633"/>
            <a:ext cx="74417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sz="2000" dirty="0">
                <a:cs typeface="Arial" charset="0"/>
              </a:rPr>
              <a:t>Figure 18-8.</a:t>
            </a:r>
            <a:r>
              <a:rPr lang="en-US" sz="2000" dirty="0"/>
              <a:t> An autotransformer is a special type of transformer </a:t>
            </a:r>
          </a:p>
          <a:p>
            <a:r>
              <a:rPr lang="en-US" sz="2000" dirty="0"/>
              <a:t>used to step up or step down the voltage.</a:t>
            </a:r>
            <a:endParaRPr lang="en-US" sz="2000" dirty="0">
              <a:cs typeface="Arial" charset="0"/>
            </a:endParaRPr>
          </a:p>
        </p:txBody>
      </p:sp>
      <p:pic>
        <p:nvPicPr>
          <p:cNvPr id="14340"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367699"/>
            <a:ext cx="6283325" cy="3051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05283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smtClean="0">
                <a:solidFill>
                  <a:srgbClr val="FF0000"/>
                </a:solidFill>
              </a:rPr>
              <a:t>Applications (cont’d.)</a:t>
            </a:r>
          </a:p>
        </p:txBody>
      </p:sp>
      <p:sp>
        <p:nvSpPr>
          <p:cNvPr id="15363" name="TextBox 4"/>
          <p:cNvSpPr txBox="1">
            <a:spLocks noChangeArrowheads="1"/>
          </p:cNvSpPr>
          <p:nvPr/>
        </p:nvSpPr>
        <p:spPr bwMode="auto">
          <a:xfrm>
            <a:off x="1981200" y="5192713"/>
            <a:ext cx="55935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dirty="0">
                <a:cs typeface="Arial" charset="0"/>
              </a:rPr>
              <a:t>Figure 18-9.</a:t>
            </a:r>
            <a:r>
              <a:rPr lang="en-US" dirty="0"/>
              <a:t> A variable autotransformer.</a:t>
            </a:r>
            <a:endParaRPr lang="en-US" dirty="0">
              <a:cs typeface="Arial" charset="0"/>
            </a:endParaRPr>
          </a:p>
        </p:txBody>
      </p:sp>
      <p:pic>
        <p:nvPicPr>
          <p:cNvPr id="1536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219200"/>
            <a:ext cx="5373112"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1778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FF0000"/>
                </a:solidFill>
              </a:rPr>
              <a:t>Power Transformers</a:t>
            </a:r>
            <a:endParaRPr lang="en-US" dirty="0">
              <a:solidFill>
                <a:srgbClr val="FF0000"/>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76852"/>
            <a:ext cx="3810000" cy="3690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2511" y="1680150"/>
            <a:ext cx="3228975" cy="5157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979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bwMode="auto">
          <a:xfrm>
            <a:off x="457200" y="274638"/>
            <a:ext cx="8229600" cy="71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normAutofit fontScale="90000"/>
          </a:bodyPr>
          <a:lstStyle/>
          <a:p>
            <a:r>
              <a:rPr lang="en-US" dirty="0" smtClean="0">
                <a:solidFill>
                  <a:srgbClr val="FF0000"/>
                </a:solidFill>
              </a:rPr>
              <a:t>Summary</a:t>
            </a:r>
          </a:p>
        </p:txBody>
      </p:sp>
      <p:sp>
        <p:nvSpPr>
          <p:cNvPr id="16387" name="Content Placeholder 4"/>
          <p:cNvSpPr>
            <a:spLocks noGrp="1"/>
          </p:cNvSpPr>
          <p:nvPr>
            <p:ph idx="1"/>
          </p:nvPr>
        </p:nvSpPr>
        <p:spPr>
          <a:xfrm>
            <a:off x="457200" y="1066800"/>
            <a:ext cx="8229600" cy="5059363"/>
          </a:xfrm>
        </p:spPr>
        <p:txBody>
          <a:bodyPr>
            <a:normAutofit fontScale="85000" lnSpcReduction="10000"/>
          </a:bodyPr>
          <a:lstStyle/>
          <a:p>
            <a:r>
              <a:rPr lang="en-US" dirty="0" smtClean="0"/>
              <a:t>A transformer consists of two coils, a primary winding and a secondary winding</a:t>
            </a:r>
          </a:p>
          <a:p>
            <a:r>
              <a:rPr lang="en-US" dirty="0" smtClean="0"/>
              <a:t> An AC voltage is put across the primary winding, inducing a voltage in the secondary winding</a:t>
            </a:r>
          </a:p>
          <a:p>
            <a:r>
              <a:rPr lang="en-US" dirty="0" smtClean="0"/>
              <a:t>Transformers allow an AC signal to be transferred from one circuit to another</a:t>
            </a:r>
          </a:p>
          <a:p>
            <a:r>
              <a:rPr lang="en-US" dirty="0"/>
              <a:t>Transformers are rated in volt-amperes(VA)</a:t>
            </a:r>
          </a:p>
          <a:p>
            <a:r>
              <a:rPr lang="en-US" dirty="0"/>
              <a:t>The turns ratio determines whether a transformer is used to step up, step down, or pass voltage unchanged</a:t>
            </a:r>
          </a:p>
          <a:p>
            <a:r>
              <a:rPr lang="en-US" dirty="0"/>
              <a:t>Transformer applications: impedance matching, phase shifting, isolation, blocking DC while passing AC, etc</a:t>
            </a:r>
            <a:r>
              <a:rPr lang="en-US" dirty="0" smtClean="0"/>
              <a:t>.</a:t>
            </a:r>
            <a:endParaRPr lang="en-US" dirty="0"/>
          </a:p>
        </p:txBody>
      </p:sp>
    </p:spTree>
    <p:extLst>
      <p:ext uri="{BB962C8B-B14F-4D97-AF65-F5344CB8AC3E}">
        <p14:creationId xmlns:p14="http://schemas.microsoft.com/office/powerpoint/2010/main" val="39215772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600" b="1" dirty="0" smtClean="0">
                <a:solidFill>
                  <a:srgbClr val="FF0000"/>
                </a:solidFill>
                <a:latin typeface="Times New Roman" pitchFamily="18" charset="0"/>
                <a:cs typeface="Times New Roman" pitchFamily="18" charset="0"/>
              </a:rPr>
              <a:t>Electrical motors</a:t>
            </a:r>
            <a:endParaRPr lang="en-US" sz="4600" b="1"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solidFill>
                  <a:srgbClr val="002060"/>
                </a:solidFill>
              </a:rPr>
              <a:t>ECE131</a:t>
            </a:r>
          </a:p>
          <a:p>
            <a:r>
              <a:rPr lang="en-US" dirty="0" smtClean="0">
                <a:solidFill>
                  <a:srgbClr val="002060"/>
                </a:solidFill>
              </a:rPr>
              <a:t>Basic Electrical &amp; Electronics </a:t>
            </a:r>
            <a:r>
              <a:rPr lang="en-US" dirty="0" err="1" smtClean="0">
                <a:solidFill>
                  <a:srgbClr val="002060"/>
                </a:solidFill>
              </a:rPr>
              <a:t>Engg</a:t>
            </a:r>
            <a:endParaRPr lang="en-US" dirty="0">
              <a:solidFill>
                <a:srgbClr val="002060"/>
              </a:solidFill>
            </a:endParaRPr>
          </a:p>
        </p:txBody>
      </p:sp>
    </p:spTree>
    <p:extLst>
      <p:ext uri="{BB962C8B-B14F-4D97-AF65-F5344CB8AC3E}">
        <p14:creationId xmlns:p14="http://schemas.microsoft.com/office/powerpoint/2010/main" val="561867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About Chapter</a:t>
            </a:r>
            <a:endParaRPr lang="en-US" b="1" dirty="0">
              <a:solidFill>
                <a:srgbClr val="FF0000"/>
              </a:solidFill>
            </a:endParaRPr>
          </a:p>
        </p:txBody>
      </p:sp>
      <p:sp>
        <p:nvSpPr>
          <p:cNvPr id="3" name="Content Placeholder 2"/>
          <p:cNvSpPr>
            <a:spLocks noGrp="1"/>
          </p:cNvSpPr>
          <p:nvPr>
            <p:ph idx="1"/>
          </p:nvPr>
        </p:nvSpPr>
        <p:spPr/>
        <p:txBody>
          <a:bodyPr>
            <a:noAutofit/>
          </a:bodyPr>
          <a:lstStyle/>
          <a:p>
            <a:pPr algn="just"/>
            <a:r>
              <a:rPr lang="en-US" sz="3400" dirty="0">
                <a:latin typeface="Times New Roman" pitchFamily="18" charset="0"/>
                <a:cs typeface="Times New Roman" pitchFamily="18" charset="0"/>
              </a:rPr>
              <a:t>Describe types of electrical </a:t>
            </a:r>
            <a:r>
              <a:rPr lang="en-US" sz="3400" dirty="0" smtClean="0">
                <a:latin typeface="Times New Roman" pitchFamily="18" charset="0"/>
                <a:cs typeface="Times New Roman" pitchFamily="18" charset="0"/>
              </a:rPr>
              <a:t>motors</a:t>
            </a:r>
          </a:p>
          <a:p>
            <a:pPr algn="just"/>
            <a:r>
              <a:rPr lang="en-US" sz="3400" dirty="0">
                <a:latin typeface="Times New Roman" pitchFamily="18" charset="0"/>
                <a:cs typeface="Times New Roman" pitchFamily="18" charset="0"/>
              </a:rPr>
              <a:t>State the working principle of DC motor, induction motor and </a:t>
            </a:r>
            <a:r>
              <a:rPr lang="en-US" sz="3400" dirty="0" smtClean="0">
                <a:latin typeface="Times New Roman" pitchFamily="18" charset="0"/>
                <a:cs typeface="Times New Roman" pitchFamily="18" charset="0"/>
              </a:rPr>
              <a:t>synchronous motor</a:t>
            </a:r>
            <a:endParaRPr lang="en-US" sz="3400" dirty="0">
              <a:latin typeface="Times New Roman" pitchFamily="18" charset="0"/>
              <a:cs typeface="Times New Roman" pitchFamily="18" charset="0"/>
            </a:endParaRPr>
          </a:p>
          <a:p>
            <a:pPr algn="just"/>
            <a:r>
              <a:rPr lang="en-US" sz="3400" dirty="0" smtClean="0">
                <a:latin typeface="Times New Roman" pitchFamily="18" charset="0"/>
                <a:cs typeface="Times New Roman" pitchFamily="18" charset="0"/>
              </a:rPr>
              <a:t> </a:t>
            </a:r>
            <a:r>
              <a:rPr lang="en-US" sz="3400" dirty="0">
                <a:latin typeface="Times New Roman" pitchFamily="18" charset="0"/>
                <a:cs typeface="Times New Roman" pitchFamily="18" charset="0"/>
              </a:rPr>
              <a:t>Identifying the direction of force acting on current carrying conductor in </a:t>
            </a:r>
            <a:r>
              <a:rPr lang="en-US" sz="3400" dirty="0" smtClean="0">
                <a:latin typeface="Times New Roman" pitchFamily="18" charset="0"/>
                <a:cs typeface="Times New Roman" pitchFamily="18" charset="0"/>
              </a:rPr>
              <a:t>the magnetic </a:t>
            </a:r>
            <a:r>
              <a:rPr lang="en-US" sz="3400" dirty="0">
                <a:latin typeface="Times New Roman" pitchFamily="18" charset="0"/>
                <a:cs typeface="Times New Roman" pitchFamily="18" charset="0"/>
              </a:rPr>
              <a:t>field by using Fleming’s Left Hand Rule</a:t>
            </a:r>
          </a:p>
          <a:p>
            <a:pPr algn="just"/>
            <a:r>
              <a:rPr lang="en-US" sz="3400" dirty="0" smtClean="0">
                <a:latin typeface="Times New Roman" pitchFamily="18" charset="0"/>
                <a:cs typeface="Times New Roman" pitchFamily="18" charset="0"/>
              </a:rPr>
              <a:t> </a:t>
            </a:r>
            <a:r>
              <a:rPr lang="en-US" sz="3400" dirty="0">
                <a:latin typeface="Times New Roman" pitchFamily="18" charset="0"/>
                <a:cs typeface="Times New Roman" pitchFamily="18" charset="0"/>
              </a:rPr>
              <a:t>Identifying a motor suits for a particular application</a:t>
            </a:r>
          </a:p>
        </p:txBody>
      </p:sp>
    </p:spTree>
    <p:extLst>
      <p:ext uri="{BB962C8B-B14F-4D97-AF65-F5344CB8AC3E}">
        <p14:creationId xmlns:p14="http://schemas.microsoft.com/office/powerpoint/2010/main" val="385286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diamond(in)">
                                      <p:cBhvr>
                                        <p:cTn id="2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solidFill>
                  <a:srgbClr val="FF0000"/>
                </a:solidFill>
              </a:rPr>
              <a:t>What is an electric motor?</a:t>
            </a:r>
            <a:endParaRPr lang="en-US" dirty="0">
              <a:solidFill>
                <a:srgbClr val="FF0000"/>
              </a:solidFill>
            </a:endParaRPr>
          </a:p>
        </p:txBody>
      </p:sp>
      <p:sp>
        <p:nvSpPr>
          <p:cNvPr id="3" name="Content Placeholder 2"/>
          <p:cNvSpPr>
            <a:spLocks noGrp="1"/>
          </p:cNvSpPr>
          <p:nvPr>
            <p:ph idx="1"/>
          </p:nvPr>
        </p:nvSpPr>
        <p:spPr>
          <a:xfrm>
            <a:off x="457200" y="1600200"/>
            <a:ext cx="8229600" cy="4876800"/>
          </a:xfrm>
        </p:spPr>
        <p:txBody>
          <a:bodyPr>
            <a:normAutofit/>
          </a:bodyPr>
          <a:lstStyle/>
          <a:p>
            <a:pPr algn="just"/>
            <a:r>
              <a:rPr lang="en-US" sz="3400" dirty="0">
                <a:latin typeface="Times New Roman" pitchFamily="18" charset="0"/>
                <a:cs typeface="Times New Roman" pitchFamily="18" charset="0"/>
              </a:rPr>
              <a:t>An electric motor is an electromechanical device that converts electrical energy </a:t>
            </a:r>
            <a:r>
              <a:rPr lang="en-US" sz="3400" dirty="0" smtClean="0">
                <a:latin typeface="Times New Roman" pitchFamily="18" charset="0"/>
                <a:cs typeface="Times New Roman" pitchFamily="18" charset="0"/>
              </a:rPr>
              <a:t>into mechanical </a:t>
            </a:r>
            <a:r>
              <a:rPr lang="en-US" sz="3400" dirty="0">
                <a:latin typeface="Times New Roman" pitchFamily="18" charset="0"/>
                <a:cs typeface="Times New Roman" pitchFamily="18" charset="0"/>
              </a:rPr>
              <a:t>energy. </a:t>
            </a:r>
            <a:endParaRPr lang="en-US" sz="3400" dirty="0" smtClean="0">
              <a:latin typeface="Times New Roman" pitchFamily="18" charset="0"/>
              <a:cs typeface="Times New Roman" pitchFamily="18" charset="0"/>
            </a:endParaRPr>
          </a:p>
          <a:p>
            <a:pPr algn="just"/>
            <a:r>
              <a:rPr lang="en-US" sz="3400" dirty="0" smtClean="0">
                <a:latin typeface="Times New Roman" pitchFamily="18" charset="0"/>
                <a:cs typeface="Times New Roman" pitchFamily="18" charset="0"/>
              </a:rPr>
              <a:t>All </a:t>
            </a:r>
            <a:r>
              <a:rPr lang="en-US" sz="3400" dirty="0">
                <a:latin typeface="Times New Roman" pitchFamily="18" charset="0"/>
                <a:cs typeface="Times New Roman" pitchFamily="18" charset="0"/>
              </a:rPr>
              <a:t>electric motors operate through the interaction of </a:t>
            </a:r>
            <a:r>
              <a:rPr lang="en-US" sz="3400" dirty="0" smtClean="0">
                <a:latin typeface="Times New Roman" pitchFamily="18" charset="0"/>
                <a:cs typeface="Times New Roman" pitchFamily="18" charset="0"/>
              </a:rPr>
              <a:t>magnetic fields </a:t>
            </a:r>
            <a:r>
              <a:rPr lang="en-US" sz="3400" dirty="0">
                <a:latin typeface="Times New Roman" pitchFamily="18" charset="0"/>
                <a:cs typeface="Times New Roman" pitchFamily="18" charset="0"/>
              </a:rPr>
              <a:t>and current-carrying conductors to generate force.</a:t>
            </a:r>
          </a:p>
        </p:txBody>
      </p:sp>
    </p:spTree>
    <p:extLst>
      <p:ext uri="{BB962C8B-B14F-4D97-AF65-F5344CB8AC3E}">
        <p14:creationId xmlns:p14="http://schemas.microsoft.com/office/powerpoint/2010/main" val="351726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diamond(in)">
                                      <p:cBhvr>
                                        <p:cTn id="18"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xfrm>
            <a:off x="457200" y="274638"/>
            <a:ext cx="8229600" cy="792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smtClean="0">
                <a:solidFill>
                  <a:srgbClr val="FF0000"/>
                </a:solidFill>
              </a:rPr>
              <a:t>Objectives</a:t>
            </a:r>
          </a:p>
        </p:txBody>
      </p:sp>
      <p:sp>
        <p:nvSpPr>
          <p:cNvPr id="3075" name="Content Placeholder 2"/>
          <p:cNvSpPr>
            <a:spLocks noGrp="1"/>
          </p:cNvSpPr>
          <p:nvPr>
            <p:ph idx="1"/>
          </p:nvPr>
        </p:nvSpPr>
        <p:spPr>
          <a:xfrm>
            <a:off x="457200" y="1265237"/>
            <a:ext cx="8229600" cy="4983163"/>
          </a:xfrm>
        </p:spPr>
        <p:txBody>
          <a:bodyPr>
            <a:normAutofit fontScale="92500"/>
          </a:bodyPr>
          <a:lstStyle/>
          <a:p>
            <a:r>
              <a:rPr lang="en-US" dirty="0" smtClean="0"/>
              <a:t>After completing this chapter, you will be able to:</a:t>
            </a:r>
          </a:p>
          <a:p>
            <a:pPr lvl="1"/>
            <a:r>
              <a:rPr lang="en-US" dirty="0" smtClean="0"/>
              <a:t>Describe how a transformer operates</a:t>
            </a:r>
          </a:p>
          <a:p>
            <a:pPr lvl="1"/>
            <a:r>
              <a:rPr lang="en-US" dirty="0" smtClean="0"/>
              <a:t>Explain how transformers are rated</a:t>
            </a:r>
          </a:p>
          <a:p>
            <a:pPr lvl="1"/>
            <a:r>
              <a:rPr lang="en-US" dirty="0" smtClean="0"/>
              <a:t>Explain how transformers operate in a circuit</a:t>
            </a:r>
          </a:p>
          <a:p>
            <a:pPr lvl="1"/>
            <a:r>
              <a:rPr lang="en-US" dirty="0" smtClean="0"/>
              <a:t>Describe the differences between step-up, step-down, and isolation transformers</a:t>
            </a:r>
          </a:p>
          <a:p>
            <a:pPr lvl="1"/>
            <a:r>
              <a:rPr lang="en-US" dirty="0"/>
              <a:t>Describe how the ratio of the voltage, current, and number of turns are related with a transformer</a:t>
            </a:r>
          </a:p>
          <a:p>
            <a:pPr lvl="1"/>
            <a:r>
              <a:rPr lang="en-US" dirty="0"/>
              <a:t>Describe applications of a transformer</a:t>
            </a:r>
          </a:p>
          <a:p>
            <a:pPr lvl="1"/>
            <a:r>
              <a:rPr lang="en-US" dirty="0"/>
              <a:t>Identify different types of </a:t>
            </a:r>
            <a:r>
              <a:rPr lang="en-US" dirty="0" smtClean="0"/>
              <a:t>transformers</a:t>
            </a:r>
            <a:endParaRPr lang="en-US" dirty="0"/>
          </a:p>
        </p:txBody>
      </p:sp>
    </p:spTree>
    <p:extLst>
      <p:ext uri="{BB962C8B-B14F-4D97-AF65-F5344CB8AC3E}">
        <p14:creationId xmlns:p14="http://schemas.microsoft.com/office/powerpoint/2010/main" val="4281615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Classification of Electric motors</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457200" y="1066800"/>
            <a:ext cx="8229600" cy="5059363"/>
          </a:xfrm>
        </p:spPr>
        <p:txBody>
          <a:bodyPr/>
          <a:lstStyle/>
          <a:p>
            <a:r>
              <a:rPr lang="en-US" b="1" dirty="0"/>
              <a:t>Electrical motors are broadly classified on the </a:t>
            </a:r>
            <a:r>
              <a:rPr lang="en-US" b="1" dirty="0" smtClean="0"/>
              <a:t>availability </a:t>
            </a:r>
            <a:r>
              <a:rPr lang="en-US" b="1" dirty="0"/>
              <a:t>of type of supply. </a:t>
            </a:r>
            <a:r>
              <a:rPr lang="en-US" b="1" dirty="0" smtClean="0"/>
              <a:t>They are,</a:t>
            </a:r>
          </a:p>
          <a:p>
            <a:r>
              <a:rPr lang="en-US" dirty="0" smtClean="0"/>
              <a:t>DC motors</a:t>
            </a:r>
          </a:p>
          <a:p>
            <a:r>
              <a:rPr lang="en-US" dirty="0" smtClean="0"/>
              <a:t>AC motors</a:t>
            </a:r>
          </a:p>
          <a:p>
            <a:r>
              <a:rPr lang="en-US" dirty="0" smtClean="0"/>
              <a:t>DC/AC motors</a:t>
            </a:r>
          </a:p>
        </p:txBody>
      </p:sp>
    </p:spTree>
    <p:extLst>
      <p:ext uri="{BB962C8B-B14F-4D97-AF65-F5344CB8AC3E}">
        <p14:creationId xmlns:p14="http://schemas.microsoft.com/office/powerpoint/2010/main" val="377351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How to find the direction of Force acting the conductor</a:t>
            </a:r>
            <a:endParaRPr lang="en-US" b="1" dirty="0">
              <a:solidFill>
                <a:srgbClr val="FF0000"/>
              </a:solidFill>
            </a:endParaRPr>
          </a:p>
        </p:txBody>
      </p:sp>
      <p:sp>
        <p:nvSpPr>
          <p:cNvPr id="3" name="Content Placeholder 2"/>
          <p:cNvSpPr>
            <a:spLocks noGrp="1"/>
          </p:cNvSpPr>
          <p:nvPr>
            <p:ph idx="1"/>
          </p:nvPr>
        </p:nvSpPr>
        <p:spPr/>
        <p:txBody>
          <a:bodyPr/>
          <a:lstStyle/>
          <a:p>
            <a:pPr algn="just"/>
            <a:r>
              <a:rPr lang="en-US" dirty="0" smtClean="0"/>
              <a:t>According to the Faraday’s laws of electromagnetic induction, </a:t>
            </a:r>
          </a:p>
          <a:p>
            <a:pPr algn="just"/>
            <a:r>
              <a:rPr lang="en-US" dirty="0" smtClean="0">
                <a:solidFill>
                  <a:srgbClr val="C00000"/>
                </a:solidFill>
              </a:rPr>
              <a:t>whenever a current carrying conductor is placed in a magnetic field, it experiences a force</a:t>
            </a:r>
            <a:r>
              <a:rPr lang="en-US" dirty="0" smtClean="0"/>
              <a:t>. </a:t>
            </a:r>
          </a:p>
          <a:p>
            <a:pPr algn="just"/>
            <a:r>
              <a:rPr lang="en-US" dirty="0" smtClean="0"/>
              <a:t>The direction of force acting on the conductor is found by Fleming’s left Hand Rule.</a:t>
            </a:r>
            <a:endParaRPr lang="en-US" dirty="0"/>
          </a:p>
        </p:txBody>
      </p:sp>
    </p:spTree>
    <p:extLst>
      <p:ext uri="{BB962C8B-B14F-4D97-AF65-F5344CB8AC3E}">
        <p14:creationId xmlns:p14="http://schemas.microsoft.com/office/powerpoint/2010/main" val="25962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2895600" cy="1143000"/>
          </a:xfrm>
        </p:spPr>
        <p:txBody>
          <a:bodyPr>
            <a:noAutofit/>
          </a:bodyPr>
          <a:lstStyle/>
          <a:p>
            <a:r>
              <a:rPr lang="en-US" sz="3600" b="1" dirty="0" smtClean="0">
                <a:solidFill>
                  <a:srgbClr val="FF0000"/>
                </a:solidFill>
              </a:rPr>
              <a:t>Flemings left hand rule</a:t>
            </a:r>
            <a:endParaRPr lang="en-US" sz="3600" b="1" dirty="0">
              <a:solidFill>
                <a:srgbClr val="FF0000"/>
              </a:solidFill>
            </a:endParaRPr>
          </a:p>
        </p:txBody>
      </p:sp>
      <p:sp>
        <p:nvSpPr>
          <p:cNvPr id="3" name="Content Placeholder 2"/>
          <p:cNvSpPr>
            <a:spLocks noGrp="1"/>
          </p:cNvSpPr>
          <p:nvPr>
            <p:ph idx="1"/>
          </p:nvPr>
        </p:nvSpPr>
        <p:spPr>
          <a:xfrm>
            <a:off x="381000" y="3276600"/>
            <a:ext cx="8382000" cy="3382963"/>
          </a:xfrm>
        </p:spPr>
        <p:txBody>
          <a:bodyPr>
            <a:normAutofit/>
          </a:bodyPr>
          <a:lstStyle/>
          <a:p>
            <a:pPr algn="just"/>
            <a:r>
              <a:rPr lang="en-US" sz="2800" dirty="0" smtClean="0"/>
              <a:t>The direction of force exerted on the conductor is given by Fleming’s Left Hand Rule.</a:t>
            </a:r>
          </a:p>
          <a:p>
            <a:pPr algn="just"/>
            <a:r>
              <a:rPr lang="en-US" sz="2800" dirty="0" smtClean="0"/>
              <a:t>Thumb indicates the direction of force experienced by the conductor Index finger represents direction of magnetic field</a:t>
            </a:r>
          </a:p>
          <a:p>
            <a:pPr algn="just"/>
            <a:r>
              <a:rPr lang="en-US" sz="2800" dirty="0" smtClean="0"/>
              <a:t>Middle finger indicates direction of current</a:t>
            </a:r>
            <a:endParaRPr lang="en-US" sz="2800" dirty="0"/>
          </a:p>
        </p:txBody>
      </p:sp>
      <p:pic>
        <p:nvPicPr>
          <p:cNvPr id="4" name="Picture 2"/>
          <p:cNvPicPr>
            <a:picLocks noChangeAspect="1" noChangeArrowheads="1"/>
          </p:cNvPicPr>
          <p:nvPr/>
        </p:nvPicPr>
        <p:blipFill>
          <a:blip r:embed="rId2"/>
          <a:srcRect/>
          <a:stretch>
            <a:fillRect/>
          </a:stretch>
        </p:blipFill>
        <p:spPr bwMode="auto">
          <a:xfrm>
            <a:off x="4102920" y="50224"/>
            <a:ext cx="4888680" cy="2997776"/>
          </a:xfrm>
          <a:prstGeom prst="rect">
            <a:avLst/>
          </a:prstGeom>
          <a:noFill/>
          <a:ln w="9525">
            <a:noFill/>
            <a:miter lim="800000"/>
            <a:headEnd/>
            <a:tailEnd/>
          </a:ln>
          <a:effectLst/>
        </p:spPr>
      </p:pic>
    </p:spTree>
    <p:extLst>
      <p:ext uri="{BB962C8B-B14F-4D97-AF65-F5344CB8AC3E}">
        <p14:creationId xmlns:p14="http://schemas.microsoft.com/office/powerpoint/2010/main" val="144372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heckerboard(across)">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Principle of DC motors</a:t>
            </a:r>
            <a:endParaRPr lang="en-US" b="1"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lgn="just"/>
            <a:r>
              <a:rPr lang="en-US" sz="3400" dirty="0" smtClean="0">
                <a:latin typeface="Times New Roman" pitchFamily="18" charset="0"/>
                <a:cs typeface="Times New Roman" pitchFamily="18" charset="0"/>
              </a:rPr>
              <a:t>The concept of working principle of DC motor involves the interaction of magnetic field and a current carrying conductor placed in it. </a:t>
            </a:r>
          </a:p>
          <a:p>
            <a:pPr algn="just"/>
            <a:r>
              <a:rPr lang="en-US" sz="3400" dirty="0" smtClean="0">
                <a:latin typeface="Times New Roman" pitchFamily="18" charset="0"/>
                <a:cs typeface="Times New Roman" pitchFamily="18" charset="0"/>
              </a:rPr>
              <a:t>Let a straight conductor be placed in the magnetic field produced by a permanent magnet. </a:t>
            </a:r>
          </a:p>
          <a:p>
            <a:pPr algn="just"/>
            <a:r>
              <a:rPr lang="en-US" sz="3400" dirty="0" smtClean="0">
                <a:solidFill>
                  <a:srgbClr val="C00000"/>
                </a:solidFill>
                <a:latin typeface="Times New Roman" pitchFamily="18" charset="0"/>
                <a:cs typeface="Times New Roman" pitchFamily="18" charset="0"/>
              </a:rPr>
              <a:t>The interaction between the magnetic field and current carrying conductor is explained by Fleming’s right hand rule.</a:t>
            </a:r>
            <a:endParaRPr lang="en-US" sz="34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10204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10029"/>
            <a:ext cx="3200400" cy="1143000"/>
          </a:xfrm>
        </p:spPr>
        <p:txBody>
          <a:bodyPr>
            <a:normAutofit fontScale="90000"/>
          </a:bodyPr>
          <a:lstStyle/>
          <a:p>
            <a:r>
              <a:rPr lang="en-US" b="1" dirty="0" smtClean="0">
                <a:solidFill>
                  <a:srgbClr val="FF0000"/>
                </a:solidFill>
              </a:rPr>
              <a:t>Right Hand </a:t>
            </a:r>
            <a:r>
              <a:rPr lang="en-US" b="1" dirty="0">
                <a:solidFill>
                  <a:srgbClr val="FF0000"/>
                </a:solidFill>
              </a:rPr>
              <a:t>T</a:t>
            </a:r>
            <a:r>
              <a:rPr lang="en-US" b="1" dirty="0" smtClean="0">
                <a:solidFill>
                  <a:srgbClr val="FF0000"/>
                </a:solidFill>
              </a:rPr>
              <a:t>humb </a:t>
            </a:r>
            <a:r>
              <a:rPr lang="en-US" b="1" dirty="0">
                <a:solidFill>
                  <a:srgbClr val="FF0000"/>
                </a:solidFill>
              </a:rPr>
              <a:t>R</a:t>
            </a:r>
            <a:r>
              <a:rPr lang="en-US" b="1" dirty="0" smtClean="0">
                <a:solidFill>
                  <a:srgbClr val="FF0000"/>
                </a:solidFill>
              </a:rPr>
              <a:t>ule</a:t>
            </a:r>
            <a:endParaRPr lang="en-US" b="1" dirty="0">
              <a:solidFill>
                <a:srgbClr val="FF0000"/>
              </a:solidFill>
            </a:endParaRPr>
          </a:p>
        </p:txBody>
      </p:sp>
      <p:sp>
        <p:nvSpPr>
          <p:cNvPr id="3" name="Content Placeholder 2"/>
          <p:cNvSpPr>
            <a:spLocks noGrp="1"/>
          </p:cNvSpPr>
          <p:nvPr>
            <p:ph idx="1"/>
          </p:nvPr>
        </p:nvSpPr>
        <p:spPr>
          <a:xfrm>
            <a:off x="457200" y="2895600"/>
            <a:ext cx="8382000" cy="3768894"/>
          </a:xfrm>
        </p:spPr>
        <p:txBody>
          <a:bodyPr>
            <a:normAutofit fontScale="85000" lnSpcReduction="20000"/>
          </a:bodyPr>
          <a:lstStyle/>
          <a:p>
            <a:r>
              <a:rPr lang="en-US" b="1" dirty="0" smtClean="0"/>
              <a:t>When a current passes through a conductor, lines of magnetic force (flux) are generated around the conductor. </a:t>
            </a:r>
          </a:p>
          <a:p>
            <a:r>
              <a:rPr lang="en-US" b="1" dirty="0" smtClean="0"/>
              <a:t>The direction of the flux is dependent on the direction of the current flow. The magnetic field produced by the conductor is shown in Figure above. </a:t>
            </a:r>
          </a:p>
          <a:p>
            <a:r>
              <a:rPr lang="en-US" b="1" dirty="0" smtClean="0"/>
              <a:t>This can be found by using Right Hand Thumb Rule. </a:t>
            </a:r>
          </a:p>
          <a:p>
            <a:r>
              <a:rPr lang="en-US" b="1" dirty="0" smtClean="0">
                <a:solidFill>
                  <a:srgbClr val="C00000"/>
                </a:solidFill>
              </a:rPr>
              <a:t>This rule states that If the thumb points in the direction of the current, then the curled fingers show the direction of the magnetic field.</a:t>
            </a:r>
          </a:p>
        </p:txBody>
      </p:sp>
      <p:pic>
        <p:nvPicPr>
          <p:cNvPr id="4" name="Picture 2"/>
          <p:cNvPicPr>
            <a:picLocks noChangeAspect="1" noChangeArrowheads="1"/>
          </p:cNvPicPr>
          <p:nvPr/>
        </p:nvPicPr>
        <p:blipFill>
          <a:blip r:embed="rId2"/>
          <a:srcRect/>
          <a:stretch>
            <a:fillRect/>
          </a:stretch>
        </p:blipFill>
        <p:spPr bwMode="auto">
          <a:xfrm>
            <a:off x="4572000" y="68777"/>
            <a:ext cx="4572000" cy="2625505"/>
          </a:xfrm>
          <a:prstGeom prst="rect">
            <a:avLst/>
          </a:prstGeom>
          <a:noFill/>
          <a:ln w="9525">
            <a:noFill/>
            <a:miter lim="800000"/>
            <a:headEnd/>
            <a:tailEnd/>
          </a:ln>
          <a:effectLst/>
        </p:spPr>
      </p:pic>
    </p:spTree>
    <p:extLst>
      <p:ext uri="{BB962C8B-B14F-4D97-AF65-F5344CB8AC3E}">
        <p14:creationId xmlns:p14="http://schemas.microsoft.com/office/powerpoint/2010/main" val="7576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838200"/>
          </a:xfrm>
        </p:spPr>
        <p:txBody>
          <a:bodyPr>
            <a:noAutofit/>
          </a:bodyPr>
          <a:lstStyle/>
          <a:p>
            <a:r>
              <a:rPr lang="en-US" sz="3200" b="1" dirty="0" smtClean="0">
                <a:solidFill>
                  <a:srgbClr val="FF0000"/>
                </a:solidFill>
              </a:rPr>
              <a:t>Conductor in a magnetic field, </a:t>
            </a:r>
            <a:br>
              <a:rPr lang="en-US" sz="3200" b="1" dirty="0" smtClean="0">
                <a:solidFill>
                  <a:srgbClr val="FF0000"/>
                </a:solidFill>
              </a:rPr>
            </a:br>
            <a:r>
              <a:rPr lang="en-US" sz="3200" b="1" dirty="0" smtClean="0">
                <a:solidFill>
                  <a:srgbClr val="FF0000"/>
                </a:solidFill>
              </a:rPr>
              <a:t> Flux produced by current carrying conductor</a:t>
            </a:r>
            <a:endParaRPr lang="en-US" sz="3200" b="1" dirty="0">
              <a:solidFill>
                <a:srgbClr val="FF0000"/>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6926" y="1295400"/>
            <a:ext cx="9137073" cy="5336696"/>
          </a:xfrm>
          <a:prstGeom prst="rect">
            <a:avLst/>
          </a:prstGeom>
          <a:noFill/>
          <a:ln w="9525">
            <a:noFill/>
            <a:miter lim="800000"/>
            <a:headEnd/>
            <a:tailEnd/>
          </a:ln>
          <a:effectLst/>
        </p:spPr>
      </p:pic>
    </p:spTree>
    <p:extLst>
      <p:ext uri="{BB962C8B-B14F-4D97-AF65-F5344CB8AC3E}">
        <p14:creationId xmlns:p14="http://schemas.microsoft.com/office/powerpoint/2010/main" val="15560334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99045"/>
            <a:ext cx="3048000" cy="1143000"/>
          </a:xfrm>
        </p:spPr>
        <p:txBody>
          <a:bodyPr>
            <a:normAutofit/>
          </a:bodyPr>
          <a:lstStyle/>
          <a:p>
            <a:r>
              <a:rPr lang="en-US" sz="4600" b="1" dirty="0" smtClean="0">
                <a:solidFill>
                  <a:srgbClr val="FF0000"/>
                </a:solidFill>
                <a:latin typeface="Times New Roman" pitchFamily="18" charset="0"/>
                <a:cs typeface="Times New Roman" pitchFamily="18" charset="0"/>
              </a:rPr>
              <a:t>DC motors</a:t>
            </a:r>
            <a:endParaRPr lang="en-US" sz="46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2667000"/>
            <a:ext cx="8305800" cy="3459163"/>
          </a:xfrm>
        </p:spPr>
        <p:txBody>
          <a:bodyPr>
            <a:normAutofit lnSpcReduction="10000"/>
          </a:bodyPr>
          <a:lstStyle/>
          <a:p>
            <a:pPr algn="just"/>
            <a:r>
              <a:rPr lang="en-US" dirty="0" smtClean="0">
                <a:latin typeface="Times New Roman" pitchFamily="18" charset="0"/>
                <a:cs typeface="Times New Roman" pitchFamily="18" charset="0"/>
              </a:rPr>
              <a:t>Consider a conductor which is placed in a magnetic field (represented by flux lines from N-Pole to S-Pole) and the direction of current is as shown in the Figure shown in above slide.</a:t>
            </a:r>
            <a:endParaRPr lang="en-US" dirty="0" smtClean="0"/>
          </a:p>
          <a:p>
            <a:pPr algn="just"/>
            <a:r>
              <a:rPr lang="en-US" dirty="0" smtClean="0"/>
              <a:t>Due to presence of two magnetic fields simultaneously, an interaction between them will take place as shown in Figure above.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0"/>
            <a:ext cx="2819400" cy="2541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37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plus(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495800" cy="1143000"/>
          </a:xfrm>
        </p:spPr>
        <p:txBody>
          <a:bodyPr>
            <a:normAutofit fontScale="90000"/>
          </a:bodyPr>
          <a:lstStyle/>
          <a:p>
            <a:r>
              <a:rPr lang="en-US" b="1" dirty="0" smtClean="0">
                <a:solidFill>
                  <a:srgbClr val="FF0000"/>
                </a:solidFill>
              </a:rPr>
              <a:t>Magnitude of Force</a:t>
            </a:r>
            <a:endParaRPr lang="en-US" b="1" dirty="0">
              <a:solidFill>
                <a:srgbClr val="FF0000"/>
              </a:solidFill>
            </a:endParaRPr>
          </a:p>
        </p:txBody>
      </p:sp>
      <p:sp>
        <p:nvSpPr>
          <p:cNvPr id="3" name="Content Placeholder 2"/>
          <p:cNvSpPr>
            <a:spLocks noGrp="1"/>
          </p:cNvSpPr>
          <p:nvPr>
            <p:ph idx="1"/>
          </p:nvPr>
        </p:nvSpPr>
        <p:spPr>
          <a:xfrm>
            <a:off x="304800" y="2819400"/>
            <a:ext cx="8458200" cy="3535363"/>
          </a:xfrm>
        </p:spPr>
        <p:txBody>
          <a:bodyPr>
            <a:normAutofit fontScale="92500" lnSpcReduction="20000"/>
          </a:bodyPr>
          <a:lstStyle/>
          <a:p>
            <a:r>
              <a:rPr lang="en-US" dirty="0" smtClean="0"/>
              <a:t>The magnitude of the force experienced by the current carrying conductor placed in the magnetic field is given by</a:t>
            </a:r>
          </a:p>
          <a:p>
            <a:pPr algn="ctr">
              <a:buFont typeface="Wingdings" pitchFamily="2" charset="2"/>
              <a:buChar char="Ø"/>
            </a:pPr>
            <a:r>
              <a:rPr lang="en-US" dirty="0" smtClean="0"/>
              <a:t>F = B I L Newton</a:t>
            </a:r>
          </a:p>
          <a:p>
            <a:r>
              <a:rPr lang="en-US" dirty="0" smtClean="0"/>
              <a:t>Where,</a:t>
            </a:r>
          </a:p>
          <a:p>
            <a:r>
              <a:rPr lang="en-US" dirty="0" smtClean="0"/>
              <a:t>B = Flux density (Wb)</a:t>
            </a:r>
          </a:p>
          <a:p>
            <a:r>
              <a:rPr lang="en-US" dirty="0" smtClean="0"/>
              <a:t>I = Current flowing through the conductor (A)</a:t>
            </a:r>
          </a:p>
          <a:p>
            <a:r>
              <a:rPr lang="en-US" dirty="0" smtClean="0"/>
              <a:t>L = Length of the conductor (m)</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6913" y="0"/>
            <a:ext cx="3367087" cy="232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440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800" b="1" dirty="0" smtClean="0">
                <a:solidFill>
                  <a:srgbClr val="FF0000"/>
                </a:solidFill>
              </a:rPr>
              <a:t>Principle of  DC motor</a:t>
            </a:r>
            <a:endParaRPr lang="en-US" sz="4800" b="1" dirty="0">
              <a:solidFill>
                <a:srgbClr val="FF0000"/>
              </a:solidFill>
            </a:endParaRPr>
          </a:p>
        </p:txBody>
      </p:sp>
      <p:pic>
        <p:nvPicPr>
          <p:cNvPr id="2050" name="Picture 2"/>
          <p:cNvPicPr>
            <a:picLocks noGrp="1" noChangeAspect="1" noChangeArrowheads="1"/>
          </p:cNvPicPr>
          <p:nvPr>
            <p:ph idx="1"/>
          </p:nvPr>
        </p:nvPicPr>
        <p:blipFill>
          <a:blip r:embed="rId2"/>
          <a:srcRect/>
          <a:stretch>
            <a:fillRect/>
          </a:stretch>
        </p:blipFill>
        <p:spPr bwMode="auto">
          <a:xfrm>
            <a:off x="762000" y="1371600"/>
            <a:ext cx="7620000" cy="5181600"/>
          </a:xfrm>
          <a:prstGeom prst="rect">
            <a:avLst/>
          </a:prstGeom>
          <a:noFill/>
          <a:ln w="9525">
            <a:noFill/>
            <a:miter lim="800000"/>
            <a:headEnd/>
            <a:tailEnd/>
          </a:ln>
          <a:effectLst/>
        </p:spPr>
      </p:pic>
    </p:spTree>
    <p:extLst>
      <p:ext uri="{BB962C8B-B14F-4D97-AF65-F5344CB8AC3E}">
        <p14:creationId xmlns:p14="http://schemas.microsoft.com/office/powerpoint/2010/main" val="34257104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3505200" cy="1143000"/>
          </a:xfrm>
        </p:spPr>
        <p:txBody>
          <a:bodyPr>
            <a:noAutofit/>
          </a:bodyPr>
          <a:lstStyle/>
          <a:p>
            <a:r>
              <a:rPr lang="en-US" sz="3600" dirty="0" smtClean="0">
                <a:solidFill>
                  <a:srgbClr val="FF0000"/>
                </a:solidFill>
              </a:rPr>
              <a:t>Working of DC motor</a:t>
            </a:r>
            <a:endParaRPr lang="en-US" sz="3600" dirty="0">
              <a:solidFill>
                <a:srgbClr val="FF0000"/>
              </a:solidFill>
            </a:endParaRPr>
          </a:p>
        </p:txBody>
      </p:sp>
      <p:sp>
        <p:nvSpPr>
          <p:cNvPr id="3" name="Content Placeholder 2"/>
          <p:cNvSpPr>
            <a:spLocks noGrp="1"/>
          </p:cNvSpPr>
          <p:nvPr>
            <p:ph idx="1"/>
          </p:nvPr>
        </p:nvSpPr>
        <p:spPr>
          <a:xfrm>
            <a:off x="0" y="2362200"/>
            <a:ext cx="9144000" cy="4495800"/>
          </a:xfrm>
        </p:spPr>
        <p:txBody>
          <a:bodyPr>
            <a:noAutofit/>
          </a:bodyPr>
          <a:lstStyle/>
          <a:p>
            <a:pPr algn="just"/>
            <a:r>
              <a:rPr lang="en-US" sz="2400" dirty="0" smtClean="0">
                <a:latin typeface="Times New Roman" pitchFamily="18" charset="0"/>
                <a:cs typeface="Times New Roman" pitchFamily="18" charset="0"/>
              </a:rPr>
              <a:t>Consider the direction of current flowing through the conductor in two coil sides, as from A to B in one side on the other side from C to D.</a:t>
            </a:r>
          </a:p>
          <a:p>
            <a:pPr algn="just"/>
            <a:r>
              <a:rPr lang="en-US" sz="2400" dirty="0" smtClean="0">
                <a:latin typeface="Times New Roman" pitchFamily="18" charset="0"/>
                <a:cs typeface="Times New Roman" pitchFamily="18" charset="0"/>
              </a:rPr>
              <a:t>The force acting on the conductor side AB under North Pole can acts in downward direction by Flemings Left Hand Rule coil side CD under South Pole can acts in upward direction according to Fleming’s Left hand Rule. </a:t>
            </a:r>
          </a:p>
          <a:p>
            <a:pPr algn="just"/>
            <a:r>
              <a:rPr lang="en-US" sz="2400" dirty="0" smtClean="0">
                <a:latin typeface="Times New Roman" pitchFamily="18" charset="0"/>
                <a:cs typeface="Times New Roman" pitchFamily="18" charset="0"/>
              </a:rPr>
              <a:t>So two forces can act simultaneously on the coil with same magnitude but in opposite directions such that the coil can start rotating in counter clock wise direction as shown in Figure above. </a:t>
            </a:r>
          </a:p>
          <a:p>
            <a:pPr algn="just"/>
            <a:r>
              <a:rPr lang="en-US" sz="2400" dirty="0" smtClean="0">
                <a:latin typeface="Times New Roman" pitchFamily="18" charset="0"/>
                <a:cs typeface="Times New Roman" pitchFamily="18" charset="0"/>
              </a:rPr>
              <a:t>In this way, the coil starts rotating. This is the basic operation of DC motor.</a:t>
            </a:r>
            <a:endParaRPr lang="en-US" sz="24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srcRect/>
          <a:stretch>
            <a:fillRect/>
          </a:stretch>
        </p:blipFill>
        <p:spPr bwMode="auto">
          <a:xfrm>
            <a:off x="5670176" y="0"/>
            <a:ext cx="3473824" cy="2362200"/>
          </a:xfrm>
          <a:prstGeom prst="rect">
            <a:avLst/>
          </a:prstGeom>
          <a:noFill/>
          <a:ln w="9525">
            <a:noFill/>
            <a:miter lim="800000"/>
            <a:headEnd/>
            <a:tailEnd/>
          </a:ln>
          <a:effectLst/>
        </p:spPr>
      </p:pic>
    </p:spTree>
    <p:extLst>
      <p:ext uri="{BB962C8B-B14F-4D97-AF65-F5344CB8AC3E}">
        <p14:creationId xmlns:p14="http://schemas.microsoft.com/office/powerpoint/2010/main" val="157245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xfrm>
            <a:off x="457200" y="274638"/>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smtClean="0">
                <a:solidFill>
                  <a:srgbClr val="FF0000"/>
                </a:solidFill>
              </a:rPr>
              <a:t>Electromagnetic Induction</a:t>
            </a:r>
          </a:p>
        </p:txBody>
      </p:sp>
      <p:sp>
        <p:nvSpPr>
          <p:cNvPr id="5123" name="Content Placeholder 2"/>
          <p:cNvSpPr>
            <a:spLocks noGrp="1"/>
          </p:cNvSpPr>
          <p:nvPr>
            <p:ph idx="1"/>
          </p:nvPr>
        </p:nvSpPr>
        <p:spPr>
          <a:xfrm>
            <a:off x="457200" y="1143000"/>
            <a:ext cx="8229600" cy="5105400"/>
          </a:xfrm>
        </p:spPr>
        <p:txBody>
          <a:bodyPr>
            <a:normAutofit/>
          </a:bodyPr>
          <a:lstStyle/>
          <a:p>
            <a:r>
              <a:rPr lang="en-US" dirty="0" smtClean="0"/>
              <a:t>Transformer</a:t>
            </a:r>
          </a:p>
          <a:p>
            <a:pPr lvl="1"/>
            <a:r>
              <a:rPr lang="en-US" dirty="0" smtClean="0"/>
              <a:t>Consists of two coils, a primary winding and a secondary winding</a:t>
            </a:r>
          </a:p>
          <a:p>
            <a:pPr lvl="1"/>
            <a:r>
              <a:rPr lang="en-US" dirty="0" smtClean="0"/>
              <a:t>Rated in volt-amperes (VA)</a:t>
            </a:r>
          </a:p>
          <a:p>
            <a:r>
              <a:rPr lang="en-US" dirty="0" smtClean="0"/>
              <a:t>Primary winding</a:t>
            </a:r>
          </a:p>
          <a:p>
            <a:pPr lvl="1"/>
            <a:r>
              <a:rPr lang="en-US" dirty="0" smtClean="0"/>
              <a:t>Coil containing the AC voltage</a:t>
            </a:r>
          </a:p>
          <a:p>
            <a:r>
              <a:rPr lang="en-US" dirty="0" smtClean="0"/>
              <a:t>Secondary winding</a:t>
            </a:r>
          </a:p>
          <a:p>
            <a:pPr lvl="1"/>
            <a:r>
              <a:rPr lang="en-US" dirty="0" smtClean="0"/>
              <a:t>Coil in which the voltage is induced</a:t>
            </a:r>
          </a:p>
        </p:txBody>
      </p:sp>
    </p:spTree>
    <p:extLst>
      <p:ext uri="{BB962C8B-B14F-4D97-AF65-F5344CB8AC3E}">
        <p14:creationId xmlns:p14="http://schemas.microsoft.com/office/powerpoint/2010/main" val="41888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Construction of DC machine.</a:t>
            </a:r>
            <a:r>
              <a:rPr lang="en-US" dirty="0" smtClean="0"/>
              <a:t/>
            </a:r>
            <a:br>
              <a:rPr lang="en-US" dirty="0" smtClean="0"/>
            </a:b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381000" y="1447800"/>
            <a:ext cx="8153400" cy="5029200"/>
          </a:xfrm>
          <a:prstGeom prst="rect">
            <a:avLst/>
          </a:prstGeom>
          <a:noFill/>
          <a:ln w="9525">
            <a:noFill/>
            <a:miter lim="800000"/>
            <a:headEnd/>
            <a:tailEnd/>
          </a:ln>
          <a:effectLst/>
        </p:spPr>
      </p:pic>
    </p:spTree>
    <p:extLst>
      <p:ext uri="{BB962C8B-B14F-4D97-AF65-F5344CB8AC3E}">
        <p14:creationId xmlns:p14="http://schemas.microsoft.com/office/powerpoint/2010/main" val="36668092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FF0000"/>
                </a:solidFill>
                <a:latin typeface="Tahoma" pitchFamily="34" charset="0"/>
                <a:ea typeface="Tahoma" pitchFamily="34" charset="0"/>
                <a:cs typeface="Tahoma" pitchFamily="34" charset="0"/>
              </a:rPr>
              <a:t>DC machines can be used as DC motors and generators</a:t>
            </a:r>
            <a:endParaRPr lang="en-US" sz="3600" b="1" dirty="0">
              <a:solidFill>
                <a:srgbClr val="FF0000"/>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57200" y="1600200"/>
            <a:ext cx="3962400" cy="5029200"/>
          </a:xfrm>
        </p:spPr>
        <p:txBody>
          <a:bodyPr>
            <a:normAutofit fontScale="85000" lnSpcReduction="20000"/>
          </a:bodyPr>
          <a:lstStyle/>
          <a:p>
            <a:r>
              <a:rPr lang="en-US" dirty="0" smtClean="0"/>
              <a:t>DC machine (which can be used as generator or motor) consists of,</a:t>
            </a:r>
          </a:p>
          <a:p>
            <a:r>
              <a:rPr lang="en-US" dirty="0" smtClean="0"/>
              <a:t>Magnetic frame or Yoke</a:t>
            </a:r>
          </a:p>
          <a:p>
            <a:r>
              <a:rPr lang="en-US" dirty="0" smtClean="0"/>
              <a:t>Pole-cores and Pole shoes</a:t>
            </a:r>
          </a:p>
          <a:p>
            <a:r>
              <a:rPr lang="en-US" dirty="0" smtClean="0"/>
              <a:t>Pole coils or field coils</a:t>
            </a:r>
          </a:p>
          <a:p>
            <a:r>
              <a:rPr lang="en-US" dirty="0" smtClean="0"/>
              <a:t>Armature core</a:t>
            </a:r>
          </a:p>
          <a:p>
            <a:r>
              <a:rPr lang="en-US" dirty="0" smtClean="0"/>
              <a:t>Armature windings or conductors</a:t>
            </a:r>
          </a:p>
          <a:p>
            <a:r>
              <a:rPr lang="en-US" dirty="0" err="1" smtClean="0"/>
              <a:t>Commutator</a:t>
            </a:r>
            <a:endParaRPr lang="en-US" dirty="0" smtClean="0"/>
          </a:p>
          <a:p>
            <a:r>
              <a:rPr lang="en-US" dirty="0" smtClean="0"/>
              <a:t>Brushes and bearings</a:t>
            </a:r>
            <a:endParaRPr lang="en-US" dirty="0"/>
          </a:p>
        </p:txBody>
      </p:sp>
      <p:pic>
        <p:nvPicPr>
          <p:cNvPr id="4" name="Picture 2"/>
          <p:cNvPicPr>
            <a:picLocks noChangeAspect="1" noChangeArrowheads="1"/>
          </p:cNvPicPr>
          <p:nvPr/>
        </p:nvPicPr>
        <p:blipFill>
          <a:blip r:embed="rId2"/>
          <a:srcRect/>
          <a:stretch>
            <a:fillRect/>
          </a:stretch>
        </p:blipFill>
        <p:spPr bwMode="auto">
          <a:xfrm>
            <a:off x="4820228" y="2971800"/>
            <a:ext cx="4323772" cy="2667000"/>
          </a:xfrm>
          <a:prstGeom prst="rect">
            <a:avLst/>
          </a:prstGeom>
          <a:noFill/>
          <a:ln w="9525">
            <a:noFill/>
            <a:miter lim="800000"/>
            <a:headEnd/>
            <a:tailEnd/>
          </a:ln>
          <a:effectLst/>
        </p:spPr>
      </p:pic>
    </p:spTree>
    <p:extLst>
      <p:ext uri="{BB962C8B-B14F-4D97-AF65-F5344CB8AC3E}">
        <p14:creationId xmlns:p14="http://schemas.microsoft.com/office/powerpoint/2010/main" val="387553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plus(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diamond(in)">
                                      <p:cBhvr>
                                        <p:cTn id="28" dur="20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checkerboard(across)">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additive="base">
                                        <p:cTn id="3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dissolve">
                                      <p:cBhvr>
                                        <p:cTn id="4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Functions of various parts of DC machine</a:t>
            </a:r>
            <a:endParaRPr lang="en-US" b="1" dirty="0">
              <a:solidFill>
                <a:srgbClr val="FF0000"/>
              </a:solidFill>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b="1" dirty="0" smtClean="0">
                <a:solidFill>
                  <a:srgbClr val="FF0000"/>
                </a:solidFill>
              </a:rPr>
              <a:t>Yoke</a:t>
            </a:r>
          </a:p>
          <a:p>
            <a:r>
              <a:rPr lang="en-US" dirty="0" smtClean="0"/>
              <a:t>The outer frame or yoke serves double purpose.</a:t>
            </a:r>
          </a:p>
          <a:p>
            <a:pPr algn="just"/>
            <a:r>
              <a:rPr lang="en-US" dirty="0" smtClean="0"/>
              <a:t>It provides mechanical support for the poles and acts as a protecting cover for the whole machine and It carries the magnetic flux produced by the poles.</a:t>
            </a:r>
          </a:p>
          <a:p>
            <a:pPr>
              <a:buNone/>
            </a:pPr>
            <a:endParaRPr lang="en-US" dirty="0"/>
          </a:p>
        </p:txBody>
      </p:sp>
    </p:spTree>
    <p:extLst>
      <p:ext uri="{BB962C8B-B14F-4D97-AF65-F5344CB8AC3E}">
        <p14:creationId xmlns:p14="http://schemas.microsoft.com/office/powerpoint/2010/main" val="57777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dissolv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checkerboard(across)">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3062"/>
            <a:ext cx="4114800" cy="1143000"/>
          </a:xfrm>
        </p:spPr>
        <p:txBody>
          <a:bodyPr>
            <a:normAutofit/>
          </a:bodyPr>
          <a:lstStyle/>
          <a:p>
            <a:r>
              <a:rPr lang="en-US" b="1" dirty="0" smtClean="0">
                <a:solidFill>
                  <a:srgbClr val="FF0000"/>
                </a:solidFill>
              </a:rPr>
              <a:t>Pole cores/shoes</a:t>
            </a:r>
            <a:endParaRPr lang="en-US" dirty="0"/>
          </a:p>
        </p:txBody>
      </p:sp>
      <p:sp>
        <p:nvSpPr>
          <p:cNvPr id="3" name="Content Placeholder 2"/>
          <p:cNvSpPr>
            <a:spLocks noGrp="1"/>
          </p:cNvSpPr>
          <p:nvPr>
            <p:ph idx="1"/>
          </p:nvPr>
        </p:nvSpPr>
        <p:spPr>
          <a:xfrm>
            <a:off x="304800" y="1676400"/>
            <a:ext cx="4495800" cy="4893432"/>
          </a:xfrm>
        </p:spPr>
        <p:txBody>
          <a:bodyPr>
            <a:normAutofit fontScale="85000" lnSpcReduction="10000"/>
          </a:bodyPr>
          <a:lstStyle/>
          <a:p>
            <a:r>
              <a:rPr lang="en-US" dirty="0"/>
              <a:t>The field magnets consists of pole cores and pole shoes. </a:t>
            </a:r>
            <a:endParaRPr lang="en-US" dirty="0" smtClean="0"/>
          </a:p>
          <a:p>
            <a:pPr algn="just"/>
            <a:r>
              <a:rPr lang="en-US" dirty="0" smtClean="0"/>
              <a:t>The pole shoes serve two purposes</a:t>
            </a:r>
          </a:p>
          <a:p>
            <a:pPr algn="just"/>
            <a:r>
              <a:rPr lang="en-US" dirty="0" smtClean="0">
                <a:solidFill>
                  <a:srgbClr val="C00000"/>
                </a:solidFill>
              </a:rPr>
              <a:t>They spread out the flux in the air gap and also, being of larger cross section reduce the reluctance of the magnetic path</a:t>
            </a:r>
          </a:p>
          <a:p>
            <a:pPr algn="just"/>
            <a:r>
              <a:rPr lang="en-US" dirty="0" smtClean="0"/>
              <a:t>They support the exciting coils (or field coils).</a:t>
            </a:r>
          </a:p>
        </p:txBody>
      </p:sp>
      <p:pic>
        <p:nvPicPr>
          <p:cNvPr id="5" name="Picture 2"/>
          <p:cNvPicPr>
            <a:picLocks noChangeAspect="1" noChangeArrowheads="1"/>
          </p:cNvPicPr>
          <p:nvPr/>
        </p:nvPicPr>
        <p:blipFill>
          <a:blip r:embed="rId2"/>
          <a:srcRect/>
          <a:stretch>
            <a:fillRect/>
          </a:stretch>
        </p:blipFill>
        <p:spPr bwMode="auto">
          <a:xfrm>
            <a:off x="5538676" y="381000"/>
            <a:ext cx="3605323" cy="2710421"/>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5524500" y="3657600"/>
            <a:ext cx="3619500" cy="2400300"/>
          </a:xfrm>
          <a:prstGeom prst="rect">
            <a:avLst/>
          </a:prstGeom>
          <a:noFill/>
          <a:ln w="9525">
            <a:noFill/>
            <a:miter lim="800000"/>
            <a:headEnd/>
            <a:tailEnd/>
          </a:ln>
          <a:effectLst/>
        </p:spPr>
      </p:pic>
    </p:spTree>
    <p:extLst>
      <p:ext uri="{BB962C8B-B14F-4D97-AF65-F5344CB8AC3E}">
        <p14:creationId xmlns:p14="http://schemas.microsoft.com/office/powerpoint/2010/main" val="426232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solidFill>
                  <a:srgbClr val="FF0000"/>
                </a:solidFill>
              </a:rPr>
              <a:t>Field Poles</a:t>
            </a:r>
            <a:endParaRPr lang="en-US" dirty="0">
              <a:solidFill>
                <a:srgbClr val="FF0000"/>
              </a:solidFill>
            </a:endParaRPr>
          </a:p>
        </p:txBody>
      </p:sp>
      <p:pic>
        <p:nvPicPr>
          <p:cNvPr id="4098" name="Picture 2"/>
          <p:cNvPicPr>
            <a:picLocks noGrp="1" noChangeAspect="1" noChangeArrowheads="1"/>
          </p:cNvPicPr>
          <p:nvPr>
            <p:ph idx="1"/>
          </p:nvPr>
        </p:nvPicPr>
        <p:blipFill>
          <a:blip r:embed="rId2"/>
          <a:srcRect/>
          <a:stretch>
            <a:fillRect/>
          </a:stretch>
        </p:blipFill>
        <p:spPr bwMode="auto">
          <a:xfrm>
            <a:off x="1561848" y="1600200"/>
            <a:ext cx="6020304" cy="4525963"/>
          </a:xfrm>
          <a:prstGeom prst="rect">
            <a:avLst/>
          </a:prstGeom>
          <a:noFill/>
          <a:ln w="9525">
            <a:noFill/>
            <a:miter lim="800000"/>
            <a:headEnd/>
            <a:tailEnd/>
          </a:ln>
          <a:effectLst/>
        </p:spPr>
      </p:pic>
    </p:spTree>
    <p:extLst>
      <p:ext uri="{BB962C8B-B14F-4D97-AF65-F5344CB8AC3E}">
        <p14:creationId xmlns:p14="http://schemas.microsoft.com/office/powerpoint/2010/main" val="34837374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Pole Shoe</a:t>
            </a:r>
            <a:endParaRPr lang="en-US" dirty="0">
              <a:solidFill>
                <a:srgbClr val="FF0000"/>
              </a:solidFill>
            </a:endParaRPr>
          </a:p>
        </p:txBody>
      </p:sp>
      <p:pic>
        <p:nvPicPr>
          <p:cNvPr id="5122" name="Picture 2"/>
          <p:cNvPicPr>
            <a:picLocks noGrp="1" noChangeAspect="1" noChangeArrowheads="1"/>
          </p:cNvPicPr>
          <p:nvPr>
            <p:ph idx="1"/>
          </p:nvPr>
        </p:nvPicPr>
        <p:blipFill>
          <a:blip r:embed="rId2"/>
          <a:srcRect/>
          <a:stretch>
            <a:fillRect/>
          </a:stretch>
        </p:blipFill>
        <p:spPr bwMode="auto">
          <a:xfrm>
            <a:off x="1219200" y="1524001"/>
            <a:ext cx="7239000" cy="4800600"/>
          </a:xfrm>
          <a:prstGeom prst="rect">
            <a:avLst/>
          </a:prstGeom>
          <a:noFill/>
          <a:ln w="9525">
            <a:noFill/>
            <a:miter lim="800000"/>
            <a:headEnd/>
            <a:tailEnd/>
          </a:ln>
          <a:effectLst/>
        </p:spPr>
      </p:pic>
    </p:spTree>
    <p:extLst>
      <p:ext uri="{BB962C8B-B14F-4D97-AF65-F5344CB8AC3E}">
        <p14:creationId xmlns:p14="http://schemas.microsoft.com/office/powerpoint/2010/main" val="28280071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639762"/>
          </a:xfrm>
        </p:spPr>
        <p:txBody>
          <a:bodyPr>
            <a:normAutofit fontScale="90000"/>
          </a:bodyPr>
          <a:lstStyle/>
          <a:p>
            <a:r>
              <a:rPr lang="en-US" b="1" dirty="0" smtClean="0">
                <a:solidFill>
                  <a:srgbClr val="FF0000"/>
                </a:solidFill>
              </a:rPr>
              <a:t>Pole </a:t>
            </a:r>
            <a:r>
              <a:rPr lang="en-US" b="1" dirty="0">
                <a:solidFill>
                  <a:srgbClr val="FF0000"/>
                </a:solidFill>
              </a:rPr>
              <a:t>C</a:t>
            </a:r>
            <a:r>
              <a:rPr lang="en-US" b="1" dirty="0" smtClean="0">
                <a:solidFill>
                  <a:srgbClr val="FF0000"/>
                </a:solidFill>
              </a:rPr>
              <a:t>oils</a:t>
            </a:r>
            <a:endParaRPr lang="en-US" dirty="0">
              <a:solidFill>
                <a:srgbClr val="FF0000"/>
              </a:solidFill>
            </a:endParaRPr>
          </a:p>
        </p:txBody>
      </p:sp>
      <p:sp>
        <p:nvSpPr>
          <p:cNvPr id="3" name="Content Placeholder 2"/>
          <p:cNvSpPr>
            <a:spLocks noGrp="1"/>
          </p:cNvSpPr>
          <p:nvPr>
            <p:ph idx="1"/>
          </p:nvPr>
        </p:nvSpPr>
        <p:spPr>
          <a:xfrm>
            <a:off x="457200" y="1143000"/>
            <a:ext cx="8229600" cy="5410200"/>
          </a:xfrm>
        </p:spPr>
        <p:txBody>
          <a:bodyPr>
            <a:normAutofit/>
          </a:bodyPr>
          <a:lstStyle/>
          <a:p>
            <a:pPr algn="just"/>
            <a:r>
              <a:rPr lang="en-US" dirty="0" smtClean="0"/>
              <a:t>The field coils or pole coils, which consist of copper wire of strip, are former-wound for the correct dimension.</a:t>
            </a:r>
          </a:p>
          <a:p>
            <a:pPr algn="just"/>
            <a:r>
              <a:rPr lang="en-US" dirty="0" smtClean="0"/>
              <a:t>Then the former is removed and wound coil is put into place over the core.</a:t>
            </a:r>
          </a:p>
          <a:p>
            <a:pPr algn="just"/>
            <a:r>
              <a:rPr lang="en-US" dirty="0" smtClean="0"/>
              <a:t>When current is passed through these coils, they electromagnetise the poles which produce the necessary flux that is cut by revolving armature conductors.</a:t>
            </a:r>
            <a:endParaRPr lang="en-US" dirty="0"/>
          </a:p>
        </p:txBody>
      </p:sp>
    </p:spTree>
    <p:extLst>
      <p:ext uri="{BB962C8B-B14F-4D97-AF65-F5344CB8AC3E}">
        <p14:creationId xmlns:p14="http://schemas.microsoft.com/office/powerpoint/2010/main" val="195385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200400" cy="1143000"/>
          </a:xfrm>
        </p:spPr>
        <p:txBody>
          <a:bodyPr>
            <a:normAutofit fontScale="90000"/>
          </a:bodyPr>
          <a:lstStyle/>
          <a:p>
            <a:r>
              <a:rPr lang="en-US" b="1" dirty="0" smtClean="0">
                <a:solidFill>
                  <a:srgbClr val="FF0000"/>
                </a:solidFill>
              </a:rPr>
              <a:t>Armature core</a:t>
            </a:r>
            <a:endParaRPr lang="en-US" dirty="0">
              <a:solidFill>
                <a:srgbClr val="FF0000"/>
              </a:solidFill>
            </a:endParaRPr>
          </a:p>
        </p:txBody>
      </p:sp>
      <p:sp>
        <p:nvSpPr>
          <p:cNvPr id="3" name="Content Placeholder 2"/>
          <p:cNvSpPr>
            <a:spLocks noGrp="1"/>
          </p:cNvSpPr>
          <p:nvPr>
            <p:ph idx="1"/>
          </p:nvPr>
        </p:nvSpPr>
        <p:spPr>
          <a:xfrm>
            <a:off x="457200" y="3276600"/>
            <a:ext cx="8229600" cy="3276600"/>
          </a:xfrm>
        </p:spPr>
        <p:txBody>
          <a:bodyPr>
            <a:noAutofit/>
          </a:bodyPr>
          <a:lstStyle/>
          <a:p>
            <a:pPr algn="just"/>
            <a:r>
              <a:rPr lang="en-US" sz="2800" dirty="0" smtClean="0"/>
              <a:t>It houses the armature conductors or coils and causes them to rotate and hence cut the magnetic flux of the field magnets.</a:t>
            </a:r>
          </a:p>
          <a:p>
            <a:pPr algn="just"/>
            <a:r>
              <a:rPr lang="en-US" sz="2800" dirty="0"/>
              <a:t>I</a:t>
            </a:r>
            <a:r>
              <a:rPr lang="en-US" sz="2800" dirty="0" smtClean="0"/>
              <a:t>ts most important function is to provide a path of very low reluctance to the flux through the armature from a N-pole to a S-pole.</a:t>
            </a:r>
            <a:endParaRPr lang="en-US" sz="2800" dirty="0"/>
          </a:p>
        </p:txBody>
      </p:sp>
      <p:pic>
        <p:nvPicPr>
          <p:cNvPr id="4" name="Picture 2"/>
          <p:cNvPicPr>
            <a:picLocks noChangeAspect="1" noChangeArrowheads="1"/>
          </p:cNvPicPr>
          <p:nvPr/>
        </p:nvPicPr>
        <p:blipFill>
          <a:blip r:embed="rId2"/>
          <a:srcRect/>
          <a:stretch>
            <a:fillRect/>
          </a:stretch>
        </p:blipFill>
        <p:spPr bwMode="auto">
          <a:xfrm>
            <a:off x="4038600" y="13855"/>
            <a:ext cx="4953000" cy="2795258"/>
          </a:xfrm>
          <a:prstGeom prst="rect">
            <a:avLst/>
          </a:prstGeom>
          <a:noFill/>
          <a:ln w="9525">
            <a:noFill/>
            <a:miter lim="800000"/>
            <a:headEnd/>
            <a:tailEnd/>
          </a:ln>
          <a:effectLst/>
        </p:spPr>
      </p:pic>
    </p:spTree>
    <p:extLst>
      <p:ext uri="{BB962C8B-B14F-4D97-AF65-F5344CB8AC3E}">
        <p14:creationId xmlns:p14="http://schemas.microsoft.com/office/powerpoint/2010/main" val="115705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Rotor of DC motor</a:t>
            </a:r>
            <a:endParaRPr lang="en-US" b="1" dirty="0">
              <a:solidFill>
                <a:srgbClr val="FF0000"/>
              </a:solidFill>
            </a:endParaRPr>
          </a:p>
        </p:txBody>
      </p:sp>
      <p:pic>
        <p:nvPicPr>
          <p:cNvPr id="6146" name="Picture 2"/>
          <p:cNvPicPr>
            <a:picLocks noGrp="1" noChangeAspect="1" noChangeArrowheads="1"/>
          </p:cNvPicPr>
          <p:nvPr>
            <p:ph idx="1"/>
          </p:nvPr>
        </p:nvPicPr>
        <p:blipFill>
          <a:blip r:embed="rId2"/>
          <a:srcRect/>
          <a:stretch>
            <a:fillRect/>
          </a:stretch>
        </p:blipFill>
        <p:spPr bwMode="auto">
          <a:xfrm>
            <a:off x="838200" y="1828800"/>
            <a:ext cx="7696199" cy="4343400"/>
          </a:xfrm>
          <a:prstGeom prst="rect">
            <a:avLst/>
          </a:prstGeom>
          <a:noFill/>
          <a:ln w="9525">
            <a:noFill/>
            <a:miter lim="800000"/>
            <a:headEnd/>
            <a:tailEnd/>
          </a:ln>
          <a:effectLst/>
        </p:spPr>
      </p:pic>
    </p:spTree>
    <p:extLst>
      <p:ext uri="{BB962C8B-B14F-4D97-AF65-F5344CB8AC3E}">
        <p14:creationId xmlns:p14="http://schemas.microsoft.com/office/powerpoint/2010/main" val="30286640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84820"/>
            <a:ext cx="4038600" cy="1143000"/>
          </a:xfrm>
        </p:spPr>
        <p:txBody>
          <a:bodyPr>
            <a:normAutofit fontScale="90000"/>
          </a:bodyPr>
          <a:lstStyle/>
          <a:p>
            <a:r>
              <a:rPr lang="en-US" b="1" dirty="0" smtClean="0">
                <a:solidFill>
                  <a:srgbClr val="FF0000"/>
                </a:solidFill>
              </a:rPr>
              <a:t>Armature windings</a:t>
            </a:r>
            <a:endParaRPr lang="en-US" dirty="0">
              <a:solidFill>
                <a:srgbClr val="FF0000"/>
              </a:solidFill>
            </a:endParaRPr>
          </a:p>
        </p:txBody>
      </p:sp>
      <p:sp>
        <p:nvSpPr>
          <p:cNvPr id="3" name="Content Placeholder 2"/>
          <p:cNvSpPr>
            <a:spLocks noGrp="1"/>
          </p:cNvSpPr>
          <p:nvPr>
            <p:ph idx="1"/>
          </p:nvPr>
        </p:nvSpPr>
        <p:spPr>
          <a:xfrm>
            <a:off x="457200" y="3124200"/>
            <a:ext cx="8458200" cy="3465294"/>
          </a:xfrm>
        </p:spPr>
        <p:txBody>
          <a:bodyPr>
            <a:normAutofit fontScale="92500" lnSpcReduction="20000"/>
          </a:bodyPr>
          <a:lstStyle/>
          <a:p>
            <a:r>
              <a:rPr lang="en-US" dirty="0" smtClean="0"/>
              <a:t>The armature windings are usually former-wound. </a:t>
            </a:r>
          </a:p>
          <a:p>
            <a:r>
              <a:rPr lang="en-US" dirty="0" smtClean="0"/>
              <a:t>These are first wound in the form of flat rectangular coils and are then pulled into their proper shape in a coil puller.</a:t>
            </a:r>
          </a:p>
          <a:p>
            <a:r>
              <a:rPr lang="en-US" dirty="0" smtClean="0"/>
              <a:t>Various conductors of the coils are insulated from each other. </a:t>
            </a:r>
          </a:p>
          <a:p>
            <a:r>
              <a:rPr lang="en-US" dirty="0" smtClean="0"/>
              <a:t>The conductors are placed in the armature slots which are lined with tough insulating material.</a:t>
            </a:r>
          </a:p>
        </p:txBody>
      </p:sp>
      <p:pic>
        <p:nvPicPr>
          <p:cNvPr id="4" name="Picture 2"/>
          <p:cNvPicPr>
            <a:picLocks noChangeAspect="1" noChangeArrowheads="1"/>
          </p:cNvPicPr>
          <p:nvPr/>
        </p:nvPicPr>
        <p:blipFill>
          <a:blip r:embed="rId2"/>
          <a:srcRect/>
          <a:stretch>
            <a:fillRect/>
          </a:stretch>
        </p:blipFill>
        <p:spPr bwMode="auto">
          <a:xfrm>
            <a:off x="5029200" y="0"/>
            <a:ext cx="4087091" cy="2912640"/>
          </a:xfrm>
          <a:prstGeom prst="rect">
            <a:avLst/>
          </a:prstGeom>
          <a:noFill/>
          <a:ln w="9525">
            <a:noFill/>
            <a:miter lim="800000"/>
            <a:headEnd/>
            <a:tailEnd/>
          </a:ln>
          <a:effectLst/>
        </p:spPr>
      </p:pic>
    </p:spTree>
    <p:extLst>
      <p:ext uri="{BB962C8B-B14F-4D97-AF65-F5344CB8AC3E}">
        <p14:creationId xmlns:p14="http://schemas.microsoft.com/office/powerpoint/2010/main" val="428484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047" y="0"/>
            <a:ext cx="7152153" cy="563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753100"/>
            <a:ext cx="513397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2011" y="5381825"/>
            <a:ext cx="1604406" cy="120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98191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Armature windings</a:t>
            </a:r>
            <a:endParaRPr lang="en-US" b="1" dirty="0">
              <a:solidFill>
                <a:srgbClr val="FF0000"/>
              </a:solidFill>
            </a:endParaRPr>
          </a:p>
        </p:txBody>
      </p:sp>
      <p:pic>
        <p:nvPicPr>
          <p:cNvPr id="7170" name="Picture 2"/>
          <p:cNvPicPr>
            <a:picLocks noGrp="1" noChangeAspect="1" noChangeArrowheads="1"/>
          </p:cNvPicPr>
          <p:nvPr>
            <p:ph idx="1"/>
          </p:nvPr>
        </p:nvPicPr>
        <p:blipFill>
          <a:blip r:embed="rId2"/>
          <a:srcRect/>
          <a:stretch>
            <a:fillRect/>
          </a:stretch>
        </p:blipFill>
        <p:spPr bwMode="auto">
          <a:xfrm>
            <a:off x="1295400" y="1371600"/>
            <a:ext cx="6629400" cy="4724400"/>
          </a:xfrm>
          <a:prstGeom prst="rect">
            <a:avLst/>
          </a:prstGeom>
          <a:noFill/>
          <a:ln w="9525">
            <a:noFill/>
            <a:miter lim="800000"/>
            <a:headEnd/>
            <a:tailEnd/>
          </a:ln>
          <a:effectLst/>
        </p:spPr>
      </p:pic>
    </p:spTree>
    <p:extLst>
      <p:ext uri="{BB962C8B-B14F-4D97-AF65-F5344CB8AC3E}">
        <p14:creationId xmlns:p14="http://schemas.microsoft.com/office/powerpoint/2010/main" val="13926082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normAutofit fontScale="90000"/>
          </a:bodyPr>
          <a:lstStyle/>
          <a:p>
            <a:r>
              <a:rPr lang="en-US" dirty="0" err="1">
                <a:solidFill>
                  <a:srgbClr val="FF0000"/>
                </a:solidFill>
              </a:rPr>
              <a:t>C</a:t>
            </a:r>
            <a:r>
              <a:rPr lang="en-US" dirty="0" err="1" smtClean="0">
                <a:solidFill>
                  <a:srgbClr val="FF0000"/>
                </a:solidFill>
              </a:rPr>
              <a:t>ommutator</a:t>
            </a:r>
            <a:r>
              <a:rPr lang="en-US" dirty="0" smtClean="0">
                <a:solidFill>
                  <a:srgbClr val="FF0000"/>
                </a:solidFill>
              </a:rPr>
              <a:t> </a:t>
            </a:r>
            <a:r>
              <a:rPr lang="en-US" dirty="0">
                <a:solidFill>
                  <a:srgbClr val="FF0000"/>
                </a:solidFill>
              </a:rPr>
              <a:t>and brushes assembly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7758545" cy="5852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13565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b="1" dirty="0" smtClean="0">
                <a:solidFill>
                  <a:srgbClr val="FF0000"/>
                </a:solidFill>
              </a:rPr>
              <a:t>Commutator</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sz="3500" dirty="0" smtClean="0"/>
              <a:t>The function of Commutator is to </a:t>
            </a:r>
          </a:p>
          <a:p>
            <a:r>
              <a:rPr lang="en-US" sz="3500" dirty="0" smtClean="0"/>
              <a:t>facilitate collection of current from the armature conductors in case of generator </a:t>
            </a:r>
            <a:r>
              <a:rPr lang="en-US" sz="3400" dirty="0" smtClean="0"/>
              <a:t>i.e. as rectifier and </a:t>
            </a:r>
          </a:p>
          <a:p>
            <a:r>
              <a:rPr lang="en-US" sz="3400" dirty="0" smtClean="0"/>
              <a:t>in case of motor which can provide current to the armature conductors i.e. as an inverter.</a:t>
            </a:r>
            <a:endParaRPr lang="en-US" sz="3400" dirty="0"/>
          </a:p>
        </p:txBody>
      </p:sp>
    </p:spTree>
    <p:extLst>
      <p:ext uri="{BB962C8B-B14F-4D97-AF65-F5344CB8AC3E}">
        <p14:creationId xmlns:p14="http://schemas.microsoft.com/office/powerpoint/2010/main" val="247408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Brushes and Bearings</a:t>
            </a:r>
            <a:endParaRPr lang="en-US" b="1" dirty="0">
              <a:solidFill>
                <a:srgbClr val="FF0000"/>
              </a:solidFill>
            </a:endParaRPr>
          </a:p>
        </p:txBody>
      </p:sp>
      <p:sp>
        <p:nvSpPr>
          <p:cNvPr id="3" name="Content Placeholder 2"/>
          <p:cNvSpPr>
            <a:spLocks noGrp="1"/>
          </p:cNvSpPr>
          <p:nvPr>
            <p:ph idx="1"/>
          </p:nvPr>
        </p:nvSpPr>
        <p:spPr/>
        <p:txBody>
          <a:bodyPr>
            <a:normAutofit/>
          </a:bodyPr>
          <a:lstStyle/>
          <a:p>
            <a:pPr algn="just"/>
            <a:r>
              <a:rPr lang="en-US" sz="3500" dirty="0" smtClean="0">
                <a:latin typeface="Times New Roman" pitchFamily="18" charset="0"/>
                <a:cs typeface="Times New Roman" pitchFamily="18" charset="0"/>
              </a:rPr>
              <a:t>The brushes, whose function is to collect current from Commutator or to supply current to Commutator as in the case of generator and motor respectively, are usually made of carbon or graphite and are in the shape of a rectangular block.</a:t>
            </a:r>
          </a:p>
          <a:p>
            <a:pPr algn="just"/>
            <a:r>
              <a:rPr lang="en-US" sz="3500">
                <a:latin typeface="Times New Roman" pitchFamily="18" charset="0"/>
                <a:cs typeface="Times New Roman" pitchFamily="18" charset="0"/>
              </a:rPr>
              <a:t>https://www.youtube.com/watch?v=LAtPHANEfQo</a:t>
            </a:r>
            <a:endParaRPr lang="en-US" sz="3500" dirty="0">
              <a:latin typeface="Times New Roman" pitchFamily="18" charset="0"/>
              <a:cs typeface="Times New Roman" pitchFamily="18" charset="0"/>
            </a:endParaRPr>
          </a:p>
        </p:txBody>
      </p:sp>
    </p:spTree>
    <p:extLst>
      <p:ext uri="{BB962C8B-B14F-4D97-AF65-F5344CB8AC3E}">
        <p14:creationId xmlns:p14="http://schemas.microsoft.com/office/powerpoint/2010/main" val="336041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normAutofit fontScale="90000"/>
          </a:bodyPr>
          <a:lstStyle/>
          <a:p>
            <a:r>
              <a:rPr lang="en-US" b="1" dirty="0">
                <a:solidFill>
                  <a:srgbClr val="FF0000"/>
                </a:solidFill>
              </a:rPr>
              <a:t>Applications of DC Motors</a:t>
            </a:r>
            <a:endParaRPr lang="en-US"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822" y="1156751"/>
            <a:ext cx="7580378" cy="422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822" y="1586325"/>
            <a:ext cx="7580378" cy="1545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823" y="3101277"/>
            <a:ext cx="7580378" cy="1265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7822" y="4450068"/>
            <a:ext cx="7580377" cy="1956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826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500" fill="hold"/>
                                        <p:tgtEl>
                                          <p:spTgt spid="1027"/>
                                        </p:tgtEl>
                                        <p:attrNameLst>
                                          <p:attrName>ppt_x</p:attrName>
                                        </p:attrNameLst>
                                      </p:cBhvr>
                                      <p:tavLst>
                                        <p:tav tm="0">
                                          <p:val>
                                            <p:strVal val="#ppt_x"/>
                                          </p:val>
                                        </p:tav>
                                        <p:tav tm="100000">
                                          <p:val>
                                            <p:strVal val="#ppt_x"/>
                                          </p:val>
                                        </p:tav>
                                      </p:tavLst>
                                    </p:anim>
                                    <p:anim calcmode="lin" valueType="num">
                                      <p:cBhvr additive="base">
                                        <p:cTn id="1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additive="base">
                                        <p:cTn id="19" dur="500" fill="hold"/>
                                        <p:tgtEl>
                                          <p:spTgt spid="1028"/>
                                        </p:tgtEl>
                                        <p:attrNameLst>
                                          <p:attrName>ppt_x</p:attrName>
                                        </p:attrNameLst>
                                      </p:cBhvr>
                                      <p:tavLst>
                                        <p:tav tm="0">
                                          <p:val>
                                            <p:strVal val="#ppt_x"/>
                                          </p:val>
                                        </p:tav>
                                        <p:tav tm="100000">
                                          <p:val>
                                            <p:strVal val="#ppt_x"/>
                                          </p:val>
                                        </p:tav>
                                      </p:tavLst>
                                    </p:anim>
                                    <p:anim calcmode="lin" valueType="num">
                                      <p:cBhvr additive="base">
                                        <p:cTn id="20"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9"/>
                                        </p:tgtEl>
                                        <p:attrNameLst>
                                          <p:attrName>style.visibility</p:attrName>
                                        </p:attrNameLst>
                                      </p:cBhvr>
                                      <p:to>
                                        <p:strVal val="visible"/>
                                      </p:to>
                                    </p:set>
                                    <p:anim calcmode="lin" valueType="num">
                                      <p:cBhvr additive="base">
                                        <p:cTn id="25" dur="500" fill="hold"/>
                                        <p:tgtEl>
                                          <p:spTgt spid="1029"/>
                                        </p:tgtEl>
                                        <p:attrNameLst>
                                          <p:attrName>ppt_x</p:attrName>
                                        </p:attrNameLst>
                                      </p:cBhvr>
                                      <p:tavLst>
                                        <p:tav tm="0">
                                          <p:val>
                                            <p:strVal val="#ppt_x"/>
                                          </p:val>
                                        </p:tav>
                                        <p:tav tm="100000">
                                          <p:val>
                                            <p:strVal val="#ppt_x"/>
                                          </p:val>
                                        </p:tav>
                                      </p:tavLst>
                                    </p:anim>
                                    <p:anim calcmode="lin" valueType="num">
                                      <p:cBhvr additive="base">
                                        <p:cTn id="26"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563562"/>
          </a:xfrm>
        </p:spPr>
        <p:txBody>
          <a:bodyPr>
            <a:normAutofit fontScale="90000"/>
          </a:bodyPr>
          <a:lstStyle/>
          <a:p>
            <a:r>
              <a:rPr lang="en-US" dirty="0" smtClean="0">
                <a:solidFill>
                  <a:srgbClr val="FF0000"/>
                </a:solidFill>
              </a:rPr>
              <a:t>TORQUE</a:t>
            </a:r>
            <a:endParaRPr lang="en-US" dirty="0">
              <a:solidFill>
                <a:srgbClr val="FF0000"/>
              </a:solidFill>
            </a:endParaRP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304800" y="1066800"/>
                <a:ext cx="8534400" cy="5410200"/>
              </a:xfrm>
            </p:spPr>
            <p:txBody>
              <a:bodyPr>
                <a:normAutofit/>
              </a:bodyPr>
              <a:lstStyle/>
              <a:p>
                <a:r>
                  <a:rPr lang="en-US" sz="2800" dirty="0" smtClean="0"/>
                  <a:t>The term ‘Torque’ means turning or twisting moment of a force about an axis.</a:t>
                </a:r>
              </a:p>
              <a:p>
                <a:r>
                  <a:rPr lang="en-US" sz="2800" dirty="0" smtClean="0"/>
                  <a:t>It is measured by the product of the force and the radius at which this force acts. </a:t>
                </a:r>
                <a:r>
                  <a:rPr lang="en-US" sz="2800" dirty="0" smtClean="0">
                    <a:solidFill>
                      <a:srgbClr val="FF0000"/>
                    </a:solidFill>
                  </a:rPr>
                  <a:t>T=F x r N-m</a:t>
                </a:r>
                <a:r>
                  <a:rPr lang="en-US" sz="2800" dirty="0" smtClean="0"/>
                  <a:t> </a:t>
                </a:r>
              </a:p>
              <a:p>
                <a:r>
                  <a:rPr lang="en-US" sz="2800" dirty="0"/>
                  <a:t>Basically torque of dc motor mainly depends on armature current and flux. </a:t>
                </a:r>
              </a:p>
              <a:p>
                <a:r>
                  <a:rPr lang="en-US" sz="2800" dirty="0"/>
                  <a:t>Armature Torque of  a motor Ta is given by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𝑇</m:t>
                        </m:r>
                      </m:e>
                      <m:sub>
                        <m:r>
                          <a:rPr lang="en-US" sz="2800" i="1">
                            <a:latin typeface="Cambria Math"/>
                          </a:rPr>
                          <m:t>𝑎</m:t>
                        </m:r>
                      </m:sub>
                    </m:sSub>
                    <m:r>
                      <a:rPr lang="en-US" sz="2800" i="1">
                        <a:latin typeface="Cambria Math"/>
                        <a:ea typeface="Cambria Math"/>
                      </a:rPr>
                      <m:t>∝∅ </m:t>
                    </m:r>
                    <m:sSub>
                      <m:sSubPr>
                        <m:ctrlPr>
                          <a:rPr lang="en-US" sz="2800" i="1">
                            <a:latin typeface="Cambria Math" panose="02040503050406030204" pitchFamily="18" charset="0"/>
                            <a:ea typeface="Cambria Math"/>
                          </a:rPr>
                        </m:ctrlPr>
                      </m:sSubPr>
                      <m:e>
                        <m:r>
                          <a:rPr lang="en-US" sz="2800" i="1">
                            <a:latin typeface="Cambria Math"/>
                            <a:ea typeface="Cambria Math"/>
                          </a:rPr>
                          <m:t>𝐼</m:t>
                        </m:r>
                      </m:e>
                      <m:sub>
                        <m:r>
                          <a:rPr lang="en-US" sz="2800" i="1">
                            <a:latin typeface="Cambria Math"/>
                            <a:ea typeface="Cambria Math"/>
                          </a:rPr>
                          <m:t>𝑎</m:t>
                        </m:r>
                      </m:sub>
                    </m:sSub>
                  </m:oMath>
                </a14:m>
                <a:endParaRPr lang="en-US" sz="2800" dirty="0" smtClean="0"/>
              </a:p>
              <a:p>
                <a:r>
                  <a:rPr lang="en-US" sz="2800" dirty="0" smtClean="0"/>
                  <a:t>For series motor, </a:t>
                </a:r>
                <a14:m>
                  <m:oMath xmlns:m="http://schemas.openxmlformats.org/officeDocument/2006/math">
                    <m:r>
                      <a:rPr lang="en-US" sz="2800" i="1" smtClean="0">
                        <a:latin typeface="Cambria Math"/>
                        <a:ea typeface="Cambria Math"/>
                      </a:rPr>
                      <m:t>∅∝</m:t>
                    </m:r>
                    <m:sSub>
                      <m:sSubPr>
                        <m:ctrlPr>
                          <a:rPr lang="en-US" sz="2800" i="1" dirty="0" smtClean="0">
                            <a:latin typeface="Cambria Math" panose="02040503050406030204" pitchFamily="18" charset="0"/>
                          </a:rPr>
                        </m:ctrlPr>
                      </m:sSubPr>
                      <m:e>
                        <m:r>
                          <a:rPr lang="en-US" sz="2800" b="0" i="1" dirty="0" smtClean="0">
                            <a:latin typeface="Cambria Math"/>
                          </a:rPr>
                          <m:t>𝐼</m:t>
                        </m:r>
                      </m:e>
                      <m:sub>
                        <m:r>
                          <a:rPr lang="en-US" sz="2800" b="0" i="1" dirty="0" smtClean="0">
                            <a:latin typeface="Cambria Math"/>
                          </a:rPr>
                          <m:t>𝑎</m:t>
                        </m:r>
                      </m:sub>
                    </m:sSub>
                    <m:r>
                      <a:rPr lang="en-US" sz="2800" b="0" i="1" smtClean="0">
                        <a:latin typeface="Cambria Math"/>
                        <a:ea typeface="Cambria Math"/>
                      </a:rPr>
                      <m:t> </m:t>
                    </m:r>
                  </m:oMath>
                </a14:m>
                <a:r>
                  <a:rPr lang="en-US" sz="2800" dirty="0" smtClean="0"/>
                  <a:t>(before saturation), so </a:t>
                </a:r>
                <a14:m>
                  <m:oMath xmlns:m="http://schemas.openxmlformats.org/officeDocument/2006/math">
                    <m:sSub>
                      <m:sSubPr>
                        <m:ctrlPr>
                          <a:rPr lang="en-US" sz="2800" i="1" dirty="0" smtClean="0">
                            <a:latin typeface="Cambria Math" panose="02040503050406030204" pitchFamily="18" charset="0"/>
                          </a:rPr>
                        </m:ctrlPr>
                      </m:sSubPr>
                      <m:e>
                        <m:r>
                          <a:rPr lang="en-US" sz="2800" b="0" i="1" dirty="0" smtClean="0">
                            <a:latin typeface="Cambria Math"/>
                          </a:rPr>
                          <m:t>𝑇</m:t>
                        </m:r>
                      </m:e>
                      <m:sub>
                        <m:r>
                          <a:rPr lang="en-US" sz="2800" b="0" i="1" dirty="0" smtClean="0">
                            <a:latin typeface="Cambria Math"/>
                          </a:rPr>
                          <m:t>𝑎</m:t>
                        </m:r>
                      </m:sub>
                    </m:sSub>
                    <m:r>
                      <a:rPr lang="en-US" sz="2800" b="0" i="1" smtClean="0">
                        <a:latin typeface="Cambria Math"/>
                        <a:ea typeface="Cambria Math"/>
                      </a:rPr>
                      <m:t>∝</m:t>
                    </m:r>
                    <m:sSup>
                      <m:sSupPr>
                        <m:ctrlPr>
                          <a:rPr lang="en-US" sz="2800" b="0" i="1" smtClean="0">
                            <a:latin typeface="Cambria Math" panose="02040503050406030204" pitchFamily="18" charset="0"/>
                            <a:ea typeface="Cambria Math"/>
                          </a:rPr>
                        </m:ctrlPr>
                      </m:sSupPr>
                      <m:e>
                        <m:sSub>
                          <m:sSubPr>
                            <m:ctrlPr>
                              <a:rPr lang="en-US" sz="2800" b="0" i="1" smtClean="0">
                                <a:latin typeface="Cambria Math" panose="02040503050406030204" pitchFamily="18" charset="0"/>
                                <a:ea typeface="Cambria Math"/>
                              </a:rPr>
                            </m:ctrlPr>
                          </m:sSubPr>
                          <m:e>
                            <m:r>
                              <a:rPr lang="en-US" sz="2800" b="0" i="1" smtClean="0">
                                <a:latin typeface="Cambria Math"/>
                                <a:ea typeface="Cambria Math"/>
                              </a:rPr>
                              <m:t>𝐼</m:t>
                            </m:r>
                          </m:e>
                          <m:sub>
                            <m:r>
                              <a:rPr lang="en-US" sz="2800" b="0" i="1" smtClean="0">
                                <a:latin typeface="Cambria Math"/>
                                <a:ea typeface="Cambria Math"/>
                              </a:rPr>
                              <m:t>𝑎</m:t>
                            </m:r>
                          </m:sub>
                        </m:sSub>
                      </m:e>
                      <m:sup>
                        <m:r>
                          <a:rPr lang="en-US" sz="2800" b="0" i="1" smtClean="0">
                            <a:latin typeface="Cambria Math"/>
                            <a:ea typeface="Cambria Math"/>
                          </a:rPr>
                          <m:t>2</m:t>
                        </m:r>
                      </m:sup>
                    </m:sSup>
                  </m:oMath>
                </a14:m>
                <a:endParaRPr lang="en-US" sz="2800" dirty="0" smtClean="0"/>
              </a:p>
              <a:p>
                <a:r>
                  <a:rPr lang="en-US" sz="2800" dirty="0" smtClean="0"/>
                  <a:t>For shunt motor, </a:t>
                </a:r>
                <a14:m>
                  <m:oMath xmlns:m="http://schemas.openxmlformats.org/officeDocument/2006/math">
                    <m:r>
                      <a:rPr lang="en-US" sz="2800" i="1">
                        <a:latin typeface="Cambria Math"/>
                        <a:ea typeface="Cambria Math"/>
                      </a:rPr>
                      <m:t>∅</m:t>
                    </m:r>
                  </m:oMath>
                </a14:m>
                <a:r>
                  <a:rPr lang="en-US" sz="2800" dirty="0" smtClean="0"/>
                  <a:t> is practically constant, hence </a:t>
                </a:r>
                <a14:m>
                  <m:oMath xmlns:m="http://schemas.openxmlformats.org/officeDocument/2006/math">
                    <m:sSub>
                      <m:sSubPr>
                        <m:ctrlPr>
                          <a:rPr lang="en-US" sz="2800" b="0" i="1" smtClean="0">
                            <a:latin typeface="Cambria Math" panose="02040503050406030204" pitchFamily="18" charset="0"/>
                            <a:ea typeface="Cambria Math"/>
                          </a:rPr>
                        </m:ctrlPr>
                      </m:sSubPr>
                      <m:e>
                        <m:r>
                          <a:rPr lang="en-US" sz="2800" b="0" i="1" smtClean="0">
                            <a:latin typeface="Cambria Math"/>
                            <a:ea typeface="Cambria Math"/>
                          </a:rPr>
                          <m:t>𝑇</m:t>
                        </m:r>
                      </m:e>
                      <m:sub>
                        <m:r>
                          <a:rPr lang="en-US" sz="2800" b="0" i="1" smtClean="0">
                            <a:latin typeface="Cambria Math"/>
                            <a:ea typeface="Cambria Math"/>
                          </a:rPr>
                          <m:t>𝑎</m:t>
                        </m:r>
                      </m:sub>
                    </m:sSub>
                    <m:r>
                      <a:rPr lang="en-US" sz="2800" b="0" i="1" smtClean="0">
                        <a:latin typeface="Cambria Math"/>
                        <a:ea typeface="Cambria Math"/>
                      </a:rPr>
                      <m:t>∝ </m:t>
                    </m:r>
                    <m:sSub>
                      <m:sSubPr>
                        <m:ctrlPr>
                          <a:rPr lang="en-US" sz="2800" b="0" i="1" smtClean="0">
                            <a:latin typeface="Cambria Math" panose="02040503050406030204" pitchFamily="18" charset="0"/>
                            <a:ea typeface="Cambria Math"/>
                          </a:rPr>
                        </m:ctrlPr>
                      </m:sSubPr>
                      <m:e>
                        <m:r>
                          <a:rPr lang="en-US" sz="2800" b="0" i="1" smtClean="0">
                            <a:latin typeface="Cambria Math"/>
                            <a:ea typeface="Cambria Math"/>
                          </a:rPr>
                          <m:t>𝐼</m:t>
                        </m:r>
                      </m:e>
                      <m:sub>
                        <m:r>
                          <a:rPr lang="en-US" sz="2800" b="0" i="1" smtClean="0">
                            <a:latin typeface="Cambria Math"/>
                            <a:ea typeface="Cambria Math"/>
                          </a:rPr>
                          <m:t>𝑎</m:t>
                        </m:r>
                      </m:sub>
                    </m:sSub>
                  </m:oMath>
                </a14:m>
                <a:endParaRPr lang="en-US" sz="2800"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304800" y="1066800"/>
                <a:ext cx="8534400" cy="5410200"/>
              </a:xfrm>
              <a:blipFill rotWithShape="1">
                <a:blip r:embed="rId2"/>
                <a:stretch>
                  <a:fillRect l="-1214" t="-1014"/>
                </a:stretch>
              </a:blipFill>
            </p:spPr>
            <p:txBody>
              <a:bodyPr/>
              <a:lstStyle/>
              <a:p>
                <a:r>
                  <a:rPr lang="en-US">
                    <a:noFill/>
                  </a:rPr>
                  <a:t> </a:t>
                </a:r>
              </a:p>
            </p:txBody>
          </p:sp>
        </mc:Fallback>
      </mc:AlternateContent>
    </p:spTree>
    <p:extLst>
      <p:ext uri="{BB962C8B-B14F-4D97-AF65-F5344CB8AC3E}">
        <p14:creationId xmlns:p14="http://schemas.microsoft.com/office/powerpoint/2010/main" val="6748201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rgbClr val="FF0000"/>
                </a:solidFill>
              </a:rPr>
              <a:t>Why DC motors offer high as well as constant torque?</a:t>
            </a:r>
            <a:endParaRPr lang="en-US" dirty="0">
              <a:solidFill>
                <a:srgbClr val="FF0000"/>
              </a:solidFill>
            </a:endParaRPr>
          </a:p>
        </p:txBody>
      </p:sp>
      <p:sp>
        <p:nvSpPr>
          <p:cNvPr id="4" name="Content Placeholder 3"/>
          <p:cNvSpPr>
            <a:spLocks noGrp="1"/>
          </p:cNvSpPr>
          <p:nvPr>
            <p:ph idx="1"/>
          </p:nvPr>
        </p:nvSpPr>
        <p:spPr/>
        <p:txBody>
          <a:bodyPr>
            <a:normAutofit/>
          </a:bodyPr>
          <a:lstStyle/>
          <a:p>
            <a:r>
              <a:rPr lang="en-US" dirty="0"/>
              <a:t>For a dc shunt motor, this flux is nearly a constant but for dc series motor this flux is mainly </a:t>
            </a:r>
            <a:r>
              <a:rPr lang="en-US" dirty="0" smtClean="0"/>
              <a:t> dependent </a:t>
            </a:r>
            <a:r>
              <a:rPr lang="en-US" dirty="0"/>
              <a:t>on armature </a:t>
            </a:r>
            <a:r>
              <a:rPr lang="en-US" dirty="0" smtClean="0"/>
              <a:t>current, so </a:t>
            </a:r>
            <a:r>
              <a:rPr lang="en-US" dirty="0"/>
              <a:t>torque of dc series motor </a:t>
            </a:r>
            <a:r>
              <a:rPr lang="en-US" dirty="0" smtClean="0"/>
              <a:t> is </a:t>
            </a:r>
            <a:r>
              <a:rPr lang="en-US" dirty="0"/>
              <a:t>now dependent on square of armature current. </a:t>
            </a:r>
            <a:endParaRPr lang="en-US" dirty="0" smtClean="0"/>
          </a:p>
          <a:p>
            <a:r>
              <a:rPr lang="en-US" dirty="0"/>
              <a:t>H</a:t>
            </a:r>
            <a:r>
              <a:rPr lang="en-US" dirty="0" smtClean="0"/>
              <a:t>ence </a:t>
            </a:r>
            <a:r>
              <a:rPr lang="en-US" dirty="0"/>
              <a:t>it </a:t>
            </a:r>
            <a:r>
              <a:rPr lang="en-US" dirty="0" smtClean="0"/>
              <a:t>has </a:t>
            </a:r>
            <a:r>
              <a:rPr lang="en-US" dirty="0"/>
              <a:t>a very high starting torque. </a:t>
            </a:r>
          </a:p>
        </p:txBody>
      </p:sp>
    </p:spTree>
    <p:extLst>
      <p:ext uri="{BB962C8B-B14F-4D97-AF65-F5344CB8AC3E}">
        <p14:creationId xmlns:p14="http://schemas.microsoft.com/office/powerpoint/2010/main" val="228082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15962"/>
          </a:xfrm>
        </p:spPr>
        <p:txBody>
          <a:bodyPr>
            <a:normAutofit fontScale="90000"/>
          </a:bodyPr>
          <a:lstStyle/>
          <a:p>
            <a:r>
              <a:rPr lang="en-US" b="1" dirty="0" smtClean="0">
                <a:solidFill>
                  <a:srgbClr val="FF0000"/>
                </a:solidFill>
                <a:latin typeface="Times New Roman" pitchFamily="18" charset="0"/>
                <a:cs typeface="Times New Roman" pitchFamily="18" charset="0"/>
              </a:rPr>
              <a:t>Types of AC motors</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410200"/>
          </a:xfrm>
        </p:spPr>
        <p:txBody>
          <a:bodyPr>
            <a:normAutofit fontScale="92500" lnSpcReduction="20000"/>
          </a:bodyPr>
          <a:lstStyle/>
          <a:p>
            <a:pPr>
              <a:buFont typeface="Wingdings" pitchFamily="2" charset="2"/>
              <a:buChar char="Ø"/>
            </a:pPr>
            <a:r>
              <a:rPr lang="en-US" sz="3300" b="1" dirty="0" smtClean="0">
                <a:solidFill>
                  <a:srgbClr val="FF0000"/>
                </a:solidFill>
                <a:latin typeface="Times New Roman" pitchFamily="18" charset="0"/>
                <a:cs typeface="Times New Roman" pitchFamily="18" charset="0"/>
              </a:rPr>
              <a:t>Synchronous</a:t>
            </a:r>
            <a:endParaRPr lang="en-US" sz="3300" b="1" dirty="0">
              <a:solidFill>
                <a:srgbClr val="FF0000"/>
              </a:solidFill>
              <a:latin typeface="Times New Roman" pitchFamily="18" charset="0"/>
              <a:cs typeface="Times New Roman" pitchFamily="18" charset="0"/>
            </a:endParaRPr>
          </a:p>
          <a:p>
            <a:r>
              <a:rPr lang="en-US" sz="3000" dirty="0" smtClean="0">
                <a:latin typeface="Times New Roman" pitchFamily="18" charset="0"/>
                <a:cs typeface="Times New Roman" pitchFamily="18" charset="0"/>
              </a:rPr>
              <a:t>Permanent </a:t>
            </a:r>
            <a:r>
              <a:rPr lang="en-US" sz="3000" dirty="0">
                <a:latin typeface="Times New Roman" pitchFamily="18" charset="0"/>
                <a:cs typeface="Times New Roman" pitchFamily="18" charset="0"/>
              </a:rPr>
              <a:t>magnet synchronous motor</a:t>
            </a:r>
          </a:p>
          <a:p>
            <a:r>
              <a:rPr lang="en-US" sz="3000" dirty="0" smtClean="0">
                <a:latin typeface="Times New Roman" pitchFamily="18" charset="0"/>
                <a:cs typeface="Times New Roman" pitchFamily="18" charset="0"/>
              </a:rPr>
              <a:t>Switched </a:t>
            </a:r>
            <a:r>
              <a:rPr lang="en-US" sz="3000" dirty="0">
                <a:latin typeface="Times New Roman" pitchFamily="18" charset="0"/>
                <a:cs typeface="Times New Roman" pitchFamily="18" charset="0"/>
              </a:rPr>
              <a:t>reluctance synchronous motor</a:t>
            </a:r>
          </a:p>
          <a:p>
            <a:r>
              <a:rPr lang="en-US" sz="3000" dirty="0" smtClean="0">
                <a:latin typeface="Times New Roman" pitchFamily="18" charset="0"/>
                <a:cs typeface="Times New Roman" pitchFamily="18" charset="0"/>
              </a:rPr>
              <a:t>Hysteresis motor</a:t>
            </a:r>
            <a:endParaRPr lang="en-US" sz="3000" dirty="0">
              <a:latin typeface="Times New Roman" pitchFamily="18" charset="0"/>
              <a:cs typeface="Times New Roman" pitchFamily="18" charset="0"/>
            </a:endParaRPr>
          </a:p>
          <a:p>
            <a:pPr>
              <a:buFont typeface="Wingdings" pitchFamily="2" charset="2"/>
              <a:buChar char="Ø"/>
            </a:pPr>
            <a:r>
              <a:rPr lang="en-US" sz="3300" b="1" dirty="0" smtClean="0">
                <a:solidFill>
                  <a:srgbClr val="FF0000"/>
                </a:solidFill>
                <a:latin typeface="Times New Roman" pitchFamily="18" charset="0"/>
                <a:cs typeface="Times New Roman" pitchFamily="18" charset="0"/>
              </a:rPr>
              <a:t> </a:t>
            </a:r>
            <a:r>
              <a:rPr lang="en-US" sz="3000" b="1" dirty="0">
                <a:solidFill>
                  <a:srgbClr val="FF0000"/>
                </a:solidFill>
                <a:latin typeface="Times New Roman" pitchFamily="18" charset="0"/>
                <a:cs typeface="Times New Roman" pitchFamily="18" charset="0"/>
              </a:rPr>
              <a:t>Asynchronous (Induction motors)</a:t>
            </a:r>
          </a:p>
          <a:p>
            <a:r>
              <a:rPr lang="en-US" sz="2800" dirty="0" smtClean="0">
                <a:latin typeface="Times New Roman" pitchFamily="18" charset="0"/>
                <a:cs typeface="Times New Roman" pitchFamily="18" charset="0"/>
              </a:rPr>
              <a:t>Single-phase </a:t>
            </a:r>
            <a:r>
              <a:rPr lang="en-US" sz="2800" dirty="0">
                <a:latin typeface="Times New Roman" pitchFamily="18" charset="0"/>
                <a:cs typeface="Times New Roman" pitchFamily="18" charset="0"/>
              </a:rPr>
              <a:t>induction </a:t>
            </a:r>
            <a:r>
              <a:rPr lang="en-US" sz="2800" dirty="0" smtClean="0">
                <a:latin typeface="Times New Roman" pitchFamily="18" charset="0"/>
                <a:cs typeface="Times New Roman" pitchFamily="18" charset="0"/>
              </a:rPr>
              <a:t>motors</a:t>
            </a:r>
            <a:endParaRPr lang="en-US" sz="3100" dirty="0" smtClean="0"/>
          </a:p>
          <a:p>
            <a:r>
              <a:rPr lang="en-US" sz="3000" dirty="0" smtClean="0">
                <a:latin typeface="Times New Roman" pitchFamily="18" charset="0"/>
                <a:cs typeface="Times New Roman" pitchFamily="18" charset="0"/>
              </a:rPr>
              <a:t>Three-phase induction motors</a:t>
            </a:r>
          </a:p>
          <a:p>
            <a:r>
              <a:rPr lang="en-US" sz="3000" dirty="0">
                <a:latin typeface="Times New Roman" pitchFamily="18" charset="0"/>
                <a:cs typeface="Times New Roman" pitchFamily="18" charset="0"/>
              </a:rPr>
              <a:t>Split phase induction </a:t>
            </a:r>
            <a:r>
              <a:rPr lang="en-US" sz="3000" dirty="0" smtClean="0">
                <a:latin typeface="Times New Roman" pitchFamily="18" charset="0"/>
                <a:cs typeface="Times New Roman" pitchFamily="18" charset="0"/>
              </a:rPr>
              <a:t>motor</a:t>
            </a:r>
          </a:p>
          <a:p>
            <a:r>
              <a:rPr lang="en-US" sz="3000" dirty="0" smtClean="0">
                <a:latin typeface="Times New Roman" pitchFamily="18" charset="0"/>
                <a:cs typeface="Times New Roman" pitchFamily="18" charset="0"/>
              </a:rPr>
              <a:t>Squirrel </a:t>
            </a:r>
            <a:r>
              <a:rPr lang="en-US" sz="3000" dirty="0">
                <a:latin typeface="Times New Roman" pitchFamily="18" charset="0"/>
                <a:cs typeface="Times New Roman" pitchFamily="18" charset="0"/>
              </a:rPr>
              <a:t>cage</a:t>
            </a:r>
          </a:p>
          <a:p>
            <a:r>
              <a:rPr lang="en-US" sz="3000" dirty="0" smtClean="0">
                <a:latin typeface="Times New Roman" pitchFamily="18" charset="0"/>
                <a:cs typeface="Times New Roman" pitchFamily="18" charset="0"/>
              </a:rPr>
              <a:t>Slip-ring/wound </a:t>
            </a:r>
            <a:r>
              <a:rPr lang="en-US" sz="3000" dirty="0">
                <a:latin typeface="Times New Roman" pitchFamily="18" charset="0"/>
                <a:cs typeface="Times New Roman" pitchFamily="18" charset="0"/>
              </a:rPr>
              <a:t>rotor</a:t>
            </a:r>
          </a:p>
          <a:p>
            <a:r>
              <a:rPr lang="en-US" sz="3000" dirty="0" smtClean="0">
                <a:latin typeface="Times New Roman" pitchFamily="18" charset="0"/>
                <a:cs typeface="Times New Roman" pitchFamily="18" charset="0"/>
              </a:rPr>
              <a:t>Capacitor </a:t>
            </a:r>
            <a:r>
              <a:rPr lang="en-US" sz="3000" dirty="0">
                <a:latin typeface="Times New Roman" pitchFamily="18" charset="0"/>
                <a:cs typeface="Times New Roman" pitchFamily="18" charset="0"/>
              </a:rPr>
              <a:t>start induction motor</a:t>
            </a:r>
          </a:p>
          <a:p>
            <a:r>
              <a:rPr lang="en-US" sz="3000" dirty="0" smtClean="0">
                <a:latin typeface="Times New Roman" pitchFamily="18" charset="0"/>
                <a:cs typeface="Times New Roman" pitchFamily="18" charset="0"/>
              </a:rPr>
              <a:t>Shaded </a:t>
            </a:r>
            <a:r>
              <a:rPr lang="en-US" sz="3000" dirty="0">
                <a:latin typeface="Times New Roman" pitchFamily="18" charset="0"/>
                <a:cs typeface="Times New Roman" pitchFamily="18" charset="0"/>
              </a:rPr>
              <a:t>pole induction motor</a:t>
            </a:r>
          </a:p>
        </p:txBody>
      </p:sp>
    </p:spTree>
    <p:extLst>
      <p:ext uri="{BB962C8B-B14F-4D97-AF65-F5344CB8AC3E}">
        <p14:creationId xmlns:p14="http://schemas.microsoft.com/office/powerpoint/2010/main" val="42392391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itchFamily="18" charset="0"/>
                <a:cs typeface="Times New Roman" pitchFamily="18" charset="0"/>
              </a:rPr>
              <a:t>Characteristics of motors</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dirty="0"/>
              <a:t>Depending upon the applications, motors can be designed according to the </a:t>
            </a:r>
            <a:r>
              <a:rPr lang="en-US" dirty="0" smtClean="0"/>
              <a:t>desired characteristics </a:t>
            </a:r>
            <a:r>
              <a:rPr lang="en-US" dirty="0"/>
              <a:t>like,</a:t>
            </a:r>
          </a:p>
          <a:p>
            <a:r>
              <a:rPr lang="en-US" dirty="0" smtClean="0"/>
              <a:t>Rotary</a:t>
            </a:r>
            <a:endParaRPr lang="en-US" dirty="0"/>
          </a:p>
          <a:p>
            <a:r>
              <a:rPr lang="en-US" dirty="0" smtClean="0"/>
              <a:t>Linear</a:t>
            </a:r>
            <a:endParaRPr lang="en-US" dirty="0"/>
          </a:p>
          <a:p>
            <a:r>
              <a:rPr lang="en-US" dirty="0" smtClean="0"/>
              <a:t>Servo</a:t>
            </a:r>
            <a:endParaRPr lang="en-US" dirty="0"/>
          </a:p>
          <a:p>
            <a:r>
              <a:rPr lang="en-US" dirty="0" smtClean="0"/>
              <a:t>Spacecraft </a:t>
            </a:r>
            <a:r>
              <a:rPr lang="en-US" dirty="0"/>
              <a:t>propeller</a:t>
            </a:r>
          </a:p>
          <a:p>
            <a:r>
              <a:rPr lang="en-US" dirty="0" smtClean="0"/>
              <a:t>Generator</a:t>
            </a:r>
            <a:endParaRPr lang="en-US" dirty="0"/>
          </a:p>
        </p:txBody>
      </p:sp>
    </p:spTree>
    <p:extLst>
      <p:ext uri="{BB962C8B-B14F-4D97-AF65-F5344CB8AC3E}">
        <p14:creationId xmlns:p14="http://schemas.microsoft.com/office/powerpoint/2010/main" val="25100519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itchFamily="18" charset="0"/>
                <a:cs typeface="Times New Roman" pitchFamily="18" charset="0"/>
              </a:rPr>
              <a:t>Applications of Electric motors</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t>industrial </a:t>
            </a:r>
            <a:r>
              <a:rPr lang="en-US" dirty="0" smtClean="0"/>
              <a:t>fans</a:t>
            </a:r>
          </a:p>
          <a:p>
            <a:r>
              <a:rPr lang="en-US" dirty="0" smtClean="0"/>
              <a:t>blowers and pumps</a:t>
            </a:r>
          </a:p>
          <a:p>
            <a:r>
              <a:rPr lang="en-US" dirty="0" smtClean="0"/>
              <a:t>machine tools</a:t>
            </a:r>
          </a:p>
          <a:p>
            <a:r>
              <a:rPr lang="en-US" dirty="0" smtClean="0"/>
              <a:t>household appliances</a:t>
            </a:r>
          </a:p>
          <a:p>
            <a:r>
              <a:rPr lang="en-US" dirty="0" smtClean="0"/>
              <a:t>power tools</a:t>
            </a:r>
          </a:p>
          <a:p>
            <a:r>
              <a:rPr lang="en-US" dirty="0" smtClean="0"/>
              <a:t>and </a:t>
            </a:r>
            <a:r>
              <a:rPr lang="en-US" dirty="0"/>
              <a:t>disk drives</a:t>
            </a:r>
          </a:p>
        </p:txBody>
      </p:sp>
    </p:spTree>
    <p:extLst>
      <p:ext uri="{BB962C8B-B14F-4D97-AF65-F5344CB8AC3E}">
        <p14:creationId xmlns:p14="http://schemas.microsoft.com/office/powerpoint/2010/main" val="59932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3" presetClass="entr" presetSubtype="16"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plus(in)">
                                      <p:cBhvr>
                                        <p:cTn id="35"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57200" y="274638"/>
            <a:ext cx="8229600" cy="792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smtClean="0">
                <a:solidFill>
                  <a:srgbClr val="FF0000"/>
                </a:solidFill>
              </a:rPr>
              <a:t>Mutual Inductance</a:t>
            </a:r>
          </a:p>
        </p:txBody>
      </p:sp>
      <p:sp>
        <p:nvSpPr>
          <p:cNvPr id="6147" name="Content Placeholder 1"/>
          <p:cNvSpPr>
            <a:spLocks noGrp="1"/>
          </p:cNvSpPr>
          <p:nvPr>
            <p:ph idx="1"/>
          </p:nvPr>
        </p:nvSpPr>
        <p:spPr/>
        <p:txBody>
          <a:bodyPr/>
          <a:lstStyle/>
          <a:p>
            <a:r>
              <a:rPr lang="en-US" smtClean="0"/>
              <a:t>Expanding magnetic field in loaded secondary causes current increase in primary</a:t>
            </a:r>
          </a:p>
        </p:txBody>
      </p:sp>
      <p:pic>
        <p:nvPicPr>
          <p:cNvPr id="614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64469" y="2819400"/>
            <a:ext cx="6635699"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Box 4"/>
          <p:cNvSpPr txBox="1">
            <a:spLocks noChangeArrowheads="1"/>
          </p:cNvSpPr>
          <p:nvPr/>
        </p:nvSpPr>
        <p:spPr bwMode="auto">
          <a:xfrm>
            <a:off x="1656002" y="5695890"/>
            <a:ext cx="58387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sz="2000" dirty="0">
                <a:cs typeface="Arial" charset="0"/>
              </a:rPr>
              <a:t>Figure 18-4.Transformer with a loaded secondary.</a:t>
            </a:r>
          </a:p>
        </p:txBody>
      </p:sp>
    </p:spTree>
    <p:extLst>
      <p:ext uri="{BB962C8B-B14F-4D97-AF65-F5344CB8AC3E}">
        <p14:creationId xmlns:p14="http://schemas.microsoft.com/office/powerpoint/2010/main" val="35263189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Application depends on Different sizes of motors</a:t>
            </a:r>
            <a:endParaRPr lang="en-US" b="1" dirty="0">
              <a:solidFill>
                <a:srgbClr val="002060"/>
              </a:solidFill>
            </a:endParaRPr>
          </a:p>
        </p:txBody>
      </p:sp>
      <p:sp>
        <p:nvSpPr>
          <p:cNvPr id="3" name="Content Placeholder 2"/>
          <p:cNvSpPr>
            <a:spLocks noGrp="1"/>
          </p:cNvSpPr>
          <p:nvPr>
            <p:ph idx="1"/>
          </p:nvPr>
        </p:nvSpPr>
        <p:spPr/>
        <p:txBody>
          <a:bodyPr>
            <a:normAutofit fontScale="85000" lnSpcReduction="10000"/>
          </a:bodyPr>
          <a:lstStyle/>
          <a:p>
            <a:pPr>
              <a:buFont typeface="Wingdings" pitchFamily="2" charset="2"/>
              <a:buChar char="Ø"/>
            </a:pPr>
            <a:r>
              <a:rPr lang="en-US" b="1" dirty="0" smtClean="0">
                <a:solidFill>
                  <a:srgbClr val="FF0000"/>
                </a:solidFill>
              </a:rPr>
              <a:t>Smallest motors can be found in </a:t>
            </a:r>
          </a:p>
          <a:p>
            <a:r>
              <a:rPr lang="en-US" dirty="0" smtClean="0"/>
              <a:t>Electric wrist watches</a:t>
            </a:r>
          </a:p>
          <a:p>
            <a:endParaRPr lang="en-US" dirty="0" smtClean="0"/>
          </a:p>
          <a:p>
            <a:pPr>
              <a:buFont typeface="Wingdings" pitchFamily="2" charset="2"/>
              <a:buChar char="Ø"/>
            </a:pPr>
            <a:r>
              <a:rPr lang="en-US" b="1" dirty="0" smtClean="0">
                <a:solidFill>
                  <a:srgbClr val="FF0000"/>
                </a:solidFill>
              </a:rPr>
              <a:t>Medium size motors can be found </a:t>
            </a:r>
          </a:p>
          <a:p>
            <a:r>
              <a:rPr lang="en-US" dirty="0" smtClean="0"/>
              <a:t>To provide convenient mechanical power for industrial use</a:t>
            </a:r>
          </a:p>
          <a:p>
            <a:pPr>
              <a:buNone/>
            </a:pPr>
            <a:endParaRPr lang="en-US" dirty="0" smtClean="0"/>
          </a:p>
          <a:p>
            <a:pPr>
              <a:buFont typeface="Wingdings" pitchFamily="2" charset="2"/>
              <a:buChar char="Ø"/>
            </a:pPr>
            <a:r>
              <a:rPr lang="en-US" b="1" dirty="0" smtClean="0">
                <a:solidFill>
                  <a:srgbClr val="FF0000"/>
                </a:solidFill>
              </a:rPr>
              <a:t>The very largest electric motors are used</a:t>
            </a:r>
          </a:p>
          <a:p>
            <a:r>
              <a:rPr lang="en-US" dirty="0" smtClean="0"/>
              <a:t> for propulsion of ships, pipeline compressors, and water pumps with ratings in the millions of watts.</a:t>
            </a:r>
            <a:endParaRPr lang="en-US" dirty="0"/>
          </a:p>
        </p:txBody>
      </p:sp>
    </p:spTree>
    <p:extLst>
      <p:ext uri="{BB962C8B-B14F-4D97-AF65-F5344CB8AC3E}">
        <p14:creationId xmlns:p14="http://schemas.microsoft.com/office/powerpoint/2010/main" val="171953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Times New Roman" pitchFamily="18" charset="0"/>
                <a:cs typeface="Times New Roman" pitchFamily="18" charset="0"/>
              </a:rPr>
              <a:t>Electric motors are classified on the basis of…</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3600" dirty="0" smtClean="0">
                <a:latin typeface="Times New Roman" pitchFamily="18" charset="0"/>
                <a:cs typeface="Times New Roman" pitchFamily="18" charset="0"/>
              </a:rPr>
              <a:t>by </a:t>
            </a:r>
            <a:r>
              <a:rPr lang="en-US" sz="3600" dirty="0">
                <a:latin typeface="Times New Roman" pitchFamily="18" charset="0"/>
                <a:cs typeface="Times New Roman" pitchFamily="18" charset="0"/>
              </a:rPr>
              <a:t>the source of electric </a:t>
            </a:r>
            <a:r>
              <a:rPr lang="en-US" sz="3600" dirty="0" smtClean="0">
                <a:latin typeface="Times New Roman" pitchFamily="18" charset="0"/>
                <a:cs typeface="Times New Roman" pitchFamily="18" charset="0"/>
              </a:rPr>
              <a:t>power</a:t>
            </a:r>
          </a:p>
          <a:p>
            <a:r>
              <a:rPr lang="en-US" sz="3600" dirty="0" smtClean="0">
                <a:latin typeface="Times New Roman" pitchFamily="18" charset="0"/>
                <a:cs typeface="Times New Roman" pitchFamily="18" charset="0"/>
              </a:rPr>
              <a:t>by </a:t>
            </a:r>
            <a:r>
              <a:rPr lang="en-US" sz="3600" dirty="0">
                <a:latin typeface="Times New Roman" pitchFamily="18" charset="0"/>
                <a:cs typeface="Times New Roman" pitchFamily="18" charset="0"/>
              </a:rPr>
              <a:t>their </a:t>
            </a:r>
            <a:r>
              <a:rPr lang="en-US" sz="3600" dirty="0" smtClean="0">
                <a:latin typeface="Times New Roman" pitchFamily="18" charset="0"/>
                <a:cs typeface="Times New Roman" pitchFamily="18" charset="0"/>
              </a:rPr>
              <a:t>internal construction</a:t>
            </a:r>
          </a:p>
          <a:p>
            <a:r>
              <a:rPr lang="en-US" sz="3600" dirty="0" smtClean="0">
                <a:latin typeface="Times New Roman" pitchFamily="18" charset="0"/>
                <a:cs typeface="Times New Roman" pitchFamily="18" charset="0"/>
              </a:rPr>
              <a:t>by </a:t>
            </a:r>
            <a:r>
              <a:rPr lang="en-US" sz="3600" dirty="0">
                <a:latin typeface="Times New Roman" pitchFamily="18" charset="0"/>
                <a:cs typeface="Times New Roman" pitchFamily="18" charset="0"/>
              </a:rPr>
              <a:t>their </a:t>
            </a:r>
            <a:r>
              <a:rPr lang="en-US" sz="3600" dirty="0" smtClean="0">
                <a:latin typeface="Times New Roman" pitchFamily="18" charset="0"/>
                <a:cs typeface="Times New Roman" pitchFamily="18" charset="0"/>
              </a:rPr>
              <a:t>application</a:t>
            </a:r>
          </a:p>
          <a:p>
            <a:r>
              <a:rPr lang="en-US" sz="3600" dirty="0" smtClean="0">
                <a:latin typeface="Times New Roman" pitchFamily="18" charset="0"/>
                <a:cs typeface="Times New Roman" pitchFamily="18" charset="0"/>
              </a:rPr>
              <a:t>or </a:t>
            </a:r>
            <a:r>
              <a:rPr lang="en-US" sz="3600" dirty="0">
                <a:latin typeface="Times New Roman" pitchFamily="18" charset="0"/>
                <a:cs typeface="Times New Roman" pitchFamily="18" charset="0"/>
              </a:rPr>
              <a:t>by the type of motion they </a:t>
            </a:r>
            <a:r>
              <a:rPr lang="en-US" sz="3600" dirty="0" smtClean="0">
                <a:latin typeface="Times New Roman" pitchFamily="18" charset="0"/>
                <a:cs typeface="Times New Roman" pitchFamily="18" charset="0"/>
              </a:rPr>
              <a:t>give</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109348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3" presetClass="entr" presetSubtype="16"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plus(in)">
                                      <p:cBhvr>
                                        <p:cTn id="18" dur="2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diamond(in)">
                                      <p:cBhvr>
                                        <p:cTn id="29"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solidFill>
                  <a:srgbClr val="0070C0"/>
                </a:solidFill>
              </a:rPr>
              <a:t>That is the completion of Unit-3 </a:t>
            </a:r>
            <a:endParaRPr lang="en-US" dirty="0">
              <a:solidFill>
                <a:srgbClr val="0070C0"/>
              </a:solidFill>
            </a:endParaRPr>
          </a:p>
        </p:txBody>
      </p:sp>
      <p:sp>
        <p:nvSpPr>
          <p:cNvPr id="7" name="Subtitle 6"/>
          <p:cNvSpPr>
            <a:spLocks noGrp="1"/>
          </p:cNvSpPr>
          <p:nvPr>
            <p:ph type="subTitle" idx="1"/>
          </p:nvPr>
        </p:nvSpPr>
        <p:spPr/>
        <p:txBody>
          <a:bodyPr/>
          <a:lstStyle/>
          <a:p>
            <a:r>
              <a:rPr lang="en-US" dirty="0" smtClean="0">
                <a:solidFill>
                  <a:srgbClr val="FF0000"/>
                </a:solidFill>
              </a:rPr>
              <a:t>ALL THE VERY BEST FOR YOUR MID TERM EXAMS!!</a:t>
            </a:r>
            <a:endParaRPr lang="en-US" dirty="0">
              <a:solidFill>
                <a:srgbClr val="FF0000"/>
              </a:solidFill>
            </a:endParaRPr>
          </a:p>
        </p:txBody>
      </p:sp>
    </p:spTree>
    <p:extLst>
      <p:ext uri="{BB962C8B-B14F-4D97-AF65-F5344CB8AC3E}">
        <p14:creationId xmlns:p14="http://schemas.microsoft.com/office/powerpoint/2010/main" val="380261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wipe(down)">
                                      <p:cBhvr>
                                        <p:cTn id="14" dur="580">
                                          <p:stCondLst>
                                            <p:cond delay="0"/>
                                          </p:stCondLst>
                                        </p:cTn>
                                        <p:tgtEl>
                                          <p:spTgt spid="7">
                                            <p:txEl>
                                              <p:pRg st="0" end="0"/>
                                            </p:txEl>
                                          </p:spTgt>
                                        </p:tgtEl>
                                      </p:cBhvr>
                                    </p:animEffect>
                                    <p:anim calcmode="lin" valueType="num">
                                      <p:cBhvr>
                                        <p:cTn id="15" dur="1822" tmFilter="0,0; 0.14,0.36; 0.43,0.73; 0.71,0.91; 1.0,1.0">
                                          <p:stCondLst>
                                            <p:cond delay="0"/>
                                          </p:stCondLst>
                                        </p:cTn>
                                        <p:tgtEl>
                                          <p:spTgt spid="7">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7">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7">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7">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7">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7">
                                            <p:txEl>
                                              <p:pRg st="0" end="0"/>
                                            </p:txEl>
                                          </p:spTgt>
                                        </p:tgtEl>
                                      </p:cBhvr>
                                      <p:to x="100000" y="60000"/>
                                    </p:animScale>
                                    <p:animScale>
                                      <p:cBhvr>
                                        <p:cTn id="21" dur="166" decel="50000">
                                          <p:stCondLst>
                                            <p:cond delay="676"/>
                                          </p:stCondLst>
                                        </p:cTn>
                                        <p:tgtEl>
                                          <p:spTgt spid="7">
                                            <p:txEl>
                                              <p:pRg st="0" end="0"/>
                                            </p:txEl>
                                          </p:spTgt>
                                        </p:tgtEl>
                                      </p:cBhvr>
                                      <p:to x="100000" y="100000"/>
                                    </p:animScale>
                                    <p:animScale>
                                      <p:cBhvr>
                                        <p:cTn id="22" dur="26">
                                          <p:stCondLst>
                                            <p:cond delay="1312"/>
                                          </p:stCondLst>
                                        </p:cTn>
                                        <p:tgtEl>
                                          <p:spTgt spid="7">
                                            <p:txEl>
                                              <p:pRg st="0" end="0"/>
                                            </p:txEl>
                                          </p:spTgt>
                                        </p:tgtEl>
                                      </p:cBhvr>
                                      <p:to x="100000" y="80000"/>
                                    </p:animScale>
                                    <p:animScale>
                                      <p:cBhvr>
                                        <p:cTn id="23" dur="166" decel="50000">
                                          <p:stCondLst>
                                            <p:cond delay="1338"/>
                                          </p:stCondLst>
                                        </p:cTn>
                                        <p:tgtEl>
                                          <p:spTgt spid="7">
                                            <p:txEl>
                                              <p:pRg st="0" end="0"/>
                                            </p:txEl>
                                          </p:spTgt>
                                        </p:tgtEl>
                                      </p:cBhvr>
                                      <p:to x="100000" y="100000"/>
                                    </p:animScale>
                                    <p:animScale>
                                      <p:cBhvr>
                                        <p:cTn id="24" dur="26">
                                          <p:stCondLst>
                                            <p:cond delay="1642"/>
                                          </p:stCondLst>
                                        </p:cTn>
                                        <p:tgtEl>
                                          <p:spTgt spid="7">
                                            <p:txEl>
                                              <p:pRg st="0" end="0"/>
                                            </p:txEl>
                                          </p:spTgt>
                                        </p:tgtEl>
                                      </p:cBhvr>
                                      <p:to x="100000" y="90000"/>
                                    </p:animScale>
                                    <p:animScale>
                                      <p:cBhvr>
                                        <p:cTn id="25" dur="166" decel="50000">
                                          <p:stCondLst>
                                            <p:cond delay="1668"/>
                                          </p:stCondLst>
                                        </p:cTn>
                                        <p:tgtEl>
                                          <p:spTgt spid="7">
                                            <p:txEl>
                                              <p:pRg st="0" end="0"/>
                                            </p:txEl>
                                          </p:spTgt>
                                        </p:tgtEl>
                                      </p:cBhvr>
                                      <p:to x="100000" y="100000"/>
                                    </p:animScale>
                                    <p:animScale>
                                      <p:cBhvr>
                                        <p:cTn id="26" dur="26">
                                          <p:stCondLst>
                                            <p:cond delay="1808"/>
                                          </p:stCondLst>
                                        </p:cTn>
                                        <p:tgtEl>
                                          <p:spTgt spid="7">
                                            <p:txEl>
                                              <p:pRg st="0" end="0"/>
                                            </p:txEl>
                                          </p:spTgt>
                                        </p:tgtEl>
                                      </p:cBhvr>
                                      <p:to x="100000" y="95000"/>
                                    </p:animScale>
                                    <p:animScale>
                                      <p:cBhvr>
                                        <p:cTn id="27" dur="166" decel="50000">
                                          <p:stCondLst>
                                            <p:cond delay="1834"/>
                                          </p:stCondLst>
                                        </p:cTn>
                                        <p:tgtEl>
                                          <p:spTgt spid="7">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1"/>
          <p:cNvSpPr>
            <a:spLocks noGrp="1"/>
          </p:cNvSpPr>
          <p:nvPr>
            <p:ph type="title"/>
          </p:nvPr>
        </p:nvSpPr>
        <p:spPr bwMode="auto">
          <a:xfrm>
            <a:off x="457200" y="274638"/>
            <a:ext cx="8153400" cy="71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normAutofit fontScale="90000"/>
          </a:bodyPr>
          <a:lstStyle/>
          <a:p>
            <a:r>
              <a:rPr lang="en-US" dirty="0" smtClean="0">
                <a:solidFill>
                  <a:srgbClr val="FF0000"/>
                </a:solidFill>
              </a:rPr>
              <a:t>Turns Ratio</a:t>
            </a:r>
          </a:p>
        </p:txBody>
      </p:sp>
      <p:sp>
        <p:nvSpPr>
          <p:cNvPr id="7171" name="Content Placeholder 2"/>
          <p:cNvSpPr>
            <a:spLocks noGrp="1"/>
          </p:cNvSpPr>
          <p:nvPr>
            <p:ph idx="1"/>
          </p:nvPr>
        </p:nvSpPr>
        <p:spPr>
          <a:xfrm>
            <a:off x="457200" y="1295400"/>
            <a:ext cx="8229600" cy="4830763"/>
          </a:xfrm>
        </p:spPr>
        <p:txBody>
          <a:bodyPr/>
          <a:lstStyle/>
          <a:p>
            <a:r>
              <a:rPr lang="en-US" dirty="0" smtClean="0"/>
              <a:t>Turns ratio</a:t>
            </a:r>
          </a:p>
          <a:p>
            <a:pPr lvl="1"/>
            <a:r>
              <a:rPr lang="en-US" dirty="0" smtClean="0"/>
              <a:t>Determines whether the transformer is used to step up, step down, or pass voltage unchanged</a:t>
            </a:r>
          </a:p>
          <a:p>
            <a:pPr lvl="1"/>
            <a:r>
              <a:rPr lang="en-US" dirty="0" smtClean="0"/>
              <a:t>Can be expressed as:</a:t>
            </a:r>
          </a:p>
          <a:p>
            <a:pPr lvl="1">
              <a:buFontTx/>
              <a:buNone/>
            </a:pPr>
            <a:r>
              <a:rPr lang="en-US" dirty="0" smtClean="0"/>
              <a:t>		     turns ratio = N</a:t>
            </a:r>
            <a:r>
              <a:rPr lang="en-US" baseline="-25000" dirty="0" smtClean="0"/>
              <a:t>S</a:t>
            </a:r>
            <a:r>
              <a:rPr lang="en-US" dirty="0" smtClean="0"/>
              <a:t>/N</a:t>
            </a:r>
            <a:r>
              <a:rPr lang="en-US" baseline="-25000" dirty="0" smtClean="0"/>
              <a:t>P</a:t>
            </a:r>
          </a:p>
          <a:p>
            <a:pPr lvl="1">
              <a:buFontTx/>
              <a:buNone/>
            </a:pPr>
            <a:r>
              <a:rPr lang="en-US" sz="2400" dirty="0" smtClean="0"/>
              <a:t>	where: N = number of turns</a:t>
            </a:r>
          </a:p>
        </p:txBody>
      </p:sp>
    </p:spTree>
    <p:extLst>
      <p:ext uri="{BB962C8B-B14F-4D97-AF65-F5344CB8AC3E}">
        <p14:creationId xmlns:p14="http://schemas.microsoft.com/office/powerpoint/2010/main" val="2948986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8" y="228600"/>
            <a:ext cx="8763001" cy="515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8" y="805550"/>
            <a:ext cx="356088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4154" y="992802"/>
            <a:ext cx="1531245"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460" y="1905000"/>
            <a:ext cx="8643939" cy="573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460" y="2549236"/>
            <a:ext cx="2694062" cy="250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84154" y="2512796"/>
            <a:ext cx="1119187" cy="37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9"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3283" y="2885858"/>
            <a:ext cx="2090740" cy="1053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782" y="3939727"/>
            <a:ext cx="656945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1"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46041" y="3576225"/>
            <a:ext cx="1257300" cy="987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2"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0323" y="4620014"/>
            <a:ext cx="8667150" cy="295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3"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0889" y="5181600"/>
            <a:ext cx="5563133" cy="302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4" name="Picture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98416" y="5089774"/>
            <a:ext cx="1304925" cy="375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767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fill="hold"/>
                                        <p:tgtEl>
                                          <p:spTgt spid="5124"/>
                                        </p:tgtEl>
                                        <p:attrNameLst>
                                          <p:attrName>ppt_x</p:attrName>
                                        </p:attrNameLst>
                                      </p:cBhvr>
                                      <p:tavLst>
                                        <p:tav tm="0">
                                          <p:val>
                                            <p:strVal val="#ppt_x"/>
                                          </p:val>
                                        </p:tav>
                                        <p:tav tm="100000">
                                          <p:val>
                                            <p:strVal val="#ppt_x"/>
                                          </p:val>
                                        </p:tav>
                                      </p:tavLst>
                                    </p:anim>
                                    <p:anim calcmode="lin" valueType="num">
                                      <p:cBhvr additive="base">
                                        <p:cTn id="8"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7"/>
                                        </p:tgtEl>
                                        <p:attrNameLst>
                                          <p:attrName>style.visibility</p:attrName>
                                        </p:attrNameLst>
                                      </p:cBhvr>
                                      <p:to>
                                        <p:strVal val="visible"/>
                                      </p:to>
                                    </p:set>
                                    <p:anim calcmode="lin" valueType="num">
                                      <p:cBhvr additive="base">
                                        <p:cTn id="13" dur="500" fill="hold"/>
                                        <p:tgtEl>
                                          <p:spTgt spid="5127"/>
                                        </p:tgtEl>
                                        <p:attrNameLst>
                                          <p:attrName>ppt_x</p:attrName>
                                        </p:attrNameLst>
                                      </p:cBhvr>
                                      <p:tavLst>
                                        <p:tav tm="0">
                                          <p:val>
                                            <p:strVal val="#ppt_x"/>
                                          </p:val>
                                        </p:tav>
                                        <p:tav tm="100000">
                                          <p:val>
                                            <p:strVal val="#ppt_x"/>
                                          </p:val>
                                        </p:tav>
                                      </p:tavLst>
                                    </p:anim>
                                    <p:anim calcmode="lin" valueType="num">
                                      <p:cBhvr additive="base">
                                        <p:cTn id="14" dur="500" fill="hold"/>
                                        <p:tgtEl>
                                          <p:spTgt spid="51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9"/>
                                        </p:tgtEl>
                                        <p:attrNameLst>
                                          <p:attrName>style.visibility</p:attrName>
                                        </p:attrNameLst>
                                      </p:cBhvr>
                                      <p:to>
                                        <p:strVal val="visible"/>
                                      </p:to>
                                    </p:set>
                                    <p:anim calcmode="lin" valueType="num">
                                      <p:cBhvr additive="base">
                                        <p:cTn id="19" dur="500" fill="hold"/>
                                        <p:tgtEl>
                                          <p:spTgt spid="5129"/>
                                        </p:tgtEl>
                                        <p:attrNameLst>
                                          <p:attrName>ppt_x</p:attrName>
                                        </p:attrNameLst>
                                      </p:cBhvr>
                                      <p:tavLst>
                                        <p:tav tm="0">
                                          <p:val>
                                            <p:strVal val="#ppt_x"/>
                                          </p:val>
                                        </p:tav>
                                        <p:tav tm="100000">
                                          <p:val>
                                            <p:strVal val="#ppt_x"/>
                                          </p:val>
                                        </p:tav>
                                      </p:tavLst>
                                    </p:anim>
                                    <p:anim calcmode="lin" valueType="num">
                                      <p:cBhvr additive="base">
                                        <p:cTn id="20" dur="500" fill="hold"/>
                                        <p:tgtEl>
                                          <p:spTgt spid="512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30"/>
                                        </p:tgtEl>
                                        <p:attrNameLst>
                                          <p:attrName>style.visibility</p:attrName>
                                        </p:attrNameLst>
                                      </p:cBhvr>
                                      <p:to>
                                        <p:strVal val="visible"/>
                                      </p:to>
                                    </p:set>
                                    <p:anim calcmode="lin" valueType="num">
                                      <p:cBhvr additive="base">
                                        <p:cTn id="25" dur="500" fill="hold"/>
                                        <p:tgtEl>
                                          <p:spTgt spid="5130"/>
                                        </p:tgtEl>
                                        <p:attrNameLst>
                                          <p:attrName>ppt_x</p:attrName>
                                        </p:attrNameLst>
                                      </p:cBhvr>
                                      <p:tavLst>
                                        <p:tav tm="0">
                                          <p:val>
                                            <p:strVal val="#ppt_x"/>
                                          </p:val>
                                        </p:tav>
                                        <p:tav tm="100000">
                                          <p:val>
                                            <p:strVal val="#ppt_x"/>
                                          </p:val>
                                        </p:tav>
                                      </p:tavLst>
                                    </p:anim>
                                    <p:anim calcmode="lin" valueType="num">
                                      <p:cBhvr additive="base">
                                        <p:cTn id="26" dur="500" fill="hold"/>
                                        <p:tgtEl>
                                          <p:spTgt spid="513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31"/>
                                        </p:tgtEl>
                                        <p:attrNameLst>
                                          <p:attrName>style.visibility</p:attrName>
                                        </p:attrNameLst>
                                      </p:cBhvr>
                                      <p:to>
                                        <p:strVal val="visible"/>
                                      </p:to>
                                    </p:set>
                                    <p:anim calcmode="lin" valueType="num">
                                      <p:cBhvr additive="base">
                                        <p:cTn id="31" dur="500" fill="hold"/>
                                        <p:tgtEl>
                                          <p:spTgt spid="5131"/>
                                        </p:tgtEl>
                                        <p:attrNameLst>
                                          <p:attrName>ppt_x</p:attrName>
                                        </p:attrNameLst>
                                      </p:cBhvr>
                                      <p:tavLst>
                                        <p:tav tm="0">
                                          <p:val>
                                            <p:strVal val="#ppt_x"/>
                                          </p:val>
                                        </p:tav>
                                        <p:tav tm="100000">
                                          <p:val>
                                            <p:strVal val="#ppt_x"/>
                                          </p:val>
                                        </p:tav>
                                      </p:tavLst>
                                    </p:anim>
                                    <p:anim calcmode="lin" valueType="num">
                                      <p:cBhvr additive="base">
                                        <p:cTn id="32" dur="500" fill="hold"/>
                                        <p:tgtEl>
                                          <p:spTgt spid="513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32"/>
                                        </p:tgtEl>
                                        <p:attrNameLst>
                                          <p:attrName>style.visibility</p:attrName>
                                        </p:attrNameLst>
                                      </p:cBhvr>
                                      <p:to>
                                        <p:strVal val="visible"/>
                                      </p:to>
                                    </p:set>
                                    <p:anim calcmode="lin" valueType="num">
                                      <p:cBhvr additive="base">
                                        <p:cTn id="37" dur="500" fill="hold"/>
                                        <p:tgtEl>
                                          <p:spTgt spid="5132"/>
                                        </p:tgtEl>
                                        <p:attrNameLst>
                                          <p:attrName>ppt_x</p:attrName>
                                        </p:attrNameLst>
                                      </p:cBhvr>
                                      <p:tavLst>
                                        <p:tav tm="0">
                                          <p:val>
                                            <p:strVal val="#ppt_x"/>
                                          </p:val>
                                        </p:tav>
                                        <p:tav tm="100000">
                                          <p:val>
                                            <p:strVal val="#ppt_x"/>
                                          </p:val>
                                        </p:tav>
                                      </p:tavLst>
                                    </p:anim>
                                    <p:anim calcmode="lin" valueType="num">
                                      <p:cBhvr additive="base">
                                        <p:cTn id="38" dur="500" fill="hold"/>
                                        <p:tgtEl>
                                          <p:spTgt spid="513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133"/>
                                        </p:tgtEl>
                                        <p:attrNameLst>
                                          <p:attrName>style.visibility</p:attrName>
                                        </p:attrNameLst>
                                      </p:cBhvr>
                                      <p:to>
                                        <p:strVal val="visible"/>
                                      </p:to>
                                    </p:set>
                                    <p:anim calcmode="lin" valueType="num">
                                      <p:cBhvr additive="base">
                                        <p:cTn id="43" dur="500" fill="hold"/>
                                        <p:tgtEl>
                                          <p:spTgt spid="5133"/>
                                        </p:tgtEl>
                                        <p:attrNameLst>
                                          <p:attrName>ppt_x</p:attrName>
                                        </p:attrNameLst>
                                      </p:cBhvr>
                                      <p:tavLst>
                                        <p:tav tm="0">
                                          <p:val>
                                            <p:strVal val="#ppt_x"/>
                                          </p:val>
                                        </p:tav>
                                        <p:tav tm="100000">
                                          <p:val>
                                            <p:strVal val="#ppt_x"/>
                                          </p:val>
                                        </p:tav>
                                      </p:tavLst>
                                    </p:anim>
                                    <p:anim calcmode="lin" valueType="num">
                                      <p:cBhvr additive="base">
                                        <p:cTn id="44" dur="500" fill="hold"/>
                                        <p:tgtEl>
                                          <p:spTgt spid="513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134"/>
                                        </p:tgtEl>
                                        <p:attrNameLst>
                                          <p:attrName>style.visibility</p:attrName>
                                        </p:attrNameLst>
                                      </p:cBhvr>
                                      <p:to>
                                        <p:strVal val="visible"/>
                                      </p:to>
                                    </p:set>
                                    <p:anim calcmode="lin" valueType="num">
                                      <p:cBhvr additive="base">
                                        <p:cTn id="49" dur="500" fill="hold"/>
                                        <p:tgtEl>
                                          <p:spTgt spid="5134"/>
                                        </p:tgtEl>
                                        <p:attrNameLst>
                                          <p:attrName>ppt_x</p:attrName>
                                        </p:attrNameLst>
                                      </p:cBhvr>
                                      <p:tavLst>
                                        <p:tav tm="0">
                                          <p:val>
                                            <p:strVal val="#ppt_x"/>
                                          </p:val>
                                        </p:tav>
                                        <p:tav tm="100000">
                                          <p:val>
                                            <p:strVal val="#ppt_x"/>
                                          </p:val>
                                        </p:tav>
                                      </p:tavLst>
                                    </p:anim>
                                    <p:anim calcmode="lin" valueType="num">
                                      <p:cBhvr additive="base">
                                        <p:cTn id="50" dur="500" fill="hold"/>
                                        <p:tgtEl>
                                          <p:spTgt spid="51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smtClean="0">
                <a:solidFill>
                  <a:srgbClr val="FF0000"/>
                </a:solidFill>
              </a:rPr>
              <a:t>Turns Ratio (cont’d.)</a:t>
            </a:r>
          </a:p>
        </p:txBody>
      </p:sp>
      <p:sp>
        <p:nvSpPr>
          <p:cNvPr id="8195" name="Content Placeholder 2"/>
          <p:cNvSpPr>
            <a:spLocks noGrp="1"/>
          </p:cNvSpPr>
          <p:nvPr>
            <p:ph idx="1"/>
          </p:nvPr>
        </p:nvSpPr>
        <p:spPr/>
        <p:txBody>
          <a:bodyPr>
            <a:normAutofit/>
          </a:bodyPr>
          <a:lstStyle/>
          <a:p>
            <a:r>
              <a:rPr lang="en-US" dirty="0" smtClean="0">
                <a:solidFill>
                  <a:srgbClr val="FF0000"/>
                </a:solidFill>
              </a:rPr>
              <a:t>Step-up transformer</a:t>
            </a:r>
          </a:p>
          <a:p>
            <a:pPr lvl="1"/>
            <a:r>
              <a:rPr lang="en-US" dirty="0"/>
              <a:t>Produces a secondary voltage greater than its primary voltage</a:t>
            </a:r>
          </a:p>
          <a:p>
            <a:pPr lvl="1"/>
            <a:r>
              <a:rPr lang="en-US" dirty="0"/>
              <a:t>Turns ratio is always greater than </a:t>
            </a:r>
            <a:r>
              <a:rPr lang="en-US" dirty="0" smtClean="0"/>
              <a:t>one</a:t>
            </a:r>
          </a:p>
          <a:p>
            <a:r>
              <a:rPr lang="en-US" dirty="0">
                <a:solidFill>
                  <a:srgbClr val="FF0000"/>
                </a:solidFill>
              </a:rPr>
              <a:t>Step-down transformer</a:t>
            </a:r>
          </a:p>
          <a:p>
            <a:pPr lvl="1"/>
            <a:r>
              <a:rPr lang="en-US" dirty="0"/>
              <a:t>Produces secondary voltage less than its primary voltage</a:t>
            </a:r>
          </a:p>
          <a:p>
            <a:pPr lvl="1"/>
            <a:r>
              <a:rPr lang="en-US" dirty="0"/>
              <a:t>Turns ratio is always less than one</a:t>
            </a:r>
          </a:p>
          <a:p>
            <a:endParaRPr lang="en-US" dirty="0" smtClean="0"/>
          </a:p>
        </p:txBody>
      </p:sp>
    </p:spTree>
    <p:extLst>
      <p:ext uri="{BB962C8B-B14F-4D97-AF65-F5344CB8AC3E}">
        <p14:creationId xmlns:p14="http://schemas.microsoft.com/office/powerpoint/2010/main" val="16420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bwMode="auto">
          <a:xfrm>
            <a:off x="457200" y="274638"/>
            <a:ext cx="8229600" cy="944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smtClean="0">
                <a:solidFill>
                  <a:srgbClr val="FF0000"/>
                </a:solidFill>
              </a:rPr>
              <a:t>Applications</a:t>
            </a:r>
          </a:p>
        </p:txBody>
      </p:sp>
      <p:sp>
        <p:nvSpPr>
          <p:cNvPr id="10243" name="Content Placeholder 2"/>
          <p:cNvSpPr>
            <a:spLocks noGrp="1"/>
          </p:cNvSpPr>
          <p:nvPr>
            <p:ph idx="1"/>
          </p:nvPr>
        </p:nvSpPr>
        <p:spPr>
          <a:xfrm>
            <a:off x="457200" y="1371600"/>
            <a:ext cx="8229600" cy="4754563"/>
          </a:xfrm>
        </p:spPr>
        <p:txBody>
          <a:bodyPr/>
          <a:lstStyle/>
          <a:p>
            <a:r>
              <a:rPr lang="en-US" dirty="0" smtClean="0"/>
              <a:t>Transformer applications include:</a:t>
            </a:r>
          </a:p>
          <a:p>
            <a:pPr lvl="1"/>
            <a:r>
              <a:rPr lang="en-US" dirty="0" smtClean="0"/>
              <a:t>Stepping up/down voltage and current</a:t>
            </a:r>
          </a:p>
          <a:p>
            <a:pPr lvl="1"/>
            <a:r>
              <a:rPr lang="en-US" dirty="0" smtClean="0"/>
              <a:t>Impedance matching</a:t>
            </a:r>
          </a:p>
          <a:p>
            <a:pPr lvl="1"/>
            <a:r>
              <a:rPr lang="en-US" dirty="0" smtClean="0"/>
              <a:t>Phase shifting</a:t>
            </a:r>
          </a:p>
          <a:p>
            <a:pPr lvl="1"/>
            <a:r>
              <a:rPr lang="en-US" dirty="0" smtClean="0"/>
              <a:t>Isolation</a:t>
            </a:r>
          </a:p>
          <a:p>
            <a:pPr lvl="1"/>
            <a:r>
              <a:rPr lang="en-US" dirty="0" smtClean="0"/>
              <a:t>Blocking DC while passing AC</a:t>
            </a:r>
          </a:p>
          <a:p>
            <a:pPr lvl="1"/>
            <a:r>
              <a:rPr lang="en-US" dirty="0" smtClean="0"/>
              <a:t>Producing several signals at various voltage levels</a:t>
            </a:r>
          </a:p>
        </p:txBody>
      </p:sp>
    </p:spTree>
    <p:extLst>
      <p:ext uri="{BB962C8B-B14F-4D97-AF65-F5344CB8AC3E}">
        <p14:creationId xmlns:p14="http://schemas.microsoft.com/office/powerpoint/2010/main" val="1489172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TotalTime>
  <Words>1778</Words>
  <Application>Microsoft Office PowerPoint</Application>
  <PresentationFormat>On-screen Show (4:3)</PresentationFormat>
  <Paragraphs>211</Paragraphs>
  <Slides>52</Slides>
  <Notes>1</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ＭＳ Ｐゴシック</vt:lpstr>
      <vt:lpstr>Arial</vt:lpstr>
      <vt:lpstr>Calibri</vt:lpstr>
      <vt:lpstr>Cambria Math</vt:lpstr>
      <vt:lpstr>Tahoma</vt:lpstr>
      <vt:lpstr>Times New Roman</vt:lpstr>
      <vt:lpstr>Wingdings</vt:lpstr>
      <vt:lpstr>Office Theme</vt:lpstr>
      <vt:lpstr>Chapter 18</vt:lpstr>
      <vt:lpstr>Objectives</vt:lpstr>
      <vt:lpstr>Electromagnetic Induction</vt:lpstr>
      <vt:lpstr>PowerPoint Presentation</vt:lpstr>
      <vt:lpstr>Mutual Inductance</vt:lpstr>
      <vt:lpstr>Turns Ratio</vt:lpstr>
      <vt:lpstr>PowerPoint Presentation</vt:lpstr>
      <vt:lpstr>Turns Ratio (cont’d.)</vt:lpstr>
      <vt:lpstr>Applications</vt:lpstr>
      <vt:lpstr>Applications (cont’d.)</vt:lpstr>
      <vt:lpstr>Applications (cont’d.)</vt:lpstr>
      <vt:lpstr>Applications (cont’d.)</vt:lpstr>
      <vt:lpstr>Applications (cont’d.)</vt:lpstr>
      <vt:lpstr>Applications (cont’d.)</vt:lpstr>
      <vt:lpstr>Power Transformers</vt:lpstr>
      <vt:lpstr>Summary</vt:lpstr>
      <vt:lpstr>Electrical motors</vt:lpstr>
      <vt:lpstr>About Chapter</vt:lpstr>
      <vt:lpstr>What is an electric motor?</vt:lpstr>
      <vt:lpstr>Classification of Electric motors </vt:lpstr>
      <vt:lpstr>How to find the direction of Force acting the conductor</vt:lpstr>
      <vt:lpstr>Flemings left hand rule</vt:lpstr>
      <vt:lpstr>Principle of DC motors</vt:lpstr>
      <vt:lpstr>Right Hand Thumb Rule</vt:lpstr>
      <vt:lpstr>Conductor in a magnetic field,   Flux produced by current carrying conductor</vt:lpstr>
      <vt:lpstr>DC motors</vt:lpstr>
      <vt:lpstr>Magnitude of Force</vt:lpstr>
      <vt:lpstr> Principle of  DC motor</vt:lpstr>
      <vt:lpstr>Working of DC motor</vt:lpstr>
      <vt:lpstr>Construction of DC machine. </vt:lpstr>
      <vt:lpstr>DC machines can be used as DC motors and generators</vt:lpstr>
      <vt:lpstr>Functions of various parts of DC machine</vt:lpstr>
      <vt:lpstr>Pole cores/shoes</vt:lpstr>
      <vt:lpstr>Field Poles</vt:lpstr>
      <vt:lpstr>Pole Shoe</vt:lpstr>
      <vt:lpstr>Pole Coils</vt:lpstr>
      <vt:lpstr>Armature core</vt:lpstr>
      <vt:lpstr>Rotor of DC motor</vt:lpstr>
      <vt:lpstr>Armature windings</vt:lpstr>
      <vt:lpstr>Armature windings</vt:lpstr>
      <vt:lpstr>Commutator and brushes assembly</vt:lpstr>
      <vt:lpstr>Commutator </vt:lpstr>
      <vt:lpstr>Brushes and Bearings</vt:lpstr>
      <vt:lpstr>Applications of DC Motors</vt:lpstr>
      <vt:lpstr>TORQUE</vt:lpstr>
      <vt:lpstr>Why DC motors offer high as well as constant torque?</vt:lpstr>
      <vt:lpstr>Types of AC motors</vt:lpstr>
      <vt:lpstr>Characteristics of motors</vt:lpstr>
      <vt:lpstr>Applications of Electric motors</vt:lpstr>
      <vt:lpstr>Application depends on Different sizes of motors</vt:lpstr>
      <vt:lpstr>Electric motors are classified on the basis of…</vt:lpstr>
      <vt:lpstr>That is the completion of Unit-3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18</dc:title>
  <dc:creator/>
  <cp:lastModifiedBy>DELL</cp:lastModifiedBy>
  <cp:revision>11</cp:revision>
  <dcterms:created xsi:type="dcterms:W3CDTF">2006-08-16T00:00:00Z</dcterms:created>
  <dcterms:modified xsi:type="dcterms:W3CDTF">2016-03-03T08:40:39Z</dcterms:modified>
</cp:coreProperties>
</file>