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5" r:id="rId4"/>
    <p:sldId id="276" r:id="rId5"/>
    <p:sldId id="277" r:id="rId6"/>
    <p:sldId id="259" r:id="rId7"/>
    <p:sldId id="278" r:id="rId8"/>
    <p:sldId id="279" r:id="rId9"/>
    <p:sldId id="260" r:id="rId10"/>
    <p:sldId id="280" r:id="rId11"/>
    <p:sldId id="281" r:id="rId12"/>
    <p:sldId id="261" r:id="rId13"/>
    <p:sldId id="282" r:id="rId14"/>
    <p:sldId id="262" r:id="rId15"/>
    <p:sldId id="286" r:id="rId16"/>
    <p:sldId id="263" r:id="rId17"/>
    <p:sldId id="287" r:id="rId18"/>
    <p:sldId id="283" r:id="rId19"/>
    <p:sldId id="288" r:id="rId20"/>
    <p:sldId id="289" r:id="rId21"/>
    <p:sldId id="290" r:id="rId22"/>
    <p:sldId id="284" r:id="rId23"/>
    <p:sldId id="285" r:id="rId24"/>
    <p:sldId id="264" r:id="rId25"/>
    <p:sldId id="265" r:id="rId26"/>
    <p:sldId id="266" r:id="rId27"/>
    <p:sldId id="267" r:id="rId28"/>
    <p:sldId id="268" r:id="rId29"/>
    <p:sldId id="291" r:id="rId30"/>
    <p:sldId id="269" r:id="rId31"/>
    <p:sldId id="292" r:id="rId32"/>
    <p:sldId id="270" r:id="rId33"/>
    <p:sldId id="271" r:id="rId34"/>
    <p:sldId id="293" r:id="rId3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74492" y="2304414"/>
            <a:ext cx="2795015" cy="696594"/>
          </a:xfrm>
          <a:prstGeom prst="rect">
            <a:avLst/>
          </a:prstGeom>
        </p:spPr>
        <p:txBody>
          <a:bodyPr wrap="square" lIns="0" tIns="0" rIns="0" bIns="0">
            <a:spAutoFit/>
          </a:bodyPr>
          <a:lstStyle>
            <a:lvl1pPr>
              <a:defRPr sz="4400" b="0" i="0">
                <a:solidFill>
                  <a:schemeClr val="tx1"/>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10/23/2017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10/23/2017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10/23/2017</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10/23/2017</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10/23/2017</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3999" cy="6857997"/>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079398" y="1008633"/>
            <a:ext cx="6985634" cy="1367789"/>
          </a:xfrm>
          <a:prstGeom prst="rect">
            <a:avLst/>
          </a:prstGeom>
        </p:spPr>
        <p:txBody>
          <a:bodyPr wrap="square" lIns="0" tIns="0" rIns="0" bIns="0">
            <a:spAutoFit/>
          </a:bodyPr>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a:xfrm>
            <a:off x="535940" y="2359271"/>
            <a:ext cx="6744334" cy="3236595"/>
          </a:xfrm>
          <a:prstGeom prst="rect">
            <a:avLst/>
          </a:prstGeom>
        </p:spPr>
        <p:txBody>
          <a:bodyPr wrap="square" lIns="0" tIns="0" rIns="0" bIns="0">
            <a:spAutoFit/>
          </a:bodyPr>
          <a:lstStyle>
            <a:lvl1pPr>
              <a:defRPr sz="32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10/23/2017</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905000" y="3200400"/>
            <a:ext cx="6324600" cy="751488"/>
          </a:xfrm>
          <a:prstGeom prst="rect">
            <a:avLst/>
          </a:prstGeom>
        </p:spPr>
        <p:txBody>
          <a:bodyPr vert="horz" wrap="square" lIns="0" tIns="12700" rIns="0" bIns="0" rtlCol="0">
            <a:spAutoFit/>
          </a:bodyPr>
          <a:lstStyle/>
          <a:p>
            <a:pPr marL="12700" algn="ctr">
              <a:lnSpc>
                <a:spcPct val="100000"/>
              </a:lnSpc>
              <a:spcBef>
                <a:spcPts val="100"/>
              </a:spcBef>
            </a:pPr>
            <a:r>
              <a:rPr sz="4800" dirty="0">
                <a:latin typeface="Arial"/>
                <a:cs typeface="Arial"/>
              </a:rPr>
              <a:t>Microcomputer</a:t>
            </a:r>
            <a:r>
              <a:rPr sz="4800" spc="-105" dirty="0">
                <a:latin typeface="Arial"/>
                <a:cs typeface="Arial"/>
              </a:rPr>
              <a:t> </a:t>
            </a:r>
            <a:r>
              <a:rPr sz="4800" dirty="0">
                <a:latin typeface="Arial"/>
                <a:cs typeface="Arial"/>
              </a:rPr>
              <a:t>Basics</a:t>
            </a:r>
          </a:p>
        </p:txBody>
      </p:sp>
      <p:sp>
        <p:nvSpPr>
          <p:cNvPr id="4" name="Title 3"/>
          <p:cNvSpPr>
            <a:spLocks noGrp="1"/>
          </p:cNvSpPr>
          <p:nvPr>
            <p:ph type="ctrTitle"/>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398" y="1008633"/>
            <a:ext cx="6985634" cy="677108"/>
          </a:xfrm>
        </p:spPr>
        <p:txBody>
          <a:bodyPr/>
          <a:lstStyle/>
          <a:p>
            <a:pPr algn="ctr"/>
            <a:r>
              <a:rPr lang="en-US" dirty="0" smtClean="0"/>
              <a:t>ALU</a:t>
            </a:r>
            <a:endParaRPr lang="en-US" dirty="0"/>
          </a:p>
        </p:txBody>
      </p:sp>
      <p:sp>
        <p:nvSpPr>
          <p:cNvPr id="3" name="Text Placeholder 2"/>
          <p:cNvSpPr>
            <a:spLocks noGrp="1"/>
          </p:cNvSpPr>
          <p:nvPr>
            <p:ph type="body" idx="1"/>
          </p:nvPr>
        </p:nvSpPr>
        <p:spPr>
          <a:xfrm>
            <a:off x="535940" y="1828801"/>
            <a:ext cx="7922260" cy="3447098"/>
          </a:xfrm>
        </p:spPr>
        <p:txBody>
          <a:bodyPr/>
          <a:lstStyle/>
          <a:p>
            <a:pPr>
              <a:buFont typeface="Arial" pitchFamily="34" charset="0"/>
              <a:buChar char="•"/>
            </a:pPr>
            <a:r>
              <a:rPr lang="en-US" dirty="0" smtClean="0"/>
              <a:t>Performs Mathematical and decision making operations</a:t>
            </a:r>
          </a:p>
          <a:p>
            <a:pPr>
              <a:buFont typeface="Arial" pitchFamily="34" charset="0"/>
              <a:buChar char="•"/>
            </a:pPr>
            <a:endParaRPr lang="en-US" dirty="0" smtClean="0"/>
          </a:p>
          <a:p>
            <a:pPr>
              <a:buFont typeface="Arial" pitchFamily="34" charset="0"/>
              <a:buChar char="•"/>
            </a:pPr>
            <a:r>
              <a:rPr lang="en-US" dirty="0" smtClean="0"/>
              <a:t>Add and subtract</a:t>
            </a:r>
          </a:p>
          <a:p>
            <a:pPr>
              <a:buFont typeface="Arial" pitchFamily="34" charset="0"/>
              <a:buChar char="•"/>
            </a:pPr>
            <a:r>
              <a:rPr lang="en-US" dirty="0" smtClean="0"/>
              <a:t>Multiply and divide-</a:t>
            </a:r>
            <a:r>
              <a:rPr lang="en-US" dirty="0" smtClean="0">
                <a:solidFill>
                  <a:srgbClr val="FF0000"/>
                </a:solidFill>
              </a:rPr>
              <a:t>program in memory</a:t>
            </a:r>
          </a:p>
          <a:p>
            <a:pPr>
              <a:buFont typeface="Arial" pitchFamily="34" charset="0"/>
              <a:buChar char="•"/>
            </a:pPr>
            <a:r>
              <a:rPr lang="en-US" dirty="0" smtClean="0"/>
              <a:t>Logic operations- AND, OR, EXOR</a:t>
            </a:r>
          </a:p>
          <a:p>
            <a:pPr>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5940" y="1447801"/>
            <a:ext cx="8150860" cy="5416868"/>
          </a:xfrm>
        </p:spPr>
        <p:txBody>
          <a:bodyPr/>
          <a:lstStyle/>
          <a:p>
            <a:pPr>
              <a:buFont typeface="Arial" pitchFamily="34" charset="0"/>
              <a:buChar char="•"/>
            </a:pPr>
            <a:r>
              <a:rPr lang="en-US" dirty="0" smtClean="0"/>
              <a:t>All Data to Accumulator and ALU– Via Data Register</a:t>
            </a:r>
          </a:p>
          <a:p>
            <a:pPr>
              <a:buFont typeface="Arial" pitchFamily="34" charset="0"/>
              <a:buChar char="•"/>
            </a:pPr>
            <a:endParaRPr lang="en-US" dirty="0" smtClean="0"/>
          </a:p>
          <a:p>
            <a:pPr>
              <a:buFont typeface="Arial" pitchFamily="34" charset="0"/>
              <a:buChar char="•"/>
            </a:pPr>
            <a:r>
              <a:rPr lang="en-US" dirty="0" smtClean="0"/>
              <a:t>Accumulator can be incremented, decremented, shifted left or right etc..</a:t>
            </a:r>
          </a:p>
          <a:p>
            <a:pPr>
              <a:buFont typeface="Arial" pitchFamily="34" charset="0"/>
              <a:buChar char="•"/>
            </a:pPr>
            <a:endParaRPr lang="en-US" dirty="0" smtClean="0"/>
          </a:p>
          <a:p>
            <a:pPr>
              <a:buFont typeface="Arial" pitchFamily="34" charset="0"/>
              <a:buChar char="•"/>
            </a:pPr>
            <a:r>
              <a:rPr lang="en-US" dirty="0" smtClean="0"/>
              <a:t>Accumulator same size as memory word</a:t>
            </a:r>
          </a:p>
          <a:p>
            <a:pPr>
              <a:buFont typeface="Arial" pitchFamily="34" charset="0"/>
              <a:buChar char="•"/>
            </a:pPr>
            <a:endParaRPr lang="en-US" dirty="0" smtClean="0"/>
          </a:p>
          <a:p>
            <a:pPr>
              <a:buFont typeface="Arial" pitchFamily="34" charset="0"/>
              <a:buChar char="•"/>
            </a:pPr>
            <a:r>
              <a:rPr lang="en-US" dirty="0" smtClean="0"/>
              <a:t>ALU is basically a binary </a:t>
            </a:r>
            <a:r>
              <a:rPr lang="en-US" dirty="0" err="1" smtClean="0"/>
              <a:t>addrer</a:t>
            </a:r>
            <a:endParaRPr lang="en-US" dirty="0" smtClean="0"/>
          </a:p>
          <a:p>
            <a:pPr>
              <a:buFont typeface="Arial" pitchFamily="34" charset="0"/>
              <a:buChar char="•"/>
            </a:pPr>
            <a:r>
              <a:rPr lang="en-US" dirty="0" smtClean="0"/>
              <a:t>Add 2 nos. one in acc and one in data register and sum in acc.</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43025" y="1008633"/>
            <a:ext cx="6456680" cy="696595"/>
          </a:xfrm>
          <a:prstGeom prst="rect">
            <a:avLst/>
          </a:prstGeom>
        </p:spPr>
        <p:txBody>
          <a:bodyPr vert="horz" wrap="square" lIns="0" tIns="13335" rIns="0" bIns="0" rtlCol="0">
            <a:spAutoFit/>
          </a:bodyPr>
          <a:lstStyle/>
          <a:p>
            <a:pPr marL="12700" algn="ctr">
              <a:lnSpc>
                <a:spcPct val="100000"/>
              </a:lnSpc>
              <a:spcBef>
                <a:spcPts val="105"/>
              </a:spcBef>
            </a:pPr>
            <a:r>
              <a:rPr lang="en-US" spc="-5" dirty="0" smtClean="0"/>
              <a:t>ALU</a:t>
            </a:r>
            <a:endParaRPr spc="-5" dirty="0"/>
          </a:p>
        </p:txBody>
      </p:sp>
      <p:sp>
        <p:nvSpPr>
          <p:cNvPr id="3" name="object 3"/>
          <p:cNvSpPr txBox="1"/>
          <p:nvPr/>
        </p:nvSpPr>
        <p:spPr>
          <a:xfrm>
            <a:off x="2495169" y="6036970"/>
            <a:ext cx="40132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Figure 37-3. Arithmetic logic unit</a:t>
            </a:r>
            <a:r>
              <a:rPr sz="1800" spc="-60" dirty="0">
                <a:latin typeface="Arial"/>
                <a:cs typeface="Arial"/>
              </a:rPr>
              <a:t> </a:t>
            </a:r>
            <a:r>
              <a:rPr sz="1800" dirty="0">
                <a:latin typeface="Arial"/>
                <a:cs typeface="Arial"/>
              </a:rPr>
              <a:t>(ALU).</a:t>
            </a:r>
            <a:endParaRPr sz="1800">
              <a:latin typeface="Arial"/>
              <a:cs typeface="Arial"/>
            </a:endParaRPr>
          </a:p>
        </p:txBody>
      </p:sp>
      <p:sp>
        <p:nvSpPr>
          <p:cNvPr id="4" name="object 4"/>
          <p:cNvSpPr/>
          <p:nvPr/>
        </p:nvSpPr>
        <p:spPr>
          <a:xfrm>
            <a:off x="2057400" y="1985772"/>
            <a:ext cx="5177663" cy="384047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398" y="1008633"/>
            <a:ext cx="6985634" cy="677108"/>
          </a:xfrm>
        </p:spPr>
        <p:txBody>
          <a:bodyPr/>
          <a:lstStyle/>
          <a:p>
            <a:pPr algn="ctr"/>
            <a:r>
              <a:rPr lang="en-US" dirty="0" smtClean="0"/>
              <a:t>Memory</a:t>
            </a:r>
            <a:endParaRPr lang="en-US" dirty="0"/>
          </a:p>
        </p:txBody>
      </p:sp>
      <p:sp>
        <p:nvSpPr>
          <p:cNvPr id="3" name="TextBox 2"/>
          <p:cNvSpPr txBox="1"/>
          <p:nvPr/>
        </p:nvSpPr>
        <p:spPr>
          <a:xfrm>
            <a:off x="457200" y="1752600"/>
            <a:ext cx="8458200" cy="7294305"/>
          </a:xfrm>
          <a:prstGeom prst="rect">
            <a:avLst/>
          </a:prstGeom>
          <a:noFill/>
        </p:spPr>
        <p:txBody>
          <a:bodyPr wrap="square" rtlCol="0">
            <a:spAutoFit/>
          </a:bodyPr>
          <a:lstStyle/>
          <a:p>
            <a:pPr>
              <a:buFont typeface="Arial" pitchFamily="34" charset="0"/>
              <a:buChar char="•"/>
            </a:pPr>
            <a:r>
              <a:rPr lang="en-US" sz="3600" dirty="0" smtClean="0"/>
              <a:t>Memory is area where programs are stored</a:t>
            </a:r>
          </a:p>
          <a:p>
            <a:pPr>
              <a:buFont typeface="Arial" pitchFamily="34" charset="0"/>
              <a:buChar char="•"/>
            </a:pPr>
            <a:r>
              <a:rPr lang="en-US" sz="3600" dirty="0" smtClean="0"/>
              <a:t>Program contains instruction that are to be executed</a:t>
            </a:r>
          </a:p>
          <a:p>
            <a:pPr>
              <a:buFont typeface="Arial" pitchFamily="34" charset="0"/>
              <a:buChar char="•"/>
            </a:pPr>
            <a:r>
              <a:rPr lang="en-US" sz="3600" dirty="0" smtClean="0"/>
              <a:t>Each register or memory location assigned an address</a:t>
            </a:r>
          </a:p>
          <a:p>
            <a:pPr>
              <a:buFont typeface="Arial" pitchFamily="34" charset="0"/>
              <a:buChar char="•"/>
            </a:pPr>
            <a:r>
              <a:rPr lang="en-US" sz="3600" dirty="0" smtClean="0"/>
              <a:t>RAM</a:t>
            </a:r>
          </a:p>
          <a:p>
            <a:pPr>
              <a:buFont typeface="Arial" pitchFamily="34" charset="0"/>
              <a:buChar char="•"/>
            </a:pPr>
            <a:r>
              <a:rPr lang="en-US" sz="3600" dirty="0" smtClean="0"/>
              <a:t>ROM</a:t>
            </a:r>
          </a:p>
          <a:p>
            <a:pPr>
              <a:buFont typeface="Arial" pitchFamily="34" charset="0"/>
              <a:buChar char="•"/>
            </a:pPr>
            <a:r>
              <a:rPr lang="en-US" sz="3600" dirty="0" smtClean="0"/>
              <a:t>Memory address register determines memory size</a:t>
            </a:r>
          </a:p>
          <a:p>
            <a:endParaRPr lang="en-US" sz="3600" dirty="0" smtClean="0"/>
          </a:p>
          <a:p>
            <a:pPr>
              <a:buFont typeface="Arial" pitchFamily="34" charset="0"/>
              <a:buChar char="•"/>
            </a:pPr>
            <a:endParaRPr lang="en-US" sz="3600" dirty="0"/>
          </a:p>
          <a:p>
            <a:endParaRPr lang="en-US" sz="3600" dirty="0" smtClean="0"/>
          </a:p>
          <a:p>
            <a:endParaRPr lang="en-US" sz="3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26894" y="5982411"/>
            <a:ext cx="440690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Figure </a:t>
            </a:r>
            <a:r>
              <a:rPr sz="1800" spc="-10" dirty="0">
                <a:latin typeface="Arial"/>
                <a:cs typeface="Arial"/>
              </a:rPr>
              <a:t>37-4. </a:t>
            </a:r>
            <a:r>
              <a:rPr sz="1800" spc="-5" dirty="0">
                <a:latin typeface="Arial"/>
                <a:cs typeface="Arial"/>
              </a:rPr>
              <a:t>Memory </a:t>
            </a:r>
            <a:r>
              <a:rPr sz="1800" spc="-10" dirty="0">
                <a:latin typeface="Arial"/>
                <a:cs typeface="Arial"/>
              </a:rPr>
              <a:t>layout </a:t>
            </a:r>
            <a:r>
              <a:rPr sz="1800" dirty="0">
                <a:latin typeface="Arial"/>
                <a:cs typeface="Arial"/>
              </a:rPr>
              <a:t>for a</a:t>
            </a:r>
            <a:r>
              <a:rPr sz="1800" spc="35" dirty="0">
                <a:latin typeface="Arial"/>
                <a:cs typeface="Arial"/>
              </a:rPr>
              <a:t> </a:t>
            </a:r>
            <a:r>
              <a:rPr sz="1800" spc="-15" dirty="0">
                <a:latin typeface="Arial"/>
                <a:cs typeface="Arial"/>
              </a:rPr>
              <a:t>computer.</a:t>
            </a:r>
            <a:endParaRPr sz="1800">
              <a:latin typeface="Arial"/>
              <a:cs typeface="Arial"/>
            </a:endParaRPr>
          </a:p>
        </p:txBody>
      </p:sp>
      <p:sp>
        <p:nvSpPr>
          <p:cNvPr id="3" name="object 3"/>
          <p:cNvSpPr/>
          <p:nvPr/>
        </p:nvSpPr>
        <p:spPr>
          <a:xfrm>
            <a:off x="2464307" y="1104900"/>
            <a:ext cx="4216400" cy="47625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3048000"/>
            <a:ext cx="7010400" cy="830997"/>
          </a:xfrm>
          <a:prstGeom prst="rect">
            <a:avLst/>
          </a:prstGeom>
          <a:noFill/>
        </p:spPr>
        <p:txBody>
          <a:bodyPr wrap="square" rtlCol="0">
            <a:spAutoFit/>
          </a:bodyPr>
          <a:lstStyle/>
          <a:p>
            <a:pPr algn="ctr"/>
            <a:r>
              <a:rPr lang="en-US" sz="4800" b="1" dirty="0" smtClean="0"/>
              <a:t>MICROPROCESSORS</a:t>
            </a:r>
            <a:endParaRPr lang="en-US" sz="48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Microprocessor</a:t>
            </a:r>
            <a:r>
              <a:rPr spc="-75" dirty="0"/>
              <a:t> </a:t>
            </a:r>
            <a:r>
              <a:rPr dirty="0"/>
              <a:t>Architecture</a:t>
            </a:r>
          </a:p>
        </p:txBody>
      </p:sp>
      <p:sp>
        <p:nvSpPr>
          <p:cNvPr id="3" name="object 3"/>
          <p:cNvSpPr txBox="1"/>
          <p:nvPr/>
        </p:nvSpPr>
        <p:spPr>
          <a:xfrm>
            <a:off x="2288794" y="4828413"/>
            <a:ext cx="460819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Figure 37-5. Parts of </a:t>
            </a:r>
            <a:r>
              <a:rPr sz="1800" spc="-10" dirty="0">
                <a:latin typeface="Arial"/>
                <a:cs typeface="Arial"/>
              </a:rPr>
              <a:t>an </a:t>
            </a:r>
            <a:r>
              <a:rPr sz="1800" spc="-5" dirty="0">
                <a:latin typeface="Arial"/>
                <a:cs typeface="Arial"/>
              </a:rPr>
              <a:t>8-bit</a:t>
            </a:r>
            <a:r>
              <a:rPr sz="1800" spc="55" dirty="0">
                <a:latin typeface="Arial"/>
                <a:cs typeface="Arial"/>
              </a:rPr>
              <a:t> </a:t>
            </a:r>
            <a:r>
              <a:rPr sz="1800" spc="-10" dirty="0">
                <a:latin typeface="Arial"/>
                <a:cs typeface="Arial"/>
              </a:rPr>
              <a:t>microprocessor.</a:t>
            </a:r>
            <a:endParaRPr sz="1800">
              <a:latin typeface="Arial"/>
              <a:cs typeface="Arial"/>
            </a:endParaRPr>
          </a:p>
        </p:txBody>
      </p:sp>
      <p:sp>
        <p:nvSpPr>
          <p:cNvPr id="4" name="object 4"/>
          <p:cNvSpPr/>
          <p:nvPr/>
        </p:nvSpPr>
        <p:spPr>
          <a:xfrm>
            <a:off x="2482595" y="2667000"/>
            <a:ext cx="4178300" cy="19431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535940" y="2359271"/>
            <a:ext cx="6744334" cy="2462213"/>
          </a:xfrm>
        </p:spPr>
        <p:txBody>
          <a:bodyPr/>
          <a:lstStyle/>
          <a:p>
            <a:r>
              <a:rPr lang="en-US" dirty="0" smtClean="0"/>
              <a:t>** Any Instruction would affect all the parts of the Microprocessor</a:t>
            </a:r>
          </a:p>
          <a:p>
            <a:endParaRPr lang="en-US" dirty="0" smtClean="0"/>
          </a:p>
          <a:p>
            <a:r>
              <a:rPr lang="en-US" dirty="0" smtClean="0"/>
              <a:t>--Register and ALU used by microprocessor for data manipulation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535940" y="1295401"/>
            <a:ext cx="8303260" cy="2462213"/>
          </a:xfrm>
        </p:spPr>
        <p:txBody>
          <a:bodyPr/>
          <a:lstStyle/>
          <a:p>
            <a:pPr algn="ctr"/>
            <a:r>
              <a:rPr lang="en-US" dirty="0" smtClean="0"/>
              <a:t>Instruction and Programs</a:t>
            </a:r>
          </a:p>
          <a:p>
            <a:endParaRPr lang="en-US" dirty="0" smtClean="0"/>
          </a:p>
          <a:p>
            <a:endParaRPr lang="en-US" dirty="0" smtClean="0"/>
          </a:p>
          <a:p>
            <a:endParaRPr lang="en-US" dirty="0" smtClean="0"/>
          </a:p>
          <a:p>
            <a:pPr algn="ctr"/>
            <a:r>
              <a:rPr lang="en-US" dirty="0" smtClean="0"/>
              <a:t>Fetched from Memory</a:t>
            </a:r>
            <a:endParaRPr lang="en-US" dirty="0"/>
          </a:p>
        </p:txBody>
      </p:sp>
      <p:sp>
        <p:nvSpPr>
          <p:cNvPr id="5" name="Down Arrow 4"/>
          <p:cNvSpPr/>
          <p:nvPr/>
        </p:nvSpPr>
        <p:spPr>
          <a:xfrm>
            <a:off x="4572000" y="2057400"/>
            <a:ext cx="3048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Down Arrow 5"/>
          <p:cNvSpPr/>
          <p:nvPr/>
        </p:nvSpPr>
        <p:spPr>
          <a:xfrm>
            <a:off x="4572000" y="3962400"/>
            <a:ext cx="3048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38200" y="5105400"/>
            <a:ext cx="8001000" cy="584775"/>
          </a:xfrm>
          <a:prstGeom prst="rect">
            <a:avLst/>
          </a:prstGeom>
          <a:noFill/>
        </p:spPr>
        <p:txBody>
          <a:bodyPr wrap="square" rtlCol="0">
            <a:spAutoFit/>
          </a:bodyPr>
          <a:lstStyle/>
          <a:p>
            <a:pPr algn="ctr"/>
            <a:r>
              <a:rPr lang="en-US" sz="3200" dirty="0" smtClean="0">
                <a:latin typeface="Arial" pitchFamily="34" charset="0"/>
                <a:cs typeface="Arial" pitchFamily="34" charset="0"/>
              </a:rPr>
              <a:t>Placed in Instruction Register and Decoded</a:t>
            </a:r>
            <a:endParaRPr lang="en-US" sz="3200" dirty="0">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008633"/>
            <a:ext cx="7924800" cy="896367"/>
          </a:xfrm>
        </p:spPr>
        <p:txBody>
          <a:bodyPr/>
          <a:lstStyle/>
          <a:p>
            <a:r>
              <a:rPr lang="en-US" dirty="0" smtClean="0"/>
              <a:t>Some Important aspects of µP</a:t>
            </a:r>
            <a:endParaRPr lang="en-US" dirty="0"/>
          </a:p>
        </p:txBody>
      </p:sp>
      <p:sp>
        <p:nvSpPr>
          <p:cNvPr id="3" name="Text Placeholder 2"/>
          <p:cNvSpPr>
            <a:spLocks noGrp="1"/>
          </p:cNvSpPr>
          <p:nvPr>
            <p:ph type="body" idx="1"/>
          </p:nvPr>
        </p:nvSpPr>
        <p:spPr>
          <a:xfrm>
            <a:off x="685800" y="2209800"/>
            <a:ext cx="7769860" cy="2954655"/>
          </a:xfrm>
        </p:spPr>
        <p:txBody>
          <a:bodyPr/>
          <a:lstStyle/>
          <a:p>
            <a:pPr marL="514350" indent="-514350">
              <a:buFont typeface="+mj-lt"/>
              <a:buAutoNum type="arabicPeriod"/>
            </a:pPr>
            <a:r>
              <a:rPr lang="en-US" dirty="0" smtClean="0"/>
              <a:t> Name and no. of registers vary from one µP to other.</a:t>
            </a:r>
          </a:p>
          <a:p>
            <a:pPr marL="514350" indent="-514350">
              <a:buFont typeface="+mj-lt"/>
              <a:buAutoNum type="arabicPeriod"/>
            </a:pPr>
            <a:r>
              <a:rPr lang="en-US" dirty="0" smtClean="0"/>
              <a:t>Accumulator register more often used and works closely with ALU.</a:t>
            </a:r>
          </a:p>
          <a:p>
            <a:pPr marL="514350" indent="-514350">
              <a:buFont typeface="+mj-lt"/>
              <a:buAutoNum type="arabicPeriod"/>
            </a:pPr>
            <a:r>
              <a:rPr lang="en-US" dirty="0" smtClean="0"/>
              <a:t> No. of bits of Accumulator decides µP word size.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371601"/>
            <a:ext cx="6823074" cy="2954655"/>
          </a:xfrm>
        </p:spPr>
        <p:txBody>
          <a:bodyPr/>
          <a:lstStyle/>
          <a:p>
            <a:pPr>
              <a:buFont typeface="Arial" pitchFamily="34" charset="0"/>
              <a:buChar char="•"/>
            </a:pPr>
            <a:r>
              <a:rPr lang="en-US" dirty="0" smtClean="0"/>
              <a:t>What are digital Computers ??</a:t>
            </a:r>
          </a:p>
          <a:p>
            <a:pPr>
              <a:buFont typeface="Arial" pitchFamily="34" charset="0"/>
              <a:buChar char="•"/>
            </a:pPr>
            <a:endParaRPr lang="en-US" dirty="0" smtClean="0"/>
          </a:p>
          <a:p>
            <a:pPr>
              <a:buFont typeface="Arial" pitchFamily="34" charset="0"/>
              <a:buChar char="•"/>
            </a:pPr>
            <a:r>
              <a:rPr lang="en-US" dirty="0" smtClean="0"/>
              <a:t>What is DATA ??</a:t>
            </a:r>
          </a:p>
          <a:p>
            <a:pPr>
              <a:buFont typeface="Arial" pitchFamily="34" charset="0"/>
              <a:buChar char="•"/>
            </a:pPr>
            <a:endParaRPr lang="en-US" dirty="0" smtClean="0"/>
          </a:p>
          <a:p>
            <a:pPr>
              <a:buFont typeface="Arial" pitchFamily="34" charset="0"/>
              <a:buChar char="•"/>
            </a:pPr>
            <a:r>
              <a:rPr lang="en-US" dirty="0" smtClean="0"/>
              <a:t>Classification with Size and computing capability</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398" y="1008633"/>
            <a:ext cx="6985634" cy="677108"/>
          </a:xfrm>
        </p:spPr>
        <p:txBody>
          <a:bodyPr/>
          <a:lstStyle/>
          <a:p>
            <a:r>
              <a:rPr lang="en-US" dirty="0" smtClean="0"/>
              <a:t>Condition Code Register</a:t>
            </a:r>
            <a:endParaRPr lang="en-US" dirty="0"/>
          </a:p>
        </p:txBody>
      </p:sp>
      <p:sp>
        <p:nvSpPr>
          <p:cNvPr id="3" name="Text Placeholder 2"/>
          <p:cNvSpPr>
            <a:spLocks noGrp="1"/>
          </p:cNvSpPr>
          <p:nvPr>
            <p:ph type="body" idx="1"/>
          </p:nvPr>
        </p:nvSpPr>
        <p:spPr>
          <a:xfrm>
            <a:off x="535940" y="1981201"/>
            <a:ext cx="7388860" cy="3939540"/>
          </a:xfrm>
        </p:spPr>
        <p:txBody>
          <a:bodyPr/>
          <a:lstStyle/>
          <a:p>
            <a:r>
              <a:rPr lang="en-US" dirty="0" smtClean="0"/>
              <a:t>Processor Status Register</a:t>
            </a:r>
          </a:p>
          <a:p>
            <a:r>
              <a:rPr lang="en-US" dirty="0" smtClean="0"/>
              <a:t>P-Register</a:t>
            </a:r>
          </a:p>
          <a:p>
            <a:r>
              <a:rPr lang="en-US" dirty="0" smtClean="0"/>
              <a:t>Status Register</a:t>
            </a:r>
          </a:p>
          <a:p>
            <a:r>
              <a:rPr lang="en-US" dirty="0" smtClean="0"/>
              <a:t>Flag Register</a:t>
            </a:r>
          </a:p>
          <a:p>
            <a:endParaRPr lang="en-US" dirty="0" smtClean="0"/>
          </a:p>
          <a:p>
            <a:r>
              <a:rPr lang="en-US" dirty="0" smtClean="0"/>
              <a:t>******Flag Bit</a:t>
            </a:r>
          </a:p>
          <a:p>
            <a:r>
              <a:rPr lang="en-US" dirty="0" smtClean="0"/>
              <a:t>Examples</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535940" y="2359271"/>
            <a:ext cx="6744334" cy="984885"/>
          </a:xfrm>
        </p:spPr>
        <p:txBody>
          <a:bodyPr/>
          <a:lstStyle/>
          <a:p>
            <a:r>
              <a:rPr lang="en-US" dirty="0" smtClean="0"/>
              <a:t>Program Counter</a:t>
            </a:r>
          </a:p>
          <a:p>
            <a:r>
              <a:rPr lang="en-US" dirty="0" smtClean="0"/>
              <a:t>Stack Pointer</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008633"/>
            <a:ext cx="8839200" cy="615553"/>
          </a:xfrm>
        </p:spPr>
        <p:txBody>
          <a:bodyPr/>
          <a:lstStyle/>
          <a:p>
            <a:pPr algn="ctr"/>
            <a:r>
              <a:rPr lang="en-US" sz="4000" dirty="0" smtClean="0"/>
              <a:t>Basic Instructions in a Microprocessor</a:t>
            </a:r>
            <a:endParaRPr lang="en-US" sz="4000" dirty="0"/>
          </a:p>
        </p:txBody>
      </p:sp>
      <p:sp>
        <p:nvSpPr>
          <p:cNvPr id="3" name="Text Placeholder 2"/>
          <p:cNvSpPr>
            <a:spLocks noGrp="1"/>
          </p:cNvSpPr>
          <p:nvPr>
            <p:ph type="body" idx="1"/>
          </p:nvPr>
        </p:nvSpPr>
        <p:spPr>
          <a:xfrm>
            <a:off x="535940" y="1752601"/>
            <a:ext cx="8303260" cy="3939540"/>
          </a:xfrm>
        </p:spPr>
        <p:txBody>
          <a:bodyPr/>
          <a:lstStyle/>
          <a:p>
            <a:pPr marL="514350" indent="-514350">
              <a:buFont typeface="+mj-lt"/>
              <a:buAutoNum type="arabicPeriod"/>
            </a:pPr>
            <a:r>
              <a:rPr lang="en-US" dirty="0" smtClean="0"/>
              <a:t>Data Movement Instructions</a:t>
            </a:r>
          </a:p>
          <a:p>
            <a:pPr marL="514350" indent="-514350">
              <a:buFont typeface="+mj-lt"/>
              <a:buAutoNum type="arabicPeriod"/>
            </a:pPr>
            <a:r>
              <a:rPr lang="en-US" dirty="0" err="1" smtClean="0"/>
              <a:t>Arithematic</a:t>
            </a:r>
            <a:r>
              <a:rPr lang="en-US" dirty="0" smtClean="0"/>
              <a:t> Instructions</a:t>
            </a:r>
          </a:p>
          <a:p>
            <a:pPr marL="514350" indent="-514350">
              <a:buFont typeface="+mj-lt"/>
              <a:buAutoNum type="arabicPeriod"/>
            </a:pPr>
            <a:r>
              <a:rPr lang="en-US" dirty="0" smtClean="0"/>
              <a:t>Logic Instruction</a:t>
            </a:r>
          </a:p>
          <a:p>
            <a:pPr marL="514350" indent="-514350">
              <a:buFont typeface="+mj-lt"/>
              <a:buAutoNum type="arabicPeriod"/>
            </a:pPr>
            <a:r>
              <a:rPr lang="en-US" dirty="0" smtClean="0"/>
              <a:t>Compare and Test Instructions</a:t>
            </a:r>
          </a:p>
          <a:p>
            <a:pPr marL="514350" indent="-514350">
              <a:buFont typeface="+mj-lt"/>
              <a:buAutoNum type="arabicPeriod"/>
            </a:pPr>
            <a:r>
              <a:rPr lang="en-US" dirty="0" smtClean="0"/>
              <a:t>Rotate and Shift Instructions</a:t>
            </a:r>
          </a:p>
          <a:p>
            <a:pPr marL="514350" indent="-514350">
              <a:buFont typeface="+mj-lt"/>
              <a:buAutoNum type="arabicPeriod"/>
            </a:pPr>
            <a:r>
              <a:rPr lang="en-US" dirty="0" smtClean="0"/>
              <a:t>Stack Instructions</a:t>
            </a:r>
          </a:p>
          <a:p>
            <a:pPr marL="514350" indent="-514350">
              <a:buFont typeface="+mj-lt"/>
              <a:buAutoNum type="arabicPeriod"/>
            </a:pPr>
            <a:r>
              <a:rPr lang="en-US" dirty="0" smtClean="0"/>
              <a:t>Input and Output Instructions</a:t>
            </a:r>
          </a:p>
          <a:p>
            <a:pPr marL="514350" indent="-514350">
              <a:buFont typeface="+mj-lt"/>
              <a:buAutoNum type="arabicPeriod"/>
            </a:pPr>
            <a:r>
              <a:rPr lang="en-US" dirty="0" smtClean="0"/>
              <a:t>Miscellaneous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398" y="1008633"/>
            <a:ext cx="6985634" cy="677108"/>
          </a:xfrm>
        </p:spPr>
        <p:txBody>
          <a:bodyPr/>
          <a:lstStyle/>
          <a:p>
            <a:pPr algn="ctr"/>
            <a:r>
              <a:rPr lang="en-US" dirty="0" smtClean="0"/>
              <a:t>Data Movement Instructions</a:t>
            </a:r>
            <a:endParaRPr lang="en-US" dirty="0"/>
          </a:p>
        </p:txBody>
      </p:sp>
      <p:sp>
        <p:nvSpPr>
          <p:cNvPr id="3" name="Text Placeholder 2"/>
          <p:cNvSpPr>
            <a:spLocks noGrp="1"/>
          </p:cNvSpPr>
          <p:nvPr>
            <p:ph type="body" idx="1"/>
          </p:nvPr>
        </p:nvSpPr>
        <p:spPr>
          <a:xfrm>
            <a:off x="535940" y="1752601"/>
            <a:ext cx="8074660" cy="4308872"/>
          </a:xfrm>
        </p:spPr>
        <p:txBody>
          <a:bodyPr/>
          <a:lstStyle/>
          <a:p>
            <a:r>
              <a:rPr lang="en-US" sz="2400" dirty="0" smtClean="0"/>
              <a:t>Move data from one location to another within the </a:t>
            </a:r>
            <a:r>
              <a:rPr lang="en-US" sz="2400" dirty="0" smtClean="0">
                <a:solidFill>
                  <a:srgbClr val="FF0000"/>
                </a:solidFill>
              </a:rPr>
              <a:t>microprocessor and memory</a:t>
            </a:r>
          </a:p>
          <a:p>
            <a:endParaRPr lang="en-US" sz="2400" dirty="0" smtClean="0"/>
          </a:p>
          <a:p>
            <a:r>
              <a:rPr lang="en-US" sz="2400" dirty="0" smtClean="0"/>
              <a:t>moved 8 bits at a time, in a parallel fashion</a:t>
            </a:r>
          </a:p>
          <a:p>
            <a:endParaRPr lang="en-US" sz="2400" dirty="0" smtClean="0"/>
          </a:p>
          <a:p>
            <a:r>
              <a:rPr lang="en-US" sz="2400" dirty="0" smtClean="0"/>
              <a:t>In the 6800 and 6502 microprocessors, the arrow moves from left to right. In the 8080A and the Z80, the arrow moves from right to left. In either case, the message is the same. The data move from the source to the destination.</a:t>
            </a:r>
          </a:p>
          <a:p>
            <a:endParaRPr lang="en-US"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9398" y="1008633"/>
            <a:ext cx="6985634" cy="690574"/>
          </a:xfrm>
          <a:prstGeom prst="rect">
            <a:avLst/>
          </a:prstGeom>
        </p:spPr>
        <p:txBody>
          <a:bodyPr vert="horz" wrap="square" lIns="0" tIns="13335" rIns="0" bIns="0" rtlCol="0">
            <a:spAutoFit/>
          </a:bodyPr>
          <a:lstStyle/>
          <a:p>
            <a:pPr marL="2481580" marR="5080" indent="-2469515">
              <a:lnSpc>
                <a:spcPct val="100000"/>
              </a:lnSpc>
              <a:spcBef>
                <a:spcPts val="105"/>
              </a:spcBef>
            </a:pPr>
            <a:r>
              <a:rPr lang="en-US" dirty="0" smtClean="0"/>
              <a:t>Data Movement Instructions</a:t>
            </a:r>
            <a:endParaRPr spc="-5" dirty="0"/>
          </a:p>
        </p:txBody>
      </p:sp>
      <p:sp>
        <p:nvSpPr>
          <p:cNvPr id="3" name="object 3"/>
          <p:cNvSpPr txBox="1"/>
          <p:nvPr/>
        </p:nvSpPr>
        <p:spPr>
          <a:xfrm>
            <a:off x="2441194" y="5601716"/>
            <a:ext cx="4215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Figure 37-6. Data movement</a:t>
            </a:r>
            <a:r>
              <a:rPr sz="1800" spc="40" dirty="0">
                <a:latin typeface="Arial"/>
                <a:cs typeface="Arial"/>
              </a:rPr>
              <a:t> </a:t>
            </a:r>
            <a:r>
              <a:rPr sz="1800" spc="-5" dirty="0">
                <a:latin typeface="Arial"/>
                <a:cs typeface="Arial"/>
              </a:rPr>
              <a:t>instructions.</a:t>
            </a:r>
            <a:endParaRPr sz="1800">
              <a:latin typeface="Arial"/>
              <a:cs typeface="Arial"/>
            </a:endParaRPr>
          </a:p>
        </p:txBody>
      </p:sp>
      <p:sp>
        <p:nvSpPr>
          <p:cNvPr id="4" name="object 4"/>
          <p:cNvSpPr/>
          <p:nvPr/>
        </p:nvSpPr>
        <p:spPr>
          <a:xfrm>
            <a:off x="597408" y="2769107"/>
            <a:ext cx="7950200" cy="2641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9398" y="1008633"/>
            <a:ext cx="6985634" cy="690574"/>
          </a:xfrm>
          <a:prstGeom prst="rect">
            <a:avLst/>
          </a:prstGeom>
        </p:spPr>
        <p:txBody>
          <a:bodyPr vert="horz" wrap="square" lIns="0" tIns="13335" rIns="0" bIns="0" rtlCol="0">
            <a:spAutoFit/>
          </a:bodyPr>
          <a:lstStyle/>
          <a:p>
            <a:pPr marL="2481580" marR="5080" indent="-2469515">
              <a:lnSpc>
                <a:spcPct val="100000"/>
              </a:lnSpc>
              <a:spcBef>
                <a:spcPts val="105"/>
              </a:spcBef>
            </a:pPr>
            <a:r>
              <a:rPr lang="en-US" dirty="0" smtClean="0"/>
              <a:t>Arithmetic Instructions</a:t>
            </a:r>
            <a:endParaRPr spc="-5" dirty="0"/>
          </a:p>
        </p:txBody>
      </p:sp>
      <p:sp>
        <p:nvSpPr>
          <p:cNvPr id="3" name="object 3"/>
          <p:cNvSpPr txBox="1"/>
          <p:nvPr/>
        </p:nvSpPr>
        <p:spPr>
          <a:xfrm>
            <a:off x="535940" y="2359271"/>
            <a:ext cx="7196455" cy="3397724"/>
          </a:xfrm>
          <a:prstGeom prst="rect">
            <a:avLst/>
          </a:prstGeom>
        </p:spPr>
        <p:txBody>
          <a:bodyPr vert="horz" wrap="square" lIns="0" tIns="113664" rIns="0" bIns="0" rtlCol="0">
            <a:spAutoFit/>
          </a:bodyPr>
          <a:lstStyle/>
          <a:p>
            <a:pPr marL="355600" indent="-342900">
              <a:lnSpc>
                <a:spcPct val="100000"/>
              </a:lnSpc>
              <a:spcBef>
                <a:spcPts val="894"/>
              </a:spcBef>
              <a:buChar char="•"/>
              <a:tabLst>
                <a:tab pos="354965" algn="l"/>
                <a:tab pos="355600" algn="l"/>
              </a:tabLst>
            </a:pPr>
            <a:r>
              <a:rPr sz="3200" dirty="0">
                <a:latin typeface="Arial"/>
                <a:cs typeface="Arial"/>
              </a:rPr>
              <a:t>Arithmetic</a:t>
            </a:r>
            <a:r>
              <a:rPr sz="3200" spc="-20" dirty="0">
                <a:latin typeface="Arial"/>
                <a:cs typeface="Arial"/>
              </a:rPr>
              <a:t> </a:t>
            </a:r>
            <a:r>
              <a:rPr sz="3200" dirty="0">
                <a:latin typeface="Arial"/>
                <a:cs typeface="Arial"/>
              </a:rPr>
              <a:t>instructions</a:t>
            </a:r>
          </a:p>
          <a:p>
            <a:pPr marL="756285" lvl="1" indent="-286385">
              <a:lnSpc>
                <a:spcPct val="100000"/>
              </a:lnSpc>
              <a:spcBef>
                <a:spcPts val="690"/>
              </a:spcBef>
              <a:buChar char="–"/>
              <a:tabLst>
                <a:tab pos="756920" algn="l"/>
              </a:tabLst>
            </a:pPr>
            <a:r>
              <a:rPr sz="2800" spc="-5" dirty="0">
                <a:latin typeface="Arial"/>
                <a:cs typeface="Arial"/>
              </a:rPr>
              <a:t>Add, subtract, increment, and</a:t>
            </a:r>
            <a:r>
              <a:rPr sz="2800" spc="65" dirty="0">
                <a:latin typeface="Arial"/>
                <a:cs typeface="Arial"/>
              </a:rPr>
              <a:t> </a:t>
            </a:r>
            <a:r>
              <a:rPr sz="2800" spc="-5" dirty="0">
                <a:latin typeface="Arial"/>
                <a:cs typeface="Arial"/>
              </a:rPr>
              <a:t>decrement</a:t>
            </a:r>
            <a:endParaRPr sz="2800" dirty="0">
              <a:latin typeface="Arial"/>
              <a:cs typeface="Arial"/>
            </a:endParaRPr>
          </a:p>
          <a:p>
            <a:pPr marL="756285" marR="497205" lvl="1" indent="-286385">
              <a:lnSpc>
                <a:spcPct val="100000"/>
              </a:lnSpc>
              <a:spcBef>
                <a:spcPts val="670"/>
              </a:spcBef>
              <a:buChar char="–"/>
              <a:tabLst>
                <a:tab pos="756920" algn="l"/>
              </a:tabLst>
            </a:pPr>
            <a:r>
              <a:rPr sz="2800" spc="-5" dirty="0">
                <a:latin typeface="Arial"/>
                <a:cs typeface="Arial"/>
              </a:rPr>
              <a:t>Allow microprocessor to compute and  manipulate</a:t>
            </a:r>
            <a:r>
              <a:rPr sz="2800" spc="10" dirty="0">
                <a:latin typeface="Arial"/>
                <a:cs typeface="Arial"/>
              </a:rPr>
              <a:t> </a:t>
            </a:r>
            <a:r>
              <a:rPr sz="2800" spc="-5" dirty="0" smtClean="0">
                <a:latin typeface="Arial"/>
                <a:cs typeface="Arial"/>
              </a:rPr>
              <a:t>data</a:t>
            </a:r>
            <a:endParaRPr lang="en-US" sz="2800" spc="-5" dirty="0" smtClean="0">
              <a:latin typeface="Arial"/>
              <a:cs typeface="Arial"/>
            </a:endParaRPr>
          </a:p>
          <a:p>
            <a:pPr marL="756285" marR="497205" lvl="1" indent="-286385">
              <a:lnSpc>
                <a:spcPct val="100000"/>
              </a:lnSpc>
              <a:spcBef>
                <a:spcPts val="670"/>
              </a:spcBef>
              <a:tabLst>
                <a:tab pos="756920" algn="l"/>
              </a:tabLst>
            </a:pPr>
            <a:endParaRPr lang="en-US" sz="2800" dirty="0">
              <a:latin typeface="Arial"/>
              <a:cs typeface="Arial"/>
            </a:endParaRPr>
          </a:p>
          <a:p>
            <a:pPr marL="756285" marR="497205" lvl="1" indent="-286385">
              <a:lnSpc>
                <a:spcPct val="100000"/>
              </a:lnSpc>
              <a:spcBef>
                <a:spcPts val="670"/>
              </a:spcBef>
              <a:tabLst>
                <a:tab pos="756920" algn="l"/>
              </a:tabLst>
            </a:pPr>
            <a:endParaRPr lang="en-US" sz="2800" spc="-5" dirty="0">
              <a:latin typeface="Arial"/>
              <a:cs typeface="Arial"/>
            </a:endParaRPr>
          </a:p>
          <a:p>
            <a:r>
              <a:rPr lang="en-US" sz="2000" dirty="0">
                <a:solidFill>
                  <a:srgbClr val="FF0000"/>
                </a:solidFill>
              </a:rPr>
              <a:t>The result of these instructions </a:t>
            </a:r>
            <a:r>
              <a:rPr lang="en-US" sz="2000" dirty="0" smtClean="0">
                <a:solidFill>
                  <a:srgbClr val="FF0000"/>
                </a:solidFill>
              </a:rPr>
              <a:t>is placed </a:t>
            </a:r>
            <a:r>
              <a:rPr lang="en-US" sz="2000" dirty="0">
                <a:solidFill>
                  <a:srgbClr val="FF0000"/>
                </a:solidFill>
              </a:rPr>
              <a:t>in the accumulator.</a:t>
            </a:r>
            <a:endParaRPr lang="en-US" sz="2000" spc="-5" dirty="0">
              <a:solidFill>
                <a:srgbClr val="FF0000"/>
              </a:solidFill>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9398" y="1008633"/>
            <a:ext cx="6985634" cy="690574"/>
          </a:xfrm>
          <a:prstGeom prst="rect">
            <a:avLst/>
          </a:prstGeom>
        </p:spPr>
        <p:txBody>
          <a:bodyPr vert="horz" wrap="square" lIns="0" tIns="13335" rIns="0" bIns="0" rtlCol="0">
            <a:spAutoFit/>
          </a:bodyPr>
          <a:lstStyle/>
          <a:p>
            <a:pPr marL="2481580" marR="5080" indent="-2469515">
              <a:lnSpc>
                <a:spcPct val="100000"/>
              </a:lnSpc>
              <a:spcBef>
                <a:spcPts val="105"/>
              </a:spcBef>
            </a:pPr>
            <a:r>
              <a:rPr lang="en-US" dirty="0" smtClean="0"/>
              <a:t>LOGICAL INSTRUCTIONS</a:t>
            </a:r>
            <a:endParaRPr spc="-5" dirty="0"/>
          </a:p>
        </p:txBody>
      </p:sp>
      <p:sp>
        <p:nvSpPr>
          <p:cNvPr id="3" name="object 3"/>
          <p:cNvSpPr txBox="1"/>
          <p:nvPr/>
        </p:nvSpPr>
        <p:spPr>
          <a:xfrm>
            <a:off x="535940" y="2359271"/>
            <a:ext cx="8227060" cy="3231012"/>
          </a:xfrm>
          <a:prstGeom prst="rect">
            <a:avLst/>
          </a:prstGeom>
        </p:spPr>
        <p:txBody>
          <a:bodyPr vert="horz" wrap="square" lIns="0" tIns="113664" rIns="0" bIns="0" rtlCol="0">
            <a:spAutoFit/>
          </a:bodyPr>
          <a:lstStyle/>
          <a:p>
            <a:pPr marL="355600" indent="-342900">
              <a:lnSpc>
                <a:spcPct val="100000"/>
              </a:lnSpc>
              <a:spcBef>
                <a:spcPts val="894"/>
              </a:spcBef>
              <a:buChar char="•"/>
              <a:tabLst>
                <a:tab pos="354965" algn="l"/>
                <a:tab pos="355600" algn="l"/>
              </a:tabLst>
            </a:pPr>
            <a:r>
              <a:rPr sz="3200" spc="-5" dirty="0">
                <a:latin typeface="Arial"/>
                <a:cs typeface="Arial"/>
              </a:rPr>
              <a:t>Logic instructions</a:t>
            </a:r>
            <a:endParaRPr sz="3200" dirty="0">
              <a:latin typeface="Arial"/>
              <a:cs typeface="Arial"/>
            </a:endParaRPr>
          </a:p>
          <a:p>
            <a:pPr marL="756285" lvl="1" indent="-286385">
              <a:lnSpc>
                <a:spcPct val="100000"/>
              </a:lnSpc>
              <a:spcBef>
                <a:spcPts val="690"/>
              </a:spcBef>
              <a:buChar char="–"/>
              <a:tabLst>
                <a:tab pos="756920" algn="l"/>
              </a:tabLst>
            </a:pPr>
            <a:r>
              <a:rPr sz="2800" spc="-5" dirty="0">
                <a:latin typeface="Arial"/>
                <a:cs typeface="Arial"/>
              </a:rPr>
              <a:t>Contain at least one Boolean</a:t>
            </a:r>
            <a:r>
              <a:rPr sz="2800" spc="85" dirty="0">
                <a:latin typeface="Arial"/>
                <a:cs typeface="Arial"/>
              </a:rPr>
              <a:t> </a:t>
            </a:r>
            <a:r>
              <a:rPr sz="2800" spc="-5" dirty="0">
                <a:latin typeface="Arial"/>
                <a:cs typeface="Arial"/>
              </a:rPr>
              <a:t>operator</a:t>
            </a:r>
            <a:endParaRPr sz="2800" dirty="0">
              <a:latin typeface="Arial"/>
              <a:cs typeface="Arial"/>
            </a:endParaRPr>
          </a:p>
          <a:p>
            <a:pPr marL="1155700" lvl="2" indent="-228600">
              <a:lnSpc>
                <a:spcPct val="100000"/>
              </a:lnSpc>
              <a:spcBef>
                <a:spcPts val="590"/>
              </a:spcBef>
              <a:buChar char="•"/>
              <a:tabLst>
                <a:tab pos="1156335" algn="l"/>
              </a:tabLst>
            </a:pPr>
            <a:r>
              <a:rPr sz="2400" spc="-5" dirty="0">
                <a:latin typeface="Arial"/>
                <a:cs typeface="Arial"/>
              </a:rPr>
              <a:t>AND, </a:t>
            </a:r>
            <a:r>
              <a:rPr sz="2400" dirty="0">
                <a:latin typeface="Arial"/>
                <a:cs typeface="Arial"/>
              </a:rPr>
              <a:t>OR, </a:t>
            </a:r>
            <a:r>
              <a:rPr sz="2400" spc="-5" dirty="0">
                <a:latin typeface="Arial"/>
                <a:cs typeface="Arial"/>
              </a:rPr>
              <a:t>and exclusive</a:t>
            </a:r>
            <a:r>
              <a:rPr sz="2400" spc="15" dirty="0">
                <a:latin typeface="Arial"/>
                <a:cs typeface="Arial"/>
              </a:rPr>
              <a:t> </a:t>
            </a:r>
            <a:r>
              <a:rPr sz="2400" dirty="0">
                <a:latin typeface="Arial"/>
                <a:cs typeface="Arial"/>
              </a:rPr>
              <a:t>OR</a:t>
            </a:r>
          </a:p>
          <a:p>
            <a:pPr marL="756285" lvl="1" indent="-286385">
              <a:lnSpc>
                <a:spcPct val="100000"/>
              </a:lnSpc>
              <a:spcBef>
                <a:spcPts val="660"/>
              </a:spcBef>
              <a:buChar char="–"/>
              <a:tabLst>
                <a:tab pos="756920" algn="l"/>
              </a:tabLst>
            </a:pPr>
            <a:r>
              <a:rPr sz="2800" spc="-5" dirty="0">
                <a:latin typeface="Arial"/>
                <a:cs typeface="Arial"/>
              </a:rPr>
              <a:t>Complement</a:t>
            </a:r>
            <a:r>
              <a:rPr sz="2800" spc="30" dirty="0">
                <a:latin typeface="Arial"/>
                <a:cs typeface="Arial"/>
              </a:rPr>
              <a:t> </a:t>
            </a:r>
            <a:r>
              <a:rPr sz="2800" spc="-5" dirty="0" smtClean="0">
                <a:latin typeface="Arial"/>
                <a:cs typeface="Arial"/>
              </a:rPr>
              <a:t>instruction</a:t>
            </a:r>
            <a:endParaRPr lang="en-US" sz="2800" spc="-5" dirty="0" smtClean="0">
              <a:latin typeface="Arial"/>
              <a:cs typeface="Arial"/>
            </a:endParaRPr>
          </a:p>
          <a:p>
            <a:pPr marL="756285" lvl="1" indent="-286385">
              <a:lnSpc>
                <a:spcPct val="100000"/>
              </a:lnSpc>
              <a:spcBef>
                <a:spcPts val="660"/>
              </a:spcBef>
              <a:buChar char="–"/>
              <a:tabLst>
                <a:tab pos="756920" algn="l"/>
              </a:tabLst>
            </a:pPr>
            <a:endParaRPr lang="en-US" sz="2800" spc="-5" dirty="0">
              <a:latin typeface="Arial"/>
              <a:cs typeface="Arial"/>
            </a:endParaRPr>
          </a:p>
          <a:p>
            <a:r>
              <a:rPr lang="en-US" sz="2000" dirty="0">
                <a:solidFill>
                  <a:srgbClr val="FF0000"/>
                </a:solidFill>
              </a:rPr>
              <a:t>They are </a:t>
            </a:r>
            <a:r>
              <a:rPr lang="en-US" sz="2000" dirty="0" smtClean="0">
                <a:solidFill>
                  <a:srgbClr val="FF0000"/>
                </a:solidFill>
              </a:rPr>
              <a:t>performed 8 </a:t>
            </a:r>
            <a:r>
              <a:rPr lang="en-US" sz="2000" dirty="0">
                <a:solidFill>
                  <a:srgbClr val="FF0000"/>
                </a:solidFill>
              </a:rPr>
              <a:t>bits at a time in the ALU, and the </a:t>
            </a:r>
            <a:r>
              <a:rPr lang="en-US" sz="2000" dirty="0" smtClean="0">
                <a:solidFill>
                  <a:srgbClr val="FF0000"/>
                </a:solidFill>
              </a:rPr>
              <a:t>results are placed in </a:t>
            </a:r>
            <a:r>
              <a:rPr lang="en-US" sz="2000" dirty="0">
                <a:solidFill>
                  <a:srgbClr val="FF0000"/>
                </a:solidFill>
              </a:rPr>
              <a:t>the accumulator</a:t>
            </a:r>
            <a:r>
              <a:rPr lang="en-US" dirty="0"/>
              <a:t>.</a:t>
            </a:r>
            <a:endParaRPr sz="4400" dirty="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1524000"/>
            <a:ext cx="7531202" cy="690574"/>
          </a:xfrm>
          <a:prstGeom prst="rect">
            <a:avLst/>
          </a:prstGeom>
        </p:spPr>
        <p:txBody>
          <a:bodyPr vert="horz" wrap="square" lIns="0" tIns="13335" rIns="0" bIns="0" rtlCol="0">
            <a:spAutoFit/>
          </a:bodyPr>
          <a:lstStyle/>
          <a:p>
            <a:pPr marL="355600" indent="-342900">
              <a:lnSpc>
                <a:spcPct val="100000"/>
              </a:lnSpc>
              <a:spcBef>
                <a:spcPts val="894"/>
              </a:spcBef>
              <a:tabLst>
                <a:tab pos="354965" algn="l"/>
                <a:tab pos="355600" algn="l"/>
              </a:tabLst>
            </a:pPr>
            <a:r>
              <a:rPr lang="en-US" dirty="0" smtClean="0"/>
              <a:t>COMPARE</a:t>
            </a:r>
            <a:r>
              <a:rPr lang="en-US" spc="-25" dirty="0" smtClean="0"/>
              <a:t> </a:t>
            </a:r>
            <a:r>
              <a:rPr lang="en-US" dirty="0" smtClean="0"/>
              <a:t>INSTRUCTIONS</a:t>
            </a:r>
            <a:endParaRPr lang="en-US" dirty="0"/>
          </a:p>
        </p:txBody>
      </p:sp>
      <p:sp>
        <p:nvSpPr>
          <p:cNvPr id="3" name="object 3"/>
          <p:cNvSpPr txBox="1"/>
          <p:nvPr/>
        </p:nvSpPr>
        <p:spPr>
          <a:xfrm>
            <a:off x="535940" y="2359271"/>
            <a:ext cx="7773670" cy="3418242"/>
          </a:xfrm>
          <a:prstGeom prst="rect">
            <a:avLst/>
          </a:prstGeom>
        </p:spPr>
        <p:txBody>
          <a:bodyPr vert="horz" wrap="square" lIns="0" tIns="113664" rIns="0" bIns="0" rtlCol="0">
            <a:spAutoFit/>
          </a:bodyPr>
          <a:lstStyle/>
          <a:p>
            <a:pPr marL="355600" indent="-342900">
              <a:lnSpc>
                <a:spcPct val="100000"/>
              </a:lnSpc>
              <a:spcBef>
                <a:spcPts val="894"/>
              </a:spcBef>
              <a:buChar char="•"/>
              <a:tabLst>
                <a:tab pos="354965" algn="l"/>
                <a:tab pos="355600" algn="l"/>
              </a:tabLst>
            </a:pPr>
            <a:r>
              <a:rPr sz="3200" dirty="0">
                <a:latin typeface="Arial"/>
                <a:cs typeface="Arial"/>
              </a:rPr>
              <a:t>Compare</a:t>
            </a:r>
            <a:r>
              <a:rPr sz="3200" spc="-25" dirty="0">
                <a:latin typeface="Arial"/>
                <a:cs typeface="Arial"/>
              </a:rPr>
              <a:t> </a:t>
            </a:r>
            <a:r>
              <a:rPr sz="3200" dirty="0">
                <a:latin typeface="Arial"/>
                <a:cs typeface="Arial"/>
              </a:rPr>
              <a:t>instructions</a:t>
            </a:r>
          </a:p>
          <a:p>
            <a:pPr marL="756285" marR="5080" lvl="1" indent="-286385">
              <a:lnSpc>
                <a:spcPct val="100000"/>
              </a:lnSpc>
              <a:spcBef>
                <a:spcPts val="690"/>
              </a:spcBef>
              <a:buChar char="–"/>
              <a:tabLst>
                <a:tab pos="756920" algn="l"/>
              </a:tabLst>
            </a:pPr>
            <a:r>
              <a:rPr sz="2800" spc="-5" dirty="0">
                <a:latin typeface="Arial"/>
                <a:cs typeface="Arial"/>
              </a:rPr>
              <a:t>Compare data in accumulator with data from  a memory location or another</a:t>
            </a:r>
            <a:r>
              <a:rPr sz="2800" spc="60" dirty="0">
                <a:latin typeface="Arial"/>
                <a:cs typeface="Arial"/>
              </a:rPr>
              <a:t> </a:t>
            </a:r>
            <a:r>
              <a:rPr sz="2800" spc="-5" dirty="0">
                <a:latin typeface="Arial"/>
                <a:cs typeface="Arial"/>
              </a:rPr>
              <a:t>register</a:t>
            </a:r>
            <a:endParaRPr sz="2800" dirty="0">
              <a:latin typeface="Arial"/>
              <a:cs typeface="Arial"/>
            </a:endParaRPr>
          </a:p>
          <a:p>
            <a:pPr marL="756285" lvl="1" indent="-286385">
              <a:lnSpc>
                <a:spcPct val="100000"/>
              </a:lnSpc>
              <a:spcBef>
                <a:spcPts val="670"/>
              </a:spcBef>
              <a:buChar char="–"/>
              <a:tabLst>
                <a:tab pos="756920" algn="l"/>
              </a:tabLst>
            </a:pPr>
            <a:r>
              <a:rPr sz="2800" spc="-5" dirty="0">
                <a:latin typeface="Arial"/>
                <a:cs typeface="Arial"/>
              </a:rPr>
              <a:t>Comparison performed</a:t>
            </a:r>
            <a:r>
              <a:rPr sz="2800" spc="40" dirty="0">
                <a:latin typeface="Arial"/>
                <a:cs typeface="Arial"/>
              </a:rPr>
              <a:t> </a:t>
            </a:r>
            <a:r>
              <a:rPr sz="2800" spc="-5" dirty="0">
                <a:latin typeface="Arial"/>
                <a:cs typeface="Arial"/>
              </a:rPr>
              <a:t>by:</a:t>
            </a:r>
            <a:endParaRPr sz="2800" dirty="0">
              <a:latin typeface="Arial"/>
              <a:cs typeface="Arial"/>
            </a:endParaRPr>
          </a:p>
          <a:p>
            <a:pPr marL="1155700" lvl="2" indent="-228600">
              <a:lnSpc>
                <a:spcPct val="100000"/>
              </a:lnSpc>
              <a:spcBef>
                <a:spcPts val="595"/>
              </a:spcBef>
              <a:buChar char="•"/>
              <a:tabLst>
                <a:tab pos="1156335" algn="l"/>
              </a:tabLst>
            </a:pPr>
            <a:r>
              <a:rPr sz="2400" spc="-5" dirty="0">
                <a:latin typeface="Arial"/>
                <a:cs typeface="Arial"/>
              </a:rPr>
              <a:t>Masking</a:t>
            </a:r>
            <a:endParaRPr sz="2400" dirty="0">
              <a:latin typeface="Arial"/>
              <a:cs typeface="Arial"/>
            </a:endParaRPr>
          </a:p>
          <a:p>
            <a:pPr marL="1155700" lvl="2" indent="-228600">
              <a:lnSpc>
                <a:spcPct val="100000"/>
              </a:lnSpc>
              <a:spcBef>
                <a:spcPts val="575"/>
              </a:spcBef>
              <a:buChar char="•"/>
              <a:tabLst>
                <a:tab pos="1156335" algn="l"/>
              </a:tabLst>
            </a:pPr>
            <a:r>
              <a:rPr sz="2400" spc="-5" dirty="0" smtClean="0">
                <a:latin typeface="Arial"/>
                <a:cs typeface="Arial"/>
              </a:rPr>
              <a:t>Bit-testing</a:t>
            </a:r>
            <a:endParaRPr lang="en-US" sz="2400" spc="-5" dirty="0" smtClean="0">
              <a:latin typeface="Arial"/>
              <a:cs typeface="Arial"/>
            </a:endParaRPr>
          </a:p>
          <a:p>
            <a:pPr marL="1155700" lvl="2" indent="-228600">
              <a:lnSpc>
                <a:spcPct val="100000"/>
              </a:lnSpc>
              <a:spcBef>
                <a:spcPts val="575"/>
              </a:spcBef>
              <a:tabLst>
                <a:tab pos="1156335" algn="l"/>
              </a:tabLst>
            </a:pPr>
            <a:endParaRPr sz="2400" dirty="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447800"/>
            <a:ext cx="9067800" cy="629018"/>
          </a:xfrm>
          <a:prstGeom prst="rect">
            <a:avLst/>
          </a:prstGeom>
        </p:spPr>
        <p:txBody>
          <a:bodyPr vert="horz" wrap="square" lIns="0" tIns="13335" rIns="0" bIns="0" rtlCol="0">
            <a:spAutoFit/>
          </a:bodyPr>
          <a:lstStyle/>
          <a:p>
            <a:pPr marL="355600" indent="-342900">
              <a:lnSpc>
                <a:spcPct val="100000"/>
              </a:lnSpc>
              <a:spcBef>
                <a:spcPts val="894"/>
              </a:spcBef>
              <a:tabLst>
                <a:tab pos="354965" algn="l"/>
                <a:tab pos="355600" algn="l"/>
              </a:tabLst>
            </a:pPr>
            <a:r>
              <a:rPr lang="en-US" sz="4000" dirty="0" smtClean="0"/>
              <a:t>ROTATE AND SHIFT</a:t>
            </a:r>
            <a:r>
              <a:rPr lang="en-US" sz="4000" spc="-45" dirty="0" smtClean="0"/>
              <a:t> </a:t>
            </a:r>
            <a:r>
              <a:rPr lang="en-US" sz="4000" spc="-5" dirty="0" smtClean="0"/>
              <a:t>INSTRUCTIONS</a:t>
            </a:r>
            <a:endParaRPr lang="en-US" sz="4000" dirty="0"/>
          </a:p>
        </p:txBody>
      </p:sp>
      <p:sp>
        <p:nvSpPr>
          <p:cNvPr id="3" name="object 3"/>
          <p:cNvSpPr txBox="1"/>
          <p:nvPr/>
        </p:nvSpPr>
        <p:spPr>
          <a:xfrm>
            <a:off x="535940" y="2359271"/>
            <a:ext cx="6983095" cy="2169183"/>
          </a:xfrm>
          <a:prstGeom prst="rect">
            <a:avLst/>
          </a:prstGeom>
        </p:spPr>
        <p:txBody>
          <a:bodyPr vert="horz" wrap="square" lIns="0" tIns="113664" rIns="0" bIns="0" rtlCol="0">
            <a:spAutoFit/>
          </a:bodyPr>
          <a:lstStyle/>
          <a:p>
            <a:pPr marL="355600" indent="-342900">
              <a:lnSpc>
                <a:spcPct val="100000"/>
              </a:lnSpc>
              <a:spcBef>
                <a:spcPts val="894"/>
              </a:spcBef>
              <a:buChar char="•"/>
              <a:tabLst>
                <a:tab pos="354965" algn="l"/>
                <a:tab pos="355600" algn="l"/>
              </a:tabLst>
            </a:pPr>
            <a:r>
              <a:rPr sz="3200" dirty="0">
                <a:latin typeface="Arial"/>
                <a:cs typeface="Arial"/>
              </a:rPr>
              <a:t>Rotate and shift</a:t>
            </a:r>
            <a:r>
              <a:rPr sz="3200" spc="-45" dirty="0">
                <a:latin typeface="Arial"/>
                <a:cs typeface="Arial"/>
              </a:rPr>
              <a:t> </a:t>
            </a:r>
            <a:r>
              <a:rPr sz="3200" spc="-5" dirty="0">
                <a:latin typeface="Arial"/>
                <a:cs typeface="Arial"/>
              </a:rPr>
              <a:t>instructions</a:t>
            </a:r>
            <a:endParaRPr sz="3200" dirty="0">
              <a:latin typeface="Arial"/>
              <a:cs typeface="Arial"/>
            </a:endParaRPr>
          </a:p>
          <a:p>
            <a:pPr marL="756285" lvl="1" indent="-286385">
              <a:lnSpc>
                <a:spcPct val="100000"/>
              </a:lnSpc>
              <a:spcBef>
                <a:spcPts val="690"/>
              </a:spcBef>
              <a:buChar char="–"/>
              <a:tabLst>
                <a:tab pos="756920" algn="l"/>
              </a:tabLst>
            </a:pPr>
            <a:r>
              <a:rPr sz="2800" spc="-5" dirty="0">
                <a:latin typeface="Arial"/>
                <a:cs typeface="Arial"/>
              </a:rPr>
              <a:t>Change data in a register or</a:t>
            </a:r>
            <a:r>
              <a:rPr sz="2800" spc="65" dirty="0">
                <a:latin typeface="Arial"/>
                <a:cs typeface="Arial"/>
              </a:rPr>
              <a:t> </a:t>
            </a:r>
            <a:r>
              <a:rPr sz="2800" spc="-5" dirty="0" smtClean="0">
                <a:latin typeface="Arial"/>
                <a:cs typeface="Arial"/>
              </a:rPr>
              <a:t>memory</a:t>
            </a:r>
            <a:endParaRPr lang="en-US" sz="2800" spc="-5" dirty="0" smtClean="0">
              <a:latin typeface="Arial"/>
              <a:cs typeface="Arial"/>
            </a:endParaRPr>
          </a:p>
          <a:p>
            <a:pPr marL="756285" lvl="1" indent="-286385">
              <a:lnSpc>
                <a:spcPct val="100000"/>
              </a:lnSpc>
              <a:spcBef>
                <a:spcPts val="690"/>
              </a:spcBef>
              <a:buChar char="–"/>
              <a:tabLst>
                <a:tab pos="756920" algn="l"/>
              </a:tabLst>
            </a:pPr>
            <a:r>
              <a:rPr lang="en-US" sz="2800" spc="-5" dirty="0" smtClean="0">
                <a:latin typeface="Arial"/>
                <a:cs typeface="Arial"/>
              </a:rPr>
              <a:t>Use carry Bit</a:t>
            </a:r>
            <a:endParaRPr sz="2800" dirty="0">
              <a:latin typeface="Arial"/>
              <a:cs typeface="Arial"/>
            </a:endParaRPr>
          </a:p>
          <a:p>
            <a:pPr marL="756285" lvl="1" indent="-286385">
              <a:lnSpc>
                <a:spcPct val="100000"/>
              </a:lnSpc>
              <a:spcBef>
                <a:spcPts val="670"/>
              </a:spcBef>
              <a:buChar char="–"/>
              <a:tabLst>
                <a:tab pos="756920" algn="l"/>
              </a:tabLst>
            </a:pPr>
            <a:r>
              <a:rPr sz="2800" spc="-5" dirty="0">
                <a:latin typeface="Arial"/>
                <a:cs typeface="Arial"/>
              </a:rPr>
              <a:t>Move data to the right or left one</a:t>
            </a:r>
            <a:r>
              <a:rPr sz="2800" spc="55" dirty="0">
                <a:latin typeface="Arial"/>
                <a:cs typeface="Arial"/>
              </a:rPr>
              <a:t> </a:t>
            </a:r>
            <a:r>
              <a:rPr sz="2800" spc="-5" dirty="0" smtClean="0">
                <a:latin typeface="Arial"/>
                <a:cs typeface="Arial"/>
              </a:rPr>
              <a:t>bit</a:t>
            </a:r>
            <a:endParaRPr sz="2800" dirty="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0"/>
            <a:ext cx="8915400" cy="820167"/>
          </a:xfrm>
        </p:spPr>
        <p:txBody>
          <a:bodyPr/>
          <a:lstStyle/>
          <a:p>
            <a:r>
              <a:rPr lang="en-US" sz="3600" spc="-5" dirty="0" smtClean="0"/>
              <a:t>PROGRAM-CONTROL</a:t>
            </a:r>
            <a:r>
              <a:rPr lang="en-US" sz="3600" spc="-40" dirty="0" smtClean="0"/>
              <a:t> </a:t>
            </a:r>
            <a:r>
              <a:rPr lang="en-US" sz="3600" spc="-5" dirty="0" smtClean="0"/>
              <a:t>INSTRUCTIONS</a:t>
            </a:r>
            <a:r>
              <a:rPr lang="en-US" dirty="0" smtClean="0"/>
              <a:t/>
            </a:r>
            <a:br>
              <a:rPr lang="en-US" dirty="0" smtClean="0"/>
            </a:br>
            <a:endParaRPr lang="en-US" dirty="0"/>
          </a:p>
        </p:txBody>
      </p:sp>
      <p:sp>
        <p:nvSpPr>
          <p:cNvPr id="3" name="Text Placeholder 2"/>
          <p:cNvSpPr>
            <a:spLocks noGrp="1"/>
          </p:cNvSpPr>
          <p:nvPr>
            <p:ph type="body" idx="1"/>
          </p:nvPr>
        </p:nvSpPr>
        <p:spPr>
          <a:xfrm>
            <a:off x="535940" y="2359271"/>
            <a:ext cx="6744334" cy="2457083"/>
          </a:xfrm>
        </p:spPr>
        <p:txBody>
          <a:bodyPr/>
          <a:lstStyle/>
          <a:p>
            <a:pPr marL="355600" indent="-342900">
              <a:lnSpc>
                <a:spcPct val="100000"/>
              </a:lnSpc>
              <a:spcBef>
                <a:spcPts val="755"/>
              </a:spcBef>
              <a:buChar char="•"/>
              <a:tabLst>
                <a:tab pos="354965" algn="l"/>
                <a:tab pos="355600" algn="l"/>
              </a:tabLst>
            </a:pPr>
            <a:r>
              <a:rPr lang="en-US" spc="-5" dirty="0" smtClean="0"/>
              <a:t>Program-control</a:t>
            </a:r>
            <a:r>
              <a:rPr lang="en-US" spc="-40" dirty="0" smtClean="0"/>
              <a:t> </a:t>
            </a:r>
            <a:r>
              <a:rPr lang="en-US" spc="-5" dirty="0" smtClean="0"/>
              <a:t>instructions</a:t>
            </a:r>
            <a:endParaRPr lang="en-US" dirty="0" smtClean="0"/>
          </a:p>
          <a:p>
            <a:pPr marL="756285" lvl="1" indent="-286385">
              <a:lnSpc>
                <a:spcPct val="100000"/>
              </a:lnSpc>
              <a:spcBef>
                <a:spcPts val="685"/>
              </a:spcBef>
              <a:buChar char="–"/>
              <a:tabLst>
                <a:tab pos="756920" algn="l"/>
              </a:tabLst>
            </a:pPr>
            <a:r>
              <a:rPr lang="en-US" sz="2800" spc="-5" dirty="0" smtClean="0">
                <a:latin typeface="Arial"/>
                <a:cs typeface="Arial"/>
              </a:rPr>
              <a:t>Change content of the program</a:t>
            </a:r>
            <a:r>
              <a:rPr lang="en-US" sz="2800" spc="85" dirty="0" smtClean="0">
                <a:latin typeface="Arial"/>
                <a:cs typeface="Arial"/>
              </a:rPr>
              <a:t> </a:t>
            </a:r>
            <a:r>
              <a:rPr lang="en-US" sz="2800" spc="-5" dirty="0" smtClean="0">
                <a:latin typeface="Arial"/>
                <a:cs typeface="Arial"/>
              </a:rPr>
              <a:t>counter</a:t>
            </a:r>
            <a:endParaRPr lang="en-US" sz="2800" dirty="0" smtClean="0">
              <a:latin typeface="Arial"/>
              <a:cs typeface="Arial"/>
            </a:endParaRPr>
          </a:p>
          <a:p>
            <a:pPr marL="756285" lvl="1" indent="-286385">
              <a:lnSpc>
                <a:spcPct val="100000"/>
              </a:lnSpc>
              <a:spcBef>
                <a:spcPts val="675"/>
              </a:spcBef>
              <a:buChar char="–"/>
              <a:tabLst>
                <a:tab pos="756920" algn="l"/>
              </a:tabLst>
            </a:pPr>
            <a:r>
              <a:rPr lang="en-US" sz="2800" spc="-5" dirty="0" smtClean="0">
                <a:latin typeface="Arial"/>
                <a:cs typeface="Arial"/>
              </a:rPr>
              <a:t>Unconditional or</a:t>
            </a:r>
            <a:r>
              <a:rPr lang="en-US" sz="2800" spc="15" dirty="0" smtClean="0">
                <a:latin typeface="Arial"/>
                <a:cs typeface="Arial"/>
              </a:rPr>
              <a:t> </a:t>
            </a:r>
            <a:r>
              <a:rPr lang="en-US" sz="2800" spc="-5" dirty="0" smtClean="0">
                <a:latin typeface="Arial"/>
                <a:cs typeface="Arial"/>
              </a:rPr>
              <a:t>conditional</a:t>
            </a:r>
            <a:endParaRPr lang="en-US" sz="2800" dirty="0" smtClean="0">
              <a:latin typeface="Arial"/>
              <a:cs typeface="Arial"/>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08633"/>
            <a:ext cx="7455432" cy="1354217"/>
          </a:xfrm>
        </p:spPr>
        <p:txBody>
          <a:bodyPr/>
          <a:lstStyle/>
          <a:p>
            <a:r>
              <a:rPr lang="en-US" dirty="0" smtClean="0"/>
              <a:t>Classification Based on Size</a:t>
            </a:r>
            <a:endParaRPr lang="en-US" dirty="0"/>
          </a:p>
        </p:txBody>
      </p:sp>
      <p:sp>
        <p:nvSpPr>
          <p:cNvPr id="3" name="Text Placeholder 2"/>
          <p:cNvSpPr>
            <a:spLocks noGrp="1"/>
          </p:cNvSpPr>
          <p:nvPr>
            <p:ph type="body" idx="1"/>
          </p:nvPr>
        </p:nvSpPr>
        <p:spPr>
          <a:xfrm>
            <a:off x="535940" y="1752601"/>
            <a:ext cx="6744334" cy="3939540"/>
          </a:xfrm>
        </p:spPr>
        <p:txBody>
          <a:bodyPr/>
          <a:lstStyle/>
          <a:p>
            <a:pPr marL="514350" indent="-514350">
              <a:buFont typeface="+mj-lt"/>
              <a:buAutoNum type="arabicPeriod"/>
            </a:pPr>
            <a:r>
              <a:rPr lang="en-US" dirty="0" smtClean="0"/>
              <a:t>Mainframes: </a:t>
            </a:r>
          </a:p>
          <a:p>
            <a:pPr marL="514350" indent="-514350"/>
            <a:r>
              <a:rPr lang="en-US" dirty="0" smtClean="0"/>
              <a:t> expensive, extensive memory and high speed calculating capabilities</a:t>
            </a:r>
          </a:p>
          <a:p>
            <a:pPr marL="514350" indent="-514350"/>
            <a:endParaRPr lang="en-US" dirty="0" smtClean="0"/>
          </a:p>
          <a:p>
            <a:pPr marL="514350" indent="-514350"/>
            <a:r>
              <a:rPr lang="en-US" dirty="0" smtClean="0"/>
              <a:t>2. Small Scale- Minicomputers and Microcomputers</a:t>
            </a:r>
          </a:p>
          <a:p>
            <a:pPr marL="514350" indent="-514350"/>
            <a:r>
              <a:rPr lang="en-US" dirty="0" smtClean="0"/>
              <a:t>More  widely used and small investment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1371600"/>
            <a:ext cx="6985634" cy="690574"/>
          </a:xfrm>
          <a:prstGeom prst="rect">
            <a:avLst/>
          </a:prstGeom>
        </p:spPr>
        <p:txBody>
          <a:bodyPr vert="horz" wrap="square" lIns="0" tIns="13335" rIns="0" bIns="0" rtlCol="0">
            <a:spAutoFit/>
          </a:bodyPr>
          <a:lstStyle/>
          <a:p>
            <a:pPr marL="2481580" marR="5080" indent="-2469515">
              <a:lnSpc>
                <a:spcPct val="100000"/>
              </a:lnSpc>
              <a:spcBef>
                <a:spcPts val="105"/>
              </a:spcBef>
            </a:pPr>
            <a:r>
              <a:rPr lang="en-US" dirty="0" smtClean="0"/>
              <a:t>INSTRUCTION TYPES</a:t>
            </a:r>
            <a:endParaRPr lang="en-US" spc="-5" dirty="0"/>
          </a:p>
        </p:txBody>
      </p:sp>
      <p:sp>
        <p:nvSpPr>
          <p:cNvPr id="3" name="object 3"/>
          <p:cNvSpPr txBox="1">
            <a:spLocks noGrp="1"/>
          </p:cNvSpPr>
          <p:nvPr>
            <p:ph type="body" idx="1"/>
          </p:nvPr>
        </p:nvSpPr>
        <p:spPr>
          <a:prstGeom prst="rect">
            <a:avLst/>
          </a:prstGeom>
        </p:spPr>
        <p:txBody>
          <a:bodyPr vert="horz" wrap="square" lIns="0" tIns="113664" rIns="0" bIns="0" rtlCol="0">
            <a:spAutoFit/>
          </a:bodyPr>
          <a:lstStyle/>
          <a:p>
            <a:pPr marL="355600" indent="-342900">
              <a:lnSpc>
                <a:spcPct val="100000"/>
              </a:lnSpc>
              <a:spcBef>
                <a:spcPts val="894"/>
              </a:spcBef>
              <a:buChar char="•"/>
              <a:tabLst>
                <a:tab pos="354965" algn="l"/>
                <a:tab pos="355600" algn="l"/>
              </a:tabLst>
            </a:pPr>
            <a:r>
              <a:rPr dirty="0"/>
              <a:t>Stack</a:t>
            </a:r>
            <a:r>
              <a:rPr spc="-10" dirty="0"/>
              <a:t> </a:t>
            </a:r>
            <a:r>
              <a:rPr dirty="0"/>
              <a:t>instructions</a:t>
            </a:r>
          </a:p>
          <a:p>
            <a:pPr marL="756285" marR="5080" lvl="1" indent="-286385">
              <a:lnSpc>
                <a:spcPct val="100000"/>
              </a:lnSpc>
              <a:spcBef>
                <a:spcPts val="690"/>
              </a:spcBef>
              <a:buChar char="–"/>
              <a:tabLst>
                <a:tab pos="756920" algn="l"/>
              </a:tabLst>
            </a:pPr>
            <a:r>
              <a:rPr sz="2800" spc="-5" dirty="0">
                <a:latin typeface="Arial"/>
                <a:cs typeface="Arial"/>
              </a:rPr>
              <a:t>Allow storage and retrieval of different  microprocessor registers in the</a:t>
            </a:r>
            <a:r>
              <a:rPr sz="2800" spc="75" dirty="0">
                <a:latin typeface="Arial"/>
                <a:cs typeface="Arial"/>
              </a:rPr>
              <a:t> </a:t>
            </a:r>
            <a:r>
              <a:rPr sz="2800" spc="-5" dirty="0">
                <a:latin typeface="Arial"/>
                <a:cs typeface="Arial"/>
              </a:rPr>
              <a:t>stack</a:t>
            </a:r>
            <a:endParaRPr sz="2800" dirty="0">
              <a:latin typeface="Arial"/>
              <a:cs typeface="Arial"/>
            </a:endParaRPr>
          </a:p>
          <a:p>
            <a:pPr marL="355600" indent="-342900">
              <a:lnSpc>
                <a:spcPct val="100000"/>
              </a:lnSpc>
              <a:spcBef>
                <a:spcPts val="750"/>
              </a:spcBef>
              <a:buChar char="•"/>
              <a:tabLst>
                <a:tab pos="354965" algn="l"/>
                <a:tab pos="355600" algn="l"/>
              </a:tabLst>
            </a:pPr>
            <a:r>
              <a:rPr spc="-5" dirty="0"/>
              <a:t>Input/output</a:t>
            </a:r>
            <a:r>
              <a:rPr spc="-25" dirty="0"/>
              <a:t> </a:t>
            </a:r>
            <a:r>
              <a:rPr spc="-5" dirty="0"/>
              <a:t>instructions</a:t>
            </a:r>
          </a:p>
          <a:p>
            <a:pPr marL="756285" lvl="1" indent="-286385">
              <a:lnSpc>
                <a:spcPct val="100000"/>
              </a:lnSpc>
              <a:spcBef>
                <a:spcPts val="690"/>
              </a:spcBef>
              <a:buChar char="–"/>
              <a:tabLst>
                <a:tab pos="756920" algn="l"/>
              </a:tabLst>
            </a:pPr>
            <a:r>
              <a:rPr sz="2800" spc="-5" dirty="0">
                <a:latin typeface="Arial"/>
                <a:cs typeface="Arial"/>
              </a:rPr>
              <a:t>Deal with controlling I/O</a:t>
            </a:r>
            <a:r>
              <a:rPr sz="2800" spc="30" dirty="0">
                <a:latin typeface="Arial"/>
                <a:cs typeface="Arial"/>
              </a:rPr>
              <a:t> </a:t>
            </a:r>
            <a:r>
              <a:rPr sz="2800" spc="-5" dirty="0">
                <a:latin typeface="Arial"/>
                <a:cs typeface="Arial"/>
              </a:rPr>
              <a:t>devices</a:t>
            </a:r>
            <a:endParaRPr sz="2800" dirty="0">
              <a:latin typeface="Arial"/>
              <a:cs typeface="Arial"/>
            </a:endParaRPr>
          </a:p>
          <a:p>
            <a:pPr marL="355600" indent="-342900">
              <a:lnSpc>
                <a:spcPct val="100000"/>
              </a:lnSpc>
              <a:spcBef>
                <a:spcPts val="755"/>
              </a:spcBef>
              <a:buChar char="•"/>
              <a:tabLst>
                <a:tab pos="354965" algn="l"/>
                <a:tab pos="355600" algn="l"/>
              </a:tabLst>
            </a:pPr>
            <a:r>
              <a:rPr spc="-5" dirty="0"/>
              <a:t>Miscellaneous</a:t>
            </a:r>
            <a:r>
              <a:rPr spc="-25" dirty="0"/>
              <a:t> </a:t>
            </a:r>
            <a:r>
              <a:rPr dirty="0"/>
              <a:t>instructions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1295400" y="2362200"/>
            <a:ext cx="6744334" cy="677108"/>
          </a:xfrm>
        </p:spPr>
        <p:txBody>
          <a:bodyPr/>
          <a:lstStyle/>
          <a:p>
            <a:pPr algn="ctr"/>
            <a:r>
              <a:rPr lang="en-US" sz="4400" dirty="0" smtClean="0"/>
              <a:t>MICROCONTROLLERS</a:t>
            </a:r>
            <a:endParaRPr lang="en-US" sz="4400" dirty="0"/>
          </a:p>
        </p:txBody>
      </p:sp>
      <p:sp>
        <p:nvSpPr>
          <p:cNvPr id="4" name="TextBox 3"/>
          <p:cNvSpPr txBox="1"/>
          <p:nvPr/>
        </p:nvSpPr>
        <p:spPr>
          <a:xfrm>
            <a:off x="1219200" y="4038600"/>
            <a:ext cx="6934200" cy="584775"/>
          </a:xfrm>
          <a:prstGeom prst="rect">
            <a:avLst/>
          </a:prstGeom>
          <a:noFill/>
        </p:spPr>
        <p:txBody>
          <a:bodyPr wrap="square" rtlCol="0">
            <a:spAutoFit/>
          </a:bodyPr>
          <a:lstStyle/>
          <a:p>
            <a:r>
              <a:rPr lang="en-US" sz="3200" dirty="0" smtClean="0"/>
              <a:t>Microcontroller is a single chip computer</a:t>
            </a:r>
            <a:endParaRPr lang="en-US" sz="3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12594" y="6059220"/>
            <a:ext cx="482282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Figure 37-7. Block diagram </a:t>
            </a:r>
            <a:r>
              <a:rPr sz="1800" dirty="0">
                <a:latin typeface="Arial"/>
                <a:cs typeface="Arial"/>
              </a:rPr>
              <a:t>of </a:t>
            </a:r>
            <a:r>
              <a:rPr sz="1800" spc="-5" dirty="0">
                <a:latin typeface="Arial"/>
                <a:cs typeface="Arial"/>
              </a:rPr>
              <a:t>a</a:t>
            </a:r>
            <a:r>
              <a:rPr sz="1800" spc="30" dirty="0">
                <a:latin typeface="Arial"/>
                <a:cs typeface="Arial"/>
              </a:rPr>
              <a:t> </a:t>
            </a:r>
            <a:r>
              <a:rPr sz="1800" spc="-10" dirty="0">
                <a:latin typeface="Arial"/>
                <a:cs typeface="Arial"/>
              </a:rPr>
              <a:t>microcontroller.</a:t>
            </a:r>
            <a:endParaRPr sz="1800">
              <a:latin typeface="Arial"/>
              <a:cs typeface="Arial"/>
            </a:endParaRPr>
          </a:p>
        </p:txBody>
      </p:sp>
      <p:sp>
        <p:nvSpPr>
          <p:cNvPr id="3" name="object 3"/>
          <p:cNvSpPr/>
          <p:nvPr/>
        </p:nvSpPr>
        <p:spPr>
          <a:xfrm>
            <a:off x="1943100" y="1833372"/>
            <a:ext cx="4573524" cy="4163567"/>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585085" y="1008633"/>
            <a:ext cx="3976370" cy="696595"/>
          </a:xfrm>
          <a:prstGeom prst="rect">
            <a:avLst/>
          </a:prstGeom>
        </p:spPr>
        <p:txBody>
          <a:bodyPr vert="horz" wrap="square" lIns="0" tIns="13335" rIns="0" bIns="0" rtlCol="0">
            <a:spAutoFit/>
          </a:bodyPr>
          <a:lstStyle/>
          <a:p>
            <a:pPr marL="12700">
              <a:lnSpc>
                <a:spcPct val="100000"/>
              </a:lnSpc>
              <a:spcBef>
                <a:spcPts val="105"/>
              </a:spcBef>
            </a:pPr>
            <a:r>
              <a:rPr dirty="0"/>
              <a:t>Microcontrollers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98472" y="1008633"/>
            <a:ext cx="6145530" cy="696595"/>
          </a:xfrm>
          <a:prstGeom prst="rect">
            <a:avLst/>
          </a:prstGeom>
        </p:spPr>
        <p:txBody>
          <a:bodyPr vert="horz" wrap="square" lIns="0" tIns="13335" rIns="0" bIns="0" rtlCol="0">
            <a:spAutoFit/>
          </a:bodyPr>
          <a:lstStyle/>
          <a:p>
            <a:pPr marL="12700">
              <a:lnSpc>
                <a:spcPct val="100000"/>
              </a:lnSpc>
              <a:spcBef>
                <a:spcPts val="105"/>
              </a:spcBef>
            </a:pPr>
            <a:r>
              <a:rPr spc="-5" dirty="0"/>
              <a:t>Microcontrollers</a:t>
            </a:r>
            <a:r>
              <a:rPr spc="-70" dirty="0"/>
              <a:t> </a:t>
            </a:r>
            <a:r>
              <a:rPr spc="-5" dirty="0"/>
              <a:t>(cont’d.)</a:t>
            </a:r>
          </a:p>
        </p:txBody>
      </p:sp>
      <p:sp>
        <p:nvSpPr>
          <p:cNvPr id="3" name="object 3"/>
          <p:cNvSpPr txBox="1"/>
          <p:nvPr/>
        </p:nvSpPr>
        <p:spPr>
          <a:xfrm>
            <a:off x="2520823" y="5666943"/>
            <a:ext cx="436308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Figure 37-9. </a:t>
            </a:r>
            <a:r>
              <a:rPr sz="1800" spc="-25" dirty="0">
                <a:latin typeface="Arial"/>
                <a:cs typeface="Arial"/>
              </a:rPr>
              <a:t>Various </a:t>
            </a:r>
            <a:r>
              <a:rPr sz="1800" dirty="0">
                <a:latin typeface="Arial"/>
                <a:cs typeface="Arial"/>
              </a:rPr>
              <a:t>PIC </a:t>
            </a:r>
            <a:r>
              <a:rPr sz="1800" spc="-5" dirty="0">
                <a:latin typeface="Arial"/>
                <a:cs typeface="Arial"/>
              </a:rPr>
              <a:t>package</a:t>
            </a:r>
            <a:r>
              <a:rPr sz="1800" spc="50" dirty="0">
                <a:latin typeface="Arial"/>
                <a:cs typeface="Arial"/>
              </a:rPr>
              <a:t> </a:t>
            </a:r>
            <a:r>
              <a:rPr sz="1800" spc="-5" dirty="0">
                <a:latin typeface="Arial"/>
                <a:cs typeface="Arial"/>
              </a:rPr>
              <a:t>outlines.</a:t>
            </a:r>
            <a:endParaRPr sz="1800">
              <a:latin typeface="Arial"/>
              <a:cs typeface="Arial"/>
            </a:endParaRPr>
          </a:p>
        </p:txBody>
      </p:sp>
      <p:sp>
        <p:nvSpPr>
          <p:cNvPr id="4" name="object 4"/>
          <p:cNvSpPr/>
          <p:nvPr/>
        </p:nvSpPr>
        <p:spPr>
          <a:xfrm>
            <a:off x="673608" y="2602992"/>
            <a:ext cx="7797800" cy="28829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535940" y="2359271"/>
            <a:ext cx="7846060" cy="4431983"/>
          </a:xfrm>
        </p:spPr>
        <p:txBody>
          <a:bodyPr/>
          <a:lstStyle/>
          <a:p>
            <a:r>
              <a:rPr lang="en-US" dirty="0" smtClean="0"/>
              <a:t>DIP-Dual In Line</a:t>
            </a:r>
          </a:p>
          <a:p>
            <a:r>
              <a:rPr lang="en-US" dirty="0" smtClean="0"/>
              <a:t>SOIC-Small Outline IC</a:t>
            </a:r>
          </a:p>
          <a:p>
            <a:r>
              <a:rPr lang="en-US" dirty="0" smtClean="0"/>
              <a:t>SSOP-Shrink Small </a:t>
            </a:r>
            <a:r>
              <a:rPr lang="en-US" smtClean="0"/>
              <a:t>Outline Package</a:t>
            </a:r>
            <a:endParaRPr lang="en-US" dirty="0" smtClean="0"/>
          </a:p>
          <a:p>
            <a:r>
              <a:rPr lang="en-US" dirty="0" smtClean="0"/>
              <a:t>PLCC-Plastic leaded Chip carrier</a:t>
            </a:r>
          </a:p>
          <a:p>
            <a:r>
              <a:rPr lang="en-US" dirty="0" smtClean="0"/>
              <a:t>QFN-Quad Flat No leads</a:t>
            </a:r>
          </a:p>
          <a:p>
            <a:endParaRPr lang="en-US" dirty="0" smtClean="0"/>
          </a:p>
          <a:p>
            <a:endParaRPr lang="en-US" dirty="0" smtClean="0"/>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398" y="1008633"/>
            <a:ext cx="6985634" cy="677108"/>
          </a:xfrm>
        </p:spPr>
        <p:txBody>
          <a:bodyPr/>
          <a:lstStyle/>
          <a:p>
            <a:r>
              <a:rPr lang="en-US" dirty="0" smtClean="0"/>
              <a:t>Classification with Function</a:t>
            </a:r>
            <a:endParaRPr lang="en-US" dirty="0"/>
          </a:p>
        </p:txBody>
      </p:sp>
      <p:sp>
        <p:nvSpPr>
          <p:cNvPr id="3" name="Text Placeholder 2"/>
          <p:cNvSpPr>
            <a:spLocks noGrp="1"/>
          </p:cNvSpPr>
          <p:nvPr>
            <p:ph type="body" idx="1"/>
          </p:nvPr>
        </p:nvSpPr>
        <p:spPr>
          <a:xfrm>
            <a:off x="535940" y="1828801"/>
            <a:ext cx="6744334" cy="4431983"/>
          </a:xfrm>
        </p:spPr>
        <p:txBody>
          <a:bodyPr/>
          <a:lstStyle/>
          <a:p>
            <a:r>
              <a:rPr lang="en-US" dirty="0" smtClean="0"/>
              <a:t>Main Functions:</a:t>
            </a:r>
          </a:p>
          <a:p>
            <a:endParaRPr lang="en-US" dirty="0" smtClean="0"/>
          </a:p>
          <a:p>
            <a:pPr marL="514350" indent="-514350">
              <a:buFont typeface="+mj-lt"/>
              <a:buAutoNum type="arabicPeriod"/>
            </a:pPr>
            <a:r>
              <a:rPr lang="en-US" dirty="0" smtClean="0"/>
              <a:t>Maintain Records</a:t>
            </a:r>
          </a:p>
          <a:p>
            <a:pPr marL="514350" indent="-514350">
              <a:buFont typeface="+mj-lt"/>
              <a:buAutoNum type="arabicPeriod"/>
            </a:pPr>
            <a:r>
              <a:rPr lang="en-US" dirty="0" smtClean="0"/>
              <a:t>Accounting Tasks</a:t>
            </a:r>
          </a:p>
          <a:p>
            <a:pPr marL="514350" indent="-514350">
              <a:buFont typeface="+mj-lt"/>
              <a:buAutoNum type="arabicPeriod"/>
            </a:pPr>
            <a:r>
              <a:rPr lang="en-US" dirty="0" smtClean="0"/>
              <a:t>Keep Inventory</a:t>
            </a:r>
          </a:p>
          <a:p>
            <a:pPr marL="514350" indent="-514350">
              <a:buFont typeface="+mj-lt"/>
              <a:buAutoNum type="arabicPeriod"/>
            </a:pPr>
            <a:r>
              <a:rPr lang="en-US" dirty="0" smtClean="0"/>
              <a:t>Type of processing</a:t>
            </a:r>
          </a:p>
          <a:p>
            <a:pPr marL="514350" indent="-514350">
              <a:buFont typeface="+mj-lt"/>
              <a:buAutoNum type="arabicPeriod"/>
            </a:pPr>
            <a:endParaRPr lang="en-US" dirty="0" smtClean="0"/>
          </a:p>
          <a:p>
            <a:pPr marL="514350" indent="-514350">
              <a:buFont typeface="Wingdings" pitchFamily="2" charset="2"/>
              <a:buChar char="Ø"/>
            </a:pPr>
            <a:r>
              <a:rPr lang="en-US" dirty="0" smtClean="0"/>
              <a:t>General purpose and special purpose computers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398" y="1008633"/>
            <a:ext cx="6985634" cy="677108"/>
          </a:xfrm>
        </p:spPr>
        <p:txBody>
          <a:bodyPr/>
          <a:lstStyle/>
          <a:p>
            <a:r>
              <a:rPr lang="en-US" dirty="0" smtClean="0"/>
              <a:t>Basics Blocks of Computers</a:t>
            </a:r>
            <a:endParaRPr lang="en-US" dirty="0"/>
          </a:p>
        </p:txBody>
      </p:sp>
      <p:sp>
        <p:nvSpPr>
          <p:cNvPr id="3" name="Text Placeholder 2"/>
          <p:cNvSpPr>
            <a:spLocks noGrp="1"/>
          </p:cNvSpPr>
          <p:nvPr>
            <p:ph type="body" idx="1"/>
          </p:nvPr>
        </p:nvSpPr>
        <p:spPr>
          <a:xfrm>
            <a:off x="535940" y="1905001"/>
            <a:ext cx="6744334" cy="3939540"/>
          </a:xfrm>
        </p:spPr>
        <p:txBody>
          <a:bodyPr/>
          <a:lstStyle/>
          <a:p>
            <a:pPr marL="514350" indent="-514350">
              <a:buFont typeface="+mj-lt"/>
              <a:buAutoNum type="arabicPeriod"/>
            </a:pPr>
            <a:r>
              <a:rPr lang="en-US" dirty="0" smtClean="0"/>
              <a:t>Control Unit</a:t>
            </a:r>
          </a:p>
          <a:p>
            <a:pPr marL="514350" indent="-514350">
              <a:buFont typeface="+mj-lt"/>
              <a:buAutoNum type="arabicPeriod"/>
            </a:pPr>
            <a:r>
              <a:rPr lang="en-US" dirty="0" smtClean="0"/>
              <a:t>ALU</a:t>
            </a:r>
          </a:p>
          <a:p>
            <a:pPr marL="514350" indent="-514350">
              <a:buFont typeface="+mj-lt"/>
              <a:buAutoNum type="arabicPeriod"/>
            </a:pPr>
            <a:r>
              <a:rPr lang="en-US" dirty="0" smtClean="0"/>
              <a:t>Memory</a:t>
            </a:r>
          </a:p>
          <a:p>
            <a:pPr marL="514350" indent="-514350">
              <a:buFont typeface="+mj-lt"/>
              <a:buAutoNum type="arabicPeriod"/>
            </a:pPr>
            <a:r>
              <a:rPr lang="en-US" dirty="0" smtClean="0"/>
              <a:t>Input Unit</a:t>
            </a:r>
          </a:p>
          <a:p>
            <a:pPr marL="514350" indent="-514350">
              <a:buFont typeface="+mj-lt"/>
              <a:buAutoNum type="arabicPeriod"/>
            </a:pPr>
            <a:r>
              <a:rPr lang="en-US" dirty="0" smtClean="0"/>
              <a:t>Output Unit</a:t>
            </a:r>
          </a:p>
          <a:p>
            <a:pPr marL="514350" indent="-514350">
              <a:buFont typeface="+mj-lt"/>
              <a:buAutoNum type="arabicPeriod"/>
            </a:pPr>
            <a:endParaRPr lang="en-US" dirty="0" smtClean="0"/>
          </a:p>
          <a:p>
            <a:pPr marL="514350" indent="-514350">
              <a:buFont typeface="Wingdings" pitchFamily="2" charset="2"/>
              <a:buChar char="Ø"/>
            </a:pPr>
            <a:r>
              <a:rPr lang="en-US" dirty="0" smtClean="0"/>
              <a:t>I/O Block</a:t>
            </a:r>
          </a:p>
          <a:p>
            <a:pPr marL="514350" indent="-514350">
              <a:buFont typeface="Wingdings" pitchFamily="2" charset="2"/>
              <a:buChar char="Ø"/>
            </a:pPr>
            <a:r>
              <a:rPr lang="en-US" dirty="0" smtClean="0"/>
              <a:t>CPU or MPU</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8113" y="1008633"/>
            <a:ext cx="4286885" cy="696595"/>
          </a:xfrm>
          <a:prstGeom prst="rect">
            <a:avLst/>
          </a:prstGeom>
        </p:spPr>
        <p:txBody>
          <a:bodyPr vert="horz" wrap="square" lIns="0" tIns="13335" rIns="0" bIns="0" rtlCol="0">
            <a:spAutoFit/>
          </a:bodyPr>
          <a:lstStyle/>
          <a:p>
            <a:pPr marL="12700">
              <a:lnSpc>
                <a:spcPct val="100000"/>
              </a:lnSpc>
              <a:spcBef>
                <a:spcPts val="105"/>
              </a:spcBef>
            </a:pPr>
            <a:r>
              <a:rPr dirty="0"/>
              <a:t>Computer</a:t>
            </a:r>
            <a:r>
              <a:rPr spc="-55" dirty="0"/>
              <a:t> </a:t>
            </a:r>
            <a:r>
              <a:rPr dirty="0"/>
              <a:t>Basics</a:t>
            </a:r>
          </a:p>
        </p:txBody>
      </p:sp>
      <p:sp>
        <p:nvSpPr>
          <p:cNvPr id="3" name="object 3"/>
          <p:cNvSpPr txBox="1"/>
          <p:nvPr/>
        </p:nvSpPr>
        <p:spPr>
          <a:xfrm>
            <a:off x="2212594" y="5754116"/>
            <a:ext cx="47618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Figure 37-1. Basic blocks </a:t>
            </a:r>
            <a:r>
              <a:rPr sz="1800" dirty="0">
                <a:latin typeface="Arial"/>
                <a:cs typeface="Arial"/>
              </a:rPr>
              <a:t>of </a:t>
            </a:r>
            <a:r>
              <a:rPr sz="1800" spc="-5" dirty="0">
                <a:latin typeface="Arial"/>
                <a:cs typeface="Arial"/>
              </a:rPr>
              <a:t>a digital</a:t>
            </a:r>
            <a:r>
              <a:rPr sz="1800" spc="40" dirty="0">
                <a:latin typeface="Arial"/>
                <a:cs typeface="Arial"/>
              </a:rPr>
              <a:t> </a:t>
            </a:r>
            <a:r>
              <a:rPr sz="1800" spc="-15" dirty="0">
                <a:latin typeface="Arial"/>
                <a:cs typeface="Arial"/>
              </a:rPr>
              <a:t>computer.</a:t>
            </a:r>
            <a:endParaRPr sz="1800">
              <a:latin typeface="Arial"/>
              <a:cs typeface="Arial"/>
            </a:endParaRPr>
          </a:p>
        </p:txBody>
      </p:sp>
      <p:sp>
        <p:nvSpPr>
          <p:cNvPr id="4" name="object 4"/>
          <p:cNvSpPr/>
          <p:nvPr/>
        </p:nvSpPr>
        <p:spPr>
          <a:xfrm>
            <a:off x="2394204" y="2438400"/>
            <a:ext cx="4356100" cy="31242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398" y="1008633"/>
            <a:ext cx="6985634" cy="677108"/>
          </a:xfrm>
        </p:spPr>
        <p:txBody>
          <a:bodyPr/>
          <a:lstStyle/>
          <a:p>
            <a:pPr algn="ctr"/>
            <a:r>
              <a:rPr lang="en-US" dirty="0" smtClean="0"/>
              <a:t>Control Unit</a:t>
            </a:r>
            <a:endParaRPr lang="en-US" dirty="0"/>
          </a:p>
        </p:txBody>
      </p:sp>
      <p:sp>
        <p:nvSpPr>
          <p:cNvPr id="3" name="Text Placeholder 2"/>
          <p:cNvSpPr>
            <a:spLocks noGrp="1"/>
          </p:cNvSpPr>
          <p:nvPr>
            <p:ph type="body" idx="1"/>
          </p:nvPr>
        </p:nvSpPr>
        <p:spPr>
          <a:xfrm>
            <a:off x="535940" y="1905001"/>
            <a:ext cx="7388860" cy="4431983"/>
          </a:xfrm>
        </p:spPr>
        <p:txBody>
          <a:bodyPr/>
          <a:lstStyle/>
          <a:p>
            <a:pPr algn="just"/>
            <a:r>
              <a:rPr lang="en-US" dirty="0" smtClean="0"/>
              <a:t>Decode each instruction and generates pulses to perform that specific instruction</a:t>
            </a:r>
          </a:p>
          <a:p>
            <a:pPr algn="just"/>
            <a:endParaRPr lang="en-US" dirty="0" smtClean="0"/>
          </a:p>
          <a:p>
            <a:pPr algn="just"/>
            <a:r>
              <a:rPr lang="en-US" dirty="0" smtClean="0"/>
              <a:t>Examples :- Add two numbers</a:t>
            </a:r>
          </a:p>
          <a:p>
            <a:pPr algn="just"/>
            <a:r>
              <a:rPr lang="en-US" dirty="0" smtClean="0"/>
              <a:t>                     Word to be stored</a:t>
            </a:r>
          </a:p>
          <a:p>
            <a:pPr algn="just"/>
            <a:endParaRPr lang="en-US" dirty="0" smtClean="0"/>
          </a:p>
          <a:p>
            <a:pPr algn="just"/>
            <a:r>
              <a:rPr lang="en-US" dirty="0" smtClean="0"/>
              <a:t>Modern Computers: several instruction command into a single input instruction</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398" y="1008633"/>
            <a:ext cx="6985634" cy="677108"/>
          </a:xfrm>
        </p:spPr>
        <p:txBody>
          <a:bodyPr/>
          <a:lstStyle/>
          <a:p>
            <a:r>
              <a:rPr lang="en-US" dirty="0" smtClean="0"/>
              <a:t>Basic components of CU</a:t>
            </a:r>
            <a:endParaRPr lang="en-US" dirty="0"/>
          </a:p>
        </p:txBody>
      </p:sp>
      <p:sp>
        <p:nvSpPr>
          <p:cNvPr id="3" name="Text Placeholder 2"/>
          <p:cNvSpPr>
            <a:spLocks noGrp="1"/>
          </p:cNvSpPr>
          <p:nvPr>
            <p:ph type="body" idx="1"/>
          </p:nvPr>
        </p:nvSpPr>
        <p:spPr>
          <a:xfrm>
            <a:off x="535940" y="1828801"/>
            <a:ext cx="7998460" cy="4924425"/>
          </a:xfrm>
        </p:spPr>
        <p:txBody>
          <a:bodyPr/>
          <a:lstStyle/>
          <a:p>
            <a:pPr marL="514350" indent="-514350">
              <a:buFont typeface="+mj-lt"/>
              <a:buAutoNum type="arabicPeriod"/>
            </a:pPr>
            <a:r>
              <a:rPr lang="en-US" dirty="0" smtClean="0"/>
              <a:t>Address register</a:t>
            </a:r>
          </a:p>
          <a:p>
            <a:pPr marL="514350" indent="-514350">
              <a:buFont typeface="+mj-lt"/>
              <a:buAutoNum type="arabicPeriod"/>
            </a:pPr>
            <a:r>
              <a:rPr lang="en-US" dirty="0" smtClean="0"/>
              <a:t>Instruction register</a:t>
            </a:r>
          </a:p>
          <a:p>
            <a:pPr marL="514350" indent="-514350">
              <a:buFont typeface="+mj-lt"/>
              <a:buAutoNum type="arabicPeriod"/>
            </a:pPr>
            <a:r>
              <a:rPr lang="en-US" dirty="0" smtClean="0"/>
              <a:t>Instruction decoder</a:t>
            </a:r>
          </a:p>
          <a:p>
            <a:pPr marL="514350" indent="-514350">
              <a:buFont typeface="+mj-lt"/>
              <a:buAutoNum type="arabicPeriod"/>
            </a:pPr>
            <a:r>
              <a:rPr lang="en-US" dirty="0" smtClean="0"/>
              <a:t>Program Counter</a:t>
            </a:r>
          </a:p>
          <a:p>
            <a:pPr marL="514350" indent="-514350">
              <a:buFont typeface="+mj-lt"/>
              <a:buAutoNum type="arabicPeriod"/>
            </a:pPr>
            <a:r>
              <a:rPr lang="en-US" dirty="0" smtClean="0"/>
              <a:t>Clock</a:t>
            </a:r>
          </a:p>
          <a:p>
            <a:pPr marL="514350" indent="-514350">
              <a:buFont typeface="+mj-lt"/>
              <a:buAutoNum type="arabicPeriod"/>
            </a:pPr>
            <a:r>
              <a:rPr lang="en-US" dirty="0" smtClean="0"/>
              <a:t>Circuitry for generating pulses</a:t>
            </a:r>
          </a:p>
          <a:p>
            <a:pPr marL="514350" indent="-514350">
              <a:buFont typeface="+mj-lt"/>
              <a:buAutoNum type="arabicPeriod"/>
            </a:pPr>
            <a:endParaRPr lang="en-US" dirty="0" smtClean="0"/>
          </a:p>
          <a:p>
            <a:pPr marL="514350" indent="-514350">
              <a:buFont typeface="Wingdings" pitchFamily="2" charset="2"/>
              <a:buChar char="Ø"/>
            </a:pPr>
            <a:r>
              <a:rPr lang="en-US" dirty="0" smtClean="0"/>
              <a:t>PC automatically to next instruction</a:t>
            </a:r>
          </a:p>
          <a:p>
            <a:pPr marL="514350" indent="-514350">
              <a:buFont typeface="Wingdings" pitchFamily="2" charset="2"/>
              <a:buChar char="Ø"/>
            </a:pPr>
            <a:r>
              <a:rPr lang="en-US" dirty="0" smtClean="0"/>
              <a:t>Branch and Jump instruction</a:t>
            </a:r>
          </a:p>
          <a:p>
            <a:pPr marL="514350" indent="-514350">
              <a:buFont typeface="+mj-lt"/>
              <a:buAutoNum type="arabicPeriod"/>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43025" y="1008633"/>
            <a:ext cx="6456680" cy="696595"/>
          </a:xfrm>
          <a:prstGeom prst="rect">
            <a:avLst/>
          </a:prstGeom>
        </p:spPr>
        <p:txBody>
          <a:bodyPr vert="horz" wrap="square" lIns="0" tIns="13335" rIns="0" bIns="0" rtlCol="0">
            <a:spAutoFit/>
          </a:bodyPr>
          <a:lstStyle/>
          <a:p>
            <a:pPr marL="12700">
              <a:lnSpc>
                <a:spcPct val="100000"/>
              </a:lnSpc>
              <a:spcBef>
                <a:spcPts val="105"/>
              </a:spcBef>
            </a:pPr>
            <a:r>
              <a:rPr spc="-5" dirty="0"/>
              <a:t>Computer </a:t>
            </a:r>
            <a:r>
              <a:rPr dirty="0"/>
              <a:t>Basics</a:t>
            </a:r>
            <a:r>
              <a:rPr spc="-65" dirty="0"/>
              <a:t> </a:t>
            </a:r>
            <a:r>
              <a:rPr spc="-5" dirty="0"/>
              <a:t>(cont’d.)</a:t>
            </a:r>
          </a:p>
        </p:txBody>
      </p:sp>
      <p:sp>
        <p:nvSpPr>
          <p:cNvPr id="3" name="object 3"/>
          <p:cNvSpPr txBox="1"/>
          <p:nvPr/>
        </p:nvSpPr>
        <p:spPr>
          <a:xfrm>
            <a:off x="2507995" y="5906211"/>
            <a:ext cx="400050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Figure 37-2. Control unit </a:t>
            </a:r>
            <a:r>
              <a:rPr sz="1800" dirty="0">
                <a:latin typeface="Arial"/>
                <a:cs typeface="Arial"/>
              </a:rPr>
              <a:t>of a</a:t>
            </a:r>
            <a:r>
              <a:rPr sz="1800" spc="-10" dirty="0">
                <a:latin typeface="Arial"/>
                <a:cs typeface="Arial"/>
              </a:rPr>
              <a:t> </a:t>
            </a:r>
            <a:r>
              <a:rPr sz="1800" spc="-15" dirty="0">
                <a:latin typeface="Arial"/>
                <a:cs typeface="Arial"/>
              </a:rPr>
              <a:t>computer.</a:t>
            </a:r>
            <a:endParaRPr sz="1800">
              <a:latin typeface="Arial"/>
              <a:cs typeface="Arial"/>
            </a:endParaRPr>
          </a:p>
        </p:txBody>
      </p:sp>
      <p:sp>
        <p:nvSpPr>
          <p:cNvPr id="4" name="object 4"/>
          <p:cNvSpPr/>
          <p:nvPr/>
        </p:nvSpPr>
        <p:spPr>
          <a:xfrm>
            <a:off x="1353311" y="2183892"/>
            <a:ext cx="6438899" cy="3530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758</TotalTime>
  <Words>718</Words>
  <Application>Microsoft Office PowerPoint</Application>
  <PresentationFormat>On-screen Show (4:3)</PresentationFormat>
  <Paragraphs>168</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Slide 1</vt:lpstr>
      <vt:lpstr>Slide 2</vt:lpstr>
      <vt:lpstr>Classification Based on Size</vt:lpstr>
      <vt:lpstr>Classification with Function</vt:lpstr>
      <vt:lpstr>Basics Blocks of Computers</vt:lpstr>
      <vt:lpstr>Computer Basics</vt:lpstr>
      <vt:lpstr>Control Unit</vt:lpstr>
      <vt:lpstr>Basic components of CU</vt:lpstr>
      <vt:lpstr>Computer Basics (cont’d.)</vt:lpstr>
      <vt:lpstr>ALU</vt:lpstr>
      <vt:lpstr>Slide 11</vt:lpstr>
      <vt:lpstr>ALU</vt:lpstr>
      <vt:lpstr>Memory</vt:lpstr>
      <vt:lpstr>Slide 14</vt:lpstr>
      <vt:lpstr>Slide 15</vt:lpstr>
      <vt:lpstr>Microprocessor Architecture</vt:lpstr>
      <vt:lpstr>Slide 17</vt:lpstr>
      <vt:lpstr>Slide 18</vt:lpstr>
      <vt:lpstr>Some Important aspects of µP</vt:lpstr>
      <vt:lpstr>Condition Code Register</vt:lpstr>
      <vt:lpstr>Slide 21</vt:lpstr>
      <vt:lpstr>Basic Instructions in a Microprocessor</vt:lpstr>
      <vt:lpstr>Data Movement Instructions</vt:lpstr>
      <vt:lpstr>Data Movement Instructions</vt:lpstr>
      <vt:lpstr>Arithmetic Instructions</vt:lpstr>
      <vt:lpstr>LOGICAL INSTRUCTIONS</vt:lpstr>
      <vt:lpstr>COMPARE INSTRUCTIONS</vt:lpstr>
      <vt:lpstr>ROTATE AND SHIFT INSTRUCTIONS</vt:lpstr>
      <vt:lpstr>PROGRAM-CONTROL INSTRUCTIONS </vt:lpstr>
      <vt:lpstr>INSTRUCTION TYPES</vt:lpstr>
      <vt:lpstr>Slide 31</vt:lpstr>
      <vt:lpstr>Microcontrollers</vt:lpstr>
      <vt:lpstr>Microcontrollers (cont’d.)</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Arsenault</dc:creator>
  <cp:lastModifiedBy>BRAR</cp:lastModifiedBy>
  <cp:revision>6</cp:revision>
  <dcterms:created xsi:type="dcterms:W3CDTF">2017-10-16T03:54:04Z</dcterms:created>
  <dcterms:modified xsi:type="dcterms:W3CDTF">2017-10-23T04:33:33Z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2014-07-22T00:00:00Z</vt:filetime>
  </property>
  <property fmtid="{D5CDD505-2E9C-101B-9397-08002B2CF9AE}" pid="3" name="Creator">
    <vt:lpwstr>Microsoft® PowerPoint® 2013</vt:lpwstr>
  </property>
  <property fmtid="{D5CDD505-2E9C-101B-9397-08002B2CF9AE}" pid="4" name="LastSaved">
    <vt:filetime>2017-10-16T00:00:00Z</vt:filetime>
  </property>
</Properties>
</file>