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58" r:id="rId6"/>
    <p:sldId id="274" r:id="rId7"/>
    <p:sldId id="275" r:id="rId8"/>
    <p:sldId id="259" r:id="rId9"/>
    <p:sldId id="260" r:id="rId10"/>
    <p:sldId id="276" r:id="rId11"/>
    <p:sldId id="261" r:id="rId12"/>
    <p:sldId id="277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74492" y="2304414"/>
            <a:ext cx="279501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441" y="1008633"/>
            <a:ext cx="8329117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359271"/>
            <a:ext cx="7970520" cy="332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2819400"/>
            <a:ext cx="754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 smtClean="0">
                <a:latin typeface="Arial"/>
                <a:cs typeface="Arial"/>
              </a:rPr>
              <a:t>SEMICONDUCTOR</a:t>
            </a:r>
            <a:r>
              <a:rPr lang="en-US" sz="3200" spc="-45" dirty="0" smtClean="0">
                <a:latin typeface="Arial"/>
                <a:cs typeface="Arial"/>
              </a:rPr>
              <a:t> </a:t>
            </a:r>
            <a:r>
              <a:rPr lang="en-US" sz="3200" spc="-5" dirty="0" smtClean="0">
                <a:latin typeface="Arial"/>
                <a:cs typeface="Arial"/>
              </a:rPr>
              <a:t>FUNDAMENTALS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1" y="2209800"/>
            <a:ext cx="64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covalent bond cannot support electrical activity because of its stability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At room temperature , pure silicon crystals are poor conductors and behave like insulators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After heat applied and temperature increased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0" marR="5080" indent="-1367155">
              <a:lnSpc>
                <a:spcPct val="100000"/>
              </a:lnSpc>
              <a:spcBef>
                <a:spcPts val="105"/>
              </a:spcBef>
            </a:pPr>
            <a:r>
              <a:rPr dirty="0"/>
              <a:t>Semiconduction in</a:t>
            </a:r>
            <a:r>
              <a:rPr spc="-80" dirty="0"/>
              <a:t> </a:t>
            </a:r>
            <a:r>
              <a:rPr dirty="0"/>
              <a:t>Germanium  and Silicon</a:t>
            </a:r>
            <a:r>
              <a:rPr spc="-45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359271"/>
            <a:ext cx="8009890" cy="31654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Negative </a:t>
            </a:r>
            <a:r>
              <a:rPr sz="3200" spc="-5" dirty="0">
                <a:latin typeface="Arial"/>
                <a:cs typeface="Arial"/>
              </a:rPr>
              <a:t>temperature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coefficient</a:t>
            </a:r>
          </a:p>
          <a:p>
            <a:pPr marL="756285" marR="136969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As temperature increases, resistance  decreases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Heat</a:t>
            </a: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Potential source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trouble for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semiconductors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Electrons break their covalent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bonds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219200"/>
            <a:ext cx="7970520" cy="1477328"/>
          </a:xfrm>
        </p:spPr>
        <p:txBody>
          <a:bodyPr/>
          <a:lstStyle/>
          <a:p>
            <a:r>
              <a:rPr lang="en-US" dirty="0" smtClean="0"/>
              <a:t>Effect of temperature on </a:t>
            </a:r>
            <a:r>
              <a:rPr lang="en-US" dirty="0" err="1" smtClean="0"/>
              <a:t>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Ge</a:t>
            </a:r>
            <a:r>
              <a:rPr lang="en-US" dirty="0" smtClean="0"/>
              <a:t> in heat sensitive devices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5666943"/>
            <a:ext cx="738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19-4. A hole is created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an electron breaks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covalent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bond.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73095" y="1415796"/>
            <a:ext cx="3797300" cy="402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0" marR="5080" indent="-1461770">
              <a:lnSpc>
                <a:spcPct val="100000"/>
              </a:lnSpc>
              <a:spcBef>
                <a:spcPts val="105"/>
              </a:spcBef>
            </a:pPr>
            <a:r>
              <a:rPr dirty="0"/>
              <a:t>Conduction in Pure</a:t>
            </a:r>
            <a:r>
              <a:rPr spc="-60" dirty="0"/>
              <a:t> </a:t>
            </a:r>
            <a:r>
              <a:rPr dirty="0"/>
              <a:t>Germanium  and Silicon</a:t>
            </a:r>
            <a:r>
              <a:rPr spc="-45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7670" y="5449316"/>
            <a:ext cx="580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19-5. Current flow in pure semiconductor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material.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6604" y="2819400"/>
            <a:ext cx="405130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5270" marR="5080" indent="-2782570">
              <a:lnSpc>
                <a:spcPct val="100000"/>
              </a:lnSpc>
              <a:spcBef>
                <a:spcPts val="105"/>
              </a:spcBef>
            </a:pPr>
            <a:r>
              <a:rPr dirty="0"/>
              <a:t>Conduction in Doped</a:t>
            </a:r>
            <a:r>
              <a:rPr spc="-40" dirty="0"/>
              <a:t> </a:t>
            </a:r>
            <a:r>
              <a:rPr dirty="0"/>
              <a:t>Germanium  and</a:t>
            </a:r>
            <a:r>
              <a:rPr spc="-5" dirty="0"/>
              <a:t> </a:t>
            </a:r>
            <a:r>
              <a:rPr dirty="0"/>
              <a:t>Silicon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Doping</a:t>
            </a: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Adding impurities to a semiconductor</a:t>
            </a:r>
            <a:r>
              <a:rPr sz="2800" spc="1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material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Pentavalent</a:t>
            </a: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Made of atoms with five valence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electrons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Trivalent</a:t>
            </a: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Made of atoms with three valence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electrons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0" marR="5080" indent="-1695450">
              <a:lnSpc>
                <a:spcPct val="100000"/>
              </a:lnSpc>
              <a:spcBef>
                <a:spcPts val="105"/>
              </a:spcBef>
            </a:pPr>
            <a:r>
              <a:rPr dirty="0"/>
              <a:t>Conduction in Doped</a:t>
            </a:r>
            <a:r>
              <a:rPr spc="-40" dirty="0"/>
              <a:t> </a:t>
            </a:r>
            <a:r>
              <a:rPr dirty="0"/>
              <a:t>Germanium  and Silicon</a:t>
            </a:r>
            <a:r>
              <a:rPr spc="-40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512106"/>
            <a:ext cx="5913120" cy="2689198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N-type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material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Pentavalent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materials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Electrons are the majority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carrier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Holes are the minority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carrier</a:t>
            </a:r>
            <a:endParaRPr lang="en-US" sz="2800" spc="-5" dirty="0" smtClean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lang="en-US" sz="2800" spc="-5" dirty="0" smtClean="0">
                <a:latin typeface="Arial"/>
                <a:cs typeface="Arial"/>
              </a:rPr>
              <a:t>Donor atoms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5677916"/>
            <a:ext cx="733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19-6. Silicon semiconductor material doped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an arsenic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atom.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1195" y="1441703"/>
            <a:ext cx="3721100" cy="397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0" marR="5080" indent="-1695450">
              <a:lnSpc>
                <a:spcPct val="100000"/>
              </a:lnSpc>
              <a:spcBef>
                <a:spcPts val="105"/>
              </a:spcBef>
            </a:pPr>
            <a:r>
              <a:rPr dirty="0"/>
              <a:t>Conduction in Doped</a:t>
            </a:r>
            <a:r>
              <a:rPr spc="-40" dirty="0"/>
              <a:t> </a:t>
            </a:r>
            <a:r>
              <a:rPr dirty="0"/>
              <a:t>Germanium  and Silicon</a:t>
            </a:r>
            <a:r>
              <a:rPr spc="-40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38197" y="5601716"/>
            <a:ext cx="446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19-7. Current flow in N-type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material.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2011" y="2869692"/>
            <a:ext cx="4381499" cy="261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0" marR="5080" indent="-1695450">
              <a:lnSpc>
                <a:spcPct val="100000"/>
              </a:lnSpc>
              <a:spcBef>
                <a:spcPts val="105"/>
              </a:spcBef>
            </a:pPr>
            <a:r>
              <a:rPr dirty="0"/>
              <a:t>Conduction in Doped</a:t>
            </a:r>
            <a:r>
              <a:rPr spc="-40" dirty="0"/>
              <a:t> </a:t>
            </a:r>
            <a:r>
              <a:rPr dirty="0"/>
              <a:t>Germanium  and Silicon</a:t>
            </a:r>
            <a:r>
              <a:rPr spc="-40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512106"/>
            <a:ext cx="5913120" cy="2689198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P-type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material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Trivalent materials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Holes are the majority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carrier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Electrons are the minority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carrier</a:t>
            </a:r>
            <a:endParaRPr lang="en-US" sz="2800" spc="-5" dirty="0" smtClean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lang="en-US" sz="2800" spc="-5" smtClean="0">
                <a:latin typeface="Arial"/>
                <a:cs typeface="Arial"/>
              </a:rPr>
              <a:t>Acceptor atoms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41" y="1008633"/>
            <a:ext cx="8329117" cy="1354217"/>
          </a:xfrm>
        </p:spPr>
        <p:txBody>
          <a:bodyPr/>
          <a:lstStyle/>
          <a:p>
            <a:r>
              <a:rPr lang="en-US" dirty="0" smtClean="0"/>
              <a:t>Commonly used forms in electronics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2359271"/>
            <a:ext cx="7970520" cy="196977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Diodes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Transistors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Integrated Circuits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And many others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5677916"/>
            <a:ext cx="7275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19-8. Silicon semiconductor material doped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an indium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atom.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6811" y="1447800"/>
            <a:ext cx="37719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0" marR="5080" indent="-1695450">
              <a:lnSpc>
                <a:spcPct val="100000"/>
              </a:lnSpc>
              <a:spcBef>
                <a:spcPts val="105"/>
              </a:spcBef>
            </a:pPr>
            <a:r>
              <a:rPr dirty="0"/>
              <a:t>Conduction in Doped</a:t>
            </a:r>
            <a:r>
              <a:rPr spc="-40" dirty="0"/>
              <a:t> </a:t>
            </a:r>
            <a:r>
              <a:rPr dirty="0"/>
              <a:t>Germanium  and Silicon</a:t>
            </a:r>
            <a:r>
              <a:rPr spc="-40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38197" y="5601716"/>
            <a:ext cx="4456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19-9. Current flow in P-type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material.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4392" y="2895600"/>
            <a:ext cx="4394200" cy="260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41" y="1008633"/>
            <a:ext cx="8329117" cy="677108"/>
          </a:xfrm>
        </p:spPr>
        <p:txBody>
          <a:bodyPr/>
          <a:lstStyle/>
          <a:p>
            <a:r>
              <a:rPr lang="en-US" dirty="0" smtClean="0"/>
              <a:t>Advantages of Semiconductors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828800"/>
            <a:ext cx="7970520" cy="29546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Small size and 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Low power consumption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 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Great reliability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Instant operation when power is applied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Economic mass production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41" y="1008633"/>
            <a:ext cx="8329117" cy="615553"/>
          </a:xfrm>
        </p:spPr>
        <p:txBody>
          <a:bodyPr/>
          <a:lstStyle/>
          <a:p>
            <a:r>
              <a:rPr lang="en-US" sz="4000" dirty="0" smtClean="0"/>
              <a:t>Disadvantages </a:t>
            </a:r>
            <a:r>
              <a:rPr lang="en-US" sz="4000" dirty="0" smtClean="0"/>
              <a:t>of Semiconductors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752600"/>
            <a:ext cx="7970520" cy="246221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Great susceptibility to change in temperature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Extra components required for stabilization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Easily damaged by heat when soldering into a circuit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5270" marR="5080" indent="-2454275">
              <a:lnSpc>
                <a:spcPct val="100000"/>
              </a:lnSpc>
              <a:spcBef>
                <a:spcPts val="105"/>
              </a:spcBef>
            </a:pPr>
            <a:r>
              <a:rPr dirty="0"/>
              <a:t>Semiconduction in</a:t>
            </a:r>
            <a:r>
              <a:rPr spc="-80" dirty="0"/>
              <a:t> </a:t>
            </a:r>
            <a:r>
              <a:rPr dirty="0"/>
              <a:t>Germanium  and</a:t>
            </a:r>
            <a:r>
              <a:rPr spc="-5" dirty="0"/>
              <a:t> </a:t>
            </a:r>
            <a:r>
              <a:rPr dirty="0"/>
              <a:t>Silicon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06871"/>
            <a:ext cx="7174865" cy="41179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Semiconductor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materials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Possess characteristics that fall between  those of insulators and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conductors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Pure semiconductor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elements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Carbon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(C)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Germanium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(Ge)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Silicon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(Si)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for most </a:t>
            </a:r>
            <a:r>
              <a:rPr sz="2400" spc="-5" dirty="0">
                <a:latin typeface="Arial"/>
                <a:cs typeface="Arial"/>
              </a:rPr>
              <a:t>semiconductor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41" y="1008633"/>
            <a:ext cx="8329117" cy="677108"/>
          </a:xfrm>
        </p:spPr>
        <p:txBody>
          <a:bodyPr/>
          <a:lstStyle/>
          <a:p>
            <a:r>
              <a:rPr lang="en-US" dirty="0" smtClean="0"/>
              <a:t>Germanium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2359271"/>
            <a:ext cx="7970520" cy="14773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powder of Germanium dioxide is recovered from ashes of certain coals and then reduced to solid form of Germanium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41" y="1008633"/>
            <a:ext cx="8329117" cy="677108"/>
          </a:xfrm>
        </p:spPr>
        <p:txBody>
          <a:bodyPr/>
          <a:lstStyle/>
          <a:p>
            <a:r>
              <a:rPr lang="en-US" dirty="0" smtClean="0"/>
              <a:t>Silicon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2359271"/>
            <a:ext cx="7970520" cy="246221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Found extensively in earth’s crust in silicon diode.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Found abundantly in sand, quartz, agate in form of silicon dioxide (silica) and chemically reduced to pure silicon.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0" marR="5080" indent="-1367155">
              <a:lnSpc>
                <a:spcPct val="100000"/>
              </a:lnSpc>
              <a:spcBef>
                <a:spcPts val="105"/>
              </a:spcBef>
            </a:pPr>
            <a:r>
              <a:rPr dirty="0"/>
              <a:t>Semiconduction in</a:t>
            </a:r>
            <a:r>
              <a:rPr spc="-80" dirty="0"/>
              <a:t> </a:t>
            </a:r>
            <a:r>
              <a:rPr dirty="0"/>
              <a:t>Germanium  and Silicon</a:t>
            </a:r>
            <a:r>
              <a:rPr spc="-45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3594" y="5982411"/>
            <a:ext cx="397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</a:t>
            </a:r>
            <a:r>
              <a:rPr sz="1800" spc="-10" dirty="0">
                <a:latin typeface="Arial"/>
                <a:cs typeface="Arial"/>
              </a:rPr>
              <a:t>19-1. </a:t>
            </a:r>
            <a:r>
              <a:rPr sz="1800" spc="-5" dirty="0">
                <a:latin typeface="Arial"/>
                <a:cs typeface="Arial"/>
              </a:rPr>
              <a:t>Atomic structure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silicon.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4307" y="2602992"/>
            <a:ext cx="4216400" cy="326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5819343"/>
            <a:ext cx="6612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19-3. Crystalline </a:t>
            </a:r>
            <a:r>
              <a:rPr sz="1800" dirty="0">
                <a:latin typeface="Arial"/>
                <a:cs typeface="Arial"/>
              </a:rPr>
              <a:t>structure of </a:t>
            </a:r>
            <a:r>
              <a:rPr sz="1800" spc="-5" dirty="0">
                <a:latin typeface="Arial"/>
                <a:cs typeface="Arial"/>
              </a:rPr>
              <a:t>silicon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covalent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bonding.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507" y="1447800"/>
            <a:ext cx="40640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422</Words>
  <Application>Microsoft Office PowerPoint</Application>
  <PresentationFormat>On-screen Show (4:3)</PresentationFormat>
  <Paragraphs>75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Commonly used forms in electronics</vt:lpstr>
      <vt:lpstr>Advantages of Semiconductors</vt:lpstr>
      <vt:lpstr>Disadvantages of Semiconductors</vt:lpstr>
      <vt:lpstr>Semiconduction in Germanium  and Silicon</vt:lpstr>
      <vt:lpstr>Germanium</vt:lpstr>
      <vt:lpstr>Silicon</vt:lpstr>
      <vt:lpstr>Semiconduction in Germanium  and Silicon (cont’d.)</vt:lpstr>
      <vt:lpstr>Slide 9</vt:lpstr>
      <vt:lpstr>Slide 10</vt:lpstr>
      <vt:lpstr>Semiconduction in Germanium  and Silicon (cont’d.)</vt:lpstr>
      <vt:lpstr>Slide 12</vt:lpstr>
      <vt:lpstr>Slide 13</vt:lpstr>
      <vt:lpstr>Conduction in Pure Germanium  and Silicon (cont’d.)</vt:lpstr>
      <vt:lpstr>Conduction in Doped Germanium  and Silicon</vt:lpstr>
      <vt:lpstr>Conduction in Doped Germanium  and Silicon (cont’d.)</vt:lpstr>
      <vt:lpstr>Slide 17</vt:lpstr>
      <vt:lpstr>Conduction in Doped Germanium  and Silicon (cont’d.)</vt:lpstr>
      <vt:lpstr>Conduction in Doped Germanium  and Silicon (cont’d.)</vt:lpstr>
      <vt:lpstr>Slide 20</vt:lpstr>
      <vt:lpstr>Conduction in Doped Germanium  and Silicon (cont’d.)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Arsenault</dc:creator>
  <cp:lastModifiedBy>BRAR</cp:lastModifiedBy>
  <cp:revision>2</cp:revision>
  <dcterms:created xsi:type="dcterms:W3CDTF">2017-10-23T07:00:22Z</dcterms:created>
  <dcterms:modified xsi:type="dcterms:W3CDTF">2017-10-30T04:15:48Z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2017-10-23T00:00:00Z</vt:filetime>
  </property>
</Properties>
</file>