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1" r:id="rId5"/>
    <p:sldId id="272" r:id="rId6"/>
    <p:sldId id="273" r:id="rId7"/>
    <p:sldId id="261" r:id="rId8"/>
    <p:sldId id="274" r:id="rId9"/>
    <p:sldId id="275" r:id="rId10"/>
    <p:sldId id="262" r:id="rId11"/>
    <p:sldId id="276" r:id="rId12"/>
    <p:sldId id="277" r:id="rId13"/>
    <p:sldId id="263" r:id="rId14"/>
    <p:sldId id="278" r:id="rId15"/>
    <p:sldId id="264" r:id="rId16"/>
    <p:sldId id="265" r:id="rId17"/>
    <p:sldId id="266" r:id="rId18"/>
    <p:sldId id="269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74492" y="2304414"/>
            <a:ext cx="279501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3694" y="1008633"/>
            <a:ext cx="7836611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4705" y="2158111"/>
            <a:ext cx="7714589" cy="2414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62200" y="2362200"/>
            <a:ext cx="4267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PN Junction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Diodes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5360" y="1008633"/>
            <a:ext cx="5652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Diode </a:t>
            </a:r>
            <a:r>
              <a:rPr dirty="0"/>
              <a:t>Biasing</a:t>
            </a:r>
            <a:r>
              <a:rPr spc="-50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5056708"/>
            <a:ext cx="4952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</a:t>
            </a:r>
            <a:r>
              <a:rPr sz="1800" spc="-10" dirty="0">
                <a:latin typeface="Arial"/>
                <a:cs typeface="Arial"/>
              </a:rPr>
              <a:t>20-4. </a:t>
            </a:r>
            <a:r>
              <a:rPr sz="1800" dirty="0">
                <a:latin typeface="Arial"/>
                <a:cs typeface="Arial"/>
              </a:rPr>
              <a:t>PN </a:t>
            </a:r>
            <a:r>
              <a:rPr sz="1800" spc="-5" dirty="0">
                <a:latin typeface="Arial"/>
                <a:cs typeface="Arial"/>
              </a:rPr>
              <a:t>junction </a:t>
            </a:r>
            <a:r>
              <a:rPr sz="1800" spc="-10" dirty="0">
                <a:latin typeface="Arial"/>
                <a:cs typeface="Arial"/>
              </a:rPr>
              <a:t>diode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reverse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bias.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8107" y="2590800"/>
            <a:ext cx="4368800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7714589" cy="430887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R.B. voltage increases the barrier voltage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Reverse Current--A small leakage current flows with the R.B.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At room temp., minority carriers few in numbers so small reverse current.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As temperature increases the number of majority carriers and leakage current increases.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836611" cy="677108"/>
          </a:xfrm>
        </p:spPr>
        <p:txBody>
          <a:bodyPr/>
          <a:lstStyle/>
          <a:p>
            <a:r>
              <a:rPr lang="en-US" dirty="0" smtClean="0"/>
              <a:t>Leakage Current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505200"/>
            <a:ext cx="7714589" cy="1292662"/>
          </a:xfrm>
        </p:spPr>
        <p:txBody>
          <a:bodyPr/>
          <a:lstStyle/>
          <a:p>
            <a:r>
              <a:rPr lang="en-US" dirty="0" smtClean="0"/>
              <a:t>Diodes allow current to flow only in one direction-this makes them useful for </a:t>
            </a:r>
            <a:r>
              <a:rPr lang="en-US" dirty="0" smtClean="0">
                <a:solidFill>
                  <a:srgbClr val="FF0000"/>
                </a:solidFill>
              </a:rPr>
              <a:t>RECTIFIERS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0808" y="1008633"/>
            <a:ext cx="5341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Diode</a:t>
            </a:r>
            <a:r>
              <a:rPr spc="-60" dirty="0"/>
              <a:t> </a:t>
            </a:r>
            <a:r>
              <a:rPr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9473" y="4229861"/>
            <a:ext cx="3856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20-5. Diode schematic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symbol.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41092" y="3581400"/>
            <a:ext cx="38608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7714589" cy="4616648"/>
          </a:xfrm>
        </p:spPr>
        <p:txBody>
          <a:bodyPr/>
          <a:lstStyle/>
          <a:p>
            <a:r>
              <a:rPr lang="en-US" dirty="0" smtClean="0"/>
              <a:t>Diodes can be damaged by excessive heat and excessive reverse voltage.</a:t>
            </a:r>
          </a:p>
          <a:p>
            <a:endParaRPr lang="en-US" dirty="0" smtClean="0"/>
          </a:p>
          <a:p>
            <a:r>
              <a:rPr lang="en-US" dirty="0" smtClean="0"/>
              <a:t>Therefore,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Maximum Forward Current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Peak Inverse Voltage (PIV)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PIV exceeded , large I</a:t>
            </a:r>
            <a:r>
              <a:rPr lang="en-US" sz="1400" dirty="0" smtClean="0"/>
              <a:t>R </a:t>
            </a:r>
            <a:r>
              <a:rPr lang="en-US" sz="2000" dirty="0" smtClean="0"/>
              <a:t> </a:t>
            </a:r>
            <a:r>
              <a:rPr lang="en-US" sz="2400" dirty="0" smtClean="0"/>
              <a:t>flows, creating excessive heat and damaging the diode.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4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 smtClean="0"/>
              <a:t>Also as temp. increases </a:t>
            </a:r>
            <a:r>
              <a:rPr lang="en-US" dirty="0" smtClean="0"/>
              <a:t>I</a:t>
            </a:r>
            <a:r>
              <a:rPr lang="en-US" sz="1400" dirty="0" smtClean="0"/>
              <a:t>R </a:t>
            </a:r>
            <a:r>
              <a:rPr lang="en-US" sz="1800" dirty="0" smtClean="0"/>
              <a:t> </a:t>
            </a:r>
            <a:r>
              <a:rPr lang="en-US" sz="2000" dirty="0" smtClean="0"/>
              <a:t>increases.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222" y="1008633"/>
            <a:ext cx="75158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Diode Characteristics</a:t>
            </a:r>
            <a:r>
              <a:rPr spc="-25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394" y="4676013"/>
            <a:ext cx="487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20-6. Diode connected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forward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bias.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2011" y="3048000"/>
            <a:ext cx="4381499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222" y="1008633"/>
            <a:ext cx="75158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Diode Characteristics</a:t>
            </a:r>
            <a:r>
              <a:rPr spc="-25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5698" y="4687316"/>
            <a:ext cx="4876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20-7. Diode connected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reverse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bias.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0300" y="3048000"/>
            <a:ext cx="4343400" cy="151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/>
              <a:t>Diode Construction</a:t>
            </a:r>
            <a:r>
              <a:rPr spc="-30" dirty="0"/>
              <a:t> </a:t>
            </a:r>
            <a:r>
              <a:rPr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54471"/>
            <a:ext cx="4323080" cy="21526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Types of PN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junctions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Grown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junction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Alloyed junction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Diffused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junction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354" y="1008633"/>
            <a:ext cx="6924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Testing PN Junction</a:t>
            </a:r>
            <a:r>
              <a:rPr spc="-85" dirty="0"/>
              <a:t> </a:t>
            </a:r>
            <a:r>
              <a:rPr dirty="0"/>
              <a:t>Diodes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752600"/>
            <a:ext cx="7300595" cy="48314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Ohmmeter</a:t>
            </a:r>
          </a:p>
          <a:p>
            <a:pPr marL="756285" marR="508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Checks the forward-to-reverse-resistance  ratio of 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diode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Forward-biased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diode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Low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resistance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Reverse-biased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diode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High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resistance</a:t>
            </a:r>
            <a:endParaRPr lang="en-US" sz="2800" spc="-5" dirty="0" smtClean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tabLst>
                <a:tab pos="756920" algn="l"/>
              </a:tabLst>
            </a:pPr>
            <a:r>
              <a:rPr lang="en-US" sz="2800" spc="-5" dirty="0" smtClean="0">
                <a:latin typeface="Arial"/>
                <a:cs typeface="Arial"/>
              </a:rPr>
              <a:t>DIODE SHORTED</a:t>
            </a: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tabLst>
                <a:tab pos="756920" algn="l"/>
              </a:tabLst>
            </a:pPr>
            <a:r>
              <a:rPr lang="en-US" sz="2800" spc="-5" dirty="0" smtClean="0">
                <a:latin typeface="Arial"/>
                <a:cs typeface="Arial"/>
              </a:rPr>
              <a:t>DIODE OPENED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601" y="1008633"/>
            <a:ext cx="3320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PN</a:t>
            </a:r>
            <a:r>
              <a:rPr spc="-75" dirty="0"/>
              <a:t> </a:t>
            </a:r>
            <a:r>
              <a:rPr dirty="0"/>
              <a:t>Junctions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5285994"/>
            <a:ext cx="833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20-1. Diode </a:t>
            </a:r>
            <a:r>
              <a:rPr sz="1800" dirty="0">
                <a:latin typeface="Arial"/>
                <a:cs typeface="Arial"/>
              </a:rPr>
              <a:t>formed </a:t>
            </a:r>
            <a:r>
              <a:rPr sz="1800" spc="-5" dirty="0">
                <a:latin typeface="Arial"/>
                <a:cs typeface="Arial"/>
              </a:rPr>
              <a:t>by joining </a:t>
            </a:r>
            <a:r>
              <a:rPr sz="1800" dirty="0">
                <a:latin typeface="Arial"/>
                <a:cs typeface="Arial"/>
              </a:rPr>
              <a:t>P- </a:t>
            </a:r>
            <a:r>
              <a:rPr sz="1800" spc="-5" dirty="0">
                <a:latin typeface="Arial"/>
                <a:cs typeface="Arial"/>
              </a:rPr>
              <a:t>and N-type material </a:t>
            </a:r>
            <a:r>
              <a:rPr sz="1800" dirty="0">
                <a:latin typeface="Arial"/>
                <a:cs typeface="Arial"/>
              </a:rPr>
              <a:t>to form </a:t>
            </a:r>
            <a:r>
              <a:rPr sz="1800" spc="-5" dirty="0">
                <a:latin typeface="Arial"/>
                <a:cs typeface="Arial"/>
              </a:rPr>
              <a:t>a PN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junction.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2011" y="2464307"/>
            <a:ext cx="4381499" cy="264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085" y="1008633"/>
            <a:ext cx="5497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PN Junctions</a:t>
            </a:r>
            <a:r>
              <a:rPr spc="-60" dirty="0"/>
              <a:t> </a:t>
            </a:r>
            <a:r>
              <a:rPr spc="-5" dirty="0"/>
              <a:t>(cont’d.)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3316" y="5285994"/>
            <a:ext cx="6157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20-2. Barrier voltage as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exists across a PN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junction.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4392" y="2514600"/>
            <a:ext cx="4394200" cy="261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705" y="2158111"/>
            <a:ext cx="7714589" cy="1292662"/>
          </a:xfrm>
        </p:spPr>
        <p:txBody>
          <a:bodyPr/>
          <a:lstStyle/>
          <a:p>
            <a:r>
              <a:rPr lang="en-US" dirty="0" smtClean="0"/>
              <a:t>After formation of junction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 and n types are not electrically neutral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705" y="2158111"/>
            <a:ext cx="7714589" cy="3447098"/>
          </a:xfrm>
        </p:spPr>
        <p:txBody>
          <a:bodyPr/>
          <a:lstStyle/>
          <a:p>
            <a:pPr algn="ctr"/>
            <a:r>
              <a:rPr lang="en-US" dirty="0" smtClean="0"/>
              <a:t>Depletion Region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Builds up a voltage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Barrier voltage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267200" y="2743200"/>
            <a:ext cx="228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343400" y="4267200"/>
            <a:ext cx="228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705" y="2158111"/>
            <a:ext cx="7714589" cy="861774"/>
          </a:xfrm>
        </p:spPr>
        <p:txBody>
          <a:bodyPr/>
          <a:lstStyle/>
          <a:p>
            <a:r>
              <a:rPr lang="en-US" dirty="0" smtClean="0"/>
              <a:t>Barrier Voltage becomes apparent when biasing is applied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877" y="1008633"/>
            <a:ext cx="3475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Diode</a:t>
            </a:r>
            <a:r>
              <a:rPr spc="-80" dirty="0"/>
              <a:t> </a:t>
            </a:r>
            <a:r>
              <a:rPr dirty="0"/>
              <a:t>Biasing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5056708"/>
            <a:ext cx="4952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</a:t>
            </a:r>
            <a:r>
              <a:rPr sz="1800" spc="-10" dirty="0">
                <a:latin typeface="Arial"/>
                <a:cs typeface="Arial"/>
              </a:rPr>
              <a:t>20-3. </a:t>
            </a:r>
            <a:r>
              <a:rPr sz="1800" dirty="0">
                <a:latin typeface="Arial"/>
                <a:cs typeface="Arial"/>
              </a:rPr>
              <a:t>PN </a:t>
            </a:r>
            <a:r>
              <a:rPr sz="1800" spc="-5" dirty="0">
                <a:latin typeface="Arial"/>
                <a:cs typeface="Arial"/>
              </a:rPr>
              <a:t>junction </a:t>
            </a:r>
            <a:r>
              <a:rPr sz="1800" spc="-10" dirty="0">
                <a:latin typeface="Arial"/>
                <a:cs typeface="Arial"/>
              </a:rPr>
              <a:t>diode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forward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bias.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6500" y="2793492"/>
            <a:ext cx="4191000" cy="2006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705" y="2158111"/>
            <a:ext cx="7714589" cy="172354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External resistance in series to limit the current flow through the diode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FORWARD VOLTAGE DROP(E</a:t>
            </a:r>
            <a:r>
              <a:rPr lang="en-US" sz="1600" dirty="0" smtClean="0"/>
              <a:t>F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694" y="1008633"/>
            <a:ext cx="7836611" cy="677108"/>
          </a:xfrm>
        </p:spPr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705" y="2158111"/>
            <a:ext cx="7714589" cy="1292662"/>
          </a:xfrm>
        </p:spPr>
        <p:txBody>
          <a:bodyPr/>
          <a:lstStyle/>
          <a:p>
            <a:r>
              <a:rPr lang="en-US" dirty="0" smtClean="0"/>
              <a:t>A silicon diode has an external bias voltage of 12V with an external resistance of 150</a:t>
            </a:r>
            <a:r>
              <a:rPr lang="el-GR" dirty="0" smtClean="0"/>
              <a:t>Ω</a:t>
            </a:r>
            <a:r>
              <a:rPr lang="en-US" dirty="0" smtClean="0"/>
              <a:t>. What is the total forward current.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2690</TotalTime>
  <Words>323</Words>
  <Application>Microsoft Office PowerPoint</Application>
  <PresentationFormat>On-screen Show (4:3)</PresentationFormat>
  <Paragraphs>64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PN Junctions</vt:lpstr>
      <vt:lpstr>PN Junctions (cont’d.)</vt:lpstr>
      <vt:lpstr>Slide 4</vt:lpstr>
      <vt:lpstr>Slide 5</vt:lpstr>
      <vt:lpstr>Slide 6</vt:lpstr>
      <vt:lpstr>Diode Biasing</vt:lpstr>
      <vt:lpstr>Slide 8</vt:lpstr>
      <vt:lpstr>QUESTION:</vt:lpstr>
      <vt:lpstr>Diode Biasing (cont’d.)</vt:lpstr>
      <vt:lpstr>Slide 11</vt:lpstr>
      <vt:lpstr>Leakage Current Values</vt:lpstr>
      <vt:lpstr>Diode Characteristics</vt:lpstr>
      <vt:lpstr>Slide 14</vt:lpstr>
      <vt:lpstr>Diode Characteristics (cont’d.)</vt:lpstr>
      <vt:lpstr>Diode Characteristics (cont’d.)</vt:lpstr>
      <vt:lpstr>Diode Construction Techniques</vt:lpstr>
      <vt:lpstr>Testing PN Junction Diodes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Arsenault</dc:creator>
  <cp:lastModifiedBy>BRAR</cp:lastModifiedBy>
  <cp:revision>5</cp:revision>
  <dcterms:created xsi:type="dcterms:W3CDTF">2017-10-23T07:02:02Z</dcterms:created>
  <dcterms:modified xsi:type="dcterms:W3CDTF">2017-10-31T05:33:25Z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2017-10-23T00:00:00Z</vt:filetime>
  </property>
</Properties>
</file>