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0" r:id="rId4"/>
    <p:sldId id="261" r:id="rId5"/>
    <p:sldId id="267" r:id="rId6"/>
    <p:sldId id="263" r:id="rId7"/>
    <p:sldId id="264" r:id="rId8"/>
    <p:sldId id="265" r:id="rId9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888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74492" y="2304414"/>
            <a:ext cx="2795015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11/14/2017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11/14/2017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11/14/2017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11/14/2017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11/14/2017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3999" cy="685799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93114" y="1008633"/>
            <a:ext cx="6957771" cy="13677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940" y="2155063"/>
            <a:ext cx="8072119" cy="30505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11/14/2017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971800" y="2743200"/>
            <a:ext cx="383413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200" spc="-5" dirty="0" smtClean="0">
                <a:latin typeface="Arial"/>
                <a:cs typeface="Arial"/>
              </a:rPr>
              <a:t>ZENER</a:t>
            </a:r>
            <a:r>
              <a:rPr lang="en-US" sz="3200" spc="-70" dirty="0" smtClean="0">
                <a:latin typeface="Arial"/>
                <a:cs typeface="Arial"/>
              </a:rPr>
              <a:t> </a:t>
            </a:r>
            <a:r>
              <a:rPr lang="en-US" sz="3200" spc="-5" dirty="0" smtClean="0">
                <a:latin typeface="Arial"/>
                <a:cs typeface="Arial"/>
              </a:rPr>
              <a:t>DIODES</a:t>
            </a:r>
            <a:endParaRPr lang="en-US" sz="3200" dirty="0">
              <a:latin typeface="Arial"/>
              <a:cs typeface="Arial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8072119" cy="5262979"/>
          </a:xfrm>
        </p:spPr>
        <p:txBody>
          <a:bodyPr/>
          <a:lstStyle/>
          <a:p>
            <a:r>
              <a:rPr lang="en-US" dirty="0" smtClean="0"/>
              <a:t>Breakdown Voltage </a:t>
            </a:r>
            <a:r>
              <a:rPr lang="en-US" dirty="0" err="1" smtClean="0"/>
              <a:t>Ez</a:t>
            </a:r>
            <a:r>
              <a:rPr lang="en-US" dirty="0" smtClean="0"/>
              <a:t> or peak reverse voltage</a:t>
            </a:r>
          </a:p>
          <a:p>
            <a:endParaRPr lang="en-US" dirty="0" smtClean="0"/>
          </a:p>
          <a:p>
            <a:r>
              <a:rPr lang="en-US" dirty="0" err="1" smtClean="0"/>
              <a:t>Zener</a:t>
            </a:r>
            <a:r>
              <a:rPr lang="en-US" dirty="0" smtClean="0"/>
              <a:t> region-above breakdown voltage</a:t>
            </a:r>
          </a:p>
          <a:p>
            <a:endParaRPr lang="en-US" dirty="0" smtClean="0"/>
          </a:p>
          <a:p>
            <a:r>
              <a:rPr lang="en-US" dirty="0" err="1" smtClean="0"/>
              <a:t>Ez</a:t>
            </a:r>
            <a:r>
              <a:rPr lang="en-US" dirty="0" smtClean="0"/>
              <a:t> determined by resistivity of diode, </a:t>
            </a:r>
            <a:r>
              <a:rPr lang="en-US" dirty="0" smtClean="0"/>
              <a:t>which is</a:t>
            </a:r>
            <a:r>
              <a:rPr lang="en-US" dirty="0" smtClean="0"/>
              <a:t> </a:t>
            </a:r>
            <a:r>
              <a:rPr lang="en-US" dirty="0" smtClean="0"/>
              <a:t>controlled by doping</a:t>
            </a:r>
          </a:p>
          <a:p>
            <a:r>
              <a:rPr lang="en-US" dirty="0" smtClean="0"/>
              <a:t>Rated breakdown voltage at </a:t>
            </a:r>
            <a:r>
              <a:rPr lang="en-US" dirty="0" err="1" smtClean="0"/>
              <a:t>Zener</a:t>
            </a:r>
            <a:r>
              <a:rPr lang="en-US" dirty="0" smtClean="0"/>
              <a:t> test current</a:t>
            </a:r>
          </a:p>
          <a:p>
            <a:r>
              <a:rPr lang="en-US" dirty="0" err="1" smtClean="0"/>
              <a:t>Ez</a:t>
            </a:r>
            <a:r>
              <a:rPr lang="en-US" dirty="0" smtClean="0"/>
              <a:t> rated with 1 to 20% tolerance</a:t>
            </a:r>
          </a:p>
          <a:p>
            <a:endParaRPr lang="en-US" dirty="0" smtClean="0"/>
          </a:p>
          <a:p>
            <a:r>
              <a:rPr lang="en-US" dirty="0" smtClean="0"/>
              <a:t>Ability for </a:t>
            </a:r>
            <a:r>
              <a:rPr lang="en-US" dirty="0" err="1" smtClean="0"/>
              <a:t>zener</a:t>
            </a:r>
            <a:r>
              <a:rPr lang="en-US" dirty="0" smtClean="0"/>
              <a:t> diode for P </a:t>
            </a:r>
            <a:r>
              <a:rPr lang="en-US" dirty="0" err="1" smtClean="0"/>
              <a:t>diss</a:t>
            </a:r>
            <a:r>
              <a:rPr lang="en-US" dirty="0" smtClean="0"/>
              <a:t> decreases as temp increases</a:t>
            </a:r>
          </a:p>
          <a:p>
            <a:r>
              <a:rPr lang="en-US" dirty="0" smtClean="0"/>
              <a:t>P </a:t>
            </a:r>
            <a:r>
              <a:rPr lang="en-US" dirty="0" err="1" smtClean="0"/>
              <a:t>diss</a:t>
            </a:r>
            <a:r>
              <a:rPr lang="en-US" dirty="0" smtClean="0"/>
              <a:t> rating </a:t>
            </a:r>
            <a:r>
              <a:rPr lang="en-US" dirty="0" smtClean="0"/>
              <a:t>for </a:t>
            </a:r>
            <a:r>
              <a:rPr lang="en-US" dirty="0" smtClean="0"/>
              <a:t>specific temp</a:t>
            </a:r>
          </a:p>
          <a:p>
            <a:endParaRPr lang="en-US" dirty="0" smtClean="0"/>
          </a:p>
          <a:p>
            <a:r>
              <a:rPr lang="en-US" dirty="0" smtClean="0"/>
              <a:t>Also based on lead length</a:t>
            </a:r>
          </a:p>
          <a:p>
            <a:endParaRPr lang="en-US" dirty="0" smtClean="0"/>
          </a:p>
          <a:p>
            <a:r>
              <a:rPr lang="en-US" dirty="0" err="1" smtClean="0"/>
              <a:t>Derating</a:t>
            </a:r>
            <a:r>
              <a:rPr lang="en-US" dirty="0" smtClean="0"/>
              <a:t> factor</a:t>
            </a:r>
          </a:p>
          <a:p>
            <a:r>
              <a:rPr lang="en-US" dirty="0" smtClean="0"/>
              <a:t>6 </a:t>
            </a:r>
            <a:r>
              <a:rPr lang="en-US" dirty="0" err="1" smtClean="0"/>
              <a:t>mW</a:t>
            </a:r>
            <a:r>
              <a:rPr lang="en-US" dirty="0" smtClean="0"/>
              <a:t> / °C</a:t>
            </a:r>
          </a:p>
          <a:p>
            <a:endParaRPr lang="en-US" dirty="0" smtClean="0"/>
          </a:p>
          <a:p>
            <a:r>
              <a:rPr lang="en-US" dirty="0" smtClean="0"/>
              <a:t>Low power </a:t>
            </a:r>
            <a:r>
              <a:rPr lang="en-US" dirty="0" err="1" smtClean="0"/>
              <a:t>zener</a:t>
            </a:r>
            <a:r>
              <a:rPr lang="en-US" dirty="0" smtClean="0"/>
              <a:t> diode</a:t>
            </a:r>
          </a:p>
          <a:p>
            <a:r>
              <a:rPr lang="en-US" dirty="0" smtClean="0"/>
              <a:t>High power </a:t>
            </a:r>
            <a:r>
              <a:rPr lang="en-US" dirty="0" err="1" smtClean="0"/>
              <a:t>zener</a:t>
            </a:r>
            <a:r>
              <a:rPr lang="en-US" dirty="0" smtClean="0"/>
              <a:t> diode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67610" marR="5080" indent="-2455545">
              <a:lnSpc>
                <a:spcPct val="100000"/>
              </a:lnSpc>
              <a:spcBef>
                <a:spcPts val="105"/>
              </a:spcBef>
            </a:pPr>
            <a:r>
              <a:rPr dirty="0"/>
              <a:t>Zener Diode</a:t>
            </a:r>
            <a:r>
              <a:rPr spc="-60" dirty="0"/>
              <a:t> </a:t>
            </a:r>
            <a:r>
              <a:rPr dirty="0"/>
              <a:t>Characteristics  </a:t>
            </a:r>
            <a:r>
              <a:rPr spc="-5" dirty="0"/>
              <a:t>(cont’d.)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745994" y="5666943"/>
            <a:ext cx="36442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Figure 21-1. Zener diode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packages.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56104" y="2743200"/>
            <a:ext cx="4432300" cy="2794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67610" marR="5080" indent="-2455545">
              <a:lnSpc>
                <a:spcPct val="100000"/>
              </a:lnSpc>
              <a:spcBef>
                <a:spcPts val="105"/>
              </a:spcBef>
            </a:pPr>
            <a:r>
              <a:rPr dirty="0"/>
              <a:t>Zener Diode</a:t>
            </a:r>
            <a:r>
              <a:rPr spc="-60" dirty="0"/>
              <a:t> </a:t>
            </a:r>
            <a:r>
              <a:rPr dirty="0"/>
              <a:t>Characteristics  </a:t>
            </a:r>
            <a:r>
              <a:rPr spc="-5" dirty="0"/>
              <a:t>(cont’d.)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60194" y="4066413"/>
            <a:ext cx="50152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Figure 21-2. Schematic </a:t>
            </a:r>
            <a:r>
              <a:rPr sz="1800" spc="-10" dirty="0">
                <a:latin typeface="Arial"/>
                <a:cs typeface="Arial"/>
              </a:rPr>
              <a:t>symbol </a:t>
            </a:r>
            <a:r>
              <a:rPr sz="1800" dirty="0">
                <a:latin typeface="Arial"/>
                <a:cs typeface="Arial"/>
              </a:rPr>
              <a:t>for </a:t>
            </a:r>
            <a:r>
              <a:rPr sz="1800" spc="-5" dirty="0">
                <a:latin typeface="Arial"/>
                <a:cs typeface="Arial"/>
              </a:rPr>
              <a:t>a zener</a:t>
            </a:r>
            <a:r>
              <a:rPr sz="1800" spc="8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diode.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82011" y="3378708"/>
            <a:ext cx="4381499" cy="4312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3114" y="1008633"/>
            <a:ext cx="6957771" cy="677108"/>
          </a:xfrm>
        </p:spPr>
        <p:txBody>
          <a:bodyPr/>
          <a:lstStyle/>
          <a:p>
            <a:r>
              <a:rPr lang="en-US" dirty="0" err="1" smtClean="0"/>
              <a:t>Zener</a:t>
            </a:r>
            <a:r>
              <a:rPr lang="en-US" dirty="0" smtClean="0"/>
              <a:t> Diode</a:t>
            </a:r>
            <a:r>
              <a:rPr lang="en-US" spc="-75" dirty="0" smtClean="0"/>
              <a:t> </a:t>
            </a:r>
            <a:r>
              <a:rPr lang="en-US" dirty="0" smtClean="0"/>
              <a:t>Ratings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940" y="2155063"/>
            <a:ext cx="8072119" cy="3693319"/>
          </a:xfrm>
        </p:spPr>
        <p:txBody>
          <a:bodyPr/>
          <a:lstStyle/>
          <a:p>
            <a:r>
              <a:rPr lang="en-US" sz="2400" dirty="0" smtClean="0"/>
              <a:t>Maximum </a:t>
            </a:r>
            <a:r>
              <a:rPr lang="en-US" sz="2400" dirty="0" err="1" smtClean="0"/>
              <a:t>Zener</a:t>
            </a:r>
            <a:r>
              <a:rPr lang="en-US" sz="2400" dirty="0" smtClean="0"/>
              <a:t> Current</a:t>
            </a:r>
          </a:p>
          <a:p>
            <a:r>
              <a:rPr lang="en-US" sz="2400" dirty="0" smtClean="0"/>
              <a:t>--without exceeding </a:t>
            </a:r>
            <a:r>
              <a:rPr lang="en-US" sz="2400" dirty="0" err="1" smtClean="0"/>
              <a:t>pdiss</a:t>
            </a:r>
            <a:r>
              <a:rPr lang="en-US" sz="2400" dirty="0" smtClean="0"/>
              <a:t> ratings specified by manufacturer</a:t>
            </a:r>
          </a:p>
          <a:p>
            <a:endParaRPr lang="en-US" sz="2400" dirty="0" smtClean="0"/>
          </a:p>
          <a:p>
            <a:r>
              <a:rPr lang="en-US" sz="2400" dirty="0" smtClean="0"/>
              <a:t>Reverse current= leakage </a:t>
            </a:r>
            <a:r>
              <a:rPr lang="en-US" sz="2400" dirty="0" smtClean="0"/>
              <a:t>current, </a:t>
            </a:r>
            <a:r>
              <a:rPr lang="en-US" sz="2400" dirty="0" smtClean="0"/>
              <a:t>before breakdown.</a:t>
            </a:r>
          </a:p>
          <a:p>
            <a:endParaRPr lang="en-US" sz="2400" dirty="0" smtClean="0"/>
          </a:p>
          <a:p>
            <a:r>
              <a:rPr lang="en-US" sz="2400" dirty="0" err="1" smtClean="0"/>
              <a:t>Zener</a:t>
            </a:r>
            <a:r>
              <a:rPr lang="en-US" sz="2400" dirty="0" smtClean="0"/>
              <a:t> Voltage Temperature coefficient</a:t>
            </a:r>
          </a:p>
          <a:p>
            <a:endParaRPr lang="en-US" sz="2400" dirty="0" smtClean="0"/>
          </a:p>
          <a:p>
            <a:r>
              <a:rPr lang="en-US" sz="2400" dirty="0" smtClean="0"/>
              <a:t>Temperature compensated </a:t>
            </a:r>
            <a:r>
              <a:rPr lang="en-US" sz="2400" dirty="0" err="1" smtClean="0"/>
              <a:t>Zener</a:t>
            </a:r>
            <a:r>
              <a:rPr lang="en-US" sz="2400" dirty="0" smtClean="0"/>
              <a:t> Diode</a:t>
            </a:r>
          </a:p>
          <a:p>
            <a:r>
              <a:rPr lang="en-US" sz="2400" dirty="0" smtClean="0"/>
              <a:t>More than one PN junction diode for proper temperature compensation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800225" marR="5080" indent="-1261110">
              <a:lnSpc>
                <a:spcPct val="100000"/>
              </a:lnSpc>
              <a:spcBef>
                <a:spcPts val="105"/>
              </a:spcBef>
            </a:pPr>
            <a:r>
              <a:rPr dirty="0"/>
              <a:t>Voltage Regulation</a:t>
            </a:r>
            <a:r>
              <a:rPr spc="-75" dirty="0"/>
              <a:t> </a:t>
            </a:r>
            <a:r>
              <a:rPr dirty="0"/>
              <a:t>with  Zener</a:t>
            </a:r>
            <a:r>
              <a:rPr spc="-25" dirty="0"/>
              <a:t> </a:t>
            </a:r>
            <a:r>
              <a:rPr dirty="0"/>
              <a:t>Diodes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60194" y="4828413"/>
            <a:ext cx="49733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Figure 21-3. </a:t>
            </a:r>
            <a:r>
              <a:rPr sz="1800" spc="-20" dirty="0">
                <a:latin typeface="Arial"/>
                <a:cs typeface="Arial"/>
              </a:rPr>
              <a:t>Typical </a:t>
            </a:r>
            <a:r>
              <a:rPr sz="1800" spc="-5" dirty="0">
                <a:latin typeface="Arial"/>
                <a:cs typeface="Arial"/>
              </a:rPr>
              <a:t>zener diode regulator</a:t>
            </a:r>
            <a:r>
              <a:rPr sz="1800" spc="6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circuit.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56104" y="3048000"/>
            <a:ext cx="4432300" cy="1663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1676400" y="5410200"/>
            <a:ext cx="574253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Zener</a:t>
            </a:r>
            <a:r>
              <a:rPr lang="en-US" sz="2000" dirty="0" smtClean="0"/>
              <a:t> voltage ratings</a:t>
            </a:r>
          </a:p>
          <a:p>
            <a:r>
              <a:rPr lang="en-US" sz="2000" dirty="0" smtClean="0"/>
              <a:t>Voltage drop across the </a:t>
            </a:r>
            <a:r>
              <a:rPr lang="en-US" sz="2000" dirty="0" smtClean="0"/>
              <a:t>resistor</a:t>
            </a:r>
          </a:p>
          <a:p>
            <a:r>
              <a:rPr lang="en-US" sz="2000" dirty="0" smtClean="0"/>
              <a:t>Change in input voltage appears across series resistor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711835" marR="5080" indent="-172720">
              <a:lnSpc>
                <a:spcPct val="100000"/>
              </a:lnSpc>
              <a:spcBef>
                <a:spcPts val="105"/>
              </a:spcBef>
            </a:pPr>
            <a:r>
              <a:rPr dirty="0"/>
              <a:t>Voltage Regulation</a:t>
            </a:r>
            <a:r>
              <a:rPr spc="-75" dirty="0"/>
              <a:t> </a:t>
            </a:r>
            <a:r>
              <a:rPr dirty="0"/>
              <a:t>with  Zener </a:t>
            </a:r>
            <a:r>
              <a:rPr spc="-5" dirty="0"/>
              <a:t>Diodes</a:t>
            </a:r>
            <a:r>
              <a:rPr spc="-45" dirty="0"/>
              <a:t> </a:t>
            </a:r>
            <a:r>
              <a:rPr dirty="0"/>
              <a:t>(cont’d.)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07794" y="4839716"/>
            <a:ext cx="53308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Figure 21-4. Zener diode voltage regulator </a:t>
            </a:r>
            <a:r>
              <a:rPr sz="1800" spc="-15" dirty="0">
                <a:latin typeface="Arial"/>
                <a:cs typeface="Arial"/>
              </a:rPr>
              <a:t>with</a:t>
            </a:r>
            <a:r>
              <a:rPr sz="1800" spc="1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load.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400300" y="3048000"/>
            <a:ext cx="4343400" cy="1689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85569" y="1008633"/>
            <a:ext cx="537210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Testing Zener</a:t>
            </a:r>
            <a:r>
              <a:rPr spc="-70" dirty="0"/>
              <a:t> </a:t>
            </a:r>
            <a:r>
              <a:rPr dirty="0"/>
              <a:t>Diodes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71600" y="4992116"/>
            <a:ext cx="6057519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Figure 21-5. Setup </a:t>
            </a:r>
            <a:r>
              <a:rPr sz="1800" dirty="0">
                <a:latin typeface="Arial"/>
                <a:cs typeface="Arial"/>
              </a:rPr>
              <a:t>for </a:t>
            </a:r>
            <a:r>
              <a:rPr sz="1800" spc="-5" dirty="0">
                <a:latin typeface="Arial"/>
                <a:cs typeface="Arial"/>
              </a:rPr>
              <a:t>testing zener diode</a:t>
            </a:r>
            <a:r>
              <a:rPr sz="1800" spc="50" dirty="0">
                <a:latin typeface="Arial"/>
                <a:cs typeface="Arial"/>
              </a:rPr>
              <a:t> </a:t>
            </a:r>
            <a:r>
              <a:rPr sz="1800" spc="-5" dirty="0" smtClean="0">
                <a:latin typeface="Arial"/>
                <a:cs typeface="Arial"/>
              </a:rPr>
              <a:t>regulation</a:t>
            </a:r>
            <a:r>
              <a:rPr lang="en-US" sz="1800" spc="-5" dirty="0" smtClean="0">
                <a:latin typeface="Arial"/>
                <a:cs typeface="Arial"/>
              </a:rPr>
              <a:t> test</a:t>
            </a:r>
            <a:r>
              <a:rPr sz="1800" spc="-5" dirty="0" smtClean="0">
                <a:latin typeface="Arial"/>
                <a:cs typeface="Arial"/>
              </a:rPr>
              <a:t>.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98091" y="2692907"/>
            <a:ext cx="6146800" cy="2184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177</TotalTime>
  <Words>209</Words>
  <Application>Microsoft Office PowerPoint</Application>
  <PresentationFormat>On-screen Show (4:3)</PresentationFormat>
  <Paragraphs>42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Slide 1</vt:lpstr>
      <vt:lpstr>Slide 2</vt:lpstr>
      <vt:lpstr>Zener Diode Characteristics  (cont’d.)</vt:lpstr>
      <vt:lpstr>Zener Diode Characteristics  (cont’d.)</vt:lpstr>
      <vt:lpstr>Zener Diode Ratings</vt:lpstr>
      <vt:lpstr>Voltage Regulation with  Zener Diodes</vt:lpstr>
      <vt:lpstr>Voltage Regulation with  Zener Diodes (cont’d.)</vt:lpstr>
      <vt:lpstr>Testing Zener Diodes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Arsenault</dc:creator>
  <cp:lastModifiedBy>BRAR</cp:lastModifiedBy>
  <cp:revision>8</cp:revision>
  <dcterms:created xsi:type="dcterms:W3CDTF">2017-10-25T08:57:26Z</dcterms:created>
  <dcterms:modified xsi:type="dcterms:W3CDTF">2017-11-14T09:29:54Z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2014-07-22T00:00:00Z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2017-10-25T00:00:00Z</vt:filetime>
  </property>
</Properties>
</file>