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30193" y="2317622"/>
            <a:ext cx="2483612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8/7/2017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8/7/2017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8/7/2017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8/7/2017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8/7/2017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7845" y="1021841"/>
            <a:ext cx="8667750" cy="13487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2341816"/>
            <a:ext cx="7120255" cy="2078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8/7/2017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4">
              <a:lnSpc>
                <a:spcPct val="100000"/>
              </a:lnSpc>
            </a:pPr>
            <a:r>
              <a:rPr dirty="0"/>
              <a:t>Chapter</a:t>
            </a:r>
            <a:r>
              <a:rPr spc="-90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21789" y="3921125"/>
            <a:ext cx="489902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Fundamentals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Electricity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40279" y="1417319"/>
            <a:ext cx="4273296" cy="4297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54045" y="5974994"/>
            <a:ext cx="3703954" cy="83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Figure 1-3.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electrons are held in  shells around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nucleus.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A Closer Look at</a:t>
            </a:r>
            <a:r>
              <a:rPr spc="-80" dirty="0"/>
              <a:t> </a:t>
            </a:r>
            <a:r>
              <a:rPr dirty="0"/>
              <a:t>Atoms</a:t>
            </a:r>
          </a:p>
          <a:p>
            <a:pPr marL="635" algn="ctr">
              <a:lnSpc>
                <a:spcPts val="5115"/>
              </a:lnSpc>
            </a:pPr>
            <a:r>
              <a:rPr dirty="0"/>
              <a:t>(cont’d.)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341816"/>
            <a:ext cx="7553959" cy="3688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675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Valence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shell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Outer </a:t>
            </a:r>
            <a:r>
              <a:rPr sz="2800" dirty="0">
                <a:latin typeface="Arial"/>
                <a:cs typeface="Arial"/>
              </a:rPr>
              <a:t>shell </a:t>
            </a:r>
            <a:r>
              <a:rPr sz="2800" spc="-5" dirty="0">
                <a:latin typeface="Arial"/>
                <a:cs typeface="Arial"/>
              </a:rPr>
              <a:t>of an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atom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Conductors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Contain a </a:t>
            </a:r>
            <a:r>
              <a:rPr sz="2800" dirty="0">
                <a:latin typeface="Arial"/>
                <a:cs typeface="Arial"/>
              </a:rPr>
              <a:t>large number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dirty="0">
                <a:latin typeface="Arial"/>
                <a:cs typeface="Arial"/>
              </a:rPr>
              <a:t>free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electrons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Insulators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Prevent 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flow of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electricity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Absorb valence </a:t>
            </a:r>
            <a:r>
              <a:rPr sz="2800" dirty="0">
                <a:latin typeface="Arial"/>
                <a:cs typeface="Arial"/>
              </a:rPr>
              <a:t>electrons </a:t>
            </a:r>
            <a:r>
              <a:rPr sz="2800" spc="-5" dirty="0">
                <a:latin typeface="Arial"/>
                <a:cs typeface="Arial"/>
              </a:rPr>
              <a:t>from </a:t>
            </a:r>
            <a:r>
              <a:rPr sz="2800" dirty="0">
                <a:latin typeface="Arial"/>
                <a:cs typeface="Arial"/>
              </a:rPr>
              <a:t>other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atoms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A Closer Look at</a:t>
            </a:r>
            <a:r>
              <a:rPr spc="-80" dirty="0"/>
              <a:t> </a:t>
            </a:r>
            <a:r>
              <a:rPr dirty="0"/>
              <a:t>Atoms</a:t>
            </a:r>
          </a:p>
          <a:p>
            <a:pPr marL="635" algn="ctr">
              <a:lnSpc>
                <a:spcPts val="5115"/>
              </a:lnSpc>
            </a:pPr>
            <a:r>
              <a:rPr dirty="0"/>
              <a:t>(cont’d.)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675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/>
              <a:t>Semiconductors</a:t>
            </a: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Can </a:t>
            </a:r>
            <a:r>
              <a:rPr sz="2800" dirty="0">
                <a:latin typeface="Arial"/>
                <a:cs typeface="Arial"/>
              </a:rPr>
              <a:t>function </a:t>
            </a:r>
            <a:r>
              <a:rPr sz="2800" spc="-5" dirty="0">
                <a:latin typeface="Arial"/>
                <a:cs typeface="Arial"/>
              </a:rPr>
              <a:t>as </a:t>
            </a:r>
            <a:r>
              <a:rPr sz="2800" dirty="0">
                <a:latin typeface="Arial"/>
                <a:cs typeface="Arial"/>
              </a:rPr>
              <a:t>conductors </a:t>
            </a:r>
            <a:r>
              <a:rPr sz="2800" spc="-5" dirty="0">
                <a:latin typeface="Arial"/>
                <a:cs typeface="Arial"/>
              </a:rPr>
              <a:t>or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insulators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Ionization</a:t>
            </a: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Process of </a:t>
            </a:r>
            <a:r>
              <a:rPr sz="2800" dirty="0">
                <a:latin typeface="Arial"/>
                <a:cs typeface="Arial"/>
              </a:rPr>
              <a:t>gaining </a:t>
            </a:r>
            <a:r>
              <a:rPr sz="2800" spc="-5" dirty="0">
                <a:latin typeface="Arial"/>
                <a:cs typeface="Arial"/>
              </a:rPr>
              <a:t>or losing </a:t>
            </a:r>
            <a:r>
              <a:rPr sz="2800" dirty="0">
                <a:latin typeface="Arial"/>
                <a:cs typeface="Arial"/>
              </a:rPr>
              <a:t>electrons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02329">
              <a:lnSpc>
                <a:spcPct val="100000"/>
              </a:lnSpc>
            </a:pPr>
            <a:r>
              <a:rPr dirty="0"/>
              <a:t>Current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168271"/>
            <a:ext cx="7356475" cy="3047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Current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(I)</a:t>
            </a:r>
            <a:endParaRPr sz="32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8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Flow of </a:t>
            </a:r>
            <a:r>
              <a:rPr sz="2800" dirty="0">
                <a:latin typeface="Arial"/>
                <a:cs typeface="Arial"/>
              </a:rPr>
              <a:t>electrons from negatively </a:t>
            </a:r>
            <a:r>
              <a:rPr sz="2800" spc="-5" dirty="0">
                <a:latin typeface="Arial"/>
                <a:cs typeface="Arial"/>
              </a:rPr>
              <a:t>charged  atoms </a:t>
            </a:r>
            <a:r>
              <a:rPr sz="2800" dirty="0">
                <a:latin typeface="Arial"/>
                <a:cs typeface="Arial"/>
              </a:rPr>
              <a:t>to positively </a:t>
            </a:r>
            <a:r>
              <a:rPr sz="2800" spc="-5" dirty="0">
                <a:latin typeface="Arial"/>
                <a:cs typeface="Arial"/>
              </a:rPr>
              <a:t>charged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atoms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Measured in amperes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(A)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Coulomb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(C)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Charge of </a:t>
            </a:r>
            <a:r>
              <a:rPr sz="2800" dirty="0">
                <a:latin typeface="Arial"/>
                <a:cs typeface="Arial"/>
              </a:rPr>
              <a:t>6.24 </a:t>
            </a:r>
            <a:r>
              <a:rPr sz="2800" spc="-5" dirty="0">
                <a:latin typeface="Arial"/>
                <a:cs typeface="Arial"/>
              </a:rPr>
              <a:t>x </a:t>
            </a:r>
            <a:r>
              <a:rPr sz="2800" spc="10" dirty="0">
                <a:latin typeface="Arial"/>
                <a:cs typeface="Arial"/>
              </a:rPr>
              <a:t>10</a:t>
            </a:r>
            <a:r>
              <a:rPr sz="2775" spc="15" baseline="25525" dirty="0">
                <a:latin typeface="Arial"/>
                <a:cs typeface="Arial"/>
              </a:rPr>
              <a:t>18</a:t>
            </a:r>
            <a:r>
              <a:rPr sz="2775" spc="330" baseline="255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electrons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85820">
              <a:lnSpc>
                <a:spcPct val="100000"/>
              </a:lnSpc>
            </a:pPr>
            <a:r>
              <a:rPr dirty="0"/>
              <a:t>Voltage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168271"/>
            <a:ext cx="7475855" cy="4196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Potential</a:t>
            </a: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Ability of source to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perform electrical</a:t>
            </a:r>
            <a:r>
              <a:rPr sz="28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work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Difference of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potential</a:t>
            </a:r>
            <a:endParaRPr sz="3200" dirty="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Referred to as </a:t>
            </a:r>
            <a:r>
              <a:rPr sz="2800" dirty="0">
                <a:latin typeface="Arial"/>
                <a:cs typeface="Arial"/>
              </a:rPr>
              <a:t>electromotive force </a:t>
            </a:r>
            <a:r>
              <a:rPr sz="2800" spc="-5" dirty="0">
                <a:latin typeface="Arial"/>
                <a:cs typeface="Arial"/>
              </a:rPr>
              <a:t>(emf) or  voltage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Voltage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(E)</a:t>
            </a: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Force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5" dirty="0">
                <a:latin typeface="Arial"/>
                <a:cs typeface="Arial"/>
              </a:rPr>
              <a:t>moves </a:t>
            </a:r>
            <a:r>
              <a:rPr sz="2800" dirty="0">
                <a:latin typeface="Arial"/>
                <a:cs typeface="Arial"/>
              </a:rPr>
              <a:t>electrons </a:t>
            </a:r>
            <a:r>
              <a:rPr sz="2800" spc="-5" dirty="0">
                <a:latin typeface="Arial"/>
                <a:cs typeface="Arial"/>
              </a:rPr>
              <a:t>in a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circuit</a:t>
            </a: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Measured in </a:t>
            </a:r>
            <a:r>
              <a:rPr sz="2800" dirty="0">
                <a:latin typeface="Arial"/>
                <a:cs typeface="Arial"/>
              </a:rPr>
              <a:t>volts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(V)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97430">
              <a:lnSpc>
                <a:spcPct val="100000"/>
              </a:lnSpc>
            </a:pPr>
            <a:r>
              <a:rPr dirty="0"/>
              <a:t>Voltage</a:t>
            </a:r>
            <a:r>
              <a:rPr spc="-60" dirty="0"/>
              <a:t> </a:t>
            </a:r>
            <a:r>
              <a:rPr dirty="0"/>
              <a:t>(cont’d.)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01595" y="5566867"/>
            <a:ext cx="382841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Figure 1-8. Electrons flow in a circuit  because </a:t>
            </a:r>
            <a:r>
              <a:rPr sz="1800" dirty="0">
                <a:latin typeface="Arial"/>
                <a:cs typeface="Arial"/>
              </a:rPr>
              <a:t>of the </a:t>
            </a:r>
            <a:r>
              <a:rPr sz="1800" spc="-10" dirty="0">
                <a:latin typeface="Arial"/>
                <a:cs typeface="Arial"/>
              </a:rPr>
              <a:t>difference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5" dirty="0">
                <a:latin typeface="Arial"/>
                <a:cs typeface="Arial"/>
              </a:rPr>
              <a:t> potential.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20695" y="2133600"/>
            <a:ext cx="3962400" cy="312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49575">
              <a:lnSpc>
                <a:spcPct val="100000"/>
              </a:lnSpc>
            </a:pPr>
            <a:r>
              <a:rPr dirty="0"/>
              <a:t>Resi</a:t>
            </a:r>
            <a:r>
              <a:rPr spc="10" dirty="0"/>
              <a:t>s</a:t>
            </a:r>
            <a:r>
              <a:rPr dirty="0"/>
              <a:t>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168271"/>
            <a:ext cx="7869555" cy="3709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Resistance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(R)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Opposition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current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Measured </a:t>
            </a:r>
            <a:r>
              <a:rPr sz="2800" spc="-5" dirty="0">
                <a:latin typeface="Arial"/>
                <a:cs typeface="Arial"/>
              </a:rPr>
              <a:t>in ohms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(Ω)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Conductors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Low </a:t>
            </a:r>
            <a:r>
              <a:rPr sz="2800" dirty="0">
                <a:latin typeface="Arial"/>
                <a:cs typeface="Arial"/>
              </a:rPr>
              <a:t>resistance; </a:t>
            </a:r>
            <a:r>
              <a:rPr sz="2800" spc="-5" dirty="0">
                <a:latin typeface="Arial"/>
                <a:cs typeface="Arial"/>
              </a:rPr>
              <a:t>possess many </a:t>
            </a:r>
            <a:r>
              <a:rPr sz="2800" dirty="0">
                <a:latin typeface="Arial"/>
                <a:cs typeface="Arial"/>
              </a:rPr>
              <a:t>free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electrons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Insulators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High </a:t>
            </a:r>
            <a:r>
              <a:rPr sz="2800" dirty="0">
                <a:latin typeface="Arial"/>
                <a:cs typeface="Arial"/>
              </a:rPr>
              <a:t>resistance; </a:t>
            </a:r>
            <a:r>
              <a:rPr sz="2800" spc="-5" dirty="0">
                <a:latin typeface="Arial"/>
                <a:cs typeface="Arial"/>
              </a:rPr>
              <a:t>have few </a:t>
            </a:r>
            <a:r>
              <a:rPr sz="2800" dirty="0">
                <a:latin typeface="Arial"/>
                <a:cs typeface="Arial"/>
              </a:rPr>
              <a:t>free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electrons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7535">
              <a:lnSpc>
                <a:spcPct val="100000"/>
              </a:lnSpc>
            </a:pPr>
            <a:r>
              <a:rPr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168271"/>
            <a:ext cx="7796530" cy="3087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Matter can be </a:t>
            </a:r>
            <a:r>
              <a:rPr sz="3200" spc="-10" dirty="0">
                <a:latin typeface="Arial"/>
                <a:cs typeface="Arial"/>
              </a:rPr>
              <a:t>an </a:t>
            </a:r>
            <a:r>
              <a:rPr sz="3200" spc="-5" dirty="0">
                <a:latin typeface="Arial"/>
                <a:cs typeface="Arial"/>
              </a:rPr>
              <a:t>element </a:t>
            </a:r>
            <a:r>
              <a:rPr sz="3200" dirty="0">
                <a:latin typeface="Arial"/>
                <a:cs typeface="Arial"/>
              </a:rPr>
              <a:t>or a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compound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The atom consists of </a:t>
            </a:r>
            <a:r>
              <a:rPr sz="3200" spc="-5" dirty="0">
                <a:latin typeface="Arial"/>
                <a:cs typeface="Arial"/>
              </a:rPr>
              <a:t>protons,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neutrons,</a:t>
            </a:r>
            <a:endParaRPr sz="3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and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electrons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Key electronic concepts in this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chapter:</a:t>
            </a:r>
            <a:endParaRPr sz="3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85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dirty="0">
                <a:latin typeface="Arial"/>
                <a:cs typeface="Arial"/>
              </a:rPr>
              <a:t>Ionization, </a:t>
            </a:r>
            <a:r>
              <a:rPr sz="2800" spc="-5" dirty="0">
                <a:latin typeface="Arial"/>
                <a:cs typeface="Arial"/>
              </a:rPr>
              <a:t>current, </a:t>
            </a:r>
            <a:r>
              <a:rPr sz="2800" dirty="0">
                <a:latin typeface="Arial"/>
                <a:cs typeface="Arial"/>
              </a:rPr>
              <a:t>voltage,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resistance,</a:t>
            </a:r>
            <a:endParaRPr sz="2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conductors,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insulators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7535">
              <a:lnSpc>
                <a:spcPct val="100000"/>
              </a:lnSpc>
            </a:pPr>
            <a:r>
              <a:rPr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168271"/>
            <a:ext cx="7661275" cy="156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The flow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dirty="0">
                <a:latin typeface="Arial"/>
                <a:cs typeface="Arial"/>
              </a:rPr>
              <a:t>electrons is </a:t>
            </a:r>
            <a:r>
              <a:rPr sz="3200" spc="-5" dirty="0">
                <a:latin typeface="Arial"/>
                <a:cs typeface="Arial"/>
              </a:rPr>
              <a:t>called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current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Current can encounter opposition,</a:t>
            </a:r>
            <a:r>
              <a:rPr sz="3200" spc="-1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called</a:t>
            </a:r>
            <a:endParaRPr sz="3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resistance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7680">
              <a:lnSpc>
                <a:spcPct val="100000"/>
              </a:lnSpc>
            </a:pPr>
            <a:r>
              <a:rPr dirty="0"/>
              <a:t>Objecti</a:t>
            </a:r>
            <a:r>
              <a:rPr spc="10" dirty="0"/>
              <a:t>v</a:t>
            </a:r>
            <a:r>
              <a:rPr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168271"/>
            <a:ext cx="7677150" cy="396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254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After completing </a:t>
            </a:r>
            <a:r>
              <a:rPr sz="3200" spc="-5" dirty="0">
                <a:latin typeface="Arial"/>
                <a:cs typeface="Arial"/>
              </a:rPr>
              <a:t>this </a:t>
            </a:r>
            <a:r>
              <a:rPr sz="3200" dirty="0">
                <a:latin typeface="Arial"/>
                <a:cs typeface="Arial"/>
              </a:rPr>
              <a:t>chapter, you will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be  </a:t>
            </a:r>
            <a:r>
              <a:rPr sz="3200" spc="-5" dirty="0">
                <a:latin typeface="Arial"/>
                <a:cs typeface="Arial"/>
              </a:rPr>
              <a:t>able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to: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Define </a:t>
            </a:r>
            <a:r>
              <a:rPr sz="2800" i="1" dirty="0">
                <a:latin typeface="Arial"/>
                <a:cs typeface="Arial"/>
              </a:rPr>
              <a:t>atom, </a:t>
            </a:r>
            <a:r>
              <a:rPr sz="2800" i="1" spc="-5" dirty="0">
                <a:latin typeface="Arial"/>
                <a:cs typeface="Arial"/>
              </a:rPr>
              <a:t>matter, element, </a:t>
            </a:r>
            <a:r>
              <a:rPr sz="2800" spc="-5" dirty="0">
                <a:latin typeface="Arial"/>
                <a:cs typeface="Arial"/>
              </a:rPr>
              <a:t>and</a:t>
            </a:r>
            <a:r>
              <a:rPr sz="2800" spc="8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molecule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List the </a:t>
            </a:r>
            <a:r>
              <a:rPr sz="2800" dirty="0">
                <a:latin typeface="Arial"/>
                <a:cs typeface="Arial"/>
              </a:rPr>
              <a:t>parts </a:t>
            </a:r>
            <a:r>
              <a:rPr sz="2800" spc="-5" dirty="0">
                <a:latin typeface="Arial"/>
                <a:cs typeface="Arial"/>
              </a:rPr>
              <a:t>of an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atom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Define the </a:t>
            </a:r>
            <a:r>
              <a:rPr sz="2800" i="1" dirty="0">
                <a:latin typeface="Arial"/>
                <a:cs typeface="Arial"/>
              </a:rPr>
              <a:t>valence shell </a:t>
            </a:r>
            <a:r>
              <a:rPr sz="2800" spc="-5" dirty="0">
                <a:latin typeface="Arial"/>
                <a:cs typeface="Arial"/>
              </a:rPr>
              <a:t>of an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atom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Identify </a:t>
            </a:r>
            <a:r>
              <a:rPr sz="2800" spc="-5" dirty="0">
                <a:latin typeface="Arial"/>
                <a:cs typeface="Arial"/>
              </a:rPr>
              <a:t>the unit for </a:t>
            </a:r>
            <a:r>
              <a:rPr sz="2800" dirty="0">
                <a:latin typeface="Arial"/>
                <a:cs typeface="Arial"/>
              </a:rPr>
              <a:t>measuring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current</a:t>
            </a:r>
            <a:endParaRPr sz="2800">
              <a:latin typeface="Arial"/>
              <a:cs typeface="Arial"/>
            </a:endParaRPr>
          </a:p>
          <a:p>
            <a:pPr marL="756285" marR="1847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Draw the symbol </a:t>
            </a:r>
            <a:r>
              <a:rPr sz="2800" dirty="0">
                <a:latin typeface="Arial"/>
                <a:cs typeface="Arial"/>
              </a:rPr>
              <a:t>used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represent current  </a:t>
            </a:r>
            <a:r>
              <a:rPr sz="2800" spc="-5" dirty="0">
                <a:latin typeface="Arial"/>
                <a:cs typeface="Arial"/>
              </a:rPr>
              <a:t>flow in a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circuit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7680">
              <a:lnSpc>
                <a:spcPct val="100000"/>
              </a:lnSpc>
            </a:pPr>
            <a:r>
              <a:rPr dirty="0"/>
              <a:t>Objecti</a:t>
            </a:r>
            <a:r>
              <a:rPr spc="10" dirty="0"/>
              <a:t>v</a:t>
            </a:r>
            <a:r>
              <a:rPr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2170303"/>
            <a:ext cx="7357109" cy="332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buChar char="–"/>
              <a:tabLst>
                <a:tab pos="299720" algn="l"/>
              </a:tabLst>
            </a:pPr>
            <a:r>
              <a:rPr sz="2800" spc="-5" dirty="0">
                <a:latin typeface="Arial"/>
                <a:cs typeface="Arial"/>
              </a:rPr>
              <a:t>Describe the </a:t>
            </a:r>
            <a:r>
              <a:rPr sz="2800" dirty="0">
                <a:latin typeface="Arial"/>
                <a:cs typeface="Arial"/>
              </a:rPr>
              <a:t>difference </a:t>
            </a:r>
            <a:r>
              <a:rPr sz="2800" spc="-5" dirty="0">
                <a:latin typeface="Arial"/>
                <a:cs typeface="Arial"/>
              </a:rPr>
              <a:t>between </a:t>
            </a:r>
            <a:r>
              <a:rPr sz="2800" dirty="0">
                <a:latin typeface="Arial"/>
                <a:cs typeface="Arial"/>
              </a:rPr>
              <a:t>conductors,  insulators, </a:t>
            </a:r>
            <a:r>
              <a:rPr sz="2800" spc="-5" dirty="0">
                <a:latin typeface="Arial"/>
                <a:cs typeface="Arial"/>
              </a:rPr>
              <a:t>and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semiconductors</a:t>
            </a:r>
            <a:endParaRPr sz="2800">
              <a:latin typeface="Arial"/>
              <a:cs typeface="Arial"/>
            </a:endParaRPr>
          </a:p>
          <a:p>
            <a:pPr marL="299085" marR="201295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299720" algn="l"/>
              </a:tabLst>
            </a:pPr>
            <a:r>
              <a:rPr sz="2800" spc="-5" dirty="0">
                <a:latin typeface="Arial"/>
                <a:cs typeface="Arial"/>
              </a:rPr>
              <a:t>Define </a:t>
            </a:r>
            <a:r>
              <a:rPr sz="2800" i="1" dirty="0">
                <a:latin typeface="Arial"/>
                <a:cs typeface="Arial"/>
              </a:rPr>
              <a:t>difference </a:t>
            </a:r>
            <a:r>
              <a:rPr sz="2800" i="1" spc="-5" dirty="0">
                <a:latin typeface="Arial"/>
                <a:cs typeface="Arial"/>
              </a:rPr>
              <a:t>of </a:t>
            </a:r>
            <a:r>
              <a:rPr sz="2800" i="1" dirty="0">
                <a:latin typeface="Arial"/>
                <a:cs typeface="Arial"/>
              </a:rPr>
              <a:t>potential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i="1" spc="-5" dirty="0">
                <a:latin typeface="Arial"/>
                <a:cs typeface="Arial"/>
              </a:rPr>
              <a:t>electromotive  </a:t>
            </a:r>
            <a:r>
              <a:rPr sz="2800" i="1" dirty="0">
                <a:latin typeface="Arial"/>
                <a:cs typeface="Arial"/>
              </a:rPr>
              <a:t>force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spc="-5" dirty="0">
                <a:latin typeface="Arial"/>
                <a:cs typeface="Arial"/>
              </a:rPr>
              <a:t>and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voltage</a:t>
            </a:r>
            <a:endParaRPr sz="2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299720" algn="l"/>
              </a:tabLst>
            </a:pPr>
            <a:r>
              <a:rPr sz="2800" spc="-5" dirty="0">
                <a:latin typeface="Arial"/>
                <a:cs typeface="Arial"/>
              </a:rPr>
              <a:t>Draw the symbol </a:t>
            </a:r>
            <a:r>
              <a:rPr sz="2800" dirty="0">
                <a:latin typeface="Arial"/>
                <a:cs typeface="Arial"/>
              </a:rPr>
              <a:t>used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represent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voltage</a:t>
            </a:r>
            <a:endParaRPr sz="2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299720" algn="l"/>
              </a:tabLst>
            </a:pPr>
            <a:r>
              <a:rPr sz="2800" dirty="0">
                <a:latin typeface="Arial"/>
                <a:cs typeface="Arial"/>
              </a:rPr>
              <a:t>Identify </a:t>
            </a:r>
            <a:r>
              <a:rPr sz="2800" spc="-5" dirty="0">
                <a:latin typeface="Arial"/>
                <a:cs typeface="Arial"/>
              </a:rPr>
              <a:t>the unit used to measure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voltage</a:t>
            </a:r>
            <a:endParaRPr sz="2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299720" algn="l"/>
              </a:tabLst>
            </a:pPr>
            <a:r>
              <a:rPr sz="2800" spc="-5" dirty="0">
                <a:latin typeface="Arial"/>
                <a:cs typeface="Arial"/>
              </a:rPr>
              <a:t>Define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resistance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7680">
              <a:lnSpc>
                <a:spcPct val="100000"/>
              </a:lnSpc>
            </a:pPr>
            <a:r>
              <a:rPr dirty="0"/>
              <a:t>Objecti</a:t>
            </a:r>
            <a:r>
              <a:rPr spc="10" dirty="0"/>
              <a:t>v</a:t>
            </a:r>
            <a:r>
              <a:rPr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2170303"/>
            <a:ext cx="7553325" cy="2305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938530" indent="-286385">
              <a:lnSpc>
                <a:spcPct val="100000"/>
              </a:lnSpc>
              <a:buChar char="–"/>
              <a:tabLst>
                <a:tab pos="299720" algn="l"/>
              </a:tabLst>
            </a:pPr>
            <a:r>
              <a:rPr sz="2800" dirty="0">
                <a:latin typeface="Arial"/>
                <a:cs typeface="Arial"/>
              </a:rPr>
              <a:t>Identify characteristics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dirty="0">
                <a:latin typeface="Arial"/>
                <a:cs typeface="Arial"/>
              </a:rPr>
              <a:t>resistance </a:t>
            </a:r>
            <a:r>
              <a:rPr sz="2800" spc="-5" dirty="0">
                <a:latin typeface="Arial"/>
                <a:cs typeface="Arial"/>
              </a:rPr>
              <a:t>in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  </a:t>
            </a:r>
            <a:r>
              <a:rPr sz="2800" dirty="0">
                <a:latin typeface="Arial"/>
                <a:cs typeface="Arial"/>
              </a:rPr>
              <a:t>circuit</a:t>
            </a:r>
            <a:endParaRPr sz="2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299720" algn="l"/>
              </a:tabLst>
            </a:pPr>
            <a:r>
              <a:rPr sz="2800" dirty="0">
                <a:latin typeface="Arial"/>
                <a:cs typeface="Arial"/>
              </a:rPr>
              <a:t>Identify </a:t>
            </a:r>
            <a:r>
              <a:rPr sz="2800" spc="-5" dirty="0">
                <a:latin typeface="Arial"/>
                <a:cs typeface="Arial"/>
              </a:rPr>
              <a:t>the unit for measuring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resistance</a:t>
            </a:r>
            <a:endParaRPr sz="2800">
              <a:latin typeface="Arial"/>
              <a:cs typeface="Arial"/>
            </a:endParaRPr>
          </a:p>
          <a:p>
            <a:pPr marL="299085" marR="5080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299720" algn="l"/>
              </a:tabLst>
            </a:pPr>
            <a:r>
              <a:rPr sz="2800" spc="-5" dirty="0">
                <a:latin typeface="Arial"/>
                <a:cs typeface="Arial"/>
              </a:rPr>
              <a:t>Draw the symbol </a:t>
            </a:r>
            <a:r>
              <a:rPr sz="2800" dirty="0">
                <a:latin typeface="Arial"/>
                <a:cs typeface="Arial"/>
              </a:rPr>
              <a:t>used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represent resistance  </a:t>
            </a:r>
            <a:r>
              <a:rPr sz="2800" spc="-5" dirty="0">
                <a:latin typeface="Arial"/>
                <a:cs typeface="Arial"/>
              </a:rPr>
              <a:t>in a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circuit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Matter, Elements, and</a:t>
            </a:r>
            <a:r>
              <a:rPr spc="-60" dirty="0"/>
              <a:t> </a:t>
            </a:r>
            <a:r>
              <a:rPr dirty="0"/>
              <a:t>Compounds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168271"/>
            <a:ext cx="6644005" cy="4135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Matter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Anything that occupies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space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Can be an element or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compound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Element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Basic building block of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nature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Compound</a:t>
            </a:r>
            <a:endParaRPr sz="32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Chemical combination of two </a:t>
            </a:r>
            <a:r>
              <a:rPr sz="2800" dirty="0">
                <a:latin typeface="Arial"/>
                <a:cs typeface="Arial"/>
              </a:rPr>
              <a:t>or </a:t>
            </a:r>
            <a:r>
              <a:rPr sz="2800" spc="-5" dirty="0">
                <a:latin typeface="Arial"/>
                <a:cs typeface="Arial"/>
              </a:rPr>
              <a:t>more  elements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9800" y="1295400"/>
            <a:ext cx="5012436" cy="4023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1140" y="5527243"/>
            <a:ext cx="8629650" cy="875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Figure </a:t>
            </a:r>
            <a:r>
              <a:rPr sz="1800" dirty="0">
                <a:latin typeface="Arial"/>
                <a:cs typeface="Arial"/>
              </a:rPr>
              <a:t>1-1. The </a:t>
            </a:r>
            <a:r>
              <a:rPr sz="1800" spc="-5" dirty="0">
                <a:latin typeface="Arial"/>
                <a:cs typeface="Arial"/>
              </a:rPr>
              <a:t>chemical combination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15" dirty="0">
                <a:latin typeface="Arial"/>
                <a:cs typeface="Arial"/>
              </a:rPr>
              <a:t>two </a:t>
            </a:r>
            <a:r>
              <a:rPr sz="1800" spc="-5" dirty="0">
                <a:latin typeface="Arial"/>
                <a:cs typeface="Arial"/>
              </a:rPr>
              <a:t>or more elements is called a compound. 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molecule is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chemical combination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15" dirty="0">
                <a:latin typeface="Arial"/>
                <a:cs typeface="Arial"/>
              </a:rPr>
              <a:t>two </a:t>
            </a:r>
            <a:r>
              <a:rPr sz="1800" spc="-5" dirty="0">
                <a:latin typeface="Arial"/>
                <a:cs typeface="Arial"/>
              </a:rPr>
              <a:t>or more atoms. </a:t>
            </a:r>
            <a:r>
              <a:rPr sz="1800" spc="-10" dirty="0">
                <a:latin typeface="Arial"/>
                <a:cs typeface="Arial"/>
              </a:rPr>
              <a:t>Examples </a:t>
            </a:r>
            <a:r>
              <a:rPr sz="1800" spc="-5" dirty="0">
                <a:latin typeface="Arial"/>
                <a:cs typeface="Arial"/>
              </a:rPr>
              <a:t>are </a:t>
            </a:r>
            <a:r>
              <a:rPr sz="1800" spc="-15" dirty="0">
                <a:latin typeface="Arial"/>
                <a:cs typeface="Arial"/>
              </a:rPr>
              <a:t>water  </a:t>
            </a:r>
            <a:r>
              <a:rPr sz="1800" spc="-5" dirty="0">
                <a:latin typeface="Arial"/>
                <a:cs typeface="Arial"/>
              </a:rPr>
              <a:t>(H</a:t>
            </a:r>
            <a:r>
              <a:rPr sz="1800" spc="-7" baseline="-20833" dirty="0">
                <a:latin typeface="Arial"/>
                <a:cs typeface="Arial"/>
              </a:rPr>
              <a:t>2</a:t>
            </a:r>
            <a:r>
              <a:rPr sz="1800" spc="-5" dirty="0">
                <a:latin typeface="Arial"/>
                <a:cs typeface="Arial"/>
              </a:rPr>
              <a:t>O) and salt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(NaCl).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Matter, Elements, and</a:t>
            </a:r>
            <a:r>
              <a:rPr spc="-60" dirty="0"/>
              <a:t> </a:t>
            </a:r>
            <a:r>
              <a:rPr dirty="0"/>
              <a:t>Compounds</a:t>
            </a:r>
          </a:p>
          <a:p>
            <a:pPr marL="635" algn="ctr">
              <a:lnSpc>
                <a:spcPct val="100000"/>
              </a:lnSpc>
            </a:pPr>
            <a:r>
              <a:rPr dirty="0"/>
              <a:t>(cont’d.)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168271"/>
            <a:ext cx="131826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Atom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743327"/>
            <a:ext cx="7713980" cy="3569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– Smallest </a:t>
            </a:r>
            <a:r>
              <a:rPr sz="2800" dirty="0">
                <a:latin typeface="Arial"/>
                <a:cs typeface="Arial"/>
              </a:rPr>
              <a:t>particle of </a:t>
            </a:r>
            <a:r>
              <a:rPr sz="2800" spc="-5" dirty="0">
                <a:latin typeface="Arial"/>
                <a:cs typeface="Arial"/>
              </a:rPr>
              <a:t>an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element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Molecule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Chemical combination of two </a:t>
            </a:r>
            <a:r>
              <a:rPr sz="2800" dirty="0">
                <a:latin typeface="Arial"/>
                <a:cs typeface="Arial"/>
              </a:rPr>
              <a:t>or </a:t>
            </a:r>
            <a:r>
              <a:rPr sz="2800" spc="-5" dirty="0">
                <a:latin typeface="Arial"/>
                <a:cs typeface="Arial"/>
              </a:rPr>
              <a:t>more</a:t>
            </a:r>
            <a:r>
              <a:rPr sz="2800" spc="9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atoms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Smallest </a:t>
            </a:r>
            <a:r>
              <a:rPr sz="2800" dirty="0">
                <a:latin typeface="Arial"/>
                <a:cs typeface="Arial"/>
              </a:rPr>
              <a:t>part </a:t>
            </a:r>
            <a:r>
              <a:rPr sz="2800" spc="-5" dirty="0">
                <a:latin typeface="Arial"/>
                <a:cs typeface="Arial"/>
              </a:rPr>
              <a:t>of a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compound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Mixture</a:t>
            </a:r>
            <a:endParaRPr sz="3200">
              <a:latin typeface="Arial"/>
              <a:cs typeface="Arial"/>
            </a:endParaRPr>
          </a:p>
          <a:p>
            <a:pPr marL="756285" marR="975994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Physical combination of elements </a:t>
            </a:r>
            <a:r>
              <a:rPr sz="2800" dirty="0">
                <a:latin typeface="Arial"/>
                <a:cs typeface="Arial"/>
              </a:rPr>
              <a:t>and  </a:t>
            </a:r>
            <a:r>
              <a:rPr sz="2800" spc="-5" dirty="0">
                <a:latin typeface="Arial"/>
                <a:cs typeface="Arial"/>
              </a:rPr>
              <a:t>compounds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5095">
              <a:lnSpc>
                <a:spcPct val="100000"/>
              </a:lnSpc>
            </a:pPr>
            <a:r>
              <a:rPr dirty="0"/>
              <a:t>A Closer Look at</a:t>
            </a:r>
            <a:r>
              <a:rPr spc="-80" dirty="0"/>
              <a:t> </a:t>
            </a:r>
            <a:r>
              <a:rPr dirty="0"/>
              <a:t>Atoms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03575" y="5832043"/>
            <a:ext cx="293306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Figure 1-2. </a:t>
            </a:r>
            <a:r>
              <a:rPr sz="1800" dirty="0">
                <a:latin typeface="Arial"/>
                <a:cs typeface="Arial"/>
              </a:rPr>
              <a:t>Parts of </a:t>
            </a:r>
            <a:r>
              <a:rPr sz="1800" spc="-5" dirty="0">
                <a:latin typeface="Arial"/>
                <a:cs typeface="Arial"/>
              </a:rPr>
              <a:t>an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atom.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58795" y="2133600"/>
            <a:ext cx="4539996" cy="3383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A Closer Look at</a:t>
            </a:r>
            <a:r>
              <a:rPr spc="-80" dirty="0"/>
              <a:t> </a:t>
            </a:r>
            <a:r>
              <a:rPr dirty="0"/>
              <a:t>Atoms</a:t>
            </a:r>
          </a:p>
          <a:p>
            <a:pPr marL="635" algn="ctr">
              <a:lnSpc>
                <a:spcPct val="100000"/>
              </a:lnSpc>
            </a:pPr>
            <a:r>
              <a:rPr dirty="0"/>
              <a:t>(cont’d.)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396871"/>
            <a:ext cx="7061834" cy="312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Atomic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number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Distinguishes one </a:t>
            </a:r>
            <a:r>
              <a:rPr sz="2800" dirty="0">
                <a:latin typeface="Arial"/>
                <a:cs typeface="Arial"/>
              </a:rPr>
              <a:t>element from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another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Number of </a:t>
            </a:r>
            <a:r>
              <a:rPr sz="2800" dirty="0">
                <a:latin typeface="Arial"/>
                <a:cs typeface="Arial"/>
              </a:rPr>
              <a:t>protons </a:t>
            </a:r>
            <a:r>
              <a:rPr sz="2800" spc="-5" dirty="0">
                <a:latin typeface="Arial"/>
                <a:cs typeface="Arial"/>
              </a:rPr>
              <a:t>in the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nucleus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Atomic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weight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Mass of the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atom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Sum of </a:t>
            </a:r>
            <a:r>
              <a:rPr sz="2800" dirty="0">
                <a:latin typeface="Arial"/>
                <a:cs typeface="Arial"/>
              </a:rPr>
              <a:t>protons and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neutrons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512</Words>
  <Application>Microsoft Office PowerPoint</Application>
  <PresentationFormat>On-screen Show (4:3)</PresentationFormat>
  <Paragraphs>99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Chapter 1</vt:lpstr>
      <vt:lpstr>Objectives</vt:lpstr>
      <vt:lpstr>Objectives</vt:lpstr>
      <vt:lpstr>Objectives</vt:lpstr>
      <vt:lpstr>Matter, Elements, and Compounds</vt:lpstr>
      <vt:lpstr>Slide 6</vt:lpstr>
      <vt:lpstr>Matter, Elements, and Compounds (cont’d.)</vt:lpstr>
      <vt:lpstr>A Closer Look at Atoms</vt:lpstr>
      <vt:lpstr>A Closer Look at Atoms (cont’d.)</vt:lpstr>
      <vt:lpstr>Slide 10</vt:lpstr>
      <vt:lpstr>A Closer Look at Atoms (cont’d.)</vt:lpstr>
      <vt:lpstr>A Closer Look at Atoms (cont’d.)</vt:lpstr>
      <vt:lpstr>Current</vt:lpstr>
      <vt:lpstr>Voltage</vt:lpstr>
      <vt:lpstr>Voltage (cont’d.)</vt:lpstr>
      <vt:lpstr>Resistance</vt:lpstr>
      <vt:lpstr>Summary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Arsenault</dc:creator>
  <cp:lastModifiedBy>BRAR</cp:lastModifiedBy>
  <cp:revision>1</cp:revision>
  <dcterms:created xsi:type="dcterms:W3CDTF">2017-08-05T04:26:13Z</dcterms:created>
  <dcterms:modified xsi:type="dcterms:W3CDTF">2017-08-07T16:03:33Z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2014-07-22T00:00:00Z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2017-08-05T00:00:00Z</vt:filetime>
  </property>
</Properties>
</file>