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B06737-F1DE-4DA1-A614-2CD785CC6772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4EEE83-F8D0-4096-AA31-094C6F3C90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OPTOELECTRONICS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Designed with large surface area</a:t>
            </a:r>
          </a:p>
          <a:p>
            <a:r>
              <a:rPr lang="en-US" dirty="0" smtClean="0"/>
              <a:t> Metal support and metal contact act as electrical contacts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Construction of Solar Cell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244799"/>
            <a:ext cx="5867400" cy="423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Solar Cell is a highly inefficient device</a:t>
            </a:r>
          </a:p>
          <a:p>
            <a:r>
              <a:rPr lang="en-US" dirty="0" smtClean="0"/>
              <a:t>Top efficiency of 15% to 20%</a:t>
            </a:r>
          </a:p>
          <a:p>
            <a:r>
              <a:rPr lang="en-US" dirty="0" smtClean="0"/>
              <a:t>Solar Cells have low voltage output= 0.45 Volt at 50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Must be connected in series and parallel n/w to obtain Desired V and I output.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meters for photographic equipment</a:t>
            </a:r>
          </a:p>
          <a:p>
            <a:r>
              <a:rPr lang="en-US" dirty="0" smtClean="0"/>
              <a:t>Motion picture projector soundtrack decoders</a:t>
            </a:r>
          </a:p>
          <a:p>
            <a:r>
              <a:rPr lang="en-US" dirty="0" smtClean="0"/>
              <a:t>Battery chargers on satellite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Solar cells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pPr algn="ctr"/>
            <a:r>
              <a:rPr lang="en-US" dirty="0" smtClean="0"/>
              <a:t>Schematic Symbol for a solar cell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1498"/>
            <a:ext cx="4495800" cy="305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similar to a solar Cell and primarily from Silicon</a:t>
            </a:r>
          </a:p>
          <a:p>
            <a:endParaRPr lang="en-US" dirty="0" smtClean="0"/>
          </a:p>
          <a:p>
            <a:r>
              <a:rPr lang="en-US" dirty="0" smtClean="0"/>
              <a:t>Used same way as a solar cell, (Light variable resistor)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4005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Constructed in two ways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47625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principle as a photovoltaic cell, except that it is used to control current flow and not generate it</a:t>
            </a:r>
          </a:p>
          <a:p>
            <a:r>
              <a:rPr lang="en-US" dirty="0" smtClean="0"/>
              <a:t>R.B. across photodiode forming wide depletion region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PN Junction 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layer effectively extends the depletion region</a:t>
            </a:r>
          </a:p>
          <a:p>
            <a:r>
              <a:rPr lang="en-US" dirty="0" smtClean="0"/>
              <a:t>Responds to lower light frequencies(less energy)</a:t>
            </a:r>
          </a:p>
          <a:p>
            <a:r>
              <a:rPr lang="en-US" dirty="0" smtClean="0"/>
              <a:t>PIN photodiode more efficient over a wider </a:t>
            </a:r>
            <a:r>
              <a:rPr lang="en-US" dirty="0" smtClean="0"/>
              <a:t>range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Photodiode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response to light changes, fastest of any photosensitive device</a:t>
            </a:r>
          </a:p>
          <a:p>
            <a:endParaRPr lang="en-US" dirty="0" smtClean="0"/>
          </a:p>
          <a:p>
            <a:r>
              <a:rPr lang="en-US" dirty="0" smtClean="0"/>
              <a:t>Disadvantages of photodiode</a:t>
            </a:r>
          </a:p>
          <a:p>
            <a:r>
              <a:rPr lang="en-US" dirty="0" smtClean="0"/>
              <a:t>Low output compared to other photosensitive devices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photodiode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Photodiode Package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2866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interact with electromagnetic spectrum</a:t>
            </a:r>
          </a:p>
          <a:p>
            <a:endParaRPr lang="en-US" dirty="0"/>
          </a:p>
          <a:p>
            <a:r>
              <a:rPr lang="en-US" dirty="0" smtClean="0"/>
              <a:t>Three types of devices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Light Detection devices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Light conversion devices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Light emitting devices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Schematic symbol of Photodiode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609600"/>
            <a:ext cx="31718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590800"/>
            <a:ext cx="32194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114800"/>
            <a:ext cx="34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 Divider using a photodiode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like other transistors with 2 P-N junctions</a:t>
            </a:r>
          </a:p>
          <a:p>
            <a:r>
              <a:rPr lang="en-US" dirty="0" smtClean="0"/>
              <a:t>Resembles standard NPN transistor</a:t>
            </a:r>
          </a:p>
          <a:p>
            <a:r>
              <a:rPr lang="en-US" dirty="0" smtClean="0"/>
              <a:t>Packaged and used like a photodiode but has 3 leads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Phototransistor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552579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6248400"/>
            <a:ext cx="354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circuit of Phototransistor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Phototransistor Schematic Symbol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86000"/>
            <a:ext cx="3175560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tachometer</a:t>
            </a:r>
          </a:p>
          <a:p>
            <a:r>
              <a:rPr lang="en-US" dirty="0" smtClean="0"/>
              <a:t>Photographic exposures controls</a:t>
            </a:r>
          </a:p>
          <a:p>
            <a:r>
              <a:rPr lang="en-US" dirty="0" smtClean="0"/>
              <a:t>Flame detectors</a:t>
            </a:r>
          </a:p>
          <a:p>
            <a:r>
              <a:rPr lang="en-US" dirty="0" smtClean="0"/>
              <a:t>Object counters</a:t>
            </a:r>
          </a:p>
          <a:p>
            <a:r>
              <a:rPr lang="en-US" dirty="0" smtClean="0"/>
              <a:t>Mechanical </a:t>
            </a:r>
            <a:r>
              <a:rPr lang="en-US" dirty="0" err="1" smtClean="0"/>
              <a:t>positioners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Phototransistors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electrical energy to light energy</a:t>
            </a:r>
          </a:p>
          <a:p>
            <a:r>
              <a:rPr lang="en-US" dirty="0" smtClean="0"/>
              <a:t>Unlimited life span</a:t>
            </a:r>
          </a:p>
          <a:p>
            <a:r>
              <a:rPr lang="en-US" dirty="0" smtClean="0"/>
              <a:t>Frequency of emitted light determined by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Type of semiconductor material</a:t>
            </a:r>
          </a:p>
          <a:p>
            <a:r>
              <a:rPr lang="en-US" dirty="0" smtClean="0"/>
              <a:t>Regular diode do not emit light</a:t>
            </a:r>
          </a:p>
          <a:p>
            <a:r>
              <a:rPr lang="en-US" dirty="0" smtClean="0"/>
              <a:t>Light visible because LED packaged in semitransparent material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- infrared region</a:t>
            </a:r>
          </a:p>
          <a:p>
            <a:r>
              <a:rPr lang="en-US" dirty="0" err="1" smtClean="0"/>
              <a:t>GaAsP</a:t>
            </a:r>
            <a:r>
              <a:rPr lang="en-US" dirty="0" smtClean="0"/>
              <a:t>-visible red light</a:t>
            </a:r>
          </a:p>
          <a:p>
            <a:r>
              <a:rPr lang="en-US" dirty="0" smtClean="0"/>
              <a:t>By changing </a:t>
            </a:r>
            <a:r>
              <a:rPr lang="en-US" dirty="0" err="1" smtClean="0"/>
              <a:t>phosphide</a:t>
            </a:r>
            <a:r>
              <a:rPr lang="en-US" dirty="0" smtClean="0"/>
              <a:t> content different frequencies produced</a:t>
            </a:r>
          </a:p>
          <a:p>
            <a:r>
              <a:rPr lang="en-US" dirty="0" smtClean="0"/>
              <a:t>LEDs </a:t>
            </a:r>
            <a:r>
              <a:rPr lang="en-US" dirty="0" err="1" smtClean="0"/>
              <a:t>avalaible</a:t>
            </a:r>
            <a:r>
              <a:rPr lang="en-US" dirty="0" smtClean="0"/>
              <a:t> in colors- Infrared, red, orange, yellow,  green, blue, ultraviolet, pink, purple and white.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Construction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0527" y="1511912"/>
            <a:ext cx="5539873" cy="435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LED Packages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647554" cy="445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F.B. must exceed 1.2 V</a:t>
            </a:r>
          </a:p>
          <a:p>
            <a:r>
              <a:rPr lang="en-US" dirty="0" smtClean="0"/>
              <a:t>Series resistor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90964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431495" cy="57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Semiconductor material and doping techniques determine relevant light wavelength for a device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</a:p>
          <a:p>
            <a:r>
              <a:rPr lang="en-US" dirty="0" smtClean="0"/>
              <a:t>For digital readouts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67553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530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 smtClean="0"/>
              <a:t>Optical Coupler allows one circuit to pass a signal to another circuit while providing a high degree of electrical insulation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Light travels in form of radio waves</a:t>
            </a:r>
          </a:p>
          <a:p>
            <a:r>
              <a:rPr lang="en-US" dirty="0" smtClean="0"/>
              <a:t>Light measured in wavelength</a:t>
            </a:r>
          </a:p>
          <a:p>
            <a:r>
              <a:rPr lang="en-US" dirty="0" smtClean="0"/>
              <a:t>Speed= 1.86 * 10^5 miles per second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=3 * 10^8 m/sec</a:t>
            </a:r>
          </a:p>
          <a:p>
            <a:r>
              <a:rPr lang="en-US" dirty="0" smtClean="0"/>
              <a:t>Frequency range of light=300 to 3 * 10^8 GHz</a:t>
            </a:r>
          </a:p>
          <a:p>
            <a:r>
              <a:rPr lang="en-US" dirty="0" smtClean="0"/>
              <a:t>Visible range= 4*10^5 to 7.5*10^5 GHz</a:t>
            </a:r>
          </a:p>
          <a:p>
            <a:r>
              <a:rPr lang="en-US" dirty="0" smtClean="0"/>
              <a:t>IR below 4*10^5 GHz</a:t>
            </a:r>
          </a:p>
          <a:p>
            <a:r>
              <a:rPr lang="en-US" dirty="0" smtClean="0"/>
              <a:t>UV above 7.5*10^5  GHz</a:t>
            </a:r>
          </a:p>
          <a:p>
            <a:r>
              <a:rPr lang="en-US" dirty="0" smtClean="0"/>
              <a:t>Light waves at upper end of frequency range have more energy than light waves at the lower end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Principles of 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Photoconductive Cell (Photo Cell)</a:t>
            </a:r>
          </a:p>
          <a:p>
            <a:r>
              <a:rPr lang="en-US" dirty="0" smtClean="0"/>
              <a:t>Made of light sensitive material- </a:t>
            </a:r>
            <a:r>
              <a:rPr lang="en-US" dirty="0" err="1" smtClean="0"/>
              <a:t>CdS</a:t>
            </a:r>
            <a:r>
              <a:rPr lang="en-US" dirty="0" smtClean="0"/>
              <a:t> or </a:t>
            </a:r>
            <a:r>
              <a:rPr lang="en-US" dirty="0" err="1" smtClean="0"/>
              <a:t>CdSe</a:t>
            </a:r>
            <a:r>
              <a:rPr lang="en-US" dirty="0" smtClean="0"/>
              <a:t> on an insulating substrate of Glass or ceramic</a:t>
            </a:r>
          </a:p>
          <a:p>
            <a:r>
              <a:rPr lang="en-US" dirty="0" smtClean="0"/>
              <a:t>R varies from several 100 </a:t>
            </a:r>
            <a:r>
              <a:rPr lang="el-GR" dirty="0" smtClean="0"/>
              <a:t>Ω</a:t>
            </a:r>
            <a:r>
              <a:rPr lang="en-US" dirty="0" smtClean="0"/>
              <a:t> to several 100 m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Can withstand high operating voltages 200 to 300 Volts, with low power consumption of </a:t>
            </a:r>
            <a:r>
              <a:rPr lang="en-US" dirty="0" err="1" smtClean="0"/>
              <a:t>upto</a:t>
            </a:r>
            <a:r>
              <a:rPr lang="en-US" dirty="0" smtClean="0"/>
              <a:t> 300 </a:t>
            </a:r>
            <a:r>
              <a:rPr lang="en-US" dirty="0" err="1" smtClean="0"/>
              <a:t>mW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Disadvantage:</a:t>
            </a:r>
          </a:p>
          <a:p>
            <a:r>
              <a:rPr lang="en-US" dirty="0" smtClean="0"/>
              <a:t>--Slow response to light change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SENSITIVE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14400"/>
            <a:ext cx="678263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1"/>
            <a:ext cx="8153400" cy="68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Symbol for Photocell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sz="4000" dirty="0" smtClean="0"/>
              <a:t>λ</a:t>
            </a:r>
            <a:r>
              <a:rPr lang="en-US" sz="4000" dirty="0" smtClean="0"/>
              <a:t> represents light sensitive device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752600"/>
            <a:ext cx="34671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meters</a:t>
            </a:r>
          </a:p>
          <a:p>
            <a:r>
              <a:rPr lang="en-US" dirty="0" err="1" smtClean="0"/>
              <a:t>Instrusion</a:t>
            </a:r>
            <a:r>
              <a:rPr lang="en-US" dirty="0" smtClean="0"/>
              <a:t> detectors</a:t>
            </a:r>
          </a:p>
          <a:p>
            <a:r>
              <a:rPr lang="en-US" dirty="0" smtClean="0"/>
              <a:t>Automatic door openers</a:t>
            </a:r>
          </a:p>
          <a:p>
            <a:r>
              <a:rPr lang="en-US" dirty="0" smtClean="0"/>
              <a:t>Equipments to test light intensity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Photocells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Light energy into electrical energy</a:t>
            </a:r>
          </a:p>
          <a:p>
            <a:r>
              <a:rPr lang="en-US" dirty="0" smtClean="0"/>
              <a:t>Solar Cells -&gt; in converting solar to electrical</a:t>
            </a:r>
          </a:p>
          <a:p>
            <a:r>
              <a:rPr lang="en-US" dirty="0" smtClean="0"/>
              <a:t>Majorly from silicon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Photovoltaic Cell (Solar cell)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</TotalTime>
  <Words>573</Words>
  <Application>Microsoft Office PowerPoint</Application>
  <PresentationFormat>On-screen Show (4:3)</PresentationFormat>
  <Paragraphs>99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OPTOELECTRONICS</vt:lpstr>
      <vt:lpstr>Slide 2</vt:lpstr>
      <vt:lpstr>Slide 3</vt:lpstr>
      <vt:lpstr>Basics Principles of Light</vt:lpstr>
      <vt:lpstr>LIGHT SENSITIVE DEVICES</vt:lpstr>
      <vt:lpstr>Slide 6</vt:lpstr>
      <vt:lpstr>λ represents light sensitive device</vt:lpstr>
      <vt:lpstr>Usage of Photocells</vt:lpstr>
      <vt:lpstr>Photovoltaic Cell (Solar cell)</vt:lpstr>
      <vt:lpstr>Construction of Solar Cell</vt:lpstr>
      <vt:lpstr>Slide 11</vt:lpstr>
      <vt:lpstr>Applications of Solar cells</vt:lpstr>
      <vt:lpstr>Slide 13</vt:lpstr>
      <vt:lpstr>PHOTODIODE</vt:lpstr>
      <vt:lpstr>Constructed in two ways</vt:lpstr>
      <vt:lpstr>Operation of PN Junction Diode</vt:lpstr>
      <vt:lpstr>PIN Photodiode</vt:lpstr>
      <vt:lpstr>Advantages of photodiode</vt:lpstr>
      <vt:lpstr>Photodiode Package </vt:lpstr>
      <vt:lpstr>Slide 20</vt:lpstr>
      <vt:lpstr>Phototransistor</vt:lpstr>
      <vt:lpstr>Phototransistor Schematic Symbol</vt:lpstr>
      <vt:lpstr>Applications of Phototransistors</vt:lpstr>
      <vt:lpstr>Light Emitting Devices</vt:lpstr>
      <vt:lpstr>Slide 25</vt:lpstr>
      <vt:lpstr>LED Construction</vt:lpstr>
      <vt:lpstr>Common LED Packages</vt:lpstr>
      <vt:lpstr>Slide 28</vt:lpstr>
      <vt:lpstr>Slide 29</vt:lpstr>
      <vt:lpstr>Slide 30</vt:lpstr>
      <vt:lpstr>Optical Coupler allows one circuit to pass a signal to another circuit while providing a high degree of electrical insulation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OPTOELECTRONICS</dc:title>
  <dc:creator>BRAR</dc:creator>
  <cp:lastModifiedBy>BRAR</cp:lastModifiedBy>
  <cp:revision>10</cp:revision>
  <dcterms:created xsi:type="dcterms:W3CDTF">2017-11-13T06:19:59Z</dcterms:created>
  <dcterms:modified xsi:type="dcterms:W3CDTF">2017-11-16T07:14:29Z</dcterms:modified>
</cp:coreProperties>
</file>