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6" r:id="rId3"/>
    <p:sldId id="281" r:id="rId4"/>
    <p:sldId id="282" r:id="rId5"/>
    <p:sldId id="259" r:id="rId6"/>
    <p:sldId id="260" r:id="rId7"/>
    <p:sldId id="261" r:id="rId8"/>
    <p:sldId id="262" r:id="rId9"/>
    <p:sldId id="283" r:id="rId10"/>
    <p:sldId id="284" r:id="rId11"/>
    <p:sldId id="285" r:id="rId12"/>
    <p:sldId id="263" r:id="rId13"/>
    <p:sldId id="264" r:id="rId14"/>
    <p:sldId id="287" r:id="rId15"/>
    <p:sldId id="288" r:id="rId16"/>
    <p:sldId id="289" r:id="rId17"/>
    <p:sldId id="290" r:id="rId18"/>
    <p:sldId id="291" r:id="rId19"/>
    <p:sldId id="292" r:id="rId20"/>
    <p:sldId id="293" r:id="rId21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74492" y="2304414"/>
            <a:ext cx="2795015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11/29/2017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11/29/2017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11/29/2017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11/29/2017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11/29/2017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3999" cy="685799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696338" y="1008633"/>
            <a:ext cx="5751322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56590" y="2158111"/>
            <a:ext cx="8030819" cy="31832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11/29/2017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752600" y="3048000"/>
            <a:ext cx="589216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latin typeface="Arial"/>
                <a:cs typeface="Arial"/>
              </a:rPr>
              <a:t>Printed </a:t>
            </a:r>
            <a:r>
              <a:rPr sz="3200" dirty="0">
                <a:latin typeface="Arial"/>
                <a:cs typeface="Arial"/>
              </a:rPr>
              <a:t>Circuit </a:t>
            </a:r>
            <a:r>
              <a:rPr sz="3200" spc="-5" dirty="0">
                <a:latin typeface="Arial"/>
                <a:cs typeface="Arial"/>
              </a:rPr>
              <a:t>Board</a:t>
            </a:r>
            <a:r>
              <a:rPr sz="3200" spc="-5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Fabrication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371600"/>
            <a:ext cx="8030819" cy="5170646"/>
          </a:xfrm>
        </p:spPr>
        <p:txBody>
          <a:bodyPr/>
          <a:lstStyle/>
          <a:p>
            <a:r>
              <a:rPr lang="en-US" dirty="0" smtClean="0"/>
              <a:t>Ground plane to improve performance</a:t>
            </a:r>
          </a:p>
          <a:p>
            <a:endParaRPr lang="en-US" dirty="0" smtClean="0"/>
          </a:p>
          <a:p>
            <a:r>
              <a:rPr lang="en-US" dirty="0" smtClean="0"/>
              <a:t>High Density PCBs- pin count increases- </a:t>
            </a:r>
            <a:r>
              <a:rPr lang="en-US" dirty="0" smtClean="0">
                <a:solidFill>
                  <a:srgbClr val="FF0000"/>
                </a:solidFill>
              </a:rPr>
              <a:t>two layers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err="1" smtClean="0"/>
              <a:t>Vias</a:t>
            </a:r>
            <a:r>
              <a:rPr lang="en-US" dirty="0" smtClean="0"/>
              <a:t>- connection from one layer to another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High speed and high precision more than two layers-4 layers- 2 middle for ??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Single and Double sided PCBs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219200"/>
            <a:ext cx="6934200" cy="1354217"/>
          </a:xfrm>
        </p:spPr>
        <p:txBody>
          <a:bodyPr/>
          <a:lstStyle/>
          <a:p>
            <a:r>
              <a:rPr lang="en-US" dirty="0" smtClean="0"/>
              <a:t>Problem of Multilayer PCB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6590" y="2158111"/>
            <a:ext cx="8030819" cy="861774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Reliability of connections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Difficult to detect defective layer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5875">
              <a:lnSpc>
                <a:spcPct val="100000"/>
              </a:lnSpc>
              <a:spcBef>
                <a:spcPts val="105"/>
              </a:spcBef>
            </a:pPr>
            <a:r>
              <a:rPr dirty="0"/>
              <a:t>Fundamentals</a:t>
            </a:r>
            <a:r>
              <a:rPr spc="-55" dirty="0"/>
              <a:t> </a:t>
            </a:r>
            <a:r>
              <a:rPr spc="-5" dirty="0"/>
              <a:t>(cont’d.)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26667" y="5819343"/>
            <a:ext cx="72739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Figure 38-7. Examples </a:t>
            </a:r>
            <a:r>
              <a:rPr sz="1800" dirty="0">
                <a:latin typeface="Arial"/>
                <a:cs typeface="Arial"/>
              </a:rPr>
              <a:t>of </a:t>
            </a:r>
            <a:r>
              <a:rPr sz="1800" spc="-5" dirty="0">
                <a:latin typeface="Arial"/>
                <a:cs typeface="Arial"/>
              </a:rPr>
              <a:t>the component </a:t>
            </a:r>
            <a:r>
              <a:rPr sz="1800" spc="-10" dirty="0">
                <a:latin typeface="Arial"/>
                <a:cs typeface="Arial"/>
              </a:rPr>
              <a:t>layer </a:t>
            </a:r>
            <a:r>
              <a:rPr sz="1800" spc="-5" dirty="0">
                <a:latin typeface="Arial"/>
                <a:cs typeface="Arial"/>
              </a:rPr>
              <a:t>on printed circuit</a:t>
            </a:r>
            <a:r>
              <a:rPr sz="1800" spc="15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boards.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88107" y="2374392"/>
            <a:ext cx="4368800" cy="3263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5875">
              <a:lnSpc>
                <a:spcPct val="100000"/>
              </a:lnSpc>
              <a:spcBef>
                <a:spcPts val="105"/>
              </a:spcBef>
            </a:pPr>
            <a:r>
              <a:rPr dirty="0"/>
              <a:t>Fundamentals</a:t>
            </a:r>
            <a:r>
              <a:rPr spc="-55" dirty="0"/>
              <a:t> </a:t>
            </a:r>
            <a:r>
              <a:rPr spc="-5" dirty="0"/>
              <a:t>(cont’d.)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2140" y="5868111"/>
            <a:ext cx="805751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Figure </a:t>
            </a:r>
            <a:r>
              <a:rPr sz="1800" spc="-10" dirty="0">
                <a:latin typeface="Arial"/>
                <a:cs typeface="Arial"/>
              </a:rPr>
              <a:t>38-10. </a:t>
            </a:r>
            <a:r>
              <a:rPr sz="1800" spc="-15" dirty="0">
                <a:latin typeface="Arial"/>
                <a:cs typeface="Arial"/>
              </a:rPr>
              <a:t>Vias </a:t>
            </a:r>
            <a:r>
              <a:rPr sz="1800" spc="-5" dirty="0">
                <a:latin typeface="Arial"/>
                <a:cs typeface="Arial"/>
              </a:rPr>
              <a:t>connect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top </a:t>
            </a:r>
            <a:r>
              <a:rPr sz="1800" dirty="0">
                <a:latin typeface="Arial"/>
                <a:cs typeface="Arial"/>
              </a:rPr>
              <a:t>to the </a:t>
            </a:r>
            <a:r>
              <a:rPr sz="1800" spc="-5" dirty="0">
                <a:latin typeface="Arial"/>
                <a:cs typeface="Arial"/>
              </a:rPr>
              <a:t>bottom </a:t>
            </a:r>
            <a:r>
              <a:rPr sz="1800" dirty="0">
                <a:latin typeface="Arial"/>
                <a:cs typeface="Arial"/>
              </a:rPr>
              <a:t>trace of a </a:t>
            </a:r>
            <a:r>
              <a:rPr sz="1800" spc="-5" dirty="0">
                <a:latin typeface="Arial"/>
                <a:cs typeface="Arial"/>
              </a:rPr>
              <a:t>printed circuit</a:t>
            </a:r>
            <a:r>
              <a:rPr sz="1800" spc="5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board.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238755" y="2083307"/>
            <a:ext cx="4494784" cy="35234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08633"/>
            <a:ext cx="9144000" cy="677108"/>
          </a:xfrm>
        </p:spPr>
        <p:txBody>
          <a:bodyPr/>
          <a:lstStyle/>
          <a:p>
            <a:pPr algn="ctr"/>
            <a:r>
              <a:rPr lang="en-US" dirty="0" smtClean="0"/>
              <a:t>SOLDER AND SOLDERING IRON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6590" y="2158111"/>
            <a:ext cx="8030819" cy="3877985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What is soldering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Alloy melting point below 800° F or 427 ° C 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Tin and lead in different ratios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Electrical soldering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Surface mounted devices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Graph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Any movement lead to fractured solder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Dull, grainy and mechanically weak and less reliable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08633"/>
            <a:ext cx="8686800" cy="677108"/>
          </a:xfrm>
        </p:spPr>
        <p:txBody>
          <a:bodyPr/>
          <a:lstStyle/>
          <a:p>
            <a:pPr algn="ctr"/>
            <a:r>
              <a:rPr lang="en-US" dirty="0" smtClean="0"/>
              <a:t>Solder Alloy Vs Temperature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905000"/>
            <a:ext cx="7153275" cy="469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6590" y="1143000"/>
            <a:ext cx="8030819" cy="4308872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Rosin Flux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Soldering Iron- Tool for installing, removing and replacing components on a PCB.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Selection Criteria: Soldering Iron tip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Cause damage to components or PCB</a:t>
            </a:r>
          </a:p>
          <a:p>
            <a:r>
              <a:rPr lang="en-US" dirty="0" smtClean="0"/>
              <a:t>low-wattage </a:t>
            </a:r>
            <a:r>
              <a:rPr lang="en-US" b="1" dirty="0" smtClean="0"/>
              <a:t>pencil soldering iron with appropriate tip</a:t>
            </a:r>
          </a:p>
          <a:p>
            <a:pPr>
              <a:buFont typeface="Arial" pitchFamily="34" charset="0"/>
              <a:buChar char="•"/>
            </a:pPr>
            <a:r>
              <a:rPr lang="en-US" b="1" dirty="0" smtClean="0"/>
              <a:t>Solder Guns</a:t>
            </a:r>
            <a:r>
              <a:rPr lang="en-US" dirty="0" smtClean="0"/>
              <a:t> are inappropriate for PCB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Soldering iron specified by wattage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25 to 40 Watts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75582" y="1143000"/>
            <a:ext cx="6850458" cy="522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6590" y="2158111"/>
            <a:ext cx="8030819" cy="3447098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b="1" dirty="0" smtClean="0"/>
              <a:t>Temperature controlled soldering station</a:t>
            </a:r>
          </a:p>
          <a:p>
            <a:pPr>
              <a:buFont typeface="Arial" pitchFamily="34" charset="0"/>
              <a:buChar char="•"/>
            </a:pPr>
            <a:r>
              <a:rPr lang="en-US" b="1" dirty="0" smtClean="0"/>
              <a:t>Cordless soldering iron</a:t>
            </a:r>
          </a:p>
          <a:p>
            <a:pPr>
              <a:buFont typeface="Arial" pitchFamily="34" charset="0"/>
              <a:buChar char="•"/>
            </a:pPr>
            <a:r>
              <a:rPr lang="en-US" b="1" dirty="0" smtClean="0"/>
              <a:t>Iron Clad tips- only </a:t>
            </a:r>
            <a:r>
              <a:rPr lang="en-US" b="1" dirty="0" err="1" smtClean="0"/>
              <a:t>occassional</a:t>
            </a:r>
            <a:r>
              <a:rPr lang="en-US" b="1" dirty="0" smtClean="0"/>
              <a:t> cleaning and tinning</a:t>
            </a:r>
          </a:p>
          <a:p>
            <a:pPr>
              <a:buFont typeface="Arial" pitchFamily="34" charset="0"/>
              <a:buChar char="•"/>
            </a:pPr>
            <a:r>
              <a:rPr lang="en-US" b="1" dirty="0" smtClean="0"/>
              <a:t>Steel wool to clean the tip</a:t>
            </a:r>
          </a:p>
          <a:p>
            <a:pPr>
              <a:buFont typeface="Arial" pitchFamily="34" charset="0"/>
              <a:buChar char="•"/>
            </a:pPr>
            <a:r>
              <a:rPr lang="en-US" b="1" dirty="0" smtClean="0"/>
              <a:t>Damp sponge to remove any oxidation before soldering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676400"/>
            <a:ext cx="7533054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BREADBOARDING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6590" y="2158111"/>
            <a:ext cx="8030819" cy="3877985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err="1" smtClean="0"/>
              <a:t>Solderless</a:t>
            </a:r>
            <a:r>
              <a:rPr lang="en-US" dirty="0" smtClean="0"/>
              <a:t> connections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Easy to modify the connections</a:t>
            </a:r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Virtual Breadboards by: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NI’s </a:t>
            </a:r>
            <a:r>
              <a:rPr lang="en-US" dirty="0" err="1" smtClean="0"/>
              <a:t>multisim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New Wave Concept’s Circuit  Wizard 2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Cadence’s </a:t>
            </a:r>
            <a:r>
              <a:rPr lang="en-US" dirty="0" err="1" smtClean="0"/>
              <a:t>OrCAD</a:t>
            </a:r>
            <a:r>
              <a:rPr lang="en-US" dirty="0" smtClean="0"/>
              <a:t> </a:t>
            </a:r>
            <a:r>
              <a:rPr lang="en-US" dirty="0" err="1" smtClean="0"/>
              <a:t>pspice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Spectrum Software’s Micro-Cap 7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0132" y="1487301"/>
            <a:ext cx="5742667" cy="4303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6590" y="2158111"/>
            <a:ext cx="8030819" cy="4308872"/>
          </a:xfrm>
        </p:spPr>
        <p:txBody>
          <a:bodyPr/>
          <a:lstStyle/>
          <a:p>
            <a:r>
              <a:rPr lang="en-US" dirty="0" smtClean="0"/>
              <a:t>Base material : 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Epoxy fiberglass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Ceramic and Teflon</a:t>
            </a:r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r>
              <a:rPr lang="en-US" dirty="0" smtClean="0"/>
              <a:t>Older Days:</a:t>
            </a:r>
          </a:p>
          <a:p>
            <a:pPr>
              <a:buFont typeface="Wingdings" pitchFamily="2" charset="2"/>
              <a:buChar char="Ø"/>
            </a:pPr>
            <a:r>
              <a:rPr lang="en-US" dirty="0" err="1" smtClean="0"/>
              <a:t>Phenolic</a:t>
            </a:r>
            <a:r>
              <a:rPr lang="en-US" dirty="0" smtClean="0"/>
              <a:t> base</a:t>
            </a:r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r>
              <a:rPr lang="en-US" dirty="0" smtClean="0"/>
              <a:t>Base Thickness: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0.062’</a:t>
            </a:r>
          </a:p>
          <a:p>
            <a:pPr>
              <a:buFont typeface="Wingdings" pitchFamily="2" charset="2"/>
              <a:buChar char="Ø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6590" y="2158111"/>
            <a:ext cx="8030819" cy="3447098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Copper layer: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0.003 inches thick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Etchant: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Ferric Chloride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Ammonium </a:t>
            </a:r>
            <a:r>
              <a:rPr lang="en-US" dirty="0" err="1" smtClean="0"/>
              <a:t>persulfate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Ammonium Chloride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9591" y="6089396"/>
            <a:ext cx="74783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Figure 38-1. Copper-clad board </a:t>
            </a:r>
            <a:r>
              <a:rPr sz="1800" spc="-15" dirty="0">
                <a:latin typeface="Arial"/>
                <a:cs typeface="Arial"/>
              </a:rPr>
              <a:t>which </a:t>
            </a:r>
            <a:r>
              <a:rPr sz="1800" spc="-5" dirty="0">
                <a:latin typeface="Arial"/>
                <a:cs typeface="Arial"/>
              </a:rPr>
              <a:t>is made into a printed circuit</a:t>
            </a:r>
            <a:r>
              <a:rPr sz="1800" spc="2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board.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116835" y="1764792"/>
            <a:ext cx="4870704" cy="42473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786252" y="1008633"/>
            <a:ext cx="3570604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Fundam</a:t>
            </a:r>
            <a:r>
              <a:rPr spc="0" dirty="0"/>
              <a:t>e</a:t>
            </a:r>
            <a:r>
              <a:rPr dirty="0"/>
              <a:t>ntals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5875">
              <a:lnSpc>
                <a:spcPct val="100000"/>
              </a:lnSpc>
              <a:spcBef>
                <a:spcPts val="105"/>
              </a:spcBef>
            </a:pPr>
            <a:r>
              <a:rPr dirty="0"/>
              <a:t>Fundamentals</a:t>
            </a:r>
            <a:r>
              <a:rPr spc="-55" dirty="0"/>
              <a:t> </a:t>
            </a:r>
            <a:r>
              <a:rPr spc="-5" dirty="0"/>
              <a:t>(cont’d.)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07794" y="5723940"/>
            <a:ext cx="56622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Figure 38-4. Example </a:t>
            </a:r>
            <a:r>
              <a:rPr sz="1800" dirty="0">
                <a:latin typeface="Arial"/>
                <a:cs typeface="Arial"/>
              </a:rPr>
              <a:t>of </a:t>
            </a:r>
            <a:r>
              <a:rPr sz="1800" spc="-5" dirty="0">
                <a:latin typeface="Arial"/>
                <a:cs typeface="Arial"/>
              </a:rPr>
              <a:t>an etched printed circuit</a:t>
            </a:r>
            <a:r>
              <a:rPr sz="1800" spc="6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board.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209800" y="2185416"/>
            <a:ext cx="4474463" cy="33832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5875">
              <a:lnSpc>
                <a:spcPct val="100000"/>
              </a:lnSpc>
              <a:spcBef>
                <a:spcPts val="105"/>
              </a:spcBef>
            </a:pPr>
            <a:r>
              <a:rPr dirty="0"/>
              <a:t>Fundamentals</a:t>
            </a:r>
            <a:r>
              <a:rPr spc="-55" dirty="0"/>
              <a:t> </a:t>
            </a:r>
            <a:r>
              <a:rPr spc="-5" dirty="0"/>
              <a:t>(cont’d.)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7892" y="5819343"/>
            <a:ext cx="76187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Figure 38-5. Printed circuit board that has been etched and resist</a:t>
            </a:r>
            <a:r>
              <a:rPr sz="1800" spc="16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removed.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426207" y="2336292"/>
            <a:ext cx="4292600" cy="3225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5875">
              <a:lnSpc>
                <a:spcPct val="100000"/>
              </a:lnSpc>
              <a:spcBef>
                <a:spcPts val="105"/>
              </a:spcBef>
            </a:pPr>
            <a:r>
              <a:rPr dirty="0"/>
              <a:t>Fundamentals</a:t>
            </a:r>
            <a:r>
              <a:rPr spc="-55" dirty="0"/>
              <a:t> </a:t>
            </a:r>
            <a:r>
              <a:rPr spc="-5" dirty="0"/>
              <a:t>(cont’d.)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4416" y="5830011"/>
            <a:ext cx="821563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Figure </a:t>
            </a:r>
            <a:r>
              <a:rPr sz="1800" spc="-10" dirty="0">
                <a:latin typeface="Arial"/>
                <a:cs typeface="Arial"/>
              </a:rPr>
              <a:t>38-6. </a:t>
            </a:r>
            <a:r>
              <a:rPr sz="1800" spc="-5" dirty="0">
                <a:latin typeface="Arial"/>
                <a:cs typeface="Arial"/>
              </a:rPr>
              <a:t>X-ray view of </a:t>
            </a:r>
            <a:r>
              <a:rPr sz="1800" dirty="0">
                <a:latin typeface="Arial"/>
                <a:cs typeface="Arial"/>
              </a:rPr>
              <a:t>a </a:t>
            </a:r>
            <a:r>
              <a:rPr sz="1800" spc="-5" dirty="0">
                <a:latin typeface="Arial"/>
                <a:cs typeface="Arial"/>
              </a:rPr>
              <a:t>printed circuit </a:t>
            </a:r>
            <a:r>
              <a:rPr sz="1800" spc="-10" dirty="0">
                <a:latin typeface="Arial"/>
                <a:cs typeface="Arial"/>
              </a:rPr>
              <a:t>board layout </a:t>
            </a:r>
            <a:r>
              <a:rPr sz="1800" dirty="0">
                <a:latin typeface="Arial"/>
                <a:cs typeface="Arial"/>
              </a:rPr>
              <a:t>from the </a:t>
            </a:r>
            <a:r>
              <a:rPr sz="1800" spc="-10" dirty="0">
                <a:latin typeface="Arial"/>
                <a:cs typeface="Arial"/>
              </a:rPr>
              <a:t>component</a:t>
            </a:r>
            <a:r>
              <a:rPr sz="1800" spc="18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side.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406395" y="2450592"/>
            <a:ext cx="4330700" cy="3111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030819" cy="5170646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Through Hole PCBs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SMT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Two Additional layers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Component layout layer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Solder side</a:t>
            </a:r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Additional layers after it is etched: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Nonconductive (component layout layer) as MAP(with text and graphic symbols)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Solder mask layer (wave soldering-components to solder pads and corrosion protection to PCB)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1490</TotalTime>
  <Words>396</Words>
  <Application>Microsoft Office PowerPoint</Application>
  <PresentationFormat>On-screen Show (4:3)</PresentationFormat>
  <Paragraphs>84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Slide 1</vt:lpstr>
      <vt:lpstr>BREADBOARDING</vt:lpstr>
      <vt:lpstr>Slide 3</vt:lpstr>
      <vt:lpstr>Slide 4</vt:lpstr>
      <vt:lpstr>Fundamentals</vt:lpstr>
      <vt:lpstr>Fundamentals (cont’d.)</vt:lpstr>
      <vt:lpstr>Fundamentals (cont’d.)</vt:lpstr>
      <vt:lpstr>Fundamentals (cont’d.)</vt:lpstr>
      <vt:lpstr>Slide 9</vt:lpstr>
      <vt:lpstr>Slide 10</vt:lpstr>
      <vt:lpstr>Problem of Multilayer PCB</vt:lpstr>
      <vt:lpstr>Fundamentals (cont’d.)</vt:lpstr>
      <vt:lpstr>Fundamentals (cont’d.)</vt:lpstr>
      <vt:lpstr>SOLDER AND SOLDERING IRON</vt:lpstr>
      <vt:lpstr>Solder Alloy Vs Temperature</vt:lpstr>
      <vt:lpstr>Slide 16</vt:lpstr>
      <vt:lpstr>Slide 17</vt:lpstr>
      <vt:lpstr>Slide 18</vt:lpstr>
      <vt:lpstr>Slide 19</vt:lpstr>
      <vt:lpstr>Slide 20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Arsenault</dc:creator>
  <cp:lastModifiedBy>BRAR</cp:lastModifiedBy>
  <cp:revision>7</cp:revision>
  <dcterms:created xsi:type="dcterms:W3CDTF">2017-10-25T09:00:32Z</dcterms:created>
  <dcterms:modified xsi:type="dcterms:W3CDTF">2017-11-29T05:00:36Z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2014-07-22T00:00:00Z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2017-10-25T00:00:00Z</vt:filetime>
  </property>
</Properties>
</file>