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206451"/>
            <a:ext cx="837691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64646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64646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64646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1"/>
                </a:lnTo>
                <a:lnTo>
                  <a:pt x="8959784" y="6543130"/>
                </a:lnTo>
                <a:lnTo>
                  <a:pt x="8932012" y="6579937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2"/>
                </a:lnTo>
                <a:lnTo>
                  <a:pt x="8778290" y="6679438"/>
                </a:lnTo>
                <a:lnTo>
                  <a:pt x="8731751" y="6689829"/>
                </a:lnTo>
                <a:lnTo>
                  <a:pt x="8682990" y="6693406"/>
                </a:lnTo>
                <a:lnTo>
                  <a:pt x="329920" y="6693406"/>
                </a:lnTo>
                <a:lnTo>
                  <a:pt x="281168" y="6689829"/>
                </a:lnTo>
                <a:lnTo>
                  <a:pt x="234636" y="6679438"/>
                </a:lnTo>
                <a:lnTo>
                  <a:pt x="190835" y="6662742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7"/>
                </a:lnTo>
                <a:lnTo>
                  <a:pt x="53153" y="6543130"/>
                </a:lnTo>
                <a:lnTo>
                  <a:pt x="30664" y="6502571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78689"/>
            <a:ext cx="8224519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64646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3349878"/>
            <a:ext cx="8273415" cy="292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88974"/>
            <a:ext cx="3445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Franklin Gothic Book"/>
                <a:cs typeface="Franklin Gothic Book"/>
              </a:rPr>
              <a:t>INTRODUCTION: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76858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sz="2050">
              <a:latin typeface="Wingdings 2"/>
              <a:cs typeface="Wingdings 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6973" y="1231138"/>
            <a:ext cx="4441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15" dirty="0">
                <a:latin typeface="Perpetua"/>
                <a:cs typeface="Perpetua"/>
              </a:rPr>
              <a:t>cathode-ray </a:t>
            </a:r>
            <a:r>
              <a:rPr sz="2400" spc="-5" dirty="0">
                <a:latin typeface="Perpetua"/>
                <a:cs typeface="Perpetua"/>
              </a:rPr>
              <a:t>oscilloscope </a:t>
            </a:r>
            <a:r>
              <a:rPr sz="2400" spc="-20" dirty="0">
                <a:latin typeface="Perpetua"/>
                <a:cs typeface="Perpetua"/>
              </a:rPr>
              <a:t>(CRO)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460" y="1523746"/>
            <a:ext cx="641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erpetua"/>
                <a:cs typeface="Perpetua"/>
              </a:rPr>
              <a:t>multipurpose </a:t>
            </a:r>
            <a:r>
              <a:rPr sz="2400" spc="-15" dirty="0">
                <a:latin typeface="Perpetua"/>
                <a:cs typeface="Perpetua"/>
              </a:rPr>
              <a:t>display </a:t>
            </a:r>
            <a:r>
              <a:rPr sz="2400" spc="0" dirty="0">
                <a:latin typeface="Perpetua"/>
                <a:cs typeface="Perpetua"/>
              </a:rPr>
              <a:t>instrument </a:t>
            </a:r>
            <a:r>
              <a:rPr sz="2400" spc="-5" dirty="0">
                <a:latin typeface="Perpetua"/>
                <a:cs typeface="Perpetua"/>
              </a:rPr>
              <a:t>used </a:t>
            </a:r>
            <a:r>
              <a:rPr sz="2400" dirty="0">
                <a:latin typeface="Perpetua"/>
                <a:cs typeface="Perpetua"/>
              </a:rPr>
              <a:t>for the</a:t>
            </a:r>
            <a:r>
              <a:rPr sz="2400" spc="-7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observation,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523871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sz="2050">
              <a:latin typeface="Wingdings 2"/>
              <a:cs typeface="Wingdings 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460" y="1816049"/>
            <a:ext cx="7648575" cy="1956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400" spc="-5" dirty="0">
                <a:latin typeface="Perpetua"/>
                <a:cs typeface="Perpetua"/>
              </a:rPr>
              <a:t>measurement </a:t>
            </a:r>
            <a:r>
              <a:rPr sz="2400" dirty="0">
                <a:latin typeface="Perpetua"/>
                <a:cs typeface="Perpetua"/>
              </a:rPr>
              <a:t>,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10" dirty="0">
                <a:latin typeface="Perpetua"/>
                <a:cs typeface="Perpetua"/>
              </a:rPr>
              <a:t>analysis </a:t>
            </a:r>
            <a:r>
              <a:rPr sz="2400" spc="-5" dirty="0">
                <a:latin typeface="Perpetua"/>
                <a:cs typeface="Perpetua"/>
              </a:rPr>
              <a:t>of </a:t>
            </a:r>
            <a:r>
              <a:rPr sz="2400" spc="-10" dirty="0">
                <a:latin typeface="Perpetua"/>
                <a:cs typeface="Perpetua"/>
              </a:rPr>
              <a:t>waveforms </a:t>
            </a:r>
            <a:r>
              <a:rPr sz="2400" spc="-25" dirty="0">
                <a:latin typeface="Perpetua"/>
                <a:cs typeface="Perpetua"/>
              </a:rPr>
              <a:t>by </a:t>
            </a:r>
            <a:r>
              <a:rPr sz="2400" spc="-5" dirty="0">
                <a:latin typeface="Perpetua"/>
                <a:cs typeface="Perpetua"/>
              </a:rPr>
              <a:t>plotting amplitude</a:t>
            </a:r>
            <a:r>
              <a:rPr sz="2400" spc="-8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along</a:t>
            </a:r>
            <a:endParaRPr sz="2400" dirty="0">
              <a:latin typeface="Perpetua"/>
              <a:cs typeface="Perpetua"/>
            </a:endParaRPr>
          </a:p>
          <a:p>
            <a:pPr marL="12700">
              <a:lnSpc>
                <a:spcPts val="2595"/>
              </a:lnSpc>
            </a:pPr>
            <a:r>
              <a:rPr sz="2400" i="1" dirty="0">
                <a:latin typeface="Perpetua"/>
                <a:cs typeface="Perpetua"/>
              </a:rPr>
              <a:t>y-axis </a:t>
            </a:r>
            <a:r>
              <a:rPr sz="2400" i="1" spc="-5" dirty="0">
                <a:latin typeface="Perpetua"/>
                <a:cs typeface="Perpetua"/>
              </a:rPr>
              <a:t>and </a:t>
            </a:r>
            <a:r>
              <a:rPr sz="2400" i="1" dirty="0">
                <a:latin typeface="Perpetua"/>
                <a:cs typeface="Perpetua"/>
              </a:rPr>
              <a:t>time </a:t>
            </a:r>
            <a:r>
              <a:rPr sz="2400" i="1" spc="-5" dirty="0">
                <a:latin typeface="Perpetua"/>
                <a:cs typeface="Perpetua"/>
              </a:rPr>
              <a:t>along</a:t>
            </a:r>
            <a:r>
              <a:rPr sz="2400" i="1" spc="-20" dirty="0">
                <a:latin typeface="Perpetua"/>
                <a:cs typeface="Perpetua"/>
              </a:rPr>
              <a:t> </a:t>
            </a:r>
            <a:r>
              <a:rPr sz="2400" i="1" spc="-10" dirty="0">
                <a:latin typeface="Perpetua"/>
                <a:cs typeface="Perpetua"/>
              </a:rPr>
              <a:t>x-axis.</a:t>
            </a:r>
            <a:endParaRPr sz="2400" dirty="0">
              <a:latin typeface="Perpetua"/>
              <a:cs typeface="Perpetua"/>
            </a:endParaRPr>
          </a:p>
          <a:p>
            <a:pPr marL="12700" marR="167005" indent="1979930">
              <a:lnSpc>
                <a:spcPct val="80000"/>
              </a:lnSpc>
              <a:spcBef>
                <a:spcPts val="600"/>
              </a:spcBef>
            </a:pPr>
            <a:r>
              <a:rPr sz="2400" i="1" spc="-35" dirty="0">
                <a:latin typeface="Perpetua"/>
                <a:cs typeface="Perpetua"/>
              </a:rPr>
              <a:t>CRO </a:t>
            </a:r>
            <a:r>
              <a:rPr sz="2400" i="1" spc="-5" dirty="0">
                <a:latin typeface="Perpetua"/>
                <a:cs typeface="Perpetua"/>
              </a:rPr>
              <a:t>is </a:t>
            </a:r>
            <a:r>
              <a:rPr sz="2400" i="1" spc="-20" dirty="0">
                <a:latin typeface="Perpetua"/>
                <a:cs typeface="Perpetua"/>
              </a:rPr>
              <a:t>generally </a:t>
            </a:r>
            <a:r>
              <a:rPr sz="2400" spc="-5" dirty="0">
                <a:solidFill>
                  <a:srgbClr val="FF0000"/>
                </a:solidFill>
                <a:latin typeface="Perpetua"/>
                <a:cs typeface="Perpetua"/>
              </a:rPr>
              <a:t>an </a:t>
            </a:r>
            <a:r>
              <a:rPr sz="2400" i="1" dirty="0">
                <a:solidFill>
                  <a:srgbClr val="FF0000"/>
                </a:solidFill>
                <a:latin typeface="Perpetua"/>
                <a:cs typeface="Perpetua"/>
              </a:rPr>
              <a:t>x-y plotter</a:t>
            </a:r>
            <a:r>
              <a:rPr sz="2400" i="1" dirty="0">
                <a:latin typeface="Perpetua"/>
                <a:cs typeface="Perpetua"/>
              </a:rPr>
              <a:t>; </a:t>
            </a:r>
            <a:r>
              <a:rPr sz="2400" i="1" spc="-5" dirty="0">
                <a:latin typeface="Perpetua"/>
                <a:cs typeface="Perpetua"/>
              </a:rPr>
              <a:t>on </a:t>
            </a:r>
            <a:r>
              <a:rPr sz="2400" i="1" dirty="0">
                <a:solidFill>
                  <a:srgbClr val="FF0000"/>
                </a:solidFill>
                <a:latin typeface="Perpetua"/>
                <a:cs typeface="Perpetua"/>
              </a:rPr>
              <a:t>a single </a:t>
            </a:r>
            <a:r>
              <a:rPr sz="2400" i="1" spc="-10" dirty="0">
                <a:solidFill>
                  <a:srgbClr val="FF0000"/>
                </a:solidFill>
                <a:latin typeface="Perpetua"/>
                <a:cs typeface="Perpetua"/>
              </a:rPr>
              <a:t>screen </a:t>
            </a:r>
            <a:r>
              <a:rPr sz="2400" i="1" spc="-5" dirty="0">
                <a:latin typeface="Perpetua"/>
                <a:cs typeface="Perpetua"/>
              </a:rPr>
              <a:t>it</a:t>
            </a:r>
            <a:r>
              <a:rPr sz="2400" i="1" spc="-250" dirty="0">
                <a:latin typeface="Perpetua"/>
                <a:cs typeface="Perpetua"/>
              </a:rPr>
              <a:t> </a:t>
            </a:r>
            <a:r>
              <a:rPr sz="2400" i="1" spc="-5" dirty="0">
                <a:latin typeface="Perpetua"/>
                <a:cs typeface="Perpetua"/>
              </a:rPr>
              <a:t>can  </a:t>
            </a:r>
            <a:r>
              <a:rPr sz="2400" i="1" spc="-15" dirty="0">
                <a:latin typeface="Perpetua"/>
                <a:cs typeface="Perpetua"/>
              </a:rPr>
              <a:t>display </a:t>
            </a:r>
            <a:r>
              <a:rPr sz="2400" i="1" spc="-10" dirty="0">
                <a:latin typeface="Perpetua"/>
                <a:cs typeface="Perpetua"/>
              </a:rPr>
              <a:t>different </a:t>
            </a:r>
            <a:r>
              <a:rPr sz="2400" i="1" spc="-5" dirty="0">
                <a:latin typeface="Perpetua"/>
                <a:cs typeface="Perpetua"/>
              </a:rPr>
              <a:t>signals applied </a:t>
            </a:r>
            <a:r>
              <a:rPr sz="2400" i="1" dirty="0">
                <a:latin typeface="Perpetua"/>
                <a:cs typeface="Perpetua"/>
              </a:rPr>
              <a:t>to </a:t>
            </a:r>
            <a:r>
              <a:rPr sz="2400" i="1" spc="-10" dirty="0">
                <a:latin typeface="Perpetua"/>
                <a:cs typeface="Perpetua"/>
              </a:rPr>
              <a:t>different channels. </a:t>
            </a:r>
            <a:r>
              <a:rPr sz="2400" i="1" dirty="0">
                <a:latin typeface="Perpetua"/>
                <a:cs typeface="Perpetua"/>
              </a:rPr>
              <a:t>It can </a:t>
            </a:r>
            <a:r>
              <a:rPr sz="2400" i="1" spc="-5" dirty="0">
                <a:latin typeface="Perpetua"/>
                <a:cs typeface="Perpetua"/>
              </a:rPr>
              <a:t>measure  </a:t>
            </a:r>
            <a:r>
              <a:rPr sz="2400" spc="-10" dirty="0">
                <a:latin typeface="Perpetua"/>
                <a:cs typeface="Perpetua"/>
              </a:rPr>
              <a:t>amplitude, </a:t>
            </a:r>
            <a:r>
              <a:rPr sz="2400" spc="-5" dirty="0">
                <a:latin typeface="Perpetua"/>
                <a:cs typeface="Perpetua"/>
              </a:rPr>
              <a:t>frequencies and phase shift of various </a:t>
            </a:r>
            <a:r>
              <a:rPr sz="2400" spc="-10" dirty="0">
                <a:latin typeface="Perpetua"/>
                <a:cs typeface="Perpetua"/>
              </a:rPr>
              <a:t>signals. </a:t>
            </a:r>
            <a:r>
              <a:rPr sz="2400" spc="-15" dirty="0">
                <a:latin typeface="Perpetua"/>
                <a:cs typeface="Perpetua"/>
              </a:rPr>
              <a:t>Many  </a:t>
            </a:r>
            <a:r>
              <a:rPr sz="2400" spc="-5" dirty="0">
                <a:latin typeface="Perpetua"/>
                <a:cs typeface="Perpetua"/>
              </a:rPr>
              <a:t>physical quantities </a:t>
            </a:r>
            <a:r>
              <a:rPr sz="2400" spc="-10" dirty="0">
                <a:latin typeface="Perpetua"/>
                <a:cs typeface="Perpetua"/>
              </a:rPr>
              <a:t>like temperature,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pressure</a:t>
            </a:r>
            <a:endParaRPr sz="2400" dirty="0">
              <a:latin typeface="Perpetua"/>
              <a:cs typeface="Perpet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3725036"/>
            <a:ext cx="712470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7020" marR="5080" indent="-274320">
              <a:lnSpc>
                <a:spcPts val="2300"/>
              </a:lnSpc>
              <a:spcBef>
                <a:spcPts val="66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strain can be </a:t>
            </a:r>
            <a:r>
              <a:rPr sz="2400" spc="-5" dirty="0">
                <a:latin typeface="Perpetua"/>
                <a:cs typeface="Perpetua"/>
              </a:rPr>
              <a:t>converted </a:t>
            </a:r>
            <a:r>
              <a:rPr sz="2400" dirty="0">
                <a:latin typeface="Perpetua"/>
                <a:cs typeface="Perpetua"/>
              </a:rPr>
              <a:t>into electrical signals </a:t>
            </a:r>
            <a:r>
              <a:rPr sz="2400" spc="-25" dirty="0">
                <a:latin typeface="Perpetua"/>
                <a:cs typeface="Perpetua"/>
              </a:rPr>
              <a:t>by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use of  </a:t>
            </a:r>
            <a:r>
              <a:rPr sz="2400" dirty="0">
                <a:latin typeface="Perpetua"/>
                <a:cs typeface="Perpetua"/>
              </a:rPr>
              <a:t>transducers,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signals </a:t>
            </a:r>
            <a:r>
              <a:rPr sz="2400" dirty="0">
                <a:latin typeface="Perpetua"/>
                <a:cs typeface="Perpetua"/>
              </a:rPr>
              <a:t>can be </a:t>
            </a:r>
            <a:r>
              <a:rPr sz="2400" spc="-15" dirty="0">
                <a:latin typeface="Perpetua"/>
                <a:cs typeface="Perpetua"/>
              </a:rPr>
              <a:t>displayed </a:t>
            </a:r>
            <a:r>
              <a:rPr sz="2400" spc="-5" dirty="0">
                <a:latin typeface="Perpetua"/>
                <a:cs typeface="Perpetua"/>
              </a:rPr>
              <a:t>on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50" dirty="0">
                <a:latin typeface="Perpetua"/>
                <a:cs typeface="Perpetua"/>
              </a:rPr>
              <a:t> </a:t>
            </a:r>
            <a:r>
              <a:rPr sz="2400" spc="-80" dirty="0">
                <a:latin typeface="Perpetua"/>
                <a:cs typeface="Perpetua"/>
              </a:rPr>
              <a:t>CRO.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386527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sz="2050">
              <a:latin typeface="Wingdings 2"/>
              <a:cs typeface="Wingdings 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4386453"/>
            <a:ext cx="7989570" cy="195130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7020" marR="5080" indent="-274320">
              <a:lnSpc>
                <a:spcPts val="2300"/>
              </a:lnSpc>
              <a:spcBef>
                <a:spcPts val="660"/>
              </a:spcBef>
              <a:buClr>
                <a:srgbClr val="2CA1BE"/>
              </a:buClr>
              <a:buSzPct val="85416"/>
              <a:buFont typeface="Wingdings 2"/>
              <a:buChar char=""/>
              <a:tabLst>
                <a:tab pos="2243455" algn="l"/>
                <a:tab pos="2244090" algn="l"/>
              </a:tabLst>
            </a:pPr>
            <a:r>
              <a:rPr sz="2400" dirty="0">
                <a:latin typeface="Perpetua"/>
                <a:cs typeface="Perpetua"/>
              </a:rPr>
              <a:t>A </a:t>
            </a:r>
            <a:r>
              <a:rPr sz="2400" spc="-15" dirty="0">
                <a:solidFill>
                  <a:srgbClr val="FF0000"/>
                </a:solidFill>
                <a:latin typeface="Perpetua"/>
                <a:cs typeface="Perpetua"/>
              </a:rPr>
              <a:t>moving </a:t>
            </a:r>
            <a:r>
              <a:rPr sz="2400" spc="-5" dirty="0">
                <a:solidFill>
                  <a:srgbClr val="FF0000"/>
                </a:solidFill>
                <a:latin typeface="Perpetua"/>
                <a:cs typeface="Perpetua"/>
              </a:rPr>
              <a:t>luminous spot </a:t>
            </a:r>
            <a:r>
              <a:rPr sz="2400" spc="-35" dirty="0">
                <a:latin typeface="Perpetua"/>
                <a:cs typeface="Perpetua"/>
              </a:rPr>
              <a:t>over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screen </a:t>
            </a:r>
            <a:r>
              <a:rPr sz="2400" spc="-15" dirty="0">
                <a:latin typeface="Perpetua"/>
                <a:cs typeface="Perpetua"/>
              </a:rPr>
              <a:t>displays </a:t>
            </a:r>
            <a:r>
              <a:rPr sz="2400" dirty="0">
                <a:latin typeface="Perpetua"/>
                <a:cs typeface="Perpetua"/>
              </a:rPr>
              <a:t>the  signal. </a:t>
            </a:r>
            <a:r>
              <a:rPr sz="2400" spc="-25" dirty="0">
                <a:latin typeface="Perpetua"/>
                <a:cs typeface="Perpetua"/>
              </a:rPr>
              <a:t>CROs </a:t>
            </a:r>
            <a:r>
              <a:rPr sz="2400" spc="-10" dirty="0">
                <a:latin typeface="Perpetua"/>
                <a:cs typeface="Perpetua"/>
              </a:rPr>
              <a:t>are </a:t>
            </a:r>
            <a:r>
              <a:rPr sz="2400" spc="-5" dirty="0">
                <a:latin typeface="Perpetua"/>
                <a:cs typeface="Perpetua"/>
              </a:rPr>
              <a:t>used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spc="-10" dirty="0">
                <a:latin typeface="Perpetua"/>
                <a:cs typeface="Perpetua"/>
              </a:rPr>
              <a:t>study waveforms, </a:t>
            </a:r>
            <a:r>
              <a:rPr sz="2400" spc="-5" dirty="0">
                <a:latin typeface="Perpetua"/>
                <a:cs typeface="Perpetua"/>
              </a:rPr>
              <a:t>and other time-varying  phenomena </a:t>
            </a:r>
            <a:r>
              <a:rPr sz="2400" spc="-10" dirty="0">
                <a:latin typeface="Perpetua"/>
                <a:cs typeface="Perpetua"/>
              </a:rPr>
              <a:t>from </a:t>
            </a:r>
            <a:r>
              <a:rPr sz="2400" spc="-15" dirty="0">
                <a:latin typeface="Perpetua"/>
                <a:cs typeface="Perpetua"/>
              </a:rPr>
              <a:t>very </a:t>
            </a:r>
            <a:r>
              <a:rPr sz="2400" spc="-25" dirty="0">
                <a:latin typeface="Perpetua"/>
                <a:cs typeface="Perpetua"/>
              </a:rPr>
              <a:t>low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spc="-15" dirty="0">
                <a:latin typeface="Perpetua"/>
                <a:cs typeface="Perpetua"/>
              </a:rPr>
              <a:t>very </a:t>
            </a:r>
            <a:r>
              <a:rPr sz="2400" spc="-5" dirty="0">
                <a:latin typeface="Perpetua"/>
                <a:cs typeface="Perpetua"/>
              </a:rPr>
              <a:t>high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frequencies.</a:t>
            </a:r>
            <a:endParaRPr sz="2400" dirty="0">
              <a:latin typeface="Perpetua"/>
              <a:cs typeface="Perpetua"/>
            </a:endParaRPr>
          </a:p>
          <a:p>
            <a:pPr marL="286385" marR="161925" indent="2011680">
              <a:lnSpc>
                <a:spcPct val="80000"/>
              </a:lnSpc>
              <a:spcBef>
                <a:spcPts val="630"/>
              </a:spcBef>
            </a:pPr>
            <a:r>
              <a:rPr sz="2400" dirty="0">
                <a:solidFill>
                  <a:srgbClr val="FF0000"/>
                </a:solidFill>
                <a:latin typeface="Perpetua"/>
                <a:cs typeface="Perpetua"/>
              </a:rPr>
              <a:t>The central </a:t>
            </a:r>
            <a:r>
              <a:rPr sz="2400" spc="-5" dirty="0">
                <a:solidFill>
                  <a:srgbClr val="FF0000"/>
                </a:solidFill>
                <a:latin typeface="Perpetua"/>
                <a:cs typeface="Perpetua"/>
              </a:rPr>
              <a:t>unit </a:t>
            </a:r>
            <a:r>
              <a:rPr sz="2400" spc="-5" dirty="0">
                <a:latin typeface="Perpetua"/>
                <a:cs typeface="Perpetua"/>
              </a:rPr>
              <a:t>of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oscilloscope </a:t>
            </a:r>
            <a:r>
              <a:rPr sz="2400" dirty="0">
                <a:latin typeface="Perpetua"/>
                <a:cs typeface="Perpetua"/>
              </a:rPr>
              <a:t>is the </a:t>
            </a:r>
            <a:r>
              <a:rPr sz="2400" spc="-10" dirty="0">
                <a:latin typeface="Perpetua"/>
                <a:cs typeface="Perpetua"/>
              </a:rPr>
              <a:t>cathode-  </a:t>
            </a:r>
            <a:r>
              <a:rPr sz="2400" spc="-30" dirty="0">
                <a:latin typeface="Perpetua"/>
                <a:cs typeface="Perpetua"/>
              </a:rPr>
              <a:t>ray </a:t>
            </a:r>
            <a:r>
              <a:rPr sz="2400" spc="-5" dirty="0">
                <a:latin typeface="Perpetua"/>
                <a:cs typeface="Perpetua"/>
              </a:rPr>
              <a:t>tube </a:t>
            </a:r>
            <a:r>
              <a:rPr sz="2400" spc="-25" dirty="0">
                <a:latin typeface="Perpetua"/>
                <a:cs typeface="Perpetua"/>
              </a:rPr>
              <a:t>(</a:t>
            </a:r>
            <a:r>
              <a:rPr sz="2400" spc="-25" dirty="0">
                <a:solidFill>
                  <a:srgbClr val="FF0000"/>
                </a:solidFill>
                <a:latin typeface="Perpetua"/>
                <a:cs typeface="Perpetua"/>
              </a:rPr>
              <a:t>CRT</a:t>
            </a:r>
            <a:r>
              <a:rPr sz="2400" spc="-25" dirty="0">
                <a:latin typeface="Perpetua"/>
                <a:cs typeface="Perpetua"/>
              </a:rPr>
              <a:t>),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remaining </a:t>
            </a:r>
            <a:r>
              <a:rPr sz="2400" spc="10" dirty="0">
                <a:latin typeface="Perpetua"/>
                <a:cs typeface="Perpetua"/>
              </a:rPr>
              <a:t>part </a:t>
            </a:r>
            <a:r>
              <a:rPr sz="2400" spc="-5" dirty="0">
                <a:latin typeface="Perpetua"/>
                <a:cs typeface="Perpetua"/>
              </a:rPr>
              <a:t>of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35" dirty="0">
                <a:latin typeface="Perpetua"/>
                <a:cs typeface="Perpetua"/>
              </a:rPr>
              <a:t>CRO </a:t>
            </a:r>
            <a:r>
              <a:rPr sz="2400" dirty="0">
                <a:latin typeface="Perpetua"/>
                <a:cs typeface="Perpetua"/>
              </a:rPr>
              <a:t>consists </a:t>
            </a:r>
            <a:r>
              <a:rPr sz="2400" spc="-5" dirty="0">
                <a:latin typeface="Perpetua"/>
                <a:cs typeface="Perpetua"/>
              </a:rPr>
              <a:t>of the  </a:t>
            </a:r>
            <a:r>
              <a:rPr sz="2400" dirty="0">
                <a:latin typeface="Perpetua"/>
                <a:cs typeface="Perpetua"/>
              </a:rPr>
              <a:t>circuitry </a:t>
            </a:r>
            <a:r>
              <a:rPr sz="2400" spc="-5" dirty="0">
                <a:latin typeface="Perpetua"/>
                <a:cs typeface="Perpetua"/>
              </a:rPr>
              <a:t>required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spc="-5" dirty="0">
                <a:latin typeface="Perpetua"/>
                <a:cs typeface="Perpetua"/>
              </a:rPr>
              <a:t>operate the </a:t>
            </a:r>
            <a:r>
              <a:rPr sz="2400" spc="-15" dirty="0">
                <a:latin typeface="Perpetua"/>
                <a:cs typeface="Perpetua"/>
              </a:rPr>
              <a:t>cathode-ray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tube.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82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Block </a:t>
            </a:r>
            <a:r>
              <a:rPr sz="3600" dirty="0"/>
              <a:t>diagram of a</a:t>
            </a:r>
            <a:r>
              <a:rPr sz="3600" spc="-100" dirty="0"/>
              <a:t> </a:t>
            </a:r>
            <a:r>
              <a:rPr sz="3600" spc="-10" dirty="0"/>
              <a:t>cathode-ray  </a:t>
            </a:r>
            <a:r>
              <a:rPr sz="3600" dirty="0"/>
              <a:t>oscilloscope: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76461" y="1953790"/>
            <a:ext cx="7253889" cy="3732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876427"/>
            <a:ext cx="8048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Franklin Gothic Book"/>
                <a:cs typeface="Franklin Gothic Book"/>
              </a:rPr>
              <a:t>COMPONENTS OF THE </a:t>
            </a:r>
            <a:r>
              <a:rPr sz="2800" b="1" spc="-35" dirty="0">
                <a:latin typeface="Franklin Gothic Book"/>
                <a:cs typeface="Franklin Gothic Book"/>
              </a:rPr>
              <a:t>CATHODE-RAY</a:t>
            </a:r>
            <a:r>
              <a:rPr sz="2800" b="1" spc="-20" dirty="0">
                <a:latin typeface="Franklin Gothic Book"/>
                <a:cs typeface="Franklin Gothic Book"/>
              </a:rPr>
              <a:t> </a:t>
            </a:r>
            <a:r>
              <a:rPr sz="2800" b="1" spc="-10" dirty="0">
                <a:latin typeface="Franklin Gothic Book"/>
                <a:cs typeface="Franklin Gothic Book"/>
              </a:rPr>
              <a:t>OSCILLOSCOPE: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829985"/>
            <a:ext cx="4834890" cy="38068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 </a:t>
            </a:r>
            <a:r>
              <a:rPr sz="2600" b="1" u="heavy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CRO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consists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of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</a:t>
            </a:r>
            <a:r>
              <a:rPr sz="2600" b="1" u="heavy" spc="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following:</a:t>
            </a:r>
            <a:endParaRPr sz="2600">
              <a:latin typeface="Perpetua"/>
              <a:cs typeface="Perpetu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(i)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CRT</a:t>
            </a:r>
            <a:endParaRPr sz="2600">
              <a:latin typeface="Perpetua"/>
              <a:cs typeface="Perpetu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(ii) </a:t>
            </a:r>
            <a:r>
              <a:rPr sz="2600" spc="-30" dirty="0">
                <a:latin typeface="Perpetua"/>
                <a:cs typeface="Perpetua"/>
              </a:rPr>
              <a:t>Vertical</a:t>
            </a:r>
            <a:r>
              <a:rPr sz="2600" spc="-3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amplifier</a:t>
            </a:r>
            <a:endParaRPr sz="2600">
              <a:latin typeface="Perpetua"/>
              <a:cs typeface="Perpetu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(iii) </a:t>
            </a:r>
            <a:r>
              <a:rPr sz="2600" spc="-20" dirty="0">
                <a:latin typeface="Perpetua"/>
                <a:cs typeface="Perpetua"/>
              </a:rPr>
              <a:t>Delay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line</a:t>
            </a:r>
            <a:endParaRPr sz="2600">
              <a:latin typeface="Perpetua"/>
              <a:cs typeface="Perpetua"/>
            </a:endParaRPr>
          </a:p>
          <a:p>
            <a:pPr marL="285115" indent="-272415">
              <a:lnSpc>
                <a:spcPct val="100000"/>
              </a:lnSpc>
              <a:spcBef>
                <a:spcPts val="605"/>
              </a:spcBef>
              <a:buClr>
                <a:srgbClr val="2CA1BE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(iv) Horizontal</a:t>
            </a:r>
            <a:r>
              <a:rPr sz="2600" spc="-5" dirty="0">
                <a:latin typeface="Perpetua"/>
                <a:cs typeface="Perpetua"/>
              </a:rPr>
              <a:t> amplifier</a:t>
            </a:r>
            <a:endParaRPr sz="2600">
              <a:latin typeface="Perpetua"/>
              <a:cs typeface="Perpetu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(v) Time-base</a:t>
            </a:r>
            <a:r>
              <a:rPr sz="2600" spc="-3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generator</a:t>
            </a:r>
            <a:endParaRPr sz="2600">
              <a:latin typeface="Perpetua"/>
              <a:cs typeface="Perpetu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(vi) </a:t>
            </a:r>
            <a:r>
              <a:rPr sz="2600" spc="-15" dirty="0">
                <a:latin typeface="Perpetua"/>
                <a:cs typeface="Perpetua"/>
              </a:rPr>
              <a:t>Triggering</a:t>
            </a:r>
            <a:r>
              <a:rPr sz="2600" spc="-3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circuit</a:t>
            </a:r>
            <a:endParaRPr sz="2600">
              <a:latin typeface="Perpetua"/>
              <a:cs typeface="Perpetua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2CA1BE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(vii) </a:t>
            </a:r>
            <a:r>
              <a:rPr sz="2600" spc="-55" dirty="0">
                <a:latin typeface="Perpetua"/>
                <a:cs typeface="Perpetua"/>
              </a:rPr>
              <a:t>Power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supply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25525"/>
            <a:ext cx="308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Franklin Gothic Book"/>
                <a:cs typeface="Franklin Gothic Book"/>
              </a:rPr>
              <a:t>CATHODE-RAY</a:t>
            </a:r>
            <a:r>
              <a:rPr sz="2800" b="1" spc="-75" dirty="0">
                <a:latin typeface="Franklin Gothic Book"/>
                <a:cs typeface="Franklin Gothic Book"/>
              </a:rPr>
              <a:t> </a:t>
            </a:r>
            <a:r>
              <a:rPr sz="2800" b="1" spc="-5" dirty="0">
                <a:latin typeface="Franklin Gothic Book"/>
                <a:cs typeface="Franklin Gothic Book"/>
              </a:rPr>
              <a:t>TUBE: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3602"/>
            <a:ext cx="8275320" cy="10687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115" marR="5080" indent="-272415">
              <a:lnSpc>
                <a:spcPct val="100899"/>
              </a:lnSpc>
              <a:spcBef>
                <a:spcPts val="75"/>
              </a:spcBef>
              <a:buClr>
                <a:srgbClr val="2CA1BE"/>
              </a:buClr>
              <a:buSzPct val="83333"/>
              <a:buFont typeface="Wingdings 2"/>
              <a:buChar char=""/>
              <a:tabLst>
                <a:tab pos="869315" algn="l"/>
                <a:tab pos="869950" algn="l"/>
              </a:tabLst>
            </a:pPr>
            <a:r>
              <a:rPr sz="1800" spc="-5" dirty="0">
                <a:latin typeface="Perpetua"/>
                <a:cs typeface="Perpetua"/>
              </a:rPr>
              <a:t>The </a:t>
            </a:r>
            <a:r>
              <a:rPr sz="2400" b="1" spc="-5" dirty="0">
                <a:latin typeface="Perpetua"/>
                <a:cs typeface="Perpetua"/>
              </a:rPr>
              <a:t>electron </a:t>
            </a:r>
            <a:r>
              <a:rPr sz="2400" b="1" dirty="0">
                <a:latin typeface="Perpetua"/>
                <a:cs typeface="Perpetua"/>
              </a:rPr>
              <a:t>gun or </a:t>
            </a:r>
            <a:r>
              <a:rPr sz="2400" b="1" spc="-10" dirty="0">
                <a:latin typeface="Perpetua"/>
                <a:cs typeface="Perpetua"/>
              </a:rPr>
              <a:t>electron </a:t>
            </a:r>
            <a:r>
              <a:rPr sz="2400" b="1" spc="-25" dirty="0">
                <a:latin typeface="Perpetua"/>
                <a:cs typeface="Perpetua"/>
              </a:rPr>
              <a:t>emitter, </a:t>
            </a:r>
            <a:r>
              <a:rPr sz="2400" b="1" spc="-5" dirty="0">
                <a:latin typeface="Perpetua"/>
                <a:cs typeface="Perpetua"/>
              </a:rPr>
              <a:t>the </a:t>
            </a:r>
            <a:r>
              <a:rPr sz="2400" b="1" dirty="0">
                <a:latin typeface="Perpetua"/>
                <a:cs typeface="Perpetua"/>
              </a:rPr>
              <a:t>deflecting</a:t>
            </a:r>
            <a:r>
              <a:rPr sz="2400" b="1" spc="-14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system  and the </a:t>
            </a:r>
            <a:r>
              <a:rPr sz="2400" b="1" dirty="0">
                <a:latin typeface="Perpetua"/>
                <a:cs typeface="Perpetua"/>
              </a:rPr>
              <a:t>fluorescent </a:t>
            </a:r>
            <a:r>
              <a:rPr sz="2000" b="1" spc="-5" dirty="0">
                <a:latin typeface="Perpetua"/>
                <a:cs typeface="Perpetua"/>
              </a:rPr>
              <a:t>screen </a:t>
            </a:r>
            <a:r>
              <a:rPr sz="2000" spc="-15" dirty="0">
                <a:latin typeface="Perpetua"/>
                <a:cs typeface="Perpetua"/>
              </a:rPr>
              <a:t>are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10" dirty="0">
                <a:latin typeface="Perpetua"/>
                <a:cs typeface="Perpetua"/>
              </a:rPr>
              <a:t>three </a:t>
            </a:r>
            <a:r>
              <a:rPr sz="2000" spc="-5" dirty="0">
                <a:latin typeface="Perpetua"/>
                <a:cs typeface="Perpetua"/>
              </a:rPr>
              <a:t>major components of </a:t>
            </a:r>
            <a:r>
              <a:rPr sz="2000" dirty="0">
                <a:latin typeface="Perpetua"/>
                <a:cs typeface="Perpetua"/>
              </a:rPr>
              <a:t>a </a:t>
            </a:r>
            <a:r>
              <a:rPr sz="2000" spc="-5" dirty="0">
                <a:latin typeface="Perpetua"/>
                <a:cs typeface="Perpetua"/>
              </a:rPr>
              <a:t>general  </a:t>
            </a:r>
            <a:r>
              <a:rPr sz="2000" dirty="0">
                <a:latin typeface="Perpetua"/>
                <a:cs typeface="Perpetua"/>
              </a:rPr>
              <a:t>purpose </a:t>
            </a:r>
            <a:r>
              <a:rPr sz="2000" spc="-100" dirty="0">
                <a:latin typeface="Perpetua"/>
                <a:cs typeface="Perpetua"/>
              </a:rPr>
              <a:t>CRT. </a:t>
            </a:r>
            <a:r>
              <a:rPr sz="2000" dirty="0">
                <a:latin typeface="Perpetua"/>
                <a:cs typeface="Perpetua"/>
              </a:rPr>
              <a:t>A detailed diagram </a:t>
            </a:r>
            <a:r>
              <a:rPr sz="2000" spc="-5" dirty="0">
                <a:latin typeface="Perpetua"/>
                <a:cs typeface="Perpetua"/>
              </a:rPr>
              <a:t>of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15" dirty="0">
                <a:latin typeface="Perpetua"/>
                <a:cs typeface="Perpetua"/>
              </a:rPr>
              <a:t>cathode-ray </a:t>
            </a:r>
            <a:r>
              <a:rPr sz="2000" spc="-5" dirty="0">
                <a:latin typeface="Perpetua"/>
                <a:cs typeface="Perpetua"/>
              </a:rPr>
              <a:t>oscilloscope </a:t>
            </a:r>
            <a:r>
              <a:rPr sz="2000" dirty="0">
                <a:latin typeface="Perpetua"/>
                <a:cs typeface="Perpetua"/>
              </a:rPr>
              <a:t>is given in </a:t>
            </a:r>
            <a:r>
              <a:rPr sz="2000" spc="-50" dirty="0">
                <a:latin typeface="Perpetua"/>
                <a:cs typeface="Perpetua"/>
              </a:rPr>
              <a:t>Fig.</a:t>
            </a:r>
            <a:r>
              <a:rPr sz="2000" spc="-19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14-2.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1470" y="2501146"/>
            <a:ext cx="7260883" cy="3713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4358"/>
            <a:ext cx="2624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Franklin Gothic Book"/>
                <a:cs typeface="Franklin Gothic Book"/>
              </a:rPr>
              <a:t>Electron</a:t>
            </a:r>
            <a:r>
              <a:rPr sz="3600" b="1" spc="-95" dirty="0">
                <a:latin typeface="Franklin Gothic Book"/>
                <a:cs typeface="Franklin Gothic Book"/>
              </a:rPr>
              <a:t> </a:t>
            </a:r>
            <a:r>
              <a:rPr sz="3600" b="1" dirty="0">
                <a:latin typeface="Franklin Gothic Book"/>
                <a:cs typeface="Franklin Gothic Book"/>
              </a:rPr>
              <a:t>Gun: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1198"/>
            <a:ext cx="1454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sz="1700">
              <a:latin typeface="Wingdings 2"/>
              <a:cs typeface="Wingdings 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97379"/>
            <a:ext cx="1454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sz="170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83179"/>
            <a:ext cx="1454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sz="1700">
              <a:latin typeface="Wingdings 2"/>
              <a:cs typeface="Wingdings 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47922"/>
            <a:ext cx="145415" cy="7874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700" dirty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sz="1700">
              <a:latin typeface="Wingdings 2"/>
              <a:cs typeface="Wingdings 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solidFill>
                  <a:srgbClr val="2CA1BE"/>
                </a:solidFill>
                <a:latin typeface="Wingdings 2"/>
                <a:cs typeface="Wingdings 2"/>
              </a:rPr>
              <a:t></a:t>
            </a:r>
            <a:endParaRPr sz="1700">
              <a:latin typeface="Wingdings 2"/>
              <a:cs typeface="Wingdings 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736" y="1673098"/>
            <a:ext cx="7798434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erpetua"/>
                <a:cs typeface="Perpetua"/>
              </a:rPr>
              <a:t>In the </a:t>
            </a:r>
            <a:r>
              <a:rPr sz="2000" spc="-5" dirty="0">
                <a:latin typeface="Perpetua"/>
                <a:cs typeface="Perpetua"/>
              </a:rPr>
              <a:t>electron </a:t>
            </a:r>
            <a:r>
              <a:rPr sz="2000" dirty="0">
                <a:latin typeface="Perpetua"/>
                <a:cs typeface="Perpetua"/>
              </a:rPr>
              <a:t>gun </a:t>
            </a:r>
            <a:r>
              <a:rPr sz="2000" spc="-5" dirty="0">
                <a:latin typeface="Perpetua"/>
                <a:cs typeface="Perpetua"/>
              </a:rPr>
              <a:t>of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100" dirty="0">
                <a:latin typeface="Perpetua"/>
                <a:cs typeface="Perpetua"/>
              </a:rPr>
              <a:t>CRT, </a:t>
            </a:r>
            <a:r>
              <a:rPr sz="2000" spc="-5" dirty="0">
                <a:latin typeface="Perpetua"/>
                <a:cs typeface="Perpetua"/>
              </a:rPr>
              <a:t>electrons </a:t>
            </a:r>
            <a:r>
              <a:rPr sz="2000" spc="-15" dirty="0">
                <a:latin typeface="Perpetua"/>
                <a:cs typeface="Perpetua"/>
              </a:rPr>
              <a:t>are </a:t>
            </a:r>
            <a:r>
              <a:rPr sz="2000" dirty="0">
                <a:latin typeface="Perpetua"/>
                <a:cs typeface="Perpetua"/>
              </a:rPr>
              <a:t>emitted, </a:t>
            </a:r>
            <a:r>
              <a:rPr sz="2000" spc="-5" dirty="0">
                <a:latin typeface="Perpetua"/>
                <a:cs typeface="Perpetua"/>
              </a:rPr>
              <a:t>converted into</a:t>
            </a:r>
            <a:r>
              <a:rPr sz="2000" spc="-7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Perpetua"/>
                <a:cs typeface="Perpetua"/>
              </a:rPr>
              <a:t>sharp beam </a:t>
            </a:r>
            <a:r>
              <a:rPr sz="2000" spc="-5" dirty="0">
                <a:latin typeface="Perpetua"/>
                <a:cs typeface="Perpetua"/>
              </a:rPr>
              <a:t>and focused upon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5" dirty="0">
                <a:latin typeface="Perpetua"/>
                <a:cs typeface="Perpetua"/>
              </a:rPr>
              <a:t>fluorescent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screen.</a:t>
            </a:r>
            <a:endParaRPr sz="2000">
              <a:latin typeface="Perpetua"/>
              <a:cs typeface="Perpetua"/>
            </a:endParaRPr>
          </a:p>
          <a:p>
            <a:pPr marL="12700" marR="343535" indent="116903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5" dirty="0">
                <a:latin typeface="Perpetua"/>
                <a:cs typeface="Perpetua"/>
              </a:rPr>
              <a:t>electron </a:t>
            </a:r>
            <a:r>
              <a:rPr sz="2000" dirty="0">
                <a:latin typeface="Perpetua"/>
                <a:cs typeface="Perpetua"/>
              </a:rPr>
              <a:t>beam </a:t>
            </a:r>
            <a:r>
              <a:rPr sz="2000" spc="-5" dirty="0">
                <a:latin typeface="Perpetua"/>
                <a:cs typeface="Perpetua"/>
              </a:rPr>
              <a:t>consists of an </a:t>
            </a:r>
            <a:r>
              <a:rPr sz="2000" spc="-10" dirty="0">
                <a:latin typeface="Perpetua"/>
                <a:cs typeface="Perpetua"/>
              </a:rPr>
              <a:t>indirectly </a:t>
            </a:r>
            <a:r>
              <a:rPr sz="2000" spc="-5" dirty="0">
                <a:latin typeface="Perpetua"/>
                <a:cs typeface="Perpetua"/>
              </a:rPr>
              <a:t>heated </a:t>
            </a:r>
            <a:r>
              <a:rPr sz="2000" spc="-10" dirty="0">
                <a:latin typeface="Perpetua"/>
                <a:cs typeface="Perpetua"/>
              </a:rPr>
              <a:t>cathode, </a:t>
            </a:r>
            <a:r>
              <a:rPr sz="2000" dirty="0">
                <a:latin typeface="Perpetua"/>
                <a:cs typeface="Perpetua"/>
              </a:rPr>
              <a:t>a </a:t>
            </a:r>
            <a:r>
              <a:rPr sz="2000" spc="-10" dirty="0">
                <a:latin typeface="Perpetua"/>
                <a:cs typeface="Perpetua"/>
              </a:rPr>
              <a:t>control  </a:t>
            </a:r>
            <a:r>
              <a:rPr sz="2000" spc="5" dirty="0">
                <a:latin typeface="Perpetua"/>
                <a:cs typeface="Perpetua"/>
              </a:rPr>
              <a:t>grid, </a:t>
            </a:r>
            <a:r>
              <a:rPr sz="2000" spc="-5" dirty="0">
                <a:latin typeface="Perpetua"/>
                <a:cs typeface="Perpetua"/>
              </a:rPr>
              <a:t>an accelerating electrode and </a:t>
            </a:r>
            <a:r>
              <a:rPr sz="2000" dirty="0">
                <a:latin typeface="Perpetua"/>
                <a:cs typeface="Perpetua"/>
              </a:rPr>
              <a:t>a </a:t>
            </a:r>
            <a:r>
              <a:rPr sz="2000" spc="-5" dirty="0">
                <a:latin typeface="Perpetua"/>
                <a:cs typeface="Perpetua"/>
              </a:rPr>
              <a:t>focusing</a:t>
            </a:r>
            <a:r>
              <a:rPr sz="2000" spc="-9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anode.</a:t>
            </a:r>
            <a:endParaRPr sz="2000">
              <a:latin typeface="Perpetua"/>
              <a:cs typeface="Perpetua"/>
            </a:endParaRPr>
          </a:p>
          <a:p>
            <a:pPr marL="12700" marR="5080" indent="12268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5" dirty="0">
                <a:latin typeface="Perpetua"/>
                <a:cs typeface="Perpetua"/>
              </a:rPr>
              <a:t>electrodes </a:t>
            </a:r>
            <a:r>
              <a:rPr sz="2000" spc="-15" dirty="0">
                <a:latin typeface="Perpetua"/>
                <a:cs typeface="Perpetua"/>
              </a:rPr>
              <a:t>are </a:t>
            </a:r>
            <a:r>
              <a:rPr sz="2000" spc="-5" dirty="0">
                <a:latin typeface="Perpetua"/>
                <a:cs typeface="Perpetua"/>
              </a:rPr>
              <a:t>connected </a:t>
            </a:r>
            <a:r>
              <a:rPr sz="2000" dirty="0">
                <a:latin typeface="Perpetua"/>
                <a:cs typeface="Perpetua"/>
              </a:rPr>
              <a:t>to the base </a:t>
            </a:r>
            <a:r>
              <a:rPr sz="2000" spc="0" dirty="0">
                <a:latin typeface="Perpetua"/>
                <a:cs typeface="Perpetua"/>
              </a:rPr>
              <a:t>pins.The </a:t>
            </a:r>
            <a:r>
              <a:rPr sz="2000" spc="-5" dirty="0">
                <a:latin typeface="Perpetua"/>
                <a:cs typeface="Perpetua"/>
              </a:rPr>
              <a:t>cathode </a:t>
            </a:r>
            <a:r>
              <a:rPr sz="2000" dirty="0">
                <a:latin typeface="Perpetua"/>
                <a:cs typeface="Perpetua"/>
              </a:rPr>
              <a:t>emitting the  </a:t>
            </a:r>
            <a:r>
              <a:rPr sz="2000" spc="-5" dirty="0">
                <a:latin typeface="Perpetua"/>
                <a:cs typeface="Perpetua"/>
              </a:rPr>
              <a:t>electrons is surrounded </a:t>
            </a:r>
            <a:r>
              <a:rPr sz="2000" spc="-20" dirty="0">
                <a:latin typeface="Perpetua"/>
                <a:cs typeface="Perpetua"/>
              </a:rPr>
              <a:t>by </a:t>
            </a:r>
            <a:r>
              <a:rPr sz="2000" dirty="0">
                <a:latin typeface="Perpetua"/>
                <a:cs typeface="Perpetua"/>
              </a:rPr>
              <a:t>a </a:t>
            </a:r>
            <a:r>
              <a:rPr sz="2000" spc="-10" dirty="0">
                <a:latin typeface="Perpetua"/>
                <a:cs typeface="Perpetua"/>
              </a:rPr>
              <a:t>control </a:t>
            </a:r>
            <a:r>
              <a:rPr sz="2000" spc="10" dirty="0">
                <a:latin typeface="Perpetua"/>
                <a:cs typeface="Perpetua"/>
              </a:rPr>
              <a:t>grid </a:t>
            </a:r>
            <a:r>
              <a:rPr sz="2000" spc="-5" dirty="0">
                <a:latin typeface="Perpetua"/>
                <a:cs typeface="Perpetua"/>
              </a:rPr>
              <a:t>with </a:t>
            </a:r>
            <a:r>
              <a:rPr sz="2000" dirty="0">
                <a:latin typeface="Perpetua"/>
                <a:cs typeface="Perpetua"/>
              </a:rPr>
              <a:t>a </a:t>
            </a:r>
            <a:r>
              <a:rPr sz="2000" spc="-5" dirty="0">
                <a:latin typeface="Perpetua"/>
                <a:cs typeface="Perpetua"/>
              </a:rPr>
              <a:t>fine hole </a:t>
            </a:r>
            <a:r>
              <a:rPr sz="2000" spc="-15" dirty="0">
                <a:latin typeface="Perpetua"/>
                <a:cs typeface="Perpetua"/>
              </a:rPr>
              <a:t>at </a:t>
            </a:r>
            <a:r>
              <a:rPr sz="2000" spc="-5" dirty="0">
                <a:latin typeface="Perpetua"/>
                <a:cs typeface="Perpetua"/>
              </a:rPr>
              <a:t>its</a:t>
            </a:r>
            <a:r>
              <a:rPr sz="2000" spc="5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centre.</a:t>
            </a:r>
            <a:endParaRPr sz="2000">
              <a:latin typeface="Perpetua"/>
              <a:cs typeface="Perpetua"/>
            </a:endParaRPr>
          </a:p>
          <a:p>
            <a:pPr marL="123952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5" dirty="0">
                <a:latin typeface="Perpetua"/>
                <a:cs typeface="Perpetua"/>
              </a:rPr>
              <a:t>accelerated electron </a:t>
            </a:r>
            <a:r>
              <a:rPr sz="2000" dirty="0">
                <a:latin typeface="Perpetua"/>
                <a:cs typeface="Perpetua"/>
              </a:rPr>
              <a:t>beam </a:t>
            </a:r>
            <a:r>
              <a:rPr sz="2000" spc="-5" dirty="0">
                <a:latin typeface="Perpetua"/>
                <a:cs typeface="Perpetua"/>
              </a:rPr>
              <a:t>passes </a:t>
            </a:r>
            <a:r>
              <a:rPr sz="2000" spc="-10" dirty="0">
                <a:latin typeface="Perpetua"/>
                <a:cs typeface="Perpetua"/>
              </a:rPr>
              <a:t>through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5" dirty="0">
                <a:latin typeface="Perpetua"/>
                <a:cs typeface="Perpetua"/>
              </a:rPr>
              <a:t>fine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hole.</a:t>
            </a:r>
            <a:endParaRPr sz="2000">
              <a:latin typeface="Perpetua"/>
              <a:cs typeface="Perpetua"/>
            </a:endParaRPr>
          </a:p>
          <a:p>
            <a:pPr marL="12700" marR="202565" indent="12268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10" dirty="0">
                <a:latin typeface="Perpetua"/>
                <a:cs typeface="Perpetua"/>
              </a:rPr>
              <a:t>negative voltage </a:t>
            </a:r>
            <a:r>
              <a:rPr sz="2000" spc="-15" dirty="0">
                <a:latin typeface="Perpetua"/>
                <a:cs typeface="Perpetua"/>
              </a:rPr>
              <a:t>at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10" dirty="0">
                <a:latin typeface="Perpetua"/>
                <a:cs typeface="Perpetua"/>
              </a:rPr>
              <a:t>control </a:t>
            </a:r>
            <a:r>
              <a:rPr sz="2000" spc="10" dirty="0">
                <a:latin typeface="Perpetua"/>
                <a:cs typeface="Perpetua"/>
              </a:rPr>
              <a:t>grid </a:t>
            </a:r>
            <a:r>
              <a:rPr sz="2000" spc="-10" dirty="0">
                <a:latin typeface="Perpetua"/>
                <a:cs typeface="Perpetua"/>
              </a:rPr>
              <a:t>controls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20" dirty="0">
                <a:latin typeface="Perpetua"/>
                <a:cs typeface="Perpetua"/>
              </a:rPr>
              <a:t>flow </a:t>
            </a:r>
            <a:r>
              <a:rPr sz="2000" spc="-5" dirty="0">
                <a:latin typeface="Perpetua"/>
                <a:cs typeface="Perpetua"/>
              </a:rPr>
              <a:t>of electrons  </a:t>
            </a:r>
            <a:r>
              <a:rPr sz="2000" dirty="0">
                <a:latin typeface="Perpetua"/>
                <a:cs typeface="Perpetua"/>
              </a:rPr>
              <a:t>in the </a:t>
            </a:r>
            <a:r>
              <a:rPr sz="2000" spc="-5" dirty="0">
                <a:latin typeface="Perpetua"/>
                <a:cs typeface="Perpetua"/>
              </a:rPr>
              <a:t>electron </a:t>
            </a:r>
            <a:r>
              <a:rPr sz="2000" dirty="0">
                <a:latin typeface="Perpetua"/>
                <a:cs typeface="Perpetua"/>
              </a:rPr>
              <a:t>beam, </a:t>
            </a:r>
            <a:r>
              <a:rPr sz="2000" spc="-5" dirty="0">
                <a:latin typeface="Perpetua"/>
                <a:cs typeface="Perpetua"/>
              </a:rPr>
              <a:t>and </a:t>
            </a:r>
            <a:r>
              <a:rPr sz="2000" spc="-20" dirty="0">
                <a:latin typeface="Perpetua"/>
                <a:cs typeface="Perpetua"/>
              </a:rPr>
              <a:t>consequently, </a:t>
            </a:r>
            <a:r>
              <a:rPr sz="2000" dirty="0">
                <a:latin typeface="Perpetua"/>
                <a:cs typeface="Perpetua"/>
              </a:rPr>
              <a:t>the brightness </a:t>
            </a:r>
            <a:r>
              <a:rPr sz="2000" spc="-5" dirty="0">
                <a:latin typeface="Perpetua"/>
                <a:cs typeface="Perpetua"/>
              </a:rPr>
              <a:t>of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10" dirty="0">
                <a:latin typeface="Perpetua"/>
                <a:cs typeface="Perpetua"/>
              </a:rPr>
              <a:t>spot on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30" dirty="0">
                <a:latin typeface="Perpetua"/>
                <a:cs typeface="Perpetua"/>
              </a:rPr>
              <a:t>CRO  </a:t>
            </a:r>
            <a:r>
              <a:rPr sz="2000" spc="-10" dirty="0">
                <a:latin typeface="Perpetua"/>
                <a:cs typeface="Perpetua"/>
              </a:rPr>
              <a:t>screen </a:t>
            </a:r>
            <a:r>
              <a:rPr sz="2000" spc="-5" dirty="0">
                <a:latin typeface="Perpetua"/>
                <a:cs typeface="Perpetua"/>
              </a:rPr>
              <a:t>is</a:t>
            </a:r>
            <a:r>
              <a:rPr sz="2000" spc="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controlled.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382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INTRODUCTION:</vt:lpstr>
      <vt:lpstr>Block diagram of a cathode-ray  oscilloscope:</vt:lpstr>
      <vt:lpstr>COMPONENTS OF THE CATHODE-RAY OSCILLOSCOPE:</vt:lpstr>
      <vt:lpstr>CATHODE-RAY TUBE:</vt:lpstr>
      <vt:lpstr>Electron Gun: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Sanchita</dc:creator>
  <cp:lastModifiedBy>BRAR</cp:lastModifiedBy>
  <cp:revision>1</cp:revision>
  <dcterms:created xsi:type="dcterms:W3CDTF">2017-11-23T03:22:53Z</dcterms:created>
  <dcterms:modified xsi:type="dcterms:W3CDTF">2017-11-23T07:01:27Z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2017-11-23T00:00:00Z</vt:filetime>
  </property>
</Properties>
</file>