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E26AEE-8E34-4FF0-B3EA-3124A8CC7746}"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D3DEA-CF7D-43F2-976D-595CFC2823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26AEE-8E34-4FF0-B3EA-3124A8CC7746}"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D3DEA-CF7D-43F2-976D-595CFC2823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26AEE-8E34-4FF0-B3EA-3124A8CC7746}"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D3DEA-CF7D-43F2-976D-595CFC2823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26AEE-8E34-4FF0-B3EA-3124A8CC7746}"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D3DEA-CF7D-43F2-976D-595CFC2823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E26AEE-8E34-4FF0-B3EA-3124A8CC7746}"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D3DEA-CF7D-43F2-976D-595CFC2823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E26AEE-8E34-4FF0-B3EA-3124A8CC7746}"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D3DEA-CF7D-43F2-976D-595CFC2823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26AEE-8E34-4FF0-B3EA-3124A8CC7746}" type="datetimeFigureOut">
              <a:rPr lang="en-US" smtClean="0"/>
              <a:pPr/>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1D3DEA-CF7D-43F2-976D-595CFC2823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E26AEE-8E34-4FF0-B3EA-3124A8CC7746}" type="datetimeFigureOut">
              <a:rPr lang="en-US" smtClean="0"/>
              <a:pPr/>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1D3DEA-CF7D-43F2-976D-595CFC2823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26AEE-8E34-4FF0-B3EA-3124A8CC7746}" type="datetimeFigureOut">
              <a:rPr lang="en-US" smtClean="0"/>
              <a:pPr/>
              <a:t>10/16/2017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1D3DEA-CF7D-43F2-976D-595CFC2823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26AEE-8E34-4FF0-B3EA-3124A8CC7746}"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D3DEA-CF7D-43F2-976D-595CFC2823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26AEE-8E34-4FF0-B3EA-3124A8CC7746}"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D3DEA-CF7D-43F2-976D-595CFC2823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26AEE-8E34-4FF0-B3EA-3124A8CC7746}" type="datetimeFigureOut">
              <a:rPr lang="en-US" smtClean="0"/>
              <a:pPr/>
              <a:t>10/16/2017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D3DEA-CF7D-43F2-976D-595CFC2823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838199"/>
          </a:xfrm>
        </p:spPr>
        <p:txBody>
          <a:bodyPr/>
          <a:lstStyle/>
          <a:p>
            <a:r>
              <a:rPr lang="en-US" dirty="0" smtClean="0"/>
              <a:t>TRANSISTOR</a:t>
            </a:r>
            <a:endParaRPr lang="en-US" dirty="0"/>
          </a:p>
        </p:txBody>
      </p:sp>
      <p:sp>
        <p:nvSpPr>
          <p:cNvPr id="3" name="Subtitle 2"/>
          <p:cNvSpPr>
            <a:spLocks noGrp="1"/>
          </p:cNvSpPr>
          <p:nvPr>
            <p:ph type="subTitle" idx="1"/>
          </p:nvPr>
        </p:nvSpPr>
        <p:spPr>
          <a:xfrm>
            <a:off x="381000" y="1143000"/>
            <a:ext cx="8534400" cy="5410200"/>
          </a:xfrm>
        </p:spPr>
        <p:txBody>
          <a:bodyPr>
            <a:normAutofit fontScale="92500" lnSpcReduction="10000"/>
          </a:bodyPr>
          <a:lstStyle/>
          <a:p>
            <a:endParaRPr lang="en-US" dirty="0"/>
          </a:p>
          <a:p>
            <a:r>
              <a:rPr lang="en-US" dirty="0">
                <a:solidFill>
                  <a:schemeClr val="tx1"/>
                </a:solidFill>
              </a:rPr>
              <a:t> Then bipolar transistors have the ability to operate within three different regions: </a:t>
            </a:r>
          </a:p>
          <a:p>
            <a:r>
              <a:rPr lang="en-US" dirty="0">
                <a:solidFill>
                  <a:schemeClr val="tx1"/>
                </a:solidFill>
              </a:rPr>
              <a:t>• 1. Active Region - the transistor operates as an </a:t>
            </a:r>
            <a:r>
              <a:rPr lang="en-US" dirty="0" smtClean="0">
                <a:solidFill>
                  <a:schemeClr val="tx1"/>
                </a:solidFill>
              </a:rPr>
              <a:t>amplifier</a:t>
            </a:r>
            <a:endParaRPr lang="en-US" dirty="0">
              <a:solidFill>
                <a:schemeClr val="tx1"/>
              </a:solidFill>
            </a:endParaRPr>
          </a:p>
          <a:p>
            <a:endParaRPr lang="en-US" dirty="0">
              <a:solidFill>
                <a:schemeClr val="tx1"/>
              </a:solidFill>
            </a:endParaRPr>
          </a:p>
          <a:p>
            <a:r>
              <a:rPr lang="en-US" dirty="0">
                <a:solidFill>
                  <a:schemeClr val="tx1"/>
                </a:solidFill>
              </a:rPr>
              <a:t>• 2. Saturation - the transistor is "fully-ON" operating as a switch </a:t>
            </a:r>
          </a:p>
          <a:p>
            <a:endParaRPr lang="en-US" dirty="0">
              <a:solidFill>
                <a:schemeClr val="tx1"/>
              </a:solidFill>
            </a:endParaRPr>
          </a:p>
          <a:p>
            <a:r>
              <a:rPr lang="en-US" dirty="0">
                <a:solidFill>
                  <a:schemeClr val="tx1"/>
                </a:solidFill>
              </a:rPr>
              <a:t>• 3. Cut-off - the transistor is "fully-OFF" operating as a switch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The </a:t>
            </a:r>
            <a:r>
              <a:rPr lang="en-US" b="1" dirty="0"/>
              <a:t>Common Emitter (CE) Configuration </a:t>
            </a:r>
            <a:r>
              <a:rPr lang="en-US" b="1" dirty="0" smtClean="0"/>
              <a:t/>
            </a:r>
            <a:br>
              <a:rPr lang="en-US" b="1" dirty="0" smtClean="0"/>
            </a:br>
            <a:r>
              <a:rPr lang="en-US" sz="2700" dirty="0" smtClean="0">
                <a:latin typeface="Times New Roman" pitchFamily="18" charset="0"/>
                <a:cs typeface="Times New Roman" pitchFamily="18" charset="0"/>
              </a:rPr>
              <a:t>In the Common Emitter or grounded emitter configuration, the input signal is applied between the base, while the output is taken from between the collector and the emitter </a:t>
            </a:r>
            <a:r>
              <a:rPr lang="en-US" sz="2700" dirty="0" smtClean="0"/>
              <a:t>.</a:t>
            </a:r>
            <a:r>
              <a:rPr lang="en-US" dirty="0" smtClean="0"/>
              <a:t/>
            </a:r>
            <a:br>
              <a:rPr lang="en-US" dirty="0" smtClean="0"/>
            </a:br>
            <a:endParaRPr lang="en-US" dirty="0"/>
          </a:p>
        </p:txBody>
      </p:sp>
      <p:pic>
        <p:nvPicPr>
          <p:cNvPr id="5124" name="Picture 4"/>
          <p:cNvPicPr>
            <a:picLocks noGrp="1" noChangeAspect="1" noChangeArrowheads="1"/>
          </p:cNvPicPr>
          <p:nvPr>
            <p:ph idx="1"/>
          </p:nvPr>
        </p:nvPicPr>
        <p:blipFill>
          <a:blip r:embed="rId2"/>
          <a:srcRect/>
          <a:stretch>
            <a:fillRect/>
          </a:stretch>
        </p:blipFill>
        <p:spPr bwMode="auto">
          <a:xfrm>
            <a:off x="1676400" y="2743200"/>
            <a:ext cx="5724525" cy="385683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 current flowing out of the transistor must be equal to the currents flowing into the transistor as the emitter current </a:t>
            </a:r>
            <a:r>
              <a:rPr lang="en-US" dirty="0" smtClean="0"/>
              <a:t>.</a:t>
            </a:r>
          </a:p>
          <a:p>
            <a:r>
              <a:rPr lang="en-US" dirty="0"/>
              <a:t>the load resistance (RL) is connected in series with the collector, the current gain of the common emitter transistor configuration is quite large </a:t>
            </a:r>
            <a:r>
              <a:rPr lang="en-US" dirty="0" smtClean="0"/>
              <a:t>.</a:t>
            </a:r>
          </a:p>
          <a:p>
            <a:r>
              <a:rPr lang="en-US" dirty="0"/>
              <a:t>The common emitter configuration is an inverting amplifier circuit resulting in the output signal being </a:t>
            </a:r>
            <a:r>
              <a:rPr lang="en-US" dirty="0" smtClean="0"/>
              <a:t>180 degree </a:t>
            </a:r>
            <a:r>
              <a:rPr lang="en-US" dirty="0"/>
              <a:t>out-of-phase with the input voltage signal.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Common Collector (CC) Configuration </a:t>
            </a:r>
            <a:endParaRPr lang="en-US" dirty="0"/>
          </a:p>
        </p:txBody>
      </p:sp>
      <p:sp>
        <p:nvSpPr>
          <p:cNvPr id="3" name="Content Placeholder 2"/>
          <p:cNvSpPr>
            <a:spLocks noGrp="1"/>
          </p:cNvSpPr>
          <p:nvPr>
            <p:ph idx="1"/>
          </p:nvPr>
        </p:nvSpPr>
        <p:spPr/>
        <p:txBody>
          <a:bodyPr>
            <a:normAutofit/>
          </a:bodyPr>
          <a:lstStyle/>
          <a:p>
            <a:r>
              <a:rPr lang="en-US" sz="2400" dirty="0" smtClean="0"/>
              <a:t>In </a:t>
            </a:r>
            <a:r>
              <a:rPr lang="en-US" sz="2400" dirty="0"/>
              <a:t>the Common Collector or grounded collector configuration, the collector is now common through the supply. The input signal is connected directly to the base, while the output is taken from the emitter load </a:t>
            </a:r>
            <a:r>
              <a:rPr lang="en-US" sz="2400" dirty="0" smtClean="0"/>
              <a:t>.</a:t>
            </a:r>
          </a:p>
          <a:p>
            <a:r>
              <a:rPr lang="en-US" sz="2400" dirty="0"/>
              <a:t>known as a </a:t>
            </a:r>
            <a:r>
              <a:rPr lang="en-US" sz="2400" b="1" dirty="0"/>
              <a:t>Voltage Follower or Emitter Follower circuit </a:t>
            </a:r>
            <a:endParaRPr lang="en-US" sz="2400" b="1" dirty="0" smtClean="0"/>
          </a:p>
          <a:p>
            <a:r>
              <a:rPr lang="en-US" sz="2400" dirty="0"/>
              <a:t>is very useful for impedance matching applications because of the very high input impedance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Common Collector (CC) Configuration </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219201" y="1828800"/>
            <a:ext cx="6062662" cy="4114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pic>
        <p:nvPicPr>
          <p:cNvPr id="7171" name="Picture 3"/>
          <p:cNvPicPr>
            <a:picLocks noChangeAspect="1" noChangeArrowheads="1"/>
          </p:cNvPicPr>
          <p:nvPr/>
        </p:nvPicPr>
        <p:blipFill>
          <a:blip r:embed="rId2"/>
          <a:srcRect/>
          <a:stretch>
            <a:fillRect/>
          </a:stretch>
        </p:blipFill>
        <p:spPr bwMode="auto">
          <a:xfrm>
            <a:off x="919163" y="609601"/>
            <a:ext cx="7305675" cy="414813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Common Collector (CC) Configuration </a:t>
            </a:r>
            <a:endParaRPr lang="en-US" dirty="0"/>
          </a:p>
        </p:txBody>
      </p:sp>
      <p:sp>
        <p:nvSpPr>
          <p:cNvPr id="3" name="Content Placeholder 2"/>
          <p:cNvSpPr>
            <a:spLocks noGrp="1"/>
          </p:cNvSpPr>
          <p:nvPr>
            <p:ph idx="1"/>
          </p:nvPr>
        </p:nvSpPr>
        <p:spPr/>
        <p:txBody>
          <a:bodyPr/>
          <a:lstStyle/>
          <a:p>
            <a:r>
              <a:rPr lang="en-US" dirty="0"/>
              <a:t>This type of bipolar transistor configuration is a non-inverting circuit in that the signal voltages of Vin and </a:t>
            </a:r>
            <a:r>
              <a:rPr lang="en-US" dirty="0" err="1"/>
              <a:t>Vout</a:t>
            </a:r>
            <a:r>
              <a:rPr lang="en-US" dirty="0"/>
              <a:t> are in-phase. It has a voltage gain that is always less than "1" (unity).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CB,CE,CC</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Transistor CB (Common Base) configuration</a:t>
            </a:r>
          </a:p>
          <a:p>
            <a:pPr>
              <a:buNone/>
            </a:pPr>
            <a:r>
              <a:rPr lang="en-US" dirty="0" smtClean="0"/>
              <a:t>It is transistor circuit in which base is kept common to the input and output circuits. </a:t>
            </a:r>
            <a:br>
              <a:rPr lang="en-US" dirty="0" smtClean="0"/>
            </a:br>
            <a:r>
              <a:rPr lang="en-US" b="1" dirty="0" smtClean="0"/>
              <a:t>Characteristics:</a:t>
            </a:r>
            <a:r>
              <a:rPr lang="en-US" dirty="0" smtClean="0"/>
              <a:t> </a:t>
            </a:r>
            <a:br>
              <a:rPr lang="en-US" dirty="0" smtClean="0"/>
            </a:br>
            <a:r>
              <a:rPr lang="en-US" dirty="0" smtClean="0"/>
              <a:t>• It has low input impedance (on the order of 50 to 500 Ohms). </a:t>
            </a:r>
            <a:br>
              <a:rPr lang="en-US" dirty="0" smtClean="0"/>
            </a:br>
            <a:r>
              <a:rPr lang="en-US" dirty="0" smtClean="0"/>
              <a:t>• It has high output impedance (on the order of 1 to 10 Mega Ohms). </a:t>
            </a:r>
            <a:br>
              <a:rPr lang="en-US" dirty="0" smtClean="0"/>
            </a:br>
            <a:r>
              <a:rPr lang="en-US" dirty="0" smtClean="0"/>
              <a:t>• Current gain(alpha) is less than unity. </a:t>
            </a:r>
            <a:br>
              <a:rPr lang="en-US" dirty="0" smtClean="0"/>
            </a:br>
            <a:endParaRPr lang="en-US" dirty="0" smtClean="0"/>
          </a:p>
          <a:p>
            <a:pPr>
              <a:buNone/>
            </a:pPr>
            <a:r>
              <a:rPr lang="en-US" dirty="0" smtClean="0"/>
              <a:t/>
            </a:r>
            <a:br>
              <a:rPr lang="en-US" dirty="0" smtClean="0"/>
            </a:b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smtClean="0"/>
              <a:t>Transistor CE (Common Emitter) configuration</a:t>
            </a:r>
          </a:p>
          <a:p>
            <a:pPr>
              <a:buNone/>
            </a:pPr>
            <a:r>
              <a:rPr lang="en-US" dirty="0" smtClean="0"/>
              <a:t>It is transistor circuit in which emitter is kept common to both input and output circuits. </a:t>
            </a:r>
            <a:br>
              <a:rPr lang="en-US" dirty="0" smtClean="0"/>
            </a:br>
            <a:r>
              <a:rPr lang="en-US" b="1" dirty="0" smtClean="0"/>
              <a:t>Characteristics (applications):</a:t>
            </a:r>
            <a:r>
              <a:rPr lang="en-US" dirty="0" smtClean="0"/>
              <a:t> </a:t>
            </a:r>
            <a:br>
              <a:rPr lang="en-US" dirty="0" smtClean="0"/>
            </a:br>
            <a:r>
              <a:rPr lang="en-US" dirty="0" smtClean="0"/>
              <a:t>• It has high input impedance (on the order of 500 to 5000 Ohms). </a:t>
            </a:r>
            <a:br>
              <a:rPr lang="en-US" dirty="0" smtClean="0"/>
            </a:br>
            <a:r>
              <a:rPr lang="en-US" dirty="0" smtClean="0"/>
              <a:t>• It has low output impedance (on the order of 50 to 500 Kilo Ohms). </a:t>
            </a:r>
            <a:r>
              <a:rPr lang="en-US" dirty="0" smtClean="0"/>
              <a:t> </a:t>
            </a:r>
            <a:r>
              <a:rPr lang="en-US" dirty="0" smtClean="0"/>
              <a:t/>
            </a:r>
            <a:br>
              <a:rPr lang="en-US" dirty="0" smtClean="0"/>
            </a:br>
            <a:r>
              <a:rPr lang="en-US" dirty="0" smtClean="0"/>
              <a:t>• Output is 180 degree out of phase.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Transistor CC (Common Collector) configuration</a:t>
            </a:r>
          </a:p>
          <a:p>
            <a:r>
              <a:rPr lang="en-US" dirty="0" smtClean="0"/>
              <a:t>It is transistor circuit in which collector is kept common to both input and output circuits. It is also called as emitter follower. </a:t>
            </a:r>
            <a:br>
              <a:rPr lang="en-US" dirty="0" smtClean="0"/>
            </a:br>
            <a:r>
              <a:rPr lang="en-US" b="1" dirty="0" smtClean="0"/>
              <a:t>Characteristics:</a:t>
            </a:r>
            <a:r>
              <a:rPr lang="en-US" dirty="0" smtClean="0"/>
              <a:t> </a:t>
            </a:r>
            <a:br>
              <a:rPr lang="en-US" dirty="0" smtClean="0"/>
            </a:br>
            <a:r>
              <a:rPr lang="en-US" dirty="0" smtClean="0"/>
              <a:t>• It has high input impedance (on the order of about 150 to 600 Kilo Ohms). </a:t>
            </a:r>
            <a:br>
              <a:rPr lang="en-US" dirty="0" smtClean="0"/>
            </a:br>
            <a:r>
              <a:rPr lang="en-US" dirty="0" smtClean="0"/>
              <a:t>• It has low output impedance (on the order of about 100 to 1000 Ohms). </a:t>
            </a:r>
            <a:br>
              <a:rPr lang="en-US" dirty="0" smtClean="0"/>
            </a:br>
            <a:r>
              <a:rPr lang="en-US" dirty="0" smtClean="0"/>
              <a:t>• Current gain (Beta) is about 99. </a:t>
            </a:r>
            <a:br>
              <a:rPr lang="en-US" dirty="0" smtClean="0"/>
            </a:br>
            <a:r>
              <a:rPr lang="en-US" dirty="0" smtClean="0"/>
              <a:t>• Voltage and power gain is equal to or less than one.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457200" y="304800"/>
            <a:ext cx="8229600" cy="501205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r>
              <a:rPr lang="en-US" dirty="0"/>
              <a:t>There are two basic types of bipolar transistor construction</a:t>
            </a:r>
            <a:r>
              <a:rPr lang="en-US" dirty="0" smtClean="0"/>
              <a:t>,</a:t>
            </a:r>
          </a:p>
          <a:p>
            <a:r>
              <a:rPr lang="en-US" dirty="0" smtClean="0"/>
              <a:t> </a:t>
            </a:r>
            <a:r>
              <a:rPr lang="en-US" dirty="0"/>
              <a:t>NPN </a:t>
            </a:r>
          </a:p>
          <a:p>
            <a:r>
              <a:rPr lang="en-US" dirty="0" smtClean="0"/>
              <a:t> </a:t>
            </a:r>
            <a:r>
              <a:rPr lang="en-US" dirty="0"/>
              <a:t>PNP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r>
              <a:rPr lang="en-US" dirty="0"/>
              <a:t> These three terminals are known and </a:t>
            </a:r>
            <a:r>
              <a:rPr lang="en-US" dirty="0" err="1"/>
              <a:t>labelled</a:t>
            </a:r>
            <a:r>
              <a:rPr lang="en-US" dirty="0"/>
              <a:t> as </a:t>
            </a:r>
            <a:r>
              <a:rPr lang="en-US" dirty="0" smtClean="0"/>
              <a:t>the</a:t>
            </a:r>
          </a:p>
          <a:p>
            <a:r>
              <a:rPr lang="en-US" dirty="0" smtClean="0"/>
              <a:t> </a:t>
            </a:r>
            <a:r>
              <a:rPr lang="en-US" dirty="0"/>
              <a:t>Emitter ( </a:t>
            </a:r>
            <a:r>
              <a:rPr lang="en-US" dirty="0" smtClean="0"/>
              <a:t>E)</a:t>
            </a:r>
          </a:p>
          <a:p>
            <a:r>
              <a:rPr lang="en-US" dirty="0" smtClean="0"/>
              <a:t> </a:t>
            </a:r>
            <a:r>
              <a:rPr lang="en-US" dirty="0"/>
              <a:t>Base ( B </a:t>
            </a:r>
            <a:r>
              <a:rPr lang="en-US" dirty="0" smtClean="0"/>
              <a:t>)</a:t>
            </a:r>
          </a:p>
          <a:p>
            <a:r>
              <a:rPr lang="en-US" dirty="0" smtClean="0"/>
              <a:t> </a:t>
            </a:r>
            <a:r>
              <a:rPr lang="en-US" dirty="0"/>
              <a:t>Collector ( C ) respectively.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773271" y="381000"/>
            <a:ext cx="7597458" cy="57451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81025" y="685800"/>
            <a:ext cx="7981950" cy="451088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Bipolar Transistor Configurations</a:t>
            </a:r>
            <a:endParaRPr lang="en-US" dirty="0"/>
          </a:p>
        </p:txBody>
      </p:sp>
      <p:sp>
        <p:nvSpPr>
          <p:cNvPr id="3" name="Content Placeholder 2"/>
          <p:cNvSpPr>
            <a:spLocks noGrp="1"/>
          </p:cNvSpPr>
          <p:nvPr>
            <p:ph idx="1"/>
          </p:nvPr>
        </p:nvSpPr>
        <p:spPr/>
        <p:txBody>
          <a:bodyPr>
            <a:normAutofit/>
          </a:bodyPr>
          <a:lstStyle/>
          <a:p>
            <a:endParaRPr lang="en-US" dirty="0"/>
          </a:p>
          <a:p>
            <a:r>
              <a:rPr lang="en-US" dirty="0"/>
              <a:t>1. Common Base Configuration - has Voltage Gain but no Current Gain. </a:t>
            </a:r>
          </a:p>
          <a:p>
            <a:r>
              <a:rPr lang="en-US" dirty="0"/>
              <a:t>• 2. Common Emitter Configuration - has both Current and Voltage Gain</a:t>
            </a:r>
            <a:r>
              <a:rPr lang="en-US" dirty="0" smtClean="0"/>
              <a:t>.</a:t>
            </a:r>
            <a:endParaRPr lang="en-US" dirty="0"/>
          </a:p>
          <a:p>
            <a:r>
              <a:rPr lang="en-US" dirty="0"/>
              <a:t>• 3. Common Collector Configuration - has Current Gain but no Voltage Gain.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Autofit/>
          </a:bodyPr>
          <a:lstStyle/>
          <a:p>
            <a:r>
              <a:rPr lang="en-US" sz="2800" dirty="0" smtClean="0"/>
              <a:t>The </a:t>
            </a:r>
            <a:r>
              <a:rPr lang="en-US" sz="2800" dirty="0"/>
              <a:t>signal voltages Vin and </a:t>
            </a:r>
            <a:r>
              <a:rPr lang="en-US" sz="2800" dirty="0" err="1"/>
              <a:t>Vout</a:t>
            </a:r>
            <a:r>
              <a:rPr lang="en-US" sz="2800" dirty="0"/>
              <a:t> are in-phase. This type of transistor arrangement is not very common due to its unusually high voltage gain characteristics. </a:t>
            </a:r>
          </a:p>
        </p:txBody>
      </p:sp>
      <p:pic>
        <p:nvPicPr>
          <p:cNvPr id="3074" name="Picture 2"/>
          <p:cNvPicPr>
            <a:picLocks noGrp="1" noChangeAspect="1" noChangeArrowheads="1"/>
          </p:cNvPicPr>
          <p:nvPr>
            <p:ph idx="1"/>
          </p:nvPr>
        </p:nvPicPr>
        <p:blipFill>
          <a:blip r:embed="rId2"/>
          <a:srcRect/>
          <a:stretch>
            <a:fillRect/>
          </a:stretch>
        </p:blipFill>
        <p:spPr bwMode="auto">
          <a:xfrm>
            <a:off x="457200" y="1981200"/>
            <a:ext cx="8534400" cy="441959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Base Voltage Gain</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905001" y="1524000"/>
            <a:ext cx="4348162" cy="303926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pplications</a:t>
            </a:r>
            <a:endParaRPr lang="en-US" dirty="0"/>
          </a:p>
        </p:txBody>
      </p:sp>
      <p:sp>
        <p:nvSpPr>
          <p:cNvPr id="3" name="Content Placeholder 2"/>
          <p:cNvSpPr>
            <a:spLocks noGrp="1"/>
          </p:cNvSpPr>
          <p:nvPr>
            <p:ph idx="1"/>
          </p:nvPr>
        </p:nvSpPr>
        <p:spPr/>
        <p:txBody>
          <a:bodyPr/>
          <a:lstStyle/>
          <a:p>
            <a:r>
              <a:rPr lang="en-US" dirty="0"/>
              <a:t>The common base circuit is generally only used </a:t>
            </a:r>
            <a:r>
              <a:rPr lang="en-US" dirty="0" smtClean="0"/>
              <a:t>in:</a:t>
            </a:r>
          </a:p>
          <a:p>
            <a:r>
              <a:rPr lang="en-US" dirty="0" smtClean="0"/>
              <a:t> </a:t>
            </a:r>
            <a:r>
              <a:rPr lang="en-US" dirty="0"/>
              <a:t>single stage amplifier circuits such as microphone </a:t>
            </a:r>
            <a:r>
              <a:rPr lang="en-US" dirty="0" smtClean="0"/>
              <a:t>pre-amplifier</a:t>
            </a:r>
          </a:p>
          <a:p>
            <a:r>
              <a:rPr lang="en-US" dirty="0" smtClean="0"/>
              <a:t> </a:t>
            </a:r>
            <a:r>
              <a:rPr lang="en-US" dirty="0"/>
              <a:t>radio frequency (</a:t>
            </a:r>
            <a:r>
              <a:rPr lang="en-US" dirty="0" err="1"/>
              <a:t>Rf</a:t>
            </a:r>
            <a:r>
              <a:rPr lang="en-US" dirty="0"/>
              <a:t>) amplifiers due to its very good high frequency response.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488</Words>
  <Application>Microsoft Office PowerPoint</Application>
  <PresentationFormat>On-screen Show (4:3)</PresentationFormat>
  <Paragraphs>46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TRANSISTOR</vt:lpstr>
      <vt:lpstr>Slide 2</vt:lpstr>
      <vt:lpstr>Slide 3</vt:lpstr>
      <vt:lpstr>Slide 4</vt:lpstr>
      <vt:lpstr>Slide 5</vt:lpstr>
      <vt:lpstr>Bipolar Transistor Configurations</vt:lpstr>
      <vt:lpstr>The signal voltages Vin and Vout are in-phase. This type of transistor arrangement is not very common due to its unusually high voltage gain characteristics. </vt:lpstr>
      <vt:lpstr>Common Base Voltage Gain</vt:lpstr>
      <vt:lpstr>Applications</vt:lpstr>
      <vt:lpstr>   The Common Emitter (CE) Configuration  In the Common Emitter or grounded emitter configuration, the input signal is applied between the base, while the output is taken from between the collector and the emitter . </vt:lpstr>
      <vt:lpstr>Slide 11</vt:lpstr>
      <vt:lpstr>The Common Collector (CC) Configuration </vt:lpstr>
      <vt:lpstr>The Common Collector (CC) Configuration </vt:lpstr>
      <vt:lpstr>Slide 14</vt:lpstr>
      <vt:lpstr>The Common Collector (CC) Configuration </vt:lpstr>
      <vt:lpstr>Difference between CB,CE,CC</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TRANSISTOR</dc:title>
  <dc:creator>Acer</dc:creator>
  <cp:lastModifiedBy>Acer</cp:lastModifiedBy>
  <cp:revision>7</cp:revision>
  <dcterms:created xsi:type="dcterms:W3CDTF">2017-10-16T04:52:42Z</dcterms:created>
  <dcterms:modified xsi:type="dcterms:W3CDTF">2017-10-16T05:33:09Z</dcterms:modified>
</cp:coreProperties>
</file>