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 Condensed" charset="1" panose="00000506000000000000"/>
      <p:regular r:id="rId10"/>
    </p:embeddedFont>
    <p:embeddedFont>
      <p:font typeface="Barlow Condensed Bold" charset="1" panose="00000806000000000000"/>
      <p:regular r:id="rId11"/>
    </p:embeddedFont>
    <p:embeddedFont>
      <p:font typeface="Barlow Condensed Italics" charset="1" panose="00000506000000000000"/>
      <p:regular r:id="rId12"/>
    </p:embeddedFont>
    <p:embeddedFont>
      <p:font typeface="Barlow Condensed Bold Italics" charset="1" panose="00000806000000000000"/>
      <p:regular r:id="rId13"/>
    </p:embeddedFont>
    <p:embeddedFont>
      <p:font typeface="Barlow Condensed Thin" charset="1" panose="00000306000000000000"/>
      <p:regular r:id="rId14"/>
    </p:embeddedFont>
    <p:embeddedFont>
      <p:font typeface="Barlow Condensed Thin Italics" charset="1" panose="00000306000000000000"/>
      <p:regular r:id="rId15"/>
    </p:embeddedFont>
    <p:embeddedFont>
      <p:font typeface="Barlow Condensed Medium" charset="1" panose="00000606000000000000"/>
      <p:regular r:id="rId16"/>
    </p:embeddedFont>
    <p:embeddedFont>
      <p:font typeface="Barlow Condensed Medium Italics" charset="1" panose="00000606000000000000"/>
      <p:regular r:id="rId17"/>
    </p:embeddedFont>
    <p:embeddedFont>
      <p:font typeface="Barlow Condensed Semi-Bold" charset="1" panose="00000706000000000000"/>
      <p:regular r:id="rId18"/>
    </p:embeddedFont>
    <p:embeddedFont>
      <p:font typeface="Barlow Condensed Semi-Bold Italics" charset="1" panose="00000706000000000000"/>
      <p:regular r:id="rId19"/>
    </p:embeddedFont>
    <p:embeddedFont>
      <p:font typeface="Barlow Condensed Heavy" charset="1" panose="00000A06000000000000"/>
      <p:regular r:id="rId20"/>
    </p:embeddedFont>
    <p:embeddedFont>
      <p:font typeface="Barlow Condensed Heavy Italics" charset="1" panose="00000A06000000000000"/>
      <p:regular r:id="rId21"/>
    </p:embeddedFont>
    <p:embeddedFont>
      <p:font typeface="Barlow" charset="1" panose="00000500000000000000"/>
      <p:regular r:id="rId22"/>
    </p:embeddedFont>
    <p:embeddedFont>
      <p:font typeface="Barlow Bold" charset="1" panose="00000800000000000000"/>
      <p:regular r:id="rId23"/>
    </p:embeddedFont>
    <p:embeddedFont>
      <p:font typeface="Barlow Italics" charset="1" panose="00000500000000000000"/>
      <p:regular r:id="rId24"/>
    </p:embeddedFont>
    <p:embeddedFont>
      <p:font typeface="Barlow Bold Italics" charset="1" panose="00000800000000000000"/>
      <p:regular r:id="rId25"/>
    </p:embeddedFont>
    <p:embeddedFont>
      <p:font typeface="Barlow Thin" charset="1" panose="00000300000000000000"/>
      <p:regular r:id="rId26"/>
    </p:embeddedFont>
    <p:embeddedFont>
      <p:font typeface="Barlow Thin Italics" charset="1" panose="00000300000000000000"/>
      <p:regular r:id="rId27"/>
    </p:embeddedFont>
    <p:embeddedFont>
      <p:font typeface="Barlow Extra-Light" charset="1" panose="00000300000000000000"/>
      <p:regular r:id="rId28"/>
    </p:embeddedFont>
    <p:embeddedFont>
      <p:font typeface="Barlow Extra-Light Italics" charset="1" panose="00000300000000000000"/>
      <p:regular r:id="rId29"/>
    </p:embeddedFont>
    <p:embeddedFont>
      <p:font typeface="Barlow Light" charset="1" panose="00000400000000000000"/>
      <p:regular r:id="rId30"/>
    </p:embeddedFont>
    <p:embeddedFont>
      <p:font typeface="Barlow Light Italics" charset="1" panose="00000400000000000000"/>
      <p:regular r:id="rId31"/>
    </p:embeddedFont>
    <p:embeddedFont>
      <p:font typeface="Barlow Medium" charset="1" panose="00000600000000000000"/>
      <p:regular r:id="rId32"/>
    </p:embeddedFont>
    <p:embeddedFont>
      <p:font typeface="Barlow Medium Italics" charset="1" panose="00000600000000000000"/>
      <p:regular r:id="rId33"/>
    </p:embeddedFont>
    <p:embeddedFont>
      <p:font typeface="Barlow Semi-Bold" charset="1" panose="00000700000000000000"/>
      <p:regular r:id="rId34"/>
    </p:embeddedFont>
    <p:embeddedFont>
      <p:font typeface="Barlow Semi-Bold Italics" charset="1" panose="00000700000000000000"/>
      <p:regular r:id="rId35"/>
    </p:embeddedFont>
    <p:embeddedFont>
      <p:font typeface="Barlow Ultra-Bold" charset="1" panose="00000900000000000000"/>
      <p:regular r:id="rId36"/>
    </p:embeddedFont>
    <p:embeddedFont>
      <p:font typeface="Barlow Ultra-Bold Italics" charset="1" panose="00000900000000000000"/>
      <p:regular r:id="rId37"/>
    </p:embeddedFont>
    <p:embeddedFont>
      <p:font typeface="Barlow Heavy" charset="1" panose="00000A00000000000000"/>
      <p:regular r:id="rId38"/>
    </p:embeddedFont>
    <p:embeddedFont>
      <p:font typeface="Barlow Heavy Italics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51" Target="slides/slide1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193800"/>
            <a:ext cx="16230600" cy="394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4000">
                <a:solidFill>
                  <a:srgbClr val="7EC0DA"/>
                </a:solidFill>
                <a:latin typeface="Barlow Condensed Semi-Bold"/>
              </a:rPr>
              <a:t>SPARK SQL UNPLUGGED:</a:t>
            </a:r>
          </a:p>
          <a:p>
            <a:pPr algn="ctr"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latin typeface="Barlow Condensed Semi-Bold"/>
              </a:rPr>
              <a:t>A FUN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68557" y="8476066"/>
            <a:ext cx="6890743" cy="78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Barlow Light"/>
              </a:rPr>
              <a:t>From </a:t>
            </a:r>
            <a:r>
              <a:rPr lang="en-US" sz="4099">
                <a:solidFill>
                  <a:srgbClr val="7EC0DA"/>
                </a:solidFill>
                <a:latin typeface="Barlow Light"/>
              </a:rPr>
              <a:t>Raw data</a:t>
            </a:r>
            <a:r>
              <a:rPr lang="en-US" sz="4099">
                <a:solidFill>
                  <a:srgbClr val="FFFFFF"/>
                </a:solidFill>
                <a:latin typeface="Barlow Light"/>
              </a:rPr>
              <a:t> to </a:t>
            </a:r>
            <a:r>
              <a:rPr lang="en-US" sz="4099">
                <a:solidFill>
                  <a:srgbClr val="7EC0DA"/>
                </a:solidFill>
                <a:latin typeface="Barlow Light"/>
              </a:rPr>
              <a:t>Rich insights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5858" y="3848796"/>
            <a:ext cx="252885" cy="1620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75858" y="5154281"/>
            <a:ext cx="252885" cy="1620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975858" y="6307378"/>
            <a:ext cx="252885" cy="16205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165431" y="6082652"/>
            <a:ext cx="13146711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Scalability : SQL - Scales Vertically(RAM) , PySpark - Scales Horzontally(worker nodes)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19175"/>
            <a:ext cx="10567607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How does it differ from 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65431" y="3624069"/>
            <a:ext cx="13146711" cy="59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Execution engine : </a:t>
            </a:r>
            <a:r>
              <a:rPr lang="en-US" sz="3099">
                <a:solidFill>
                  <a:srgbClr val="FFFFFF"/>
                </a:solidFill>
                <a:latin typeface="Barlow Light"/>
              </a:rPr>
              <a:t>SQL - RDBMS, PySpark - Spark engine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65431" y="4853357"/>
            <a:ext cx="13146711" cy="122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Performance : SQL - Fast OLTP and small datasets, PySpark - OLAP and big data.</a:t>
            </a:r>
          </a:p>
        </p:txBody>
      </p:sp>
      <p:grpSp>
        <p:nvGrpSpPr>
          <p:cNvPr name="Group 12" id="12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0806" y="2220570"/>
            <a:ext cx="14946387" cy="537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99"/>
              </a:lnSpc>
            </a:pPr>
            <a:r>
              <a:rPr lang="en-US" sz="3999">
                <a:solidFill>
                  <a:srgbClr val="7EC0DA"/>
                </a:solidFill>
                <a:latin typeface="Barlow Light"/>
              </a:rPr>
              <a:t>Uber:</a:t>
            </a:r>
          </a:p>
          <a:p>
            <a:pPr algn="just"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Use Case: Uber utilizes Spark SQL for analyzing vast amounts of rider and driver data to optimize ride matching, pricing strategies, and driver incentives.</a:t>
            </a:r>
          </a:p>
          <a:p>
            <a:pPr algn="just">
              <a:lnSpc>
                <a:spcPts val="4959"/>
              </a:lnSpc>
            </a:pPr>
          </a:p>
          <a:p>
            <a:pPr algn="just">
              <a:lnSpc>
                <a:spcPts val="6399"/>
              </a:lnSpc>
            </a:pPr>
            <a:r>
              <a:rPr lang="en-US" sz="3999">
                <a:solidFill>
                  <a:srgbClr val="7EC0DA"/>
                </a:solidFill>
                <a:latin typeface="Barlow Light"/>
              </a:rPr>
              <a:t>Airbnb:</a:t>
            </a:r>
          </a:p>
          <a:p>
            <a:pPr algn="just">
              <a:lnSpc>
                <a:spcPts val="495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Use Case: Airbnb uses Spark SQL for analyzing property listings, booking patterns, and user reviews to optimize pricing strategies, identify market trends, and enhance customer satisfaction.</a:t>
            </a:r>
          </a:p>
        </p:txBody>
      </p:sp>
      <p:grpSp>
        <p:nvGrpSpPr>
          <p:cNvPr name="Group 3" id="3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19175"/>
            <a:ext cx="10567607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Usecases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0196" y="4572011"/>
            <a:ext cx="10567607" cy="120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9"/>
              </a:lnSpc>
            </a:pPr>
            <a:r>
              <a:rPr lang="en-US" sz="7899">
                <a:solidFill>
                  <a:srgbClr val="FFFFFF"/>
                </a:solidFill>
                <a:latin typeface="Barlow Condensed Semi-Bold"/>
              </a:rPr>
              <a:t>Thank </a:t>
            </a:r>
            <a:r>
              <a:rPr lang="en-US" sz="7899">
                <a:solidFill>
                  <a:srgbClr val="7EC0DA"/>
                </a:solidFill>
                <a:latin typeface="Barlow Condensed Semi-Bold"/>
              </a:rPr>
              <a:t>You</a:t>
            </a:r>
            <a:r>
              <a:rPr lang="en-US" sz="7899">
                <a:solidFill>
                  <a:srgbClr val="FFFFFF"/>
                </a:solidFill>
                <a:latin typeface="Barlow Condensed Semi-Bold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59821" y="3339018"/>
            <a:ext cx="190255" cy="19025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19175"/>
            <a:ext cx="10567607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What’s ahead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4784" y="3077681"/>
            <a:ext cx="5450120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Why 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54784" y="3967228"/>
            <a:ext cx="5450120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Spark SQL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4784" y="4856775"/>
            <a:ext cx="5921586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Significance of PySpark 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54784" y="5746322"/>
            <a:ext cx="5450120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Difference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54784" y="6635869"/>
            <a:ext cx="5450120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Hands On example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54784" y="7525416"/>
            <a:ext cx="5450120" cy="69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23"/>
              </a:lnSpc>
            </a:pPr>
            <a:r>
              <a:rPr lang="en-US" sz="3639">
                <a:solidFill>
                  <a:srgbClr val="FFFFFF"/>
                </a:solidFill>
                <a:latin typeface="Barlow Light"/>
              </a:rPr>
              <a:t>Real life implementation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59821" y="4228565"/>
            <a:ext cx="190255" cy="19025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159821" y="5118113"/>
            <a:ext cx="190255" cy="19025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159821" y="6007660"/>
            <a:ext cx="190255" cy="190255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159821" y="6897207"/>
            <a:ext cx="190255" cy="190255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159821" y="7786754"/>
            <a:ext cx="190255" cy="19025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15821" y="2296583"/>
            <a:ext cx="252885" cy="16205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15821" y="3579759"/>
            <a:ext cx="252885" cy="16205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15821" y="5271552"/>
            <a:ext cx="252885" cy="16205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795816" y="5820684"/>
            <a:ext cx="7463484" cy="4036362"/>
          </a:xfrm>
          <a:custGeom>
            <a:avLst/>
            <a:gdLst/>
            <a:ahLst/>
            <a:cxnLst/>
            <a:rect r="r" b="b" t="t" l="l"/>
            <a:pathLst>
              <a:path h="4036362" w="7463484">
                <a:moveTo>
                  <a:pt x="0" y="0"/>
                </a:moveTo>
                <a:lnTo>
                  <a:pt x="7463484" y="0"/>
                </a:lnTo>
                <a:lnTo>
                  <a:pt x="7463484" y="4036362"/>
                </a:lnTo>
                <a:lnTo>
                  <a:pt x="0" y="4036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51" r="0" b="-3382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758625"/>
            <a:ext cx="12318434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What is PySpark?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05394" y="2071856"/>
            <a:ext cx="13146711" cy="59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PySpark is the Python API for Apache Spark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5394" y="3246100"/>
            <a:ext cx="12771950" cy="122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An open source, distributed computing framework and set of libraries for real-time, large-scale data 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05394" y="4970628"/>
            <a:ext cx="13146711" cy="122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It enables you to perform real-time, large-scale data processing in a distributed environment using Python.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2360" y="2504779"/>
            <a:ext cx="10203280" cy="6308655"/>
          </a:xfrm>
          <a:custGeom>
            <a:avLst/>
            <a:gdLst/>
            <a:ahLst/>
            <a:cxnLst/>
            <a:rect r="r" b="b" t="t" l="l"/>
            <a:pathLst>
              <a:path h="6308655" w="10203280">
                <a:moveTo>
                  <a:pt x="0" y="0"/>
                </a:moveTo>
                <a:lnTo>
                  <a:pt x="10203280" y="0"/>
                </a:lnTo>
                <a:lnTo>
                  <a:pt x="10203280" y="6308655"/>
                </a:lnTo>
                <a:lnTo>
                  <a:pt x="0" y="630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4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0363862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We all have been there...</a:t>
            </a:r>
          </a:p>
        </p:txBody>
      </p:sp>
      <p:grpSp>
        <p:nvGrpSpPr>
          <p:cNvPr name="Group 4" id="4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9891" y="7284963"/>
            <a:ext cx="14168218" cy="134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9"/>
              </a:lnSpc>
            </a:pPr>
            <a:r>
              <a:rPr lang="en-US" sz="3399">
                <a:solidFill>
                  <a:srgbClr val="FFFFFF"/>
                </a:solidFill>
                <a:latin typeface="Barlow Bold"/>
              </a:rPr>
              <a:t>“</a:t>
            </a:r>
            <a:r>
              <a:rPr lang="en-US" sz="3399">
                <a:solidFill>
                  <a:srgbClr val="7EC0DA"/>
                </a:solidFill>
                <a:latin typeface="Barlow Bold"/>
              </a:rPr>
              <a:t>Every tool has it’s place and Spark is an amazing tool for large workloads, </a:t>
            </a:r>
          </a:p>
          <a:p>
            <a:pPr algn="ctr">
              <a:lnSpc>
                <a:spcPts val="5439"/>
              </a:lnSpc>
              <a:spcBef>
                <a:spcPct val="0"/>
              </a:spcBef>
            </a:pPr>
            <a:r>
              <a:rPr lang="en-US" sz="3399">
                <a:solidFill>
                  <a:srgbClr val="7EC0DA"/>
                </a:solidFill>
                <a:latin typeface="Barlow Bold"/>
              </a:rPr>
              <a:t>just not small ones.</a:t>
            </a:r>
            <a:r>
              <a:rPr lang="en-US" sz="3399">
                <a:solidFill>
                  <a:srgbClr val="FFFFFF"/>
                </a:solidFill>
                <a:latin typeface="Barlow Bold"/>
              </a:rPr>
              <a:t>”</a:t>
            </a:r>
          </a:p>
        </p:txBody>
      </p:sp>
      <p:grpSp>
        <p:nvGrpSpPr>
          <p:cNvPr name="Group 3" id="3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19175"/>
            <a:ext cx="12318434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Why does it take so long for spark 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80327" y="2895915"/>
            <a:ext cx="252885" cy="16205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769901" y="2671188"/>
            <a:ext cx="13146711" cy="59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Spark runs on top of a Hadoop cluster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69901" y="3845432"/>
            <a:ext cx="12771950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 Hadoop keeps data stored on commodity hardware and when a query comes in Spark or MapReduce splits the query into pieces for multiple servers to answer.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69901" y="5569960"/>
            <a:ext cx="13146711" cy="122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9"/>
              </a:lnSpc>
            </a:pPr>
            <a:r>
              <a:rPr lang="en-US" sz="3099">
                <a:solidFill>
                  <a:srgbClr val="FFFFFF"/>
                </a:solidFill>
                <a:latin typeface="Barlow Light"/>
              </a:rPr>
              <a:t>It’s the overhead of splitting the query to multiple servers and then reassembling it to makes it slower.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580327" y="4179091"/>
            <a:ext cx="252885" cy="16205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80327" y="5870884"/>
            <a:ext cx="252885" cy="162052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853347" y="3740434"/>
            <a:ext cx="1464510" cy="2026575"/>
            <a:chOff x="0" y="0"/>
            <a:chExt cx="648023" cy="8967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8023" cy="896729"/>
            </a:xfrm>
            <a:custGeom>
              <a:avLst/>
              <a:gdLst/>
              <a:ahLst/>
              <a:cxnLst/>
              <a:rect r="r" b="b" t="t" l="l"/>
              <a:pathLst>
                <a:path h="896729" w="648023">
                  <a:moveTo>
                    <a:pt x="324012" y="896729"/>
                  </a:moveTo>
                  <a:lnTo>
                    <a:pt x="0" y="490329"/>
                  </a:lnTo>
                  <a:lnTo>
                    <a:pt x="203200" y="490329"/>
                  </a:lnTo>
                  <a:lnTo>
                    <a:pt x="203200" y="0"/>
                  </a:lnTo>
                  <a:lnTo>
                    <a:pt x="444823" y="0"/>
                  </a:lnTo>
                  <a:lnTo>
                    <a:pt x="444823" y="490329"/>
                  </a:lnTo>
                  <a:lnTo>
                    <a:pt x="648023" y="490329"/>
                  </a:lnTo>
                  <a:lnTo>
                    <a:pt x="324012" y="896729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3200" y="-104775"/>
              <a:ext cx="241623" cy="899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53347" y="3740434"/>
            <a:ext cx="10581306" cy="2026575"/>
            <a:chOff x="0" y="0"/>
            <a:chExt cx="2786846" cy="5337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6846" cy="533748"/>
            </a:xfrm>
            <a:custGeom>
              <a:avLst/>
              <a:gdLst/>
              <a:ahLst/>
              <a:cxnLst/>
              <a:rect r="r" b="b" t="t" l="l"/>
              <a:pathLst>
                <a:path h="533748" w="2786846">
                  <a:moveTo>
                    <a:pt x="0" y="0"/>
                  </a:moveTo>
                  <a:lnTo>
                    <a:pt x="2786846" y="0"/>
                  </a:lnTo>
                  <a:lnTo>
                    <a:pt x="2786846" y="533748"/>
                  </a:lnTo>
                  <a:lnTo>
                    <a:pt x="0" y="533748"/>
                  </a:lnTo>
                  <a:close/>
                </a:path>
              </a:pathLst>
            </a:custGeom>
            <a:solidFill>
              <a:srgbClr val="50505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2786846" cy="676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499">
                  <a:solidFill>
                    <a:srgbClr val="FFFFFF"/>
                  </a:solidFill>
                  <a:latin typeface="Barlow Light"/>
                </a:rPr>
                <a:t>Spark SQL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70143" y="3740434"/>
            <a:ext cx="1464510" cy="2026575"/>
            <a:chOff x="0" y="0"/>
            <a:chExt cx="648023" cy="8967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023" cy="896729"/>
            </a:xfrm>
            <a:custGeom>
              <a:avLst/>
              <a:gdLst/>
              <a:ahLst/>
              <a:cxnLst/>
              <a:rect r="r" b="b" t="t" l="l"/>
              <a:pathLst>
                <a:path h="896729" w="648023">
                  <a:moveTo>
                    <a:pt x="324012" y="896729"/>
                  </a:moveTo>
                  <a:lnTo>
                    <a:pt x="0" y="490329"/>
                  </a:lnTo>
                  <a:lnTo>
                    <a:pt x="203200" y="490329"/>
                  </a:lnTo>
                  <a:lnTo>
                    <a:pt x="203200" y="0"/>
                  </a:lnTo>
                  <a:lnTo>
                    <a:pt x="444823" y="0"/>
                  </a:lnTo>
                  <a:lnTo>
                    <a:pt x="444823" y="490329"/>
                  </a:lnTo>
                  <a:lnTo>
                    <a:pt x="648023" y="490329"/>
                  </a:lnTo>
                  <a:lnTo>
                    <a:pt x="324012" y="896729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-104775"/>
              <a:ext cx="241623" cy="899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765886" y="6764551"/>
            <a:ext cx="4756229" cy="3049932"/>
          </a:xfrm>
          <a:custGeom>
            <a:avLst/>
            <a:gdLst/>
            <a:ahLst/>
            <a:cxnLst/>
            <a:rect r="r" b="b" t="t" l="l"/>
            <a:pathLst>
              <a:path h="3049932" w="4756229">
                <a:moveTo>
                  <a:pt x="0" y="0"/>
                </a:moveTo>
                <a:lnTo>
                  <a:pt x="4756228" y="0"/>
                </a:lnTo>
                <a:lnTo>
                  <a:pt x="4756228" y="3049932"/>
                </a:lnTo>
                <a:lnTo>
                  <a:pt x="0" y="304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44832" y="1834849"/>
            <a:ext cx="2954564" cy="159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7"/>
              </a:lnSpc>
            </a:pPr>
            <a:r>
              <a:rPr lang="en-US" sz="2711">
                <a:solidFill>
                  <a:srgbClr val="FFFFFF"/>
                </a:solidFill>
                <a:latin typeface="Barlow Light"/>
              </a:rPr>
              <a:t>pyspark</a:t>
            </a:r>
          </a:p>
          <a:p>
            <a:pPr>
              <a:lnSpc>
                <a:spcPts val="4337"/>
              </a:lnSpc>
            </a:pPr>
            <a:r>
              <a:rPr lang="en-US" sz="2711">
                <a:solidFill>
                  <a:srgbClr val="FFFFFF"/>
                </a:solidFill>
                <a:latin typeface="Barlow Light"/>
              </a:rPr>
              <a:t>spark submit</a:t>
            </a:r>
          </a:p>
          <a:p>
            <a:pPr>
              <a:lnSpc>
                <a:spcPts val="4337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Barlow Light"/>
              </a:rPr>
              <a:t>spark shell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3820384" y="3740434"/>
            <a:ext cx="1464510" cy="2026575"/>
            <a:chOff x="0" y="0"/>
            <a:chExt cx="648023" cy="8967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8023" cy="896729"/>
            </a:xfrm>
            <a:custGeom>
              <a:avLst/>
              <a:gdLst/>
              <a:ahLst/>
              <a:cxnLst/>
              <a:rect r="r" b="b" t="t" l="l"/>
              <a:pathLst>
                <a:path h="896729" w="648023">
                  <a:moveTo>
                    <a:pt x="324012" y="896729"/>
                  </a:moveTo>
                  <a:lnTo>
                    <a:pt x="0" y="490329"/>
                  </a:lnTo>
                  <a:lnTo>
                    <a:pt x="203200" y="490329"/>
                  </a:lnTo>
                  <a:lnTo>
                    <a:pt x="203200" y="0"/>
                  </a:lnTo>
                  <a:lnTo>
                    <a:pt x="444823" y="0"/>
                  </a:lnTo>
                  <a:lnTo>
                    <a:pt x="444823" y="490329"/>
                  </a:lnTo>
                  <a:lnTo>
                    <a:pt x="648023" y="490329"/>
                  </a:lnTo>
                  <a:lnTo>
                    <a:pt x="324012" y="896729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03200" y="-104775"/>
              <a:ext cx="241623" cy="899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787878" y="1748056"/>
            <a:ext cx="2922302" cy="1873926"/>
          </a:xfrm>
          <a:custGeom>
            <a:avLst/>
            <a:gdLst/>
            <a:ahLst/>
            <a:cxnLst/>
            <a:rect r="r" b="b" t="t" l="l"/>
            <a:pathLst>
              <a:path h="1873926" w="2922302">
                <a:moveTo>
                  <a:pt x="0" y="0"/>
                </a:moveTo>
                <a:lnTo>
                  <a:pt x="2922301" y="0"/>
                </a:lnTo>
                <a:lnTo>
                  <a:pt x="2922301" y="1873926"/>
                </a:lnTo>
                <a:lnTo>
                  <a:pt x="0" y="187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5307546" y="382414"/>
          <a:ext cx="1743695" cy="3048000"/>
        </p:xfrm>
        <a:graphic>
          <a:graphicData uri="http://schemas.openxmlformats.org/drawingml/2006/table">
            <a:tbl>
              <a:tblPr/>
              <a:tblGrid>
                <a:gridCol w="581232"/>
                <a:gridCol w="581232"/>
                <a:gridCol w="581232"/>
              </a:tblGrid>
              <a:tr h="7620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620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1" id="21"/>
          <p:cNvSpPr txBox="true"/>
          <p:nvPr/>
        </p:nvSpPr>
        <p:spPr>
          <a:xfrm rot="0">
            <a:off x="11249029" y="4119184"/>
            <a:ext cx="1721115" cy="95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Barlow Bold"/>
              </a:rPr>
              <a:t>Loading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84894" y="4648946"/>
            <a:ext cx="1787040" cy="95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Barlow Bold"/>
              </a:rPr>
              <a:t>Querying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43554" y="5614609"/>
            <a:ext cx="2200892" cy="73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Barlow Light"/>
              </a:rPr>
              <a:t>Dataframe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13751" y="8838638"/>
            <a:ext cx="2260498" cy="74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5"/>
              </a:lnSpc>
              <a:spcBef>
                <a:spcPct val="0"/>
              </a:spcBef>
            </a:pPr>
            <a:r>
              <a:rPr lang="en-US" sz="3903">
                <a:solidFill>
                  <a:srgbClr val="FFFFFF"/>
                </a:solidFill>
                <a:latin typeface="Barlow Light"/>
              </a:rPr>
              <a:t>Input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63877" y="7159061"/>
            <a:ext cx="1445213" cy="144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CSV </a:t>
            </a:r>
          </a:p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JSON</a:t>
            </a:r>
          </a:p>
          <a:p>
            <a:pPr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PARQUET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3421" y="7159061"/>
            <a:ext cx="2378114" cy="144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JDBC</a:t>
            </a:r>
          </a:p>
          <a:p>
            <a:pPr>
              <a:lnSpc>
                <a:spcPts val="3840"/>
              </a:lnSpc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TEXT FILE</a:t>
            </a:r>
          </a:p>
          <a:p>
            <a:pPr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Barlow Light"/>
              </a:rPr>
              <a:t>ELASTIC SEARCH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1019175"/>
            <a:ext cx="3974976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Spark SQL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28789" y="2196419"/>
            <a:ext cx="3671976" cy="80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Barlow"/>
              </a:rPr>
              <a:t>SQL like queries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307546" y="3998624"/>
            <a:ext cx="2190553" cy="136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3492">
                <a:solidFill>
                  <a:srgbClr val="FFFFFF"/>
                </a:solidFill>
                <a:latin typeface="Barlow Light"/>
              </a:rPr>
              <a:t>Dataframe </a:t>
            </a:r>
          </a:p>
          <a:p>
            <a:pPr algn="ctr">
              <a:lnSpc>
                <a:spcPts val="5588"/>
              </a:lnSpc>
              <a:spcBef>
                <a:spcPct val="0"/>
              </a:spcBef>
            </a:pPr>
            <a:r>
              <a:rPr lang="en-US" sz="3492">
                <a:solidFill>
                  <a:srgbClr val="FFFFFF"/>
                </a:solidFill>
                <a:latin typeface="Barlow Light"/>
              </a:rPr>
              <a:t>abstraction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8964" y="4081084"/>
            <a:ext cx="2534047" cy="134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sz="3392">
                <a:solidFill>
                  <a:srgbClr val="FFFFFF"/>
                </a:solidFill>
                <a:latin typeface="Barlow"/>
              </a:rPr>
              <a:t>Easy load and</a:t>
            </a:r>
          </a:p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392">
                <a:solidFill>
                  <a:srgbClr val="FFFFFF"/>
                </a:solidFill>
                <a:latin typeface="Barlow"/>
              </a:rPr>
              <a:t> query data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14434653" y="3430414"/>
            <a:ext cx="1744741" cy="79354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0567607" cy="11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Significance of Pyspark SQL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75858" y="3611343"/>
            <a:ext cx="252885" cy="16205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165431" y="3386617"/>
            <a:ext cx="13146711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PySpark SQL is a Spark library for working with structured and semi-structured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65431" y="4560860"/>
            <a:ext cx="12771950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SQL queries on massive data sets, playing the role of a distributed SQL query engine.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5431" y="5735104"/>
            <a:ext cx="13146711" cy="171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In conclusion, Spark SQL and DataFrames are two important components of PySpark that provide powerful tools for big data processing</a:t>
            </a:r>
          </a:p>
          <a:p>
            <a:pPr>
              <a:lnSpc>
                <a:spcPts val="463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975858" y="4894520"/>
            <a:ext cx="252885" cy="16205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75858" y="6036027"/>
            <a:ext cx="252885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6230600" cy="225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Barlow Condensed Semi-Bold"/>
              </a:rPr>
              <a:t>Catalyst Optimizer and tungsten execution engine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75858" y="3936390"/>
            <a:ext cx="252885" cy="16205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165431" y="3711663"/>
            <a:ext cx="13146711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 It is a rule-based optimizer designed to improve the performance of query execution.</a:t>
            </a:r>
          </a:p>
        </p:txBody>
      </p:sp>
      <p:grpSp>
        <p:nvGrpSpPr>
          <p:cNvPr name="Group 6" id="6"/>
          <p:cNvGrpSpPr/>
          <p:nvPr/>
        </p:nvGrpSpPr>
        <p:grpSpPr>
          <a:xfrm rot="2128392">
            <a:off x="-1311022" y="9515880"/>
            <a:ext cx="4679444" cy="682332"/>
            <a:chOff x="0" y="0"/>
            <a:chExt cx="812800" cy="1185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18518"/>
            </a:xfrm>
            <a:custGeom>
              <a:avLst/>
              <a:gdLst/>
              <a:ahLst/>
              <a:cxnLst/>
              <a:rect r="r" b="b" t="t" l="l"/>
              <a:pathLst>
                <a:path h="118518" w="812800">
                  <a:moveTo>
                    <a:pt x="609600" y="0"/>
                  </a:moveTo>
                  <a:lnTo>
                    <a:pt x="0" y="0"/>
                  </a:lnTo>
                  <a:lnTo>
                    <a:pt x="0" y="118518"/>
                  </a:lnTo>
                  <a:lnTo>
                    <a:pt x="609600" y="118518"/>
                  </a:lnTo>
                  <a:lnTo>
                    <a:pt x="812800" y="592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0D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698500" cy="223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75858" y="5838861"/>
            <a:ext cx="252885" cy="16205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165431" y="5614135"/>
            <a:ext cx="13146711" cy="11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9"/>
              </a:lnSpc>
            </a:pPr>
            <a:r>
              <a:rPr lang="en-US" sz="2899">
                <a:solidFill>
                  <a:srgbClr val="FFFFFF"/>
                </a:solidFill>
                <a:latin typeface="Barlow Light"/>
              </a:rPr>
              <a:t>The Tungsten execution engine is a memory-centric execution engine introduced in Spark SQL to achieve better performance and efficiency.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0196" y="4533922"/>
            <a:ext cx="10567607" cy="120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9"/>
              </a:lnSpc>
            </a:pPr>
            <a:r>
              <a:rPr lang="en-US" sz="7899">
                <a:solidFill>
                  <a:srgbClr val="FFFFFF"/>
                </a:solidFill>
                <a:latin typeface="Barlow Condensed Semi-Bold"/>
              </a:rPr>
              <a:t>Hands </a:t>
            </a:r>
            <a:r>
              <a:rPr lang="en-US" sz="7899">
                <a:solidFill>
                  <a:srgbClr val="7EC0DA"/>
                </a:solidFill>
                <a:latin typeface="Barlow Condensed Semi-Bold"/>
              </a:rPr>
              <a:t>on </a:t>
            </a:r>
            <a:r>
              <a:rPr lang="en-US" sz="7899">
                <a:solidFill>
                  <a:srgbClr val="FFFFFF"/>
                </a:solidFill>
                <a:latin typeface="Barlow Condensed Semi-Bold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DAF9Vabdgaw</dc:identifier>
  <dcterms:modified xsi:type="dcterms:W3CDTF">2011-08-01T06:04:30Z</dcterms:modified>
  <cp:revision>1</cp:revision>
  <dc:title>Pyspark SQL</dc:title>
</cp:coreProperties>
</file>