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4"/>
  </p:sldMasterIdLst>
  <p:notesMasterIdLst>
    <p:notesMasterId r:id="rId12"/>
  </p:notesMasterIdLst>
  <p:sldIdLst>
    <p:sldId id="2145706740" r:id="rId5"/>
    <p:sldId id="2145706743" r:id="rId6"/>
    <p:sldId id="2145706742" r:id="rId7"/>
    <p:sldId id="2145706744" r:id="rId8"/>
    <p:sldId id="2145706741" r:id="rId9"/>
    <p:sldId id="2145706723" r:id="rId10"/>
    <p:sldId id="2145706734" r:id="rId11"/>
  </p:sldIdLst>
  <p:sldSz cx="12192000" cy="6858000"/>
  <p:notesSz cx="9296400" cy="14782800"/>
  <p:custDataLst>
    <p:tags r:id="rId13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6BC69"/>
    <a:srgbClr val="92D050"/>
    <a:srgbClr val="0038A8"/>
    <a:srgbClr val="AFAFAF"/>
    <a:srgbClr val="C55A11"/>
    <a:srgbClr val="4474CA"/>
    <a:srgbClr val="A5A5A5"/>
    <a:srgbClr val="CBCACA"/>
    <a:srgbClr val="F27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8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yler SIEP-PTW/D/S" userId="ac41483e-67b2-48d5-ac65-e5c5b18738e5" providerId="ADAL" clId="{D7F3AF4C-D8D0-4EC1-99DB-1EAE8FA6E6DB}"/>
    <pc:docChg chg="delSld">
      <pc:chgData name="Smith, Tyler SIEP-PTW/D/S" userId="ac41483e-67b2-48d5-ac65-e5c5b18738e5" providerId="ADAL" clId="{D7F3AF4C-D8D0-4EC1-99DB-1EAE8FA6E6DB}" dt="2023-01-09T16:00:12.007" v="2" actId="47"/>
      <pc:docMkLst>
        <pc:docMk/>
      </pc:docMkLst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3280828905" sldId="2145706674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121834779" sldId="2145706680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333336703" sldId="2145706683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588754669" sldId="2145706684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417158604" sldId="2145706687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746361969" sldId="2145706688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3811188663" sldId="2145706691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384555367" sldId="2145706692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212844857" sldId="2145706693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001808838" sldId="2145706694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760994606" sldId="2145706696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156439385" sldId="2145706697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1543017037" sldId="2145706698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4018181916" sldId="2145706699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643458701" sldId="2145706700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885693498" sldId="2145706701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50928171" sldId="2145706702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1983322154" sldId="2145706703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2117827434" sldId="2145706704"/>
        </pc:sldMkLst>
      </pc:sldChg>
      <pc:sldChg chg="del">
        <pc:chgData name="Smith, Tyler SIEP-PTW/D/S" userId="ac41483e-67b2-48d5-ac65-e5c5b18738e5" providerId="ADAL" clId="{D7F3AF4C-D8D0-4EC1-99DB-1EAE8FA6E6DB}" dt="2023-01-09T16:00:00.639" v="0" actId="47"/>
        <pc:sldMkLst>
          <pc:docMk/>
          <pc:sldMk cId="3416825139" sldId="2145706705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3136527037" sldId="2145706707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3923963115" sldId="2145706709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4066990921" sldId="2145706710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988757814" sldId="2145706711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3733804430" sldId="2145706716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826132918" sldId="2145706717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1771087245" sldId="2145706718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474937165" sldId="2145706719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1116220744" sldId="2145706721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2916849494" sldId="2145706724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1295275719" sldId="2145706725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2316590697" sldId="2145706726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2739130488" sldId="2145706729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2780882677" sldId="2145706730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2756965402" sldId="2145706731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3519647603" sldId="2145706733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759364041" sldId="2145706736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813387541" sldId="2145706737"/>
        </pc:sldMkLst>
      </pc:sldChg>
      <pc:sldChg chg="del">
        <pc:chgData name="Smith, Tyler SIEP-PTW/D/S" userId="ac41483e-67b2-48d5-ac65-e5c5b18738e5" providerId="ADAL" clId="{D7F3AF4C-D8D0-4EC1-99DB-1EAE8FA6E6DB}" dt="2023-01-09T16:00:05.397" v="1" actId="47"/>
        <pc:sldMkLst>
          <pc:docMk/>
          <pc:sldMk cId="2118071472" sldId="2145706738"/>
        </pc:sldMkLst>
      </pc:sldChg>
      <pc:sldChg chg="del">
        <pc:chgData name="Smith, Tyler SIEP-PTW/D/S" userId="ac41483e-67b2-48d5-ac65-e5c5b18738e5" providerId="ADAL" clId="{D7F3AF4C-D8D0-4EC1-99DB-1EAE8FA6E6DB}" dt="2023-01-09T16:00:12.007" v="2" actId="47"/>
        <pc:sldMkLst>
          <pc:docMk/>
          <pc:sldMk cId="179888424" sldId="21457067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741707"/>
          </a:xfrm>
          <a:prstGeom prst="rect">
            <a:avLst/>
          </a:prstGeom>
        </p:spPr>
        <p:txBody>
          <a:bodyPr vert="horz" lIns="137590" tIns="68795" rIns="137590" bIns="68795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741707"/>
          </a:xfrm>
          <a:prstGeom prst="rect">
            <a:avLst/>
          </a:prstGeom>
        </p:spPr>
        <p:txBody>
          <a:bodyPr vert="horz" lIns="137590" tIns="68795" rIns="137590" bIns="68795" rtlCol="0"/>
          <a:lstStyle>
            <a:lvl1pPr algn="r">
              <a:defRPr sz="1800"/>
            </a:lvl1pPr>
          </a:lstStyle>
          <a:p>
            <a:fld id="{6BFD8784-D0AB-402D-955A-EE228BB2EAE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847850"/>
            <a:ext cx="8867775" cy="498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7590" tIns="68795" rIns="137590" bIns="687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7114222"/>
            <a:ext cx="7437120" cy="5820728"/>
          </a:xfrm>
          <a:prstGeom prst="rect">
            <a:avLst/>
          </a:prstGeom>
        </p:spPr>
        <p:txBody>
          <a:bodyPr vert="horz" lIns="137590" tIns="68795" rIns="137590" bIns="6879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41095"/>
            <a:ext cx="4028440" cy="741706"/>
          </a:xfrm>
          <a:prstGeom prst="rect">
            <a:avLst/>
          </a:prstGeom>
        </p:spPr>
        <p:txBody>
          <a:bodyPr vert="horz" lIns="137590" tIns="68795" rIns="137590" bIns="68795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14041095"/>
            <a:ext cx="4028440" cy="741706"/>
          </a:xfrm>
          <a:prstGeom prst="rect">
            <a:avLst/>
          </a:prstGeom>
        </p:spPr>
        <p:txBody>
          <a:bodyPr vert="horz" lIns="137590" tIns="68795" rIns="137590" bIns="68795" rtlCol="0" anchor="b"/>
          <a:lstStyle>
            <a:lvl1pPr algn="r">
              <a:defRPr sz="1800"/>
            </a:lvl1pPr>
          </a:lstStyle>
          <a:p>
            <a:fld id="{A0C389AC-3830-4849-A604-9644B16F0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776356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946358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840567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71278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093842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6591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5020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0741116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900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1BE8-FB82-4192-AFF7-9A844A1D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EF219-551E-4A69-B086-ADF8BB1E8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F6B0-0E66-4F49-A344-09FD17E2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A8B0-93D9-423D-BA02-64EA11A2002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AE25-BCD0-453E-8D16-6A00939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8DF0-587C-439B-80C8-953A2A8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2C27-5975-4762-83C3-53E6890E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66472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203321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18998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463503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4053764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92179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69888596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39899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568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ransition>
    <p:fade/>
  </p:transition>
  <p:hf sldNum="0"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1431-A697-4FEE-9D13-C72F7ED3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0015-3D41-4FE5-816B-89828006E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9 Sprint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8864-5404-4D41-ABED-2F423A267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29032239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78A9-FD8B-4025-9210-84A972B6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Thalassa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E5565-63C1-423D-99A4-AD81E4F466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2093157" cy="48307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and running!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Fleet overview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APP text to small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Move or Remove Shell Pectin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Fix color on Pectin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014CF-D0C2-4E45-816E-FB244E49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21" y="712800"/>
            <a:ext cx="9459279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514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FA71-2B95-47D7-BD21-2F67C7D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E04B-DA3F-407F-BEAF-7D30AE689D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the health of the Vessels power, engines, and location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assess Dynamic position, need some details to be added into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Vessel/ Work Unit are not well specific and can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 Specific details update every well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805D23-CB95-4032-B757-9F2AA72B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90133"/>
              </p:ext>
            </p:extLst>
          </p:nvPr>
        </p:nvGraphicFramePr>
        <p:xfrm>
          <a:off x="2609049" y="3429000"/>
          <a:ext cx="3170314" cy="255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157">
                  <a:extLst>
                    <a:ext uri="{9D8B030D-6E8A-4147-A177-3AD203B41FA5}">
                      <a16:colId xmlns:a16="http://schemas.microsoft.com/office/drawing/2014/main" val="2273088405"/>
                    </a:ext>
                  </a:extLst>
                </a:gridCol>
                <a:gridCol w="1585157">
                  <a:extLst>
                    <a:ext uri="{9D8B030D-6E8A-4147-A177-3AD203B41FA5}">
                      <a16:colId xmlns:a16="http://schemas.microsoft.com/office/drawing/2014/main" val="952704"/>
                    </a:ext>
                  </a:extLst>
                </a:gridCol>
              </a:tblGrid>
              <a:tr h="2672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87614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Generators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9223626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Thrusters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938925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 Maximum Power (kW)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68998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 Degraded 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331902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 Emergency 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9811051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Thruster Power output (kW)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5492720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Thruster Degraded 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1290593"/>
                  </a:ext>
                </a:extLst>
              </a:tr>
              <a:tr h="267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Thruster Emergency 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05437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7200A9-7E4F-4958-A279-D294EECA0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20527"/>
              </p:ext>
            </p:extLst>
          </p:nvPr>
        </p:nvGraphicFramePr>
        <p:xfrm>
          <a:off x="6062463" y="3429001"/>
          <a:ext cx="2619900" cy="12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50">
                  <a:extLst>
                    <a:ext uri="{9D8B030D-6E8A-4147-A177-3AD203B41FA5}">
                      <a16:colId xmlns:a16="http://schemas.microsoft.com/office/drawing/2014/main" val="3690561118"/>
                    </a:ext>
                  </a:extLst>
                </a:gridCol>
                <a:gridCol w="1309950">
                  <a:extLst>
                    <a:ext uri="{9D8B030D-6E8A-4147-A177-3AD203B41FA5}">
                      <a16:colId xmlns:a16="http://schemas.microsoft.com/office/drawing/2014/main" val="1349599176"/>
                    </a:ext>
                  </a:extLst>
                </a:gridCol>
              </a:tblGrid>
              <a:tr h="2591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 specific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08091"/>
                  </a:ext>
                </a:extLst>
              </a:tr>
              <a:tr h="25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 Point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3751475"/>
                  </a:ext>
                </a:extLst>
              </a:tr>
              <a:tr h="25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 Point Longitude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4174147"/>
                  </a:ext>
                </a:extLst>
              </a:tr>
              <a:tr h="25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 Set Heading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282192"/>
                  </a:ext>
                </a:extLst>
              </a:tr>
              <a:tr h="25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Depth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922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97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931-7099-41BF-B6E6-303ED85B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884E-E86C-4499-8F02-24798A0DE71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Fleet overview - Nitish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APP text to small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Move or Remove Shell Pectin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dirty="0"/>
              <a:t>Fix color on Pectin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 </a:t>
            </a:r>
            <a:r>
              <a:rPr lang="en-US" dirty="0" err="1"/>
              <a:t>corva</a:t>
            </a:r>
            <a:r>
              <a:rPr lang="en-US" dirty="0"/>
              <a:t> on best way to input “set up” data for vessel and well – Tyler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PPFG barrier stream using Main-Alert – Nitish/Mohd Asad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Flow and Fracture – Red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Collapse – Yellow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 alert – Green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24 </a:t>
            </a:r>
            <a:r>
              <a:rPr lang="en-US" sz="1200" dirty="0" err="1"/>
              <a:t>hrs</a:t>
            </a:r>
            <a:r>
              <a:rPr lang="en-US" sz="1200" dirty="0"/>
              <a:t> scale same as other Barrier data streams (BOP, AFM, </a:t>
            </a:r>
            <a:r>
              <a:rPr lang="en-US" sz="1200" dirty="0" err="1"/>
              <a:t>GainLoss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position processing algorithms – Bolshoy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code for AFM from Misael/ Jerel - Tyler</a:t>
            </a:r>
          </a:p>
        </p:txBody>
      </p:sp>
    </p:spTree>
    <p:extLst>
      <p:ext uri="{BB962C8B-B14F-4D97-AF65-F5344CB8AC3E}">
        <p14:creationId xmlns:p14="http://schemas.microsoft.com/office/powerpoint/2010/main" val="18921760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ABF-7628-419E-A781-86907150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D1D8-3A10-4F23-B134-B883B5D833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881188"/>
            <a:ext cx="3167355" cy="4830762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6EBD06-8146-40B7-BB80-7DF45383031F}"/>
              </a:ext>
            </a:extLst>
          </p:cNvPr>
          <p:cNvSpPr txBox="1">
            <a:spLocks/>
          </p:cNvSpPr>
          <p:nvPr/>
        </p:nvSpPr>
        <p:spPr bwMode="auto">
          <a:xfrm>
            <a:off x="4858821" y="1890524"/>
            <a:ext cx="4010025" cy="4830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Processing -TBD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C77957-E5FE-4439-8B02-55768540D971}"/>
              </a:ext>
            </a:extLst>
          </p:cNvPr>
          <p:cNvSpPr txBox="1">
            <a:spLocks/>
          </p:cNvSpPr>
          <p:nvPr/>
        </p:nvSpPr>
        <p:spPr bwMode="auto">
          <a:xfrm>
            <a:off x="9024645" y="1890524"/>
            <a:ext cx="3167355" cy="4830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Unit Process Safety Dashboard</a:t>
            </a:r>
          </a:p>
          <a:p>
            <a:pPr marL="4621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D6D4A-3065-4160-8CF5-76F6CA736959}"/>
              </a:ext>
            </a:extLst>
          </p:cNvPr>
          <p:cNvSpPr txBox="1">
            <a:spLocks/>
          </p:cNvSpPr>
          <p:nvPr/>
        </p:nvSpPr>
        <p:spPr bwMode="auto">
          <a:xfrm>
            <a:off x="508000" y="1138048"/>
            <a:ext cx="11171238" cy="752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2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2000" indent="-1778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4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4100" indent="-1397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health of the Vessels power, engines, and location systems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6C7C58-712F-47EE-83CB-3B8A2177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60043"/>
              </p:ext>
            </p:extLst>
          </p:nvPr>
        </p:nvGraphicFramePr>
        <p:xfrm>
          <a:off x="386727" y="2169599"/>
          <a:ext cx="8049434" cy="4688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211">
                  <a:extLst>
                    <a:ext uri="{9D8B030D-6E8A-4147-A177-3AD203B41FA5}">
                      <a16:colId xmlns:a16="http://schemas.microsoft.com/office/drawing/2014/main" val="1551145999"/>
                    </a:ext>
                  </a:extLst>
                </a:gridCol>
                <a:gridCol w="693727">
                  <a:extLst>
                    <a:ext uri="{9D8B030D-6E8A-4147-A177-3AD203B41FA5}">
                      <a16:colId xmlns:a16="http://schemas.microsoft.com/office/drawing/2014/main" val="1089151418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1226874153"/>
                    </a:ext>
                  </a:extLst>
                </a:gridCol>
                <a:gridCol w="4293811">
                  <a:extLst>
                    <a:ext uri="{9D8B030D-6E8A-4147-A177-3AD203B41FA5}">
                      <a16:colId xmlns:a16="http://schemas.microsoft.com/office/drawing/2014/main" val="1393837335"/>
                    </a:ext>
                  </a:extLst>
                </a:gridCol>
                <a:gridCol w="1310373">
                  <a:extLst>
                    <a:ext uri="{9D8B030D-6E8A-4147-A177-3AD203B41FA5}">
                      <a16:colId xmlns:a16="http://schemas.microsoft.com/office/drawing/2014/main" val="3974397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Wits-DATA TAG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6" marR="5506" marT="5506" marB="0" anchor="ctr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Source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6" marR="5506" marT="5506" marB="0" anchor="ctr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Wits Address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6" marR="5506" marT="5506" marB="0" anchor="ctr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Description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6" marR="5506" marT="5506" marB="0" anchor="b">
                    <a:solidFill>
                      <a:srgbClr val="FBCE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Logic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6" marR="5506" marT="5506" marB="0" anchor="b"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7418"/>
                  </a:ext>
                </a:extLst>
              </a:tr>
              <a:tr h="29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WITS_DATA_30_02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GreenBee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Port Switchboard (FS37)\Thruster 4 (Port Stern Thruster) Feeder (A02)\ Thruster 4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314309938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Port Switchboard (FS37)\Generator 1 (A06)\ Generator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572677646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Port Switchboard (FS37)\Generator 2 (A07)\ Generator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4049849629"/>
                  </a:ext>
                </a:extLst>
              </a:tr>
              <a:tr h="29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Port Switchboard (FS37)\Thruster 1 (Centre Bow Thruster) Feeder (A10)\ Thruster 1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706939106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Centre Switchboard (FS39)\Generator 1 (A02)\ Generator Active Power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3686061464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Centre Switchboard (FS39)\Generator 2 (A03)\ Generator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704570198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Centre Switchboard (FS39)\Thruster 3 (Starboard Bow Thruster) Feeder (A04)\ Thruster 3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1681038699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Centre Switchboard (FS39)\Thruster 6 (Centre Stern Thruster) Feeder (A07)\ Thruster 6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1618925761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Starboard Switchboard (FS41)\Thruster 2 (Port Bow Thruster) Feeder (A02)\ Thruster 2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3971064467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Starboard Switchboard (FS41)\Generator 1 (A06)\ Generator Active Power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3360899362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Starboard Switchboard (FS41)\Generator 2 (A07)\ Generator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79976990"/>
                  </a:ext>
                </a:extLst>
              </a:tr>
              <a:tr h="31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WITS_DATA_30_84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Starboard Switchboard (FS41)\Thruster 5 (Starboard Stern Thruster) Feeder (A11)\ Thruster 5 Active Power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835528962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GPS Quality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if &lt; 2, then Yellow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046599728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Number of Satellites in View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What is good?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1198925979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Latitude Degrees (364000 feet)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Compare to DP set 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4016773973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Longitude Degrees (364000 feet)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Compare to DP set 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011845256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Latitude Minutes (6068 ft)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Compare to DP set 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4061810087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Longitude Minutes (6068 ft)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Compare to DP set point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913092076"/>
                  </a:ext>
                </a:extLst>
              </a:tr>
              <a:tr h="296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Derived by Sniffer\ AKA Derived Value\ Vessel Operating in Fault Tolerant Configuration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Engaging AKA on 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601318370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Derived by  Sniffer\AKA Derived Value\ Low Confidence in Data Logging System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Engaging AKA on 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2833234587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Derived by  Sniffer\AKA Derived Value\ Power Plant Utilization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Engaging AKA on 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1620113838"/>
                  </a:ext>
                </a:extLst>
              </a:tr>
              <a:tr h="159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WITS_DATA_31_63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GreenBee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Derived by  Sniffer\AKA Derived Value\ Plant Overloaded Alarm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Engaging AKA on details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ctr"/>
                </a:tc>
                <a:extLst>
                  <a:ext uri="{0D108BD9-81ED-4DB2-BD59-A6C34878D82A}">
                    <a16:rowId xmlns:a16="http://schemas.microsoft.com/office/drawing/2014/main" val="402879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740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563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446-DD22-4313-8FA7-42ED436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Fleet overview Visual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5A415-E5BF-4E3D-8BF2-BFC413D8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7" y="2455523"/>
            <a:ext cx="5436893" cy="3020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9666F0-3F2E-4867-BBFC-569706B8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66" y="87974"/>
            <a:ext cx="3778000" cy="359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0248B2-6FAD-4DE5-8C02-F78E47D3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94" y="3713955"/>
            <a:ext cx="3500261" cy="3333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A4869-212B-4942-90DB-D5E2715C7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171" y="4704494"/>
            <a:ext cx="2202791" cy="771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B94A3D-A913-4E8E-8C60-8D92E01843DC}"/>
              </a:ext>
            </a:extLst>
          </p:cNvPr>
          <p:cNvSpPr/>
          <p:nvPr/>
        </p:nvSpPr>
        <p:spPr>
          <a:xfrm>
            <a:off x="6811766" y="3713955"/>
            <a:ext cx="4867472" cy="990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83EA4-87C7-4622-894F-5234EB03BF50}"/>
              </a:ext>
            </a:extLst>
          </p:cNvPr>
          <p:cNvSpPr/>
          <p:nvPr/>
        </p:nvSpPr>
        <p:spPr>
          <a:xfrm>
            <a:off x="6964166" y="5418322"/>
            <a:ext cx="4867472" cy="1543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6846172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3E061822-1433-47D7-94DB-EBEB34432CAA}" vid="{C80246FC-6468-442F-AF5A-70E209A4BC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F14CFBD65C4898CB832487CD9F07" ma:contentTypeVersion="8" ma:contentTypeDescription="Create a new document." ma:contentTypeScope="" ma:versionID="c82b45b2835eebc55ce38b2487e237fb">
  <xsd:schema xmlns:xsd="http://www.w3.org/2001/XMLSchema" xmlns:xs="http://www.w3.org/2001/XMLSchema" xmlns:p="http://schemas.microsoft.com/office/2006/metadata/properties" xmlns:ns3="f724323d-1b36-4f51-8232-67ecd0ab4722" xmlns:ns4="4a3c66e9-3f1b-466d-9230-ff77f20bba00" targetNamespace="http://schemas.microsoft.com/office/2006/metadata/properties" ma:root="true" ma:fieldsID="94afbbcc4ec9a70123f4e124166a43ce" ns3:_="" ns4:_="">
    <xsd:import namespace="f724323d-1b36-4f51-8232-67ecd0ab4722"/>
    <xsd:import namespace="4a3c66e9-3f1b-466d-9230-ff77f20bba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4323d-1b36-4f51-8232-67ecd0ab4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c66e9-3f1b-466d-9230-ff77f20bba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5897AE-EB29-422E-B852-C8C700FAD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24323d-1b36-4f51-8232-67ecd0ab4722"/>
    <ds:schemaRef ds:uri="4a3c66e9-3f1b-466d-9230-ff77f20bba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9C74CD-1398-43E6-BFF2-71028A4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67B08-FA41-4015-AAF3-003114BB30BC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6450</TotalTime>
  <Words>747</Words>
  <Application>Microsoft Office PowerPoint</Application>
  <PresentationFormat>Widescreen</PresentationFormat>
  <Paragraphs>175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Futura Bold</vt:lpstr>
      <vt:lpstr>Futura Medium</vt:lpstr>
      <vt:lpstr>Wingdings</vt:lpstr>
      <vt:lpstr>Shell layouts with footer</vt:lpstr>
      <vt:lpstr>PowerPoint Presentation</vt:lpstr>
      <vt:lpstr>Thalassa</vt:lpstr>
      <vt:lpstr>Dynamic Positioning</vt:lpstr>
      <vt:lpstr>Actions</vt:lpstr>
      <vt:lpstr>Dynamic Position</vt:lpstr>
      <vt:lpstr>PowerPoint Presentation</vt:lpstr>
      <vt:lpstr>Fleet overview Visual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Gelsinger, Shawn E SEPCO-PTW/U/WE</dc:creator>
  <cp:lastModifiedBy>Smith, Tyler SIEP-PTW/D/S</cp:lastModifiedBy>
  <cp:revision>148</cp:revision>
  <cp:lastPrinted>2019-03-18T12:08:25Z</cp:lastPrinted>
  <dcterms:created xsi:type="dcterms:W3CDTF">2018-07-19T22:45:00Z</dcterms:created>
  <dcterms:modified xsi:type="dcterms:W3CDTF">2023-01-09T16:00:14Z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0x01010052CDF14CFBD65C4898CB832487CD9F07</vt:lpwstr>
  </property>
  <property fmtid="{D5CDD505-2E9C-101B-9397-08002B2CF9AE}" pid="5" name="Shell SharePoint SAEF SecurityClassification">
    <vt:lpwstr>1;#Restricted|21aa7f98-4035-4019-a764-107acb7269af</vt:lpwstr>
  </property>
  <property fmtid="{D5CDD505-2E9C-101B-9397-08002B2CF9AE}" pid="6" name="Shell SharePoint SAEF BusinessUnitRegion">
    <vt:lpwstr>7;#Wells|e2489c48-ad00-49f9-b6bc-6a207f78c8bb</vt:lpwstr>
  </property>
  <property fmtid="{D5CDD505-2E9C-101B-9397-08002B2CF9AE}" pid="7" name="Shell SharePoint SAEF ExportControlClassification">
    <vt:lpwstr>5;#US content - Non Controlled (EAR99)|28f925a0-3150-42d2-9202-9af8bad33ffa</vt:lpwstr>
  </property>
  <property fmtid="{D5CDD505-2E9C-101B-9397-08002B2CF9AE}" pid="8" name="_dlc_DocIdItemGuid">
    <vt:lpwstr>1ff1ee18-dece-4301-b8db-0d47b2e3dfac</vt:lpwstr>
  </property>
  <property fmtid="{D5CDD505-2E9C-101B-9397-08002B2CF9AE}" pid="9" name="Shell SharePoint SAEF DocumentStatus">
    <vt:lpwstr>2;#Draft|1c86f377-7d91-4c95-bd5b-c18c83fe0aa5</vt:lpwstr>
  </property>
  <property fmtid="{D5CDD505-2E9C-101B-9397-08002B2CF9AE}" pid="10" name="Shell SharePoint SAEF Business">
    <vt:lpwstr>7;#Wells|e2489c48-ad00-49f9-b6bc-6a207f78c8bb</vt:lpwstr>
  </property>
  <property fmtid="{D5CDD505-2E9C-101B-9397-08002B2CF9AE}" pid="11" name="TaxCatchAll">
    <vt:lpwstr>5;#US content - Non Controlled (EAR99)|28f925a0-3150-42d2-9202-9af8bad33ffa;#2;#Draft|1c86f377-7d91-4c95-bd5b-c18c83fe0aa5;#1;#Restricted|21aa7f98-4035-4019-a764-107acb7269af;#7;#Wells|e2489c48-ad00-49f9-b6bc-6a207f78c8bb</vt:lpwstr>
  </property>
  <property fmtid="{D5CDD505-2E9C-101B-9397-08002B2CF9AE}" pid="12" name="Shell SharePoint SAEF SecurityClassificationTaxHTField0">
    <vt:lpwstr>Restricted|21aa7f98-4035-4019-a764-107acb7269af</vt:lpwstr>
  </property>
  <property fmtid="{D5CDD505-2E9C-101B-9397-08002B2CF9AE}" pid="13" name="Shell SharePoint SAEF BusinessUnitRegionTaxHTField0">
    <vt:lpwstr>Wells|e2489c48-ad00-49f9-b6bc-6a207f78c8bb</vt:lpwstr>
  </property>
  <property fmtid="{D5CDD505-2E9C-101B-9397-08002B2CF9AE}" pid="14" name="Shell SharePoint SAEF DocumentStatusTaxHTField0">
    <vt:lpwstr>Draft|1c86f377-7d91-4c95-bd5b-c18c83fe0aa5</vt:lpwstr>
  </property>
  <property fmtid="{D5CDD505-2E9C-101B-9397-08002B2CF9AE}" pid="15" name="Shell SharePoint SAEF BusinessTaxHTField0">
    <vt:lpwstr>Wells|e2489c48-ad00-49f9-b6bc-6a207f78c8bb</vt:lpwstr>
  </property>
  <property fmtid="{D5CDD505-2E9C-101B-9397-08002B2CF9AE}" pid="16" name="Shell SharePoint SAEF ExportControlClassificationTaxHTField0">
    <vt:lpwstr>US content - Non Controlled (EAR99)|28f925a0-3150-42d2-9202-9af8bad33ffa</vt:lpwstr>
  </property>
</Properties>
</file>