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14"/>
  </p:notesMasterIdLst>
  <p:sldIdLst>
    <p:sldId id="2145706746" r:id="rId5"/>
    <p:sldId id="2145706747" r:id="rId6"/>
    <p:sldId id="2145706749" r:id="rId7"/>
    <p:sldId id="2145706748" r:id="rId8"/>
    <p:sldId id="2145706750" r:id="rId9"/>
    <p:sldId id="2145706751" r:id="rId10"/>
    <p:sldId id="2145706752" r:id="rId11"/>
    <p:sldId id="2145706753" r:id="rId12"/>
    <p:sldId id="2145706723" r:id="rId13"/>
  </p:sldIdLst>
  <p:sldSz cx="12192000" cy="6858000"/>
  <p:notesSz cx="9296400" cy="14782800"/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6BC69"/>
    <a:srgbClr val="92D050"/>
    <a:srgbClr val="0038A8"/>
    <a:srgbClr val="AFAFAF"/>
    <a:srgbClr val="C55A11"/>
    <a:srgbClr val="4474CA"/>
    <a:srgbClr val="A5A5A5"/>
    <a:srgbClr val="CBCACA"/>
    <a:srgbClr val="F27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72834-4A9A-4C1E-AB63-99FB980B59A9}" v="2" dt="2023-01-22T18:59:3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yler SIEP-PTW/D/S" userId="ac41483e-67b2-48d5-ac65-e5c5b18738e5" providerId="ADAL" clId="{41A72834-4A9A-4C1E-AB63-99FB980B59A9}"/>
    <pc:docChg chg="undo custSel addSld delSld modSld">
      <pc:chgData name="Smith, Tyler SIEP-PTW/D/S" userId="ac41483e-67b2-48d5-ac65-e5c5b18738e5" providerId="ADAL" clId="{41A72834-4A9A-4C1E-AB63-99FB980B59A9}" dt="2023-01-23T12:54:21.628" v="610" actId="20577"/>
      <pc:docMkLst>
        <pc:docMk/>
      </pc:docMkLst>
      <pc:sldChg chg="add del">
        <pc:chgData name="Smith, Tyler SIEP-PTW/D/S" userId="ac41483e-67b2-48d5-ac65-e5c5b18738e5" providerId="ADAL" clId="{41A72834-4A9A-4C1E-AB63-99FB980B59A9}" dt="2023-01-22T18:59:35.627" v="2"/>
        <pc:sldMkLst>
          <pc:docMk/>
          <pc:sldMk cId="4012256307" sldId="2145706723"/>
        </pc:sldMkLst>
      </pc:sldChg>
      <pc:sldChg chg="del">
        <pc:chgData name="Smith, Tyler SIEP-PTW/D/S" userId="ac41483e-67b2-48d5-ac65-e5c5b18738e5" providerId="ADAL" clId="{41A72834-4A9A-4C1E-AB63-99FB980B59A9}" dt="2023-01-22T18:59:22.516" v="1" actId="47"/>
        <pc:sldMkLst>
          <pc:docMk/>
          <pc:sldMk cId="3684617214" sldId="2145706734"/>
        </pc:sldMkLst>
      </pc:sldChg>
      <pc:sldChg chg="del">
        <pc:chgData name="Smith, Tyler SIEP-PTW/D/S" userId="ac41483e-67b2-48d5-ac65-e5c5b18738e5" providerId="ADAL" clId="{41A72834-4A9A-4C1E-AB63-99FB980B59A9}" dt="2023-01-22T18:59:22.516" v="1" actId="47"/>
        <pc:sldMkLst>
          <pc:docMk/>
          <pc:sldMk cId="2903223963" sldId="2145706740"/>
        </pc:sldMkLst>
      </pc:sldChg>
      <pc:sldChg chg="del">
        <pc:chgData name="Smith, Tyler SIEP-PTW/D/S" userId="ac41483e-67b2-48d5-ac65-e5c5b18738e5" providerId="ADAL" clId="{41A72834-4A9A-4C1E-AB63-99FB980B59A9}" dt="2023-01-22T18:59:22.516" v="1" actId="47"/>
        <pc:sldMkLst>
          <pc:docMk/>
          <pc:sldMk cId="3242174043" sldId="2145706741"/>
        </pc:sldMkLst>
      </pc:sldChg>
      <pc:sldChg chg="del">
        <pc:chgData name="Smith, Tyler SIEP-PTW/D/S" userId="ac41483e-67b2-48d5-ac65-e5c5b18738e5" providerId="ADAL" clId="{41A72834-4A9A-4C1E-AB63-99FB980B59A9}" dt="2023-01-22T18:59:22.516" v="1" actId="47"/>
        <pc:sldMkLst>
          <pc:docMk/>
          <pc:sldMk cId="3613897504" sldId="2145706742"/>
        </pc:sldMkLst>
      </pc:sldChg>
      <pc:sldChg chg="del">
        <pc:chgData name="Smith, Tyler SIEP-PTW/D/S" userId="ac41483e-67b2-48d5-ac65-e5c5b18738e5" providerId="ADAL" clId="{41A72834-4A9A-4C1E-AB63-99FB980B59A9}" dt="2023-01-22T18:59:22.516" v="1" actId="47"/>
        <pc:sldMkLst>
          <pc:docMk/>
          <pc:sldMk cId="4146051493" sldId="2145706743"/>
        </pc:sldMkLst>
      </pc:sldChg>
      <pc:sldChg chg="del">
        <pc:chgData name="Smith, Tyler SIEP-PTW/D/S" userId="ac41483e-67b2-48d5-ac65-e5c5b18738e5" providerId="ADAL" clId="{41A72834-4A9A-4C1E-AB63-99FB980B59A9}" dt="2023-01-22T18:59:22.516" v="1" actId="47"/>
        <pc:sldMkLst>
          <pc:docMk/>
          <pc:sldMk cId="1892176037" sldId="2145706744"/>
        </pc:sldMkLst>
      </pc:sldChg>
      <pc:sldChg chg="modSp add mod">
        <pc:chgData name="Smith, Tyler SIEP-PTW/D/S" userId="ac41483e-67b2-48d5-ac65-e5c5b18738e5" providerId="ADAL" clId="{41A72834-4A9A-4C1E-AB63-99FB980B59A9}" dt="2023-01-22T18:59:51.637" v="6" actId="20577"/>
        <pc:sldMkLst>
          <pc:docMk/>
          <pc:sldMk cId="1043195821" sldId="2145706746"/>
        </pc:sldMkLst>
        <pc:spChg chg="mod">
          <ac:chgData name="Smith, Tyler SIEP-PTW/D/S" userId="ac41483e-67b2-48d5-ac65-e5c5b18738e5" providerId="ADAL" clId="{41A72834-4A9A-4C1E-AB63-99FB980B59A9}" dt="2023-01-22T18:59:39.891" v="4" actId="20577"/>
          <ac:spMkLst>
            <pc:docMk/>
            <pc:sldMk cId="1043195821" sldId="2145706746"/>
            <ac:spMk id="3" creationId="{EF4F9325-635D-49D2-B5BD-E9EF7E33050F}"/>
          </ac:spMkLst>
        </pc:spChg>
        <pc:spChg chg="mod">
          <ac:chgData name="Smith, Tyler SIEP-PTW/D/S" userId="ac41483e-67b2-48d5-ac65-e5c5b18738e5" providerId="ADAL" clId="{41A72834-4A9A-4C1E-AB63-99FB980B59A9}" dt="2023-01-22T18:59:51.637" v="6" actId="20577"/>
          <ac:spMkLst>
            <pc:docMk/>
            <pc:sldMk cId="1043195821" sldId="2145706746"/>
            <ac:spMk id="4" creationId="{558DDEA3-B076-4DFF-950A-1A891461B319}"/>
          </ac:spMkLst>
        </pc:spChg>
      </pc:sldChg>
      <pc:sldChg chg="modSp add mod">
        <pc:chgData name="Smith, Tyler SIEP-PTW/D/S" userId="ac41483e-67b2-48d5-ac65-e5c5b18738e5" providerId="ADAL" clId="{41A72834-4A9A-4C1E-AB63-99FB980B59A9}" dt="2023-01-23T12:50:05.831" v="360" actId="108"/>
        <pc:sldMkLst>
          <pc:docMk/>
          <pc:sldMk cId="1114995976" sldId="2145706747"/>
        </pc:sldMkLst>
        <pc:spChg chg="mod">
          <ac:chgData name="Smith, Tyler SIEP-PTW/D/S" userId="ac41483e-67b2-48d5-ac65-e5c5b18738e5" providerId="ADAL" clId="{41A72834-4A9A-4C1E-AB63-99FB980B59A9}" dt="2023-01-23T12:50:05.831" v="360" actId="108"/>
          <ac:spMkLst>
            <pc:docMk/>
            <pc:sldMk cId="1114995976" sldId="2145706747"/>
            <ac:spMk id="3" creationId="{168D8145-8338-4018-9A4B-695BE374409F}"/>
          </ac:spMkLst>
        </pc:spChg>
        <pc:spChg chg="mod">
          <ac:chgData name="Smith, Tyler SIEP-PTW/D/S" userId="ac41483e-67b2-48d5-ac65-e5c5b18738e5" providerId="ADAL" clId="{41A72834-4A9A-4C1E-AB63-99FB980B59A9}" dt="2023-01-23T12:02:05.868" v="187" actId="404"/>
          <ac:spMkLst>
            <pc:docMk/>
            <pc:sldMk cId="1114995976" sldId="2145706747"/>
            <ac:spMk id="8" creationId="{7AF5DCEB-0F1D-495D-A523-33FB14850313}"/>
          </ac:spMkLst>
        </pc:spChg>
      </pc:sldChg>
      <pc:sldChg chg="add">
        <pc:chgData name="Smith, Tyler SIEP-PTW/D/S" userId="ac41483e-67b2-48d5-ac65-e5c5b18738e5" providerId="ADAL" clId="{41A72834-4A9A-4C1E-AB63-99FB980B59A9}" dt="2023-01-22T18:59:19.037" v="0"/>
        <pc:sldMkLst>
          <pc:docMk/>
          <pc:sldMk cId="4171646430" sldId="2145706748"/>
        </pc:sldMkLst>
      </pc:sldChg>
      <pc:sldChg chg="addSp modSp add mod">
        <pc:chgData name="Smith, Tyler SIEP-PTW/D/S" userId="ac41483e-67b2-48d5-ac65-e5c5b18738e5" providerId="ADAL" clId="{41A72834-4A9A-4C1E-AB63-99FB980B59A9}" dt="2023-01-23T12:34:07.514" v="191" actId="20577"/>
        <pc:sldMkLst>
          <pc:docMk/>
          <pc:sldMk cId="1855798845" sldId="2145706749"/>
        </pc:sldMkLst>
        <pc:spChg chg="mod">
          <ac:chgData name="Smith, Tyler SIEP-PTW/D/S" userId="ac41483e-67b2-48d5-ac65-e5c5b18738e5" providerId="ADAL" clId="{41A72834-4A9A-4C1E-AB63-99FB980B59A9}" dt="2023-01-23T12:01:24.643" v="169" actId="20577"/>
          <ac:spMkLst>
            <pc:docMk/>
            <pc:sldMk cId="1855798845" sldId="2145706749"/>
            <ac:spMk id="2" creationId="{B7BE4ABF-7628-419E-A781-86907150B449}"/>
          </ac:spMkLst>
        </pc:spChg>
        <pc:spChg chg="mod">
          <ac:chgData name="Smith, Tyler SIEP-PTW/D/S" userId="ac41483e-67b2-48d5-ac65-e5c5b18738e5" providerId="ADAL" clId="{41A72834-4A9A-4C1E-AB63-99FB980B59A9}" dt="2023-01-22T19:02:44.969" v="95" actId="20577"/>
          <ac:spMkLst>
            <pc:docMk/>
            <pc:sldMk cId="1855798845" sldId="2145706749"/>
            <ac:spMk id="3" creationId="{BE25D1D8-3A10-4F23-B134-B883B5D83396}"/>
          </ac:spMkLst>
        </pc:spChg>
        <pc:spChg chg="mod">
          <ac:chgData name="Smith, Tyler SIEP-PTW/D/S" userId="ac41483e-67b2-48d5-ac65-e5c5b18738e5" providerId="ADAL" clId="{41A72834-4A9A-4C1E-AB63-99FB980B59A9}" dt="2023-01-23T12:33:37.556" v="188" actId="20577"/>
          <ac:spMkLst>
            <pc:docMk/>
            <pc:sldMk cId="1855798845" sldId="2145706749"/>
            <ac:spMk id="4" creationId="{726EBD06-8146-40B7-BB80-7DF45383031F}"/>
          </ac:spMkLst>
        </pc:spChg>
        <pc:spChg chg="mod">
          <ac:chgData name="Smith, Tyler SIEP-PTW/D/S" userId="ac41483e-67b2-48d5-ac65-e5c5b18738e5" providerId="ADAL" clId="{41A72834-4A9A-4C1E-AB63-99FB980B59A9}" dt="2023-01-23T12:34:07.514" v="191" actId="20577"/>
          <ac:spMkLst>
            <pc:docMk/>
            <pc:sldMk cId="1855798845" sldId="2145706749"/>
            <ac:spMk id="6" creationId="{D38D6D4A-3065-4160-8CF5-76F6CA736959}"/>
          </ac:spMkLst>
        </pc:spChg>
        <pc:cxnChg chg="add mod">
          <ac:chgData name="Smith, Tyler SIEP-PTW/D/S" userId="ac41483e-67b2-48d5-ac65-e5c5b18738e5" providerId="ADAL" clId="{41A72834-4A9A-4C1E-AB63-99FB980B59A9}" dt="2023-01-22T19:03:51.229" v="147" actId="1582"/>
          <ac:cxnSpMkLst>
            <pc:docMk/>
            <pc:sldMk cId="1855798845" sldId="2145706749"/>
            <ac:cxnSpMk id="8" creationId="{B0C283AC-33F5-4C6E-9497-E9279475CD82}"/>
          </ac:cxnSpMkLst>
        </pc:cxnChg>
      </pc:sldChg>
      <pc:sldChg chg="modSp add mod">
        <pc:chgData name="Smith, Tyler SIEP-PTW/D/S" userId="ac41483e-67b2-48d5-ac65-e5c5b18738e5" providerId="ADAL" clId="{41A72834-4A9A-4C1E-AB63-99FB980B59A9}" dt="2023-01-23T12:42:54.915" v="195" actId="14734"/>
        <pc:sldMkLst>
          <pc:docMk/>
          <pc:sldMk cId="2461245080" sldId="2145706750"/>
        </pc:sldMkLst>
        <pc:graphicFrameChg chg="modGraphic">
          <ac:chgData name="Smith, Tyler SIEP-PTW/D/S" userId="ac41483e-67b2-48d5-ac65-e5c5b18738e5" providerId="ADAL" clId="{41A72834-4A9A-4C1E-AB63-99FB980B59A9}" dt="2023-01-23T12:42:54.915" v="195" actId="14734"/>
          <ac:graphicFrameMkLst>
            <pc:docMk/>
            <pc:sldMk cId="2461245080" sldId="2145706750"/>
            <ac:graphicFrameMk id="10" creationId="{6B9F6717-E575-4111-8E2F-F10140EAF1E3}"/>
          </ac:graphicFrameMkLst>
        </pc:graphicFrameChg>
      </pc:sldChg>
      <pc:sldChg chg="add">
        <pc:chgData name="Smith, Tyler SIEP-PTW/D/S" userId="ac41483e-67b2-48d5-ac65-e5c5b18738e5" providerId="ADAL" clId="{41A72834-4A9A-4C1E-AB63-99FB980B59A9}" dt="2023-01-22T18:59:19.037" v="0"/>
        <pc:sldMkLst>
          <pc:docMk/>
          <pc:sldMk cId="1338791897" sldId="2145706751"/>
        </pc:sldMkLst>
      </pc:sldChg>
      <pc:sldChg chg="add">
        <pc:chgData name="Smith, Tyler SIEP-PTW/D/S" userId="ac41483e-67b2-48d5-ac65-e5c5b18738e5" providerId="ADAL" clId="{41A72834-4A9A-4C1E-AB63-99FB980B59A9}" dt="2023-01-22T18:59:19.037" v="0"/>
        <pc:sldMkLst>
          <pc:docMk/>
          <pc:sldMk cId="3635566088" sldId="2145706752"/>
        </pc:sldMkLst>
      </pc:sldChg>
      <pc:sldChg chg="modSp new mod">
        <pc:chgData name="Smith, Tyler SIEP-PTW/D/S" userId="ac41483e-67b2-48d5-ac65-e5c5b18738e5" providerId="ADAL" clId="{41A72834-4A9A-4C1E-AB63-99FB980B59A9}" dt="2023-01-23T12:54:21.628" v="610" actId="20577"/>
        <pc:sldMkLst>
          <pc:docMk/>
          <pc:sldMk cId="2284474466" sldId="2145706753"/>
        </pc:sldMkLst>
        <pc:spChg chg="mod">
          <ac:chgData name="Smith, Tyler SIEP-PTW/D/S" userId="ac41483e-67b2-48d5-ac65-e5c5b18738e5" providerId="ADAL" clId="{41A72834-4A9A-4C1E-AB63-99FB980B59A9}" dt="2023-01-23T12:50:54.892" v="368" actId="20577"/>
          <ac:spMkLst>
            <pc:docMk/>
            <pc:sldMk cId="2284474466" sldId="2145706753"/>
            <ac:spMk id="2" creationId="{BE5FE2AE-7B47-4FA7-A5BC-E322A5C4B79F}"/>
          </ac:spMkLst>
        </pc:spChg>
        <pc:spChg chg="mod">
          <ac:chgData name="Smith, Tyler SIEP-PTW/D/S" userId="ac41483e-67b2-48d5-ac65-e5c5b18738e5" providerId="ADAL" clId="{41A72834-4A9A-4C1E-AB63-99FB980B59A9}" dt="2023-01-23T12:54:21.628" v="610" actId="20577"/>
          <ac:spMkLst>
            <pc:docMk/>
            <pc:sldMk cId="2284474466" sldId="2145706753"/>
            <ac:spMk id="3" creationId="{D4795413-58A1-4464-8B03-734DA39ED0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741707"/>
          </a:xfrm>
          <a:prstGeom prst="rect">
            <a:avLst/>
          </a:prstGeom>
        </p:spPr>
        <p:txBody>
          <a:bodyPr vert="horz" lIns="137590" tIns="68795" rIns="137590" bIns="68795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741707"/>
          </a:xfrm>
          <a:prstGeom prst="rect">
            <a:avLst/>
          </a:prstGeom>
        </p:spPr>
        <p:txBody>
          <a:bodyPr vert="horz" lIns="137590" tIns="68795" rIns="137590" bIns="68795" rtlCol="0"/>
          <a:lstStyle>
            <a:lvl1pPr algn="r">
              <a:defRPr sz="1800"/>
            </a:lvl1pPr>
          </a:lstStyle>
          <a:p>
            <a:fld id="{6BFD8784-D0AB-402D-955A-EE228BB2EAE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847850"/>
            <a:ext cx="8867775" cy="498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590" tIns="68795" rIns="137590" bIns="687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7114222"/>
            <a:ext cx="7437120" cy="5820728"/>
          </a:xfrm>
          <a:prstGeom prst="rect">
            <a:avLst/>
          </a:prstGeom>
        </p:spPr>
        <p:txBody>
          <a:bodyPr vert="horz" lIns="137590" tIns="68795" rIns="137590" bIns="687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41095"/>
            <a:ext cx="4028440" cy="741706"/>
          </a:xfrm>
          <a:prstGeom prst="rect">
            <a:avLst/>
          </a:prstGeom>
        </p:spPr>
        <p:txBody>
          <a:bodyPr vert="horz" lIns="137590" tIns="68795" rIns="137590" bIns="68795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14041095"/>
            <a:ext cx="4028440" cy="741706"/>
          </a:xfrm>
          <a:prstGeom prst="rect">
            <a:avLst/>
          </a:prstGeom>
        </p:spPr>
        <p:txBody>
          <a:bodyPr vert="horz" lIns="137590" tIns="68795" rIns="137590" bIns="68795" rtlCol="0" anchor="b"/>
          <a:lstStyle>
            <a:lvl1pPr algn="r">
              <a:defRPr sz="1800"/>
            </a:lvl1pPr>
          </a:lstStyle>
          <a:p>
            <a:fld id="{A0C389AC-3830-4849-A604-9644B16F0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776356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94635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840567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71278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093842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6591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5020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0741116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900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1BE8-FB82-4192-AFF7-9A844A1D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EF219-551E-4A69-B086-ADF8BB1E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F6B0-0E66-4F49-A344-09FD17E2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A8B0-93D9-423D-BA02-64EA11A2002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AE25-BCD0-453E-8D16-6A00939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8DF0-587C-439B-80C8-953A2A8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2C27-5975-4762-83C3-53E6890E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66472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203321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18998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463503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4053764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92179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69888596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39899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568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ransition>
    <p:fade/>
  </p:transition>
  <p:hf sldNum="0"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097-2898-4F44-8B2C-59629074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9325-635D-49D2-B5BD-E9EF7E330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23 Sprint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DDEA3-B076-4DFF-950A-1A891461B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431958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0699-72DB-44A4-BA54-A9846BA7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Safety </a:t>
            </a:r>
            <a:r>
              <a:rPr lang="en-US" dirty="0" err="1"/>
              <a:t>Dashbaord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8145-8338-4018-9A4B-695BE37440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4885267" cy="48307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“DP Health” Barrier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dummy wells with the dynamic positioning system data - 1 for Proteus and 1 for Thalassa (see screenshots below).  Let me know if you have any questions or issues accessing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Dynamic Positioning – If any yellow then yellow, if any red then red.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Alerts - Green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Excursion -green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DP Power -Green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DP Thrust - Green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52962-5964-4E6B-8CC0-610A6FF0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13" y="1021291"/>
            <a:ext cx="4467225" cy="462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6841A-A039-4B8E-8F23-EBAACF86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37" y="4840816"/>
            <a:ext cx="4219575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5DCEB-0F1D-495D-A523-33FB14850313}"/>
              </a:ext>
            </a:extLst>
          </p:cNvPr>
          <p:cNvSpPr txBox="1"/>
          <p:nvPr/>
        </p:nvSpPr>
        <p:spPr bwMode="auto">
          <a:xfrm>
            <a:off x="7397750" y="4924991"/>
            <a:ext cx="1478225" cy="194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000" dirty="0">
                <a:solidFill>
                  <a:schemeClr val="bg1"/>
                </a:solidFill>
              </a:rPr>
              <a:t>Dynamic Position</a:t>
            </a:r>
          </a:p>
        </p:txBody>
      </p:sp>
    </p:spTree>
    <p:extLst>
      <p:ext uri="{BB962C8B-B14F-4D97-AF65-F5344CB8AC3E}">
        <p14:creationId xmlns:p14="http://schemas.microsoft.com/office/powerpoint/2010/main" val="11149959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ABF-7628-419E-A781-86907150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D1D8-3A10-4F23-B134-B883B5D833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881188"/>
            <a:ext cx="3167355" cy="4830762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3155 - 	Derived by Sniffer\ AKA Derived Value\ Vessel Operating in Fault Tolerant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3163 -	Derived by  Sniffer\AKA Derived Value\ Plant Overloaded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3157	 - Derived by  Sniffer\AKA Derived Value\ Low Confidence in Data Logging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Excursion –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DP Power –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DP Thrust -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2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6EBD06-8146-40B7-BB80-7DF45383031F}"/>
              </a:ext>
            </a:extLst>
          </p:cNvPr>
          <p:cNvSpPr txBox="1">
            <a:spLocks/>
          </p:cNvSpPr>
          <p:nvPr/>
        </p:nvSpPr>
        <p:spPr bwMode="auto">
          <a:xfrm>
            <a:off x="3707928" y="1881188"/>
            <a:ext cx="4010025" cy="4830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3155 or 3163 &gt; 0 then red, otherwise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 3157 &gt; 0  then yellow, otherwise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both of above are &gt;0 then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slide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slide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slide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C77957-E5FE-4439-8B02-55768540D971}"/>
              </a:ext>
            </a:extLst>
          </p:cNvPr>
          <p:cNvSpPr txBox="1">
            <a:spLocks/>
          </p:cNvSpPr>
          <p:nvPr/>
        </p:nvSpPr>
        <p:spPr bwMode="auto">
          <a:xfrm>
            <a:off x="7947024" y="1890524"/>
            <a:ext cx="3167355" cy="4830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Unit Process Safety Dashboard</a:t>
            </a:r>
          </a:p>
          <a:p>
            <a:pPr marL="462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D6D4A-3065-4160-8CF5-76F6CA736959}"/>
              </a:ext>
            </a:extLst>
          </p:cNvPr>
          <p:cNvSpPr txBox="1">
            <a:spLocks/>
          </p:cNvSpPr>
          <p:nvPr/>
        </p:nvSpPr>
        <p:spPr bwMode="auto">
          <a:xfrm>
            <a:off x="508000" y="1138048"/>
            <a:ext cx="11171238" cy="752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health of the Vessels power, thrusters, and location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283AC-33F5-4C6E-9497-E9279475CD82}"/>
              </a:ext>
            </a:extLst>
          </p:cNvPr>
          <p:cNvCxnSpPr/>
          <p:nvPr/>
        </p:nvCxnSpPr>
        <p:spPr>
          <a:xfrm>
            <a:off x="292963" y="5060272"/>
            <a:ext cx="1119474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988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89AD30-B8EF-4E21-987B-DD33B35F29C6}"/>
              </a:ext>
            </a:extLst>
          </p:cNvPr>
          <p:cNvSpPr/>
          <p:nvPr/>
        </p:nvSpPr>
        <p:spPr>
          <a:xfrm>
            <a:off x="6462445" y="3051425"/>
            <a:ext cx="5729555" cy="355485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3264C-6375-4A2F-9B89-3C2561C0A612}"/>
              </a:ext>
            </a:extLst>
          </p:cNvPr>
          <p:cNvSpPr/>
          <p:nvPr/>
        </p:nvSpPr>
        <p:spPr>
          <a:xfrm>
            <a:off x="380145" y="3051425"/>
            <a:ext cx="5832298" cy="3554858"/>
          </a:xfrm>
          <a:prstGeom prst="rect">
            <a:avLst/>
          </a:prstGeom>
          <a:solidFill>
            <a:schemeClr val="bg1"/>
          </a:solidFill>
          <a:ln>
            <a:solidFill>
              <a:srgbClr val="FBCE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0FA71-2B95-47D7-BD21-2F67C7D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E04B-DA3F-407F-BEAF-7D30AE689D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the health of the Vessels power, engines, and location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assess Dynamic position, need some details to be added into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Vessel/ Work Unit are not well specific and can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 Specific details update every well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805D23-CB95-4032-B757-9F2AA72B6404}"/>
              </a:ext>
            </a:extLst>
          </p:cNvPr>
          <p:cNvGraphicFramePr>
            <a:graphicFrameLocks noGrp="1"/>
          </p:cNvGraphicFramePr>
          <p:nvPr/>
        </p:nvGraphicFramePr>
        <p:xfrm>
          <a:off x="646685" y="3570836"/>
          <a:ext cx="5449314" cy="277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38">
                  <a:extLst>
                    <a:ext uri="{9D8B030D-6E8A-4147-A177-3AD203B41FA5}">
                      <a16:colId xmlns:a16="http://schemas.microsoft.com/office/drawing/2014/main" val="2273088405"/>
                    </a:ext>
                  </a:extLst>
                </a:gridCol>
                <a:gridCol w="1441057">
                  <a:extLst>
                    <a:ext uri="{9D8B030D-6E8A-4147-A177-3AD203B41FA5}">
                      <a16:colId xmlns:a16="http://schemas.microsoft.com/office/drawing/2014/main" val="952704"/>
                    </a:ext>
                  </a:extLst>
                </a:gridCol>
                <a:gridCol w="2191819">
                  <a:extLst>
                    <a:ext uri="{9D8B030D-6E8A-4147-A177-3AD203B41FA5}">
                      <a16:colId xmlns:a16="http://schemas.microsoft.com/office/drawing/2014/main" val="561290040"/>
                    </a:ext>
                  </a:extLst>
                </a:gridCol>
              </a:tblGrid>
              <a:tr h="26725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Dynamic Position Application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87614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 drop down, based on Corva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workunit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23626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Generators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down list - 4, 6, 8, or 10 as  options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8925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Thrusters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down list - 4, 6, 8, or 10 as  options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8998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Generator Maximum Power (kW)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 No decimal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1902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 Degraded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 0-100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11051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Thruster Power output (kW)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 No decimal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9272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Thruster Degraded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 0-100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90593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Thruster Emergency 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372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8CA16AD-C687-4ABB-8630-9074E56D7A84}"/>
              </a:ext>
            </a:extLst>
          </p:cNvPr>
          <p:cNvGraphicFramePr>
            <a:graphicFrameLocks noGrp="1"/>
          </p:cNvGraphicFramePr>
          <p:nvPr/>
        </p:nvGraphicFramePr>
        <p:xfrm>
          <a:off x="6645081" y="3570836"/>
          <a:ext cx="5449314" cy="280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38">
                  <a:extLst>
                    <a:ext uri="{9D8B030D-6E8A-4147-A177-3AD203B41FA5}">
                      <a16:colId xmlns:a16="http://schemas.microsoft.com/office/drawing/2014/main" val="2273088405"/>
                    </a:ext>
                  </a:extLst>
                </a:gridCol>
                <a:gridCol w="1441057">
                  <a:extLst>
                    <a:ext uri="{9D8B030D-6E8A-4147-A177-3AD203B41FA5}">
                      <a16:colId xmlns:a16="http://schemas.microsoft.com/office/drawing/2014/main" val="952704"/>
                    </a:ext>
                  </a:extLst>
                </a:gridCol>
                <a:gridCol w="2191819">
                  <a:extLst>
                    <a:ext uri="{9D8B030D-6E8A-4147-A177-3AD203B41FA5}">
                      <a16:colId xmlns:a16="http://schemas.microsoft.com/office/drawing/2014/main" val="561290040"/>
                    </a:ext>
                  </a:extLst>
                </a:gridCol>
              </a:tblGrid>
              <a:tr h="26725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Set up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87614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drop down based on Corva Set up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65494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SetPoint Latitude Degrees (364000 feet)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23626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SetPoint Longitude Degrees (364000 feet)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8925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SetPoint Latitude Minutes (6068 ft)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8998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SetPoint Longitude Minutes (6068 ft)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1902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Excusion Degraded (length)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11051"/>
                  </a:ext>
                </a:extLst>
              </a:tr>
              <a:tr h="5583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Excursion Emergency (length)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entry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927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107C8A-E0F2-43F0-8DF3-2DBD3086D07A}"/>
              </a:ext>
            </a:extLst>
          </p:cNvPr>
          <p:cNvSpPr txBox="1"/>
          <p:nvPr/>
        </p:nvSpPr>
        <p:spPr bwMode="auto">
          <a:xfrm>
            <a:off x="646685" y="3051425"/>
            <a:ext cx="404860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/>
              <a:t>Propose Shell create in Dev 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5E52E-7D41-4BF7-82FF-16DB4829EA77}"/>
              </a:ext>
            </a:extLst>
          </p:cNvPr>
          <p:cNvSpPr txBox="1"/>
          <p:nvPr/>
        </p:nvSpPr>
        <p:spPr bwMode="auto">
          <a:xfrm>
            <a:off x="6645081" y="3118209"/>
            <a:ext cx="404860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/>
              <a:t>Propose Corva create as part of Well setup</a:t>
            </a:r>
          </a:p>
        </p:txBody>
      </p:sp>
    </p:spTree>
    <p:extLst>
      <p:ext uri="{BB962C8B-B14F-4D97-AF65-F5344CB8AC3E}">
        <p14:creationId xmlns:p14="http://schemas.microsoft.com/office/powerpoint/2010/main" val="41716464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ABF-7628-419E-A781-86907150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Excursion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D6D4A-3065-4160-8CF5-76F6CA736959}"/>
              </a:ext>
            </a:extLst>
          </p:cNvPr>
          <p:cNvSpPr txBox="1">
            <a:spLocks/>
          </p:cNvSpPr>
          <p:nvPr/>
        </p:nvSpPr>
        <p:spPr bwMode="auto">
          <a:xfrm>
            <a:off x="508000" y="1138048"/>
            <a:ext cx="11171238" cy="752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health of the Vessels power, thrusters, and location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9F6717-E575-4111-8E2F-F10140EA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97444"/>
              </p:ext>
            </p:extLst>
          </p:nvPr>
        </p:nvGraphicFramePr>
        <p:xfrm>
          <a:off x="1025133" y="1603242"/>
          <a:ext cx="10110949" cy="516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49">
                  <a:extLst>
                    <a:ext uri="{9D8B030D-6E8A-4147-A177-3AD203B41FA5}">
                      <a16:colId xmlns:a16="http://schemas.microsoft.com/office/drawing/2014/main" val="311043129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1858389928"/>
                    </a:ext>
                  </a:extLst>
                </a:gridCol>
                <a:gridCol w="1514135">
                  <a:extLst>
                    <a:ext uri="{9D8B030D-6E8A-4147-A177-3AD203B41FA5}">
                      <a16:colId xmlns:a16="http://schemas.microsoft.com/office/drawing/2014/main" val="4288271757"/>
                    </a:ext>
                  </a:extLst>
                </a:gridCol>
                <a:gridCol w="691423">
                  <a:extLst>
                    <a:ext uri="{9D8B030D-6E8A-4147-A177-3AD203B41FA5}">
                      <a16:colId xmlns:a16="http://schemas.microsoft.com/office/drawing/2014/main" val="1448782941"/>
                    </a:ext>
                  </a:extLst>
                </a:gridCol>
                <a:gridCol w="2619910">
                  <a:extLst>
                    <a:ext uri="{9D8B030D-6E8A-4147-A177-3AD203B41FA5}">
                      <a16:colId xmlns:a16="http://schemas.microsoft.com/office/drawing/2014/main" val="2654214702"/>
                    </a:ext>
                  </a:extLst>
                </a:gridCol>
                <a:gridCol w="3973620">
                  <a:extLst>
                    <a:ext uri="{9D8B030D-6E8A-4147-A177-3AD203B41FA5}">
                      <a16:colId xmlns:a16="http://schemas.microsoft.com/office/drawing/2014/main" val="3271026050"/>
                    </a:ext>
                  </a:extLst>
                </a:gridCol>
              </a:tblGrid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Category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Source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Wits-DATA TAG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 Address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Processing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9660653"/>
                  </a:ext>
                </a:extLst>
              </a:tr>
              <a:tr h="840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WITS_DATA_31_27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3127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Latitude Degrees (364000 feet)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"X" = 364000*absolute value of (3127-"DP setpoint Latitude degrees") + 6068*absolute value of (3129 - "DP setpoint latitude Minutes")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3718891"/>
                  </a:ext>
                </a:extLst>
              </a:tr>
              <a:tr h="840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WITS_DATA_31_28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Longitude Degrees (364000 feet)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"Y"= 364000*absolute value of (3128-"DP setpoint Longitude degrees") + 6068*absolute value of (3130 - "DP setpoint longitude Minutes")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8251459"/>
                  </a:ext>
                </a:extLst>
              </a:tr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WITS_DATA_31_29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3129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Latitude Minutes (6068 ft)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"Excursion" = square root (X^2 +Y^2)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7238749"/>
                  </a:ext>
                </a:extLst>
              </a:tr>
              <a:tr h="4234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WITS_DATA_31_30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3130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Longitude Minutes (6068 ft)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If "Excursion" is &gt; "Excursion Degraded" then Yellow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9094210"/>
                  </a:ext>
                </a:extLst>
              </a:tr>
              <a:tr h="432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Well Setup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SetPoint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Latitude Degrees (364000 feet)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If "Excursion" is &gt;or = "Excursion Emergency" then Red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8243586"/>
                  </a:ext>
                </a:extLst>
              </a:tr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Well Setup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SetPoint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Longitude Degrees (364000 feet)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884268"/>
                  </a:ext>
                </a:extLst>
              </a:tr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Well Setup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SetPoint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Latitude Minutes (6068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0089773"/>
                  </a:ext>
                </a:extLst>
              </a:tr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Well Setup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SetPoint Longitude Minutes (6068 ft)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3040595"/>
                  </a:ext>
                </a:extLst>
              </a:tr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Well Setup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Excusion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Degraded (length)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8300239"/>
                  </a:ext>
                </a:extLst>
              </a:tr>
              <a:tr h="375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Excursion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Well Setup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Excursion Emergency (length)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749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450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ABF-7628-419E-A781-86907150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Power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D6D4A-3065-4160-8CF5-76F6CA736959}"/>
              </a:ext>
            </a:extLst>
          </p:cNvPr>
          <p:cNvSpPr txBox="1">
            <a:spLocks/>
          </p:cNvSpPr>
          <p:nvPr/>
        </p:nvSpPr>
        <p:spPr bwMode="auto">
          <a:xfrm>
            <a:off x="508000" y="1138048"/>
            <a:ext cx="11171238" cy="752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health of the Vessels power, thrusters, and location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9F6717-E575-4111-8E2F-F10140EAF1E3}"/>
              </a:ext>
            </a:extLst>
          </p:cNvPr>
          <p:cNvGraphicFramePr>
            <a:graphicFrameLocks noGrp="1"/>
          </p:cNvGraphicFramePr>
          <p:nvPr/>
        </p:nvGraphicFramePr>
        <p:xfrm>
          <a:off x="1025132" y="1603243"/>
          <a:ext cx="8525305" cy="485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30">
                  <a:extLst>
                    <a:ext uri="{9D8B030D-6E8A-4147-A177-3AD203B41FA5}">
                      <a16:colId xmlns:a16="http://schemas.microsoft.com/office/drawing/2014/main" val="311043129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1858389928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4288271757"/>
                    </a:ext>
                  </a:extLst>
                </a:gridCol>
                <a:gridCol w="626713">
                  <a:extLst>
                    <a:ext uri="{9D8B030D-6E8A-4147-A177-3AD203B41FA5}">
                      <a16:colId xmlns:a16="http://schemas.microsoft.com/office/drawing/2014/main" val="1448782941"/>
                    </a:ext>
                  </a:extLst>
                </a:gridCol>
                <a:gridCol w="2470323">
                  <a:extLst>
                    <a:ext uri="{9D8B030D-6E8A-4147-A177-3AD203B41FA5}">
                      <a16:colId xmlns:a16="http://schemas.microsoft.com/office/drawing/2014/main" val="2654214702"/>
                    </a:ext>
                  </a:extLst>
                </a:gridCol>
                <a:gridCol w="3184989">
                  <a:extLst>
                    <a:ext uri="{9D8B030D-6E8A-4147-A177-3AD203B41FA5}">
                      <a16:colId xmlns:a16="http://schemas.microsoft.com/office/drawing/2014/main" val="3271026050"/>
                    </a:ext>
                  </a:extLst>
                </a:gridCol>
              </a:tblGrid>
              <a:tr h="361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Category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Source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Wits-DATA TAG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 Address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Processing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9660653"/>
                  </a:ext>
                </a:extLst>
              </a:tr>
              <a:tr h="8076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Port Switchboard (FS37)\Generator 1 (A06)\ Generator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if any are &lt; 1 then Yellow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3718891"/>
                  </a:ext>
                </a:extLst>
              </a:tr>
              <a:tr h="8076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Port Switchboard (FS37)\Generator 2 (A07)\ Generator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"Max Power" = "Number of generators" * "Individual Generator Maximum Power"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8251459"/>
                  </a:ext>
                </a:extLst>
              </a:tr>
              <a:tr h="415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Centre Switchboard (FS39)\Generator 1 (A02)\ Generator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"Degraded Power" = "Max Power" * "Generator Degraded %"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7238749"/>
                  </a:ext>
                </a:extLst>
              </a:tr>
              <a:tr h="5521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Centre Switchboard (FS39)\Generator 2 (A03)\ Generator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If 3013+3019+3035+3041+3069+3075 are &gt;= "Degraded Power", then Yellow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9094210"/>
                  </a:ext>
                </a:extLst>
              </a:tr>
              <a:tr h="415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Starboard Switchboard (FS41)\Generator 1 (A06)\ Generator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8243586"/>
                  </a:ext>
                </a:extLst>
              </a:tr>
              <a:tr h="415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Starboard Switchboard (FS41)\Generator 2 (A07)\ Generator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884268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DP App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Generators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0089773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DP App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Generator Maximum Power (kW)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3040595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DP App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 Degraded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830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918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ABF-7628-419E-A781-86907150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Thrust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D6D4A-3065-4160-8CF5-76F6CA736959}"/>
              </a:ext>
            </a:extLst>
          </p:cNvPr>
          <p:cNvSpPr txBox="1">
            <a:spLocks/>
          </p:cNvSpPr>
          <p:nvPr/>
        </p:nvSpPr>
        <p:spPr bwMode="auto">
          <a:xfrm>
            <a:off x="508000" y="1138048"/>
            <a:ext cx="11171238" cy="752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health of the Vessels power, thrusters, and location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9F6717-E575-4111-8E2F-F10140EAF1E3}"/>
              </a:ext>
            </a:extLst>
          </p:cNvPr>
          <p:cNvGraphicFramePr>
            <a:graphicFrameLocks noGrp="1"/>
          </p:cNvGraphicFramePr>
          <p:nvPr/>
        </p:nvGraphicFramePr>
        <p:xfrm>
          <a:off x="891569" y="1514287"/>
          <a:ext cx="10194246" cy="509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06">
                  <a:extLst>
                    <a:ext uri="{9D8B030D-6E8A-4147-A177-3AD203B41FA5}">
                      <a16:colId xmlns:a16="http://schemas.microsoft.com/office/drawing/2014/main" val="311043129"/>
                    </a:ext>
                  </a:extLst>
                </a:gridCol>
                <a:gridCol w="547416">
                  <a:extLst>
                    <a:ext uri="{9D8B030D-6E8A-4147-A177-3AD203B41FA5}">
                      <a16:colId xmlns:a16="http://schemas.microsoft.com/office/drawing/2014/main" val="1858389928"/>
                    </a:ext>
                  </a:extLst>
                </a:gridCol>
                <a:gridCol w="1617518">
                  <a:extLst>
                    <a:ext uri="{9D8B030D-6E8A-4147-A177-3AD203B41FA5}">
                      <a16:colId xmlns:a16="http://schemas.microsoft.com/office/drawing/2014/main" val="4288271757"/>
                    </a:ext>
                  </a:extLst>
                </a:gridCol>
                <a:gridCol w="959082">
                  <a:extLst>
                    <a:ext uri="{9D8B030D-6E8A-4147-A177-3AD203B41FA5}">
                      <a16:colId xmlns:a16="http://schemas.microsoft.com/office/drawing/2014/main" val="1448782941"/>
                    </a:ext>
                  </a:extLst>
                </a:gridCol>
                <a:gridCol w="3257591">
                  <a:extLst>
                    <a:ext uri="{9D8B030D-6E8A-4147-A177-3AD203B41FA5}">
                      <a16:colId xmlns:a16="http://schemas.microsoft.com/office/drawing/2014/main" val="2654214702"/>
                    </a:ext>
                  </a:extLst>
                </a:gridCol>
                <a:gridCol w="3246633">
                  <a:extLst>
                    <a:ext uri="{9D8B030D-6E8A-4147-A177-3AD203B41FA5}">
                      <a16:colId xmlns:a16="http://schemas.microsoft.com/office/drawing/2014/main" val="3271026050"/>
                    </a:ext>
                  </a:extLst>
                </a:gridCol>
              </a:tblGrid>
              <a:tr h="3168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Category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Source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Wits-DATA TAG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 Address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Processing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9660653"/>
                  </a:ext>
                </a:extLst>
              </a:tr>
              <a:tr h="708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Port Switchboard (FS37)\Thruster 4 (Port Stern Thruster) Feeder (A02)\ Thruster 4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if any are &lt; 1 then Yellow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3718891"/>
                  </a:ext>
                </a:extLst>
              </a:tr>
              <a:tr h="729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Port Switchboard (FS37)\Thruster 1 (Centre Bow Thruster) Feeder (A10)\ Thruster 1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"Max Thrust" = "Number of thrusters" * "Individual Thruster Power Output"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8251459"/>
                  </a:ext>
                </a:extLst>
              </a:tr>
              <a:tr h="567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Centre Switchboard (FS39)\Thruster 3 (Starboard Bow Thruster) Feeder (A04)\ Thruster 3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"Degraded Thrust" = "Max Thrust" * "Thruster Degraded %"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7238749"/>
                  </a:ext>
                </a:extLst>
              </a:tr>
              <a:tr h="8503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Centre Switchboard (FS39)\Thruster 6 (Centre Stern Thruster) Feeder (A07)\ Thruster 6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If 3002+3026+3045+3050+3058+3085 are &gt;= "Degraded Thrust", then Yellow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9094210"/>
                  </a:ext>
                </a:extLst>
              </a:tr>
              <a:tr h="48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Starboard Switchboard (FS41)\Thruster 2 (Port Bow Thruster) Feeder (A02)\ Thruster 2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8243586"/>
                  </a:ext>
                </a:extLst>
              </a:tr>
              <a:tr h="48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WITS_DATA_30_84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3084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Starboard Switchboard (FS41)\Thruster 5 (Starboard Stern Thruster) Feeder (A11)\ Thruster 5 Active 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884268"/>
                  </a:ext>
                </a:extLst>
              </a:tr>
              <a:tr h="3168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DP App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Thrusters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0089773"/>
                  </a:ext>
                </a:extLst>
              </a:tr>
              <a:tr h="3168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DP App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Thruster Power output (kW)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3040595"/>
                  </a:ext>
                </a:extLst>
              </a:tr>
              <a:tr h="3168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Thruster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DP App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Thruster Degraded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830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660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E2AE-7B47-4FA7-A5BC-E322A5C4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5413-58A1-4464-8B03-734DA39ED0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Dynamic position barrier stream – Nitish/Mohd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the “DP alerts” portion - Nitish/Mohd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Replicate “null” = grey for all barrier streams - Mohd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DP static data with CSV – Tyler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flowback application for alerts - Tyler</a:t>
            </a:r>
          </a:p>
        </p:txBody>
      </p:sp>
    </p:spTree>
    <p:extLst>
      <p:ext uri="{BB962C8B-B14F-4D97-AF65-F5344CB8AC3E}">
        <p14:creationId xmlns:p14="http://schemas.microsoft.com/office/powerpoint/2010/main" val="22844744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5630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3E061822-1433-47D7-94DB-EBEB34432CAA}" vid="{C80246FC-6468-442F-AF5A-70E209A4BC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F14CFBD65C4898CB832487CD9F07" ma:contentTypeVersion="8" ma:contentTypeDescription="Create a new document." ma:contentTypeScope="" ma:versionID="c82b45b2835eebc55ce38b2487e237fb">
  <xsd:schema xmlns:xsd="http://www.w3.org/2001/XMLSchema" xmlns:xs="http://www.w3.org/2001/XMLSchema" xmlns:p="http://schemas.microsoft.com/office/2006/metadata/properties" xmlns:ns3="f724323d-1b36-4f51-8232-67ecd0ab4722" xmlns:ns4="4a3c66e9-3f1b-466d-9230-ff77f20bba00" targetNamespace="http://schemas.microsoft.com/office/2006/metadata/properties" ma:root="true" ma:fieldsID="94afbbcc4ec9a70123f4e124166a43ce" ns3:_="" ns4:_="">
    <xsd:import namespace="f724323d-1b36-4f51-8232-67ecd0ab4722"/>
    <xsd:import namespace="4a3c66e9-3f1b-466d-9230-ff77f20bba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4323d-1b36-4f51-8232-67ecd0ab4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c66e9-3f1b-466d-9230-ff77f20bba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667B08-FA41-4015-AAF3-003114BB30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5897AE-EB29-422E-B852-C8C700FAD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24323d-1b36-4f51-8232-67ecd0ab4722"/>
    <ds:schemaRef ds:uri="4a3c66e9-3f1b-466d-9230-ff77f20bba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9C74CD-1398-43E6-BFF2-71028A4288E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7495</TotalTime>
  <Words>1244</Words>
  <Application>Microsoft Office PowerPoint</Application>
  <PresentationFormat>Widescreen</PresentationFormat>
  <Paragraphs>295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Futura Bold</vt:lpstr>
      <vt:lpstr>Futura Medium</vt:lpstr>
      <vt:lpstr>Wingdings</vt:lpstr>
      <vt:lpstr>Shell layouts with footer</vt:lpstr>
      <vt:lpstr>PowerPoint Presentation</vt:lpstr>
      <vt:lpstr>Process Safety Dashbaord App</vt:lpstr>
      <vt:lpstr>Dynamic Position</vt:lpstr>
      <vt:lpstr>Dynamic Positioning</vt:lpstr>
      <vt:lpstr>DP Excursion </vt:lpstr>
      <vt:lpstr>DP Power </vt:lpstr>
      <vt:lpstr>DP Thrust </vt:lpstr>
      <vt:lpstr>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Gelsinger, Shawn E SEPCO-PTW/U/WE</dc:creator>
  <cp:lastModifiedBy>Smith, Tyler SIEP-PTW/D/S</cp:lastModifiedBy>
  <cp:revision>149</cp:revision>
  <cp:lastPrinted>2019-03-18T12:08:25Z</cp:lastPrinted>
  <dcterms:created xsi:type="dcterms:W3CDTF">2018-07-19T22:45:00Z</dcterms:created>
  <dcterms:modified xsi:type="dcterms:W3CDTF">2023-01-23T12:54:30Z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0x01010052CDF14CFBD65C4898CB832487CD9F07</vt:lpwstr>
  </property>
  <property fmtid="{D5CDD505-2E9C-101B-9397-08002B2CF9AE}" pid="5" name="Shell SharePoint SAEF SecurityClassification">
    <vt:lpwstr>1;#Restricted|21aa7f98-4035-4019-a764-107acb7269af</vt:lpwstr>
  </property>
  <property fmtid="{D5CDD505-2E9C-101B-9397-08002B2CF9AE}" pid="6" name="Shell SharePoint SAEF BusinessUnitRegion">
    <vt:lpwstr>7;#Wells|e2489c48-ad00-49f9-b6bc-6a207f78c8bb</vt:lpwstr>
  </property>
  <property fmtid="{D5CDD505-2E9C-101B-9397-08002B2CF9AE}" pid="7" name="Shell SharePoint SAEF ExportControlClassification">
    <vt:lpwstr>5;#US content - Non Controlled (EAR99)|28f925a0-3150-42d2-9202-9af8bad33ffa</vt:lpwstr>
  </property>
  <property fmtid="{D5CDD505-2E9C-101B-9397-08002B2CF9AE}" pid="8" name="_dlc_DocIdItemGuid">
    <vt:lpwstr>1ff1ee18-dece-4301-b8db-0d47b2e3dfac</vt:lpwstr>
  </property>
  <property fmtid="{D5CDD505-2E9C-101B-9397-08002B2CF9AE}" pid="9" name="Shell SharePoint SAEF DocumentStatus">
    <vt:lpwstr>2;#Draft|1c86f377-7d91-4c95-bd5b-c18c83fe0aa5</vt:lpwstr>
  </property>
  <property fmtid="{D5CDD505-2E9C-101B-9397-08002B2CF9AE}" pid="10" name="Shell SharePoint SAEF Business">
    <vt:lpwstr>7;#Wells|e2489c48-ad00-49f9-b6bc-6a207f78c8bb</vt:lpwstr>
  </property>
  <property fmtid="{D5CDD505-2E9C-101B-9397-08002B2CF9AE}" pid="11" name="TaxCatchAll">
    <vt:lpwstr>5;#US content - Non Controlled (EAR99)|28f925a0-3150-42d2-9202-9af8bad33ffa;#2;#Draft|1c86f377-7d91-4c95-bd5b-c18c83fe0aa5;#1;#Restricted|21aa7f98-4035-4019-a764-107acb7269af;#7;#Wells|e2489c48-ad00-49f9-b6bc-6a207f78c8bb</vt:lpwstr>
  </property>
  <property fmtid="{D5CDD505-2E9C-101B-9397-08002B2CF9AE}" pid="12" name="Shell SharePoint SAEF SecurityClassificationTaxHTField0">
    <vt:lpwstr>Restricted|21aa7f98-4035-4019-a764-107acb7269af</vt:lpwstr>
  </property>
  <property fmtid="{D5CDD505-2E9C-101B-9397-08002B2CF9AE}" pid="13" name="Shell SharePoint SAEF BusinessUnitRegionTaxHTField0">
    <vt:lpwstr>Wells|e2489c48-ad00-49f9-b6bc-6a207f78c8bb</vt:lpwstr>
  </property>
  <property fmtid="{D5CDD505-2E9C-101B-9397-08002B2CF9AE}" pid="14" name="Shell SharePoint SAEF DocumentStatusTaxHTField0">
    <vt:lpwstr>Draft|1c86f377-7d91-4c95-bd5b-c18c83fe0aa5</vt:lpwstr>
  </property>
  <property fmtid="{D5CDD505-2E9C-101B-9397-08002B2CF9AE}" pid="15" name="Shell SharePoint SAEF BusinessTaxHTField0">
    <vt:lpwstr>Wells|e2489c48-ad00-49f9-b6bc-6a207f78c8bb</vt:lpwstr>
  </property>
  <property fmtid="{D5CDD505-2E9C-101B-9397-08002B2CF9AE}" pid="16" name="Shell SharePoint SAEF ExportControlClassificationTaxHTField0">
    <vt:lpwstr>US content - Non Controlled (EAR99)|28f925a0-3150-42d2-9202-9af8bad33ffa</vt:lpwstr>
  </property>
</Properties>
</file>