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7"/>
  </p:notesMasterIdLst>
  <p:handoutMasterIdLst>
    <p:handoutMasterId r:id="rId18"/>
  </p:handoutMasterIdLst>
  <p:sldIdLst>
    <p:sldId id="256" r:id="rId2"/>
    <p:sldId id="290" r:id="rId3"/>
    <p:sldId id="257" r:id="rId4"/>
    <p:sldId id="291" r:id="rId5"/>
    <p:sldId id="292" r:id="rId6"/>
    <p:sldId id="294" r:id="rId7"/>
    <p:sldId id="301" r:id="rId8"/>
    <p:sldId id="302" r:id="rId9"/>
    <p:sldId id="295" r:id="rId10"/>
    <p:sldId id="296" r:id="rId11"/>
    <p:sldId id="297" r:id="rId12"/>
    <p:sldId id="298" r:id="rId13"/>
    <p:sldId id="300" r:id="rId14"/>
    <p:sldId id="269" r:id="rId15"/>
    <p:sldId id="299"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4CCA8B-B73B-4515-B3A2-B43A0F74C36E}">
  <a:tblStyle styleId="{634CCA8B-B73B-4515-B3A2-B43A0F74C36E}"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7C62747-D1B3-4C97-84F2-5A3835C06D8F}" styleName="Table_1">
    <a:wholeTbl>
      <a:tcTxStyle b="off" i="off">
        <a:font>
          <a:latin typeface="Calibri"/>
          <a:ea typeface="Calibri"/>
          <a:cs typeface="Calibri"/>
        </a:font>
        <a:schemeClr val="dk1"/>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chemeClr val="accent3"/>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3">
              <a:alpha val="40000"/>
            </a:schemeClr>
          </a:solidFill>
        </a:fill>
      </a:tcStyle>
    </a:band1H>
    <a:band2H>
      <a:tcTxStyle b="off" i="off"/>
      <a:tcStyle>
        <a:tcBdr/>
      </a:tcStyle>
    </a:band2H>
    <a:band1V>
      <a:tcTxStyle b="off" i="off"/>
      <a:tcStyle>
        <a:tcBdr>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tcBdr>
        <a:fill>
          <a:solidFill>
            <a:schemeClr val="accent3">
              <a:alpha val="40000"/>
            </a:schemeClr>
          </a:solidFill>
        </a:fill>
      </a:tcStyle>
    </a:band1V>
    <a:band2V>
      <a:tcTxStyle b="off" i="off"/>
      <a:tcStyle>
        <a:tcBdr/>
      </a:tcStyle>
    </a:band2V>
    <a:lastCol>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3"/>
          </a:solidFill>
        </a:fill>
      </a:tcStyle>
    </a:firstRow>
    <a:neCell>
      <a:tcTxStyle b="off" i="off"/>
      <a:tcStyle>
        <a:tcBdr/>
      </a:tcStyle>
    </a:neCell>
    <a:nwCell>
      <a:tcTxStyle b="off" i="off"/>
      <a:tcStyle>
        <a:tcBdr/>
      </a:tcStyle>
    </a:nwCell>
  </a:tblStyle>
  <a:tblStyle styleId="{5503721D-CE9A-4BDB-A62B-857A09E2B3EB}"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82" d="100"/>
          <a:sy n="82" d="100"/>
        </p:scale>
        <p:origin x="1478"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9" d="100"/>
          <a:sy n="69" d="100"/>
        </p:scale>
        <p:origin x="-331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Mithilesh" userId="dd2098312c8087b8" providerId="LiveId" clId="{1422246B-1B2D-4DEA-9E4B-9481E76D9845}"/>
    <pc:docChg chg="undo redo custSel addSld delSld modSld sldOrd">
      <pc:chgData name="Sai Mithilesh" userId="dd2098312c8087b8" providerId="LiveId" clId="{1422246B-1B2D-4DEA-9E4B-9481E76D9845}" dt="2022-05-08T12:39:29.953" v="1845" actId="20577"/>
      <pc:docMkLst>
        <pc:docMk/>
      </pc:docMkLst>
      <pc:sldChg chg="modSp mod">
        <pc:chgData name="Sai Mithilesh" userId="dd2098312c8087b8" providerId="LiveId" clId="{1422246B-1B2D-4DEA-9E4B-9481E76D9845}" dt="2022-05-08T10:07:34.092" v="47" actId="20577"/>
        <pc:sldMkLst>
          <pc:docMk/>
          <pc:sldMk cId="0" sldId="256"/>
        </pc:sldMkLst>
        <pc:spChg chg="mod">
          <ac:chgData name="Sai Mithilesh" userId="dd2098312c8087b8" providerId="LiveId" clId="{1422246B-1B2D-4DEA-9E4B-9481E76D9845}" dt="2022-05-08T10:07:34.092" v="47" actId="20577"/>
          <ac:spMkLst>
            <pc:docMk/>
            <pc:sldMk cId="0" sldId="256"/>
            <ac:spMk id="85" creationId="{00000000-0000-0000-0000-000000000000}"/>
          </ac:spMkLst>
        </pc:spChg>
      </pc:sldChg>
      <pc:sldChg chg="modSp mod">
        <pc:chgData name="Sai Mithilesh" userId="dd2098312c8087b8" providerId="LiveId" clId="{1422246B-1B2D-4DEA-9E4B-9481E76D9845}" dt="2022-05-08T10:57:11.118" v="1090" actId="20577"/>
        <pc:sldMkLst>
          <pc:docMk/>
          <pc:sldMk cId="0" sldId="257"/>
        </pc:sldMkLst>
        <pc:spChg chg="mod">
          <ac:chgData name="Sai Mithilesh" userId="dd2098312c8087b8" providerId="LiveId" clId="{1422246B-1B2D-4DEA-9E4B-9481E76D9845}" dt="2022-05-08T10:57:11.118" v="1090" actId="20577"/>
          <ac:spMkLst>
            <pc:docMk/>
            <pc:sldMk cId="0" sldId="257"/>
            <ac:spMk id="94" creationId="{00000000-0000-0000-0000-000000000000}"/>
          </ac:spMkLst>
        </pc:spChg>
      </pc:sldChg>
      <pc:sldChg chg="modSp mod">
        <pc:chgData name="Sai Mithilesh" userId="dd2098312c8087b8" providerId="LiveId" clId="{1422246B-1B2D-4DEA-9E4B-9481E76D9845}" dt="2022-05-08T10:22:49.316" v="310" actId="2711"/>
        <pc:sldMkLst>
          <pc:docMk/>
          <pc:sldMk cId="0" sldId="290"/>
        </pc:sldMkLst>
        <pc:spChg chg="mod">
          <ac:chgData name="Sai Mithilesh" userId="dd2098312c8087b8" providerId="LiveId" clId="{1422246B-1B2D-4DEA-9E4B-9481E76D9845}" dt="2022-05-08T10:22:49.316" v="310" actId="2711"/>
          <ac:spMkLst>
            <pc:docMk/>
            <pc:sldMk cId="0" sldId="290"/>
            <ac:spMk id="6" creationId="{00000000-0000-0000-0000-000000000000}"/>
          </ac:spMkLst>
        </pc:spChg>
      </pc:sldChg>
      <pc:sldChg chg="modSp mod">
        <pc:chgData name="Sai Mithilesh" userId="dd2098312c8087b8" providerId="LiveId" clId="{1422246B-1B2D-4DEA-9E4B-9481E76D9845}" dt="2022-05-08T10:06:21.877" v="17" actId="20577"/>
        <pc:sldMkLst>
          <pc:docMk/>
          <pc:sldMk cId="0" sldId="291"/>
        </pc:sldMkLst>
        <pc:spChg chg="mod">
          <ac:chgData name="Sai Mithilesh" userId="dd2098312c8087b8" providerId="LiveId" clId="{1422246B-1B2D-4DEA-9E4B-9481E76D9845}" dt="2022-05-08T10:06:21.877" v="17" actId="20577"/>
          <ac:spMkLst>
            <pc:docMk/>
            <pc:sldMk cId="0" sldId="291"/>
            <ac:spMk id="6" creationId="{00000000-0000-0000-0000-000000000000}"/>
          </ac:spMkLst>
        </pc:spChg>
      </pc:sldChg>
      <pc:sldChg chg="modSp mod">
        <pc:chgData name="Sai Mithilesh" userId="dd2098312c8087b8" providerId="LiveId" clId="{1422246B-1B2D-4DEA-9E4B-9481E76D9845}" dt="2022-05-08T11:29:05.513" v="1356" actId="14100"/>
        <pc:sldMkLst>
          <pc:docMk/>
          <pc:sldMk cId="0" sldId="294"/>
        </pc:sldMkLst>
        <pc:spChg chg="mod">
          <ac:chgData name="Sai Mithilesh" userId="dd2098312c8087b8" providerId="LiveId" clId="{1422246B-1B2D-4DEA-9E4B-9481E76D9845}" dt="2022-05-08T11:29:05.513" v="1356" actId="14100"/>
          <ac:spMkLst>
            <pc:docMk/>
            <pc:sldMk cId="0" sldId="294"/>
            <ac:spMk id="6" creationId="{00000000-0000-0000-0000-000000000000}"/>
          </ac:spMkLst>
        </pc:spChg>
      </pc:sldChg>
      <pc:sldChg chg="ord">
        <pc:chgData name="Sai Mithilesh" userId="dd2098312c8087b8" providerId="LiveId" clId="{1422246B-1B2D-4DEA-9E4B-9481E76D9845}" dt="2022-05-08T10:42:44.126" v="781" actId="20578"/>
        <pc:sldMkLst>
          <pc:docMk/>
          <pc:sldMk cId="0" sldId="295"/>
        </pc:sldMkLst>
      </pc:sldChg>
      <pc:sldChg chg="modSp mod">
        <pc:chgData name="Sai Mithilesh" userId="dd2098312c8087b8" providerId="LiveId" clId="{1422246B-1B2D-4DEA-9E4B-9481E76D9845}" dt="2022-05-08T10:09:14.370" v="54" actId="20577"/>
        <pc:sldMkLst>
          <pc:docMk/>
          <pc:sldMk cId="0" sldId="296"/>
        </pc:sldMkLst>
        <pc:spChg chg="mod">
          <ac:chgData name="Sai Mithilesh" userId="dd2098312c8087b8" providerId="LiveId" clId="{1422246B-1B2D-4DEA-9E4B-9481E76D9845}" dt="2022-05-08T10:09:14.370" v="54" actId="20577"/>
          <ac:spMkLst>
            <pc:docMk/>
            <pc:sldMk cId="0" sldId="296"/>
            <ac:spMk id="6" creationId="{00000000-0000-0000-0000-000000000000}"/>
          </ac:spMkLst>
        </pc:spChg>
      </pc:sldChg>
      <pc:sldChg chg="addSp modSp mod">
        <pc:chgData name="Sai Mithilesh" userId="dd2098312c8087b8" providerId="LiveId" clId="{1422246B-1B2D-4DEA-9E4B-9481E76D9845}" dt="2022-05-08T11:04:06.691" v="1204" actId="1076"/>
        <pc:sldMkLst>
          <pc:docMk/>
          <pc:sldMk cId="0" sldId="297"/>
        </pc:sldMkLst>
        <pc:spChg chg="mod">
          <ac:chgData name="Sai Mithilesh" userId="dd2098312c8087b8" providerId="LiveId" clId="{1422246B-1B2D-4DEA-9E4B-9481E76D9845}" dt="2022-05-08T10:57:43.415" v="1142" actId="5793"/>
          <ac:spMkLst>
            <pc:docMk/>
            <pc:sldMk cId="0" sldId="297"/>
            <ac:spMk id="6" creationId="{00000000-0000-0000-0000-000000000000}"/>
          </ac:spMkLst>
        </pc:spChg>
        <pc:spChg chg="add mod">
          <ac:chgData name="Sai Mithilesh" userId="dd2098312c8087b8" providerId="LiveId" clId="{1422246B-1B2D-4DEA-9E4B-9481E76D9845}" dt="2022-05-08T11:02:00.421" v="1179" actId="20577"/>
          <ac:spMkLst>
            <pc:docMk/>
            <pc:sldMk cId="0" sldId="297"/>
            <ac:spMk id="9" creationId="{AA115BB9-4641-48BE-BD50-D0B0C40FEC86}"/>
          </ac:spMkLst>
        </pc:spChg>
        <pc:spChg chg="add mod">
          <ac:chgData name="Sai Mithilesh" userId="dd2098312c8087b8" providerId="LiveId" clId="{1422246B-1B2D-4DEA-9E4B-9481E76D9845}" dt="2022-05-08T11:04:06.691" v="1204" actId="1076"/>
          <ac:spMkLst>
            <pc:docMk/>
            <pc:sldMk cId="0" sldId="297"/>
            <ac:spMk id="12" creationId="{E760506F-12BC-485E-9AAA-7277CAE5E32B}"/>
          </ac:spMkLst>
        </pc:spChg>
        <pc:picChg chg="add mod">
          <ac:chgData name="Sai Mithilesh" userId="dd2098312c8087b8" providerId="LiveId" clId="{1422246B-1B2D-4DEA-9E4B-9481E76D9845}" dt="2022-05-08T11:00:16.179" v="1146" actId="14100"/>
          <ac:picMkLst>
            <pc:docMk/>
            <pc:sldMk cId="0" sldId="297"/>
            <ac:picMk id="3" creationId="{97AA42E8-FE6D-45AD-85CE-1BBB65A30C67}"/>
          </ac:picMkLst>
        </pc:picChg>
        <pc:picChg chg="add mod">
          <ac:chgData name="Sai Mithilesh" userId="dd2098312c8087b8" providerId="LiveId" clId="{1422246B-1B2D-4DEA-9E4B-9481E76D9845}" dt="2022-05-08T11:03:08.593" v="1183" actId="14100"/>
          <ac:picMkLst>
            <pc:docMk/>
            <pc:sldMk cId="0" sldId="297"/>
            <ac:picMk id="10" creationId="{5D17D60E-FABD-4075-8A29-0B0364C1520B}"/>
          </ac:picMkLst>
        </pc:picChg>
      </pc:sldChg>
      <pc:sldChg chg="addSp modSp add mod">
        <pc:chgData name="Sai Mithilesh" userId="dd2098312c8087b8" providerId="LiveId" clId="{1422246B-1B2D-4DEA-9E4B-9481E76D9845}" dt="2022-05-08T11:45:53.915" v="1533" actId="20577"/>
        <pc:sldMkLst>
          <pc:docMk/>
          <pc:sldMk cId="4104154093" sldId="301"/>
        </pc:sldMkLst>
        <pc:spChg chg="mod">
          <ac:chgData name="Sai Mithilesh" userId="dd2098312c8087b8" providerId="LiveId" clId="{1422246B-1B2D-4DEA-9E4B-9481E76D9845}" dt="2022-05-08T11:08:25.187" v="1207" actId="20577"/>
          <ac:spMkLst>
            <pc:docMk/>
            <pc:sldMk cId="4104154093" sldId="301"/>
            <ac:spMk id="6" creationId="{00000000-0000-0000-0000-000000000000}"/>
          </ac:spMkLst>
        </pc:spChg>
        <pc:spChg chg="add mod">
          <ac:chgData name="Sai Mithilesh" userId="dd2098312c8087b8" providerId="LiveId" clId="{1422246B-1B2D-4DEA-9E4B-9481E76D9845}" dt="2022-05-08T11:45:53.915" v="1533" actId="20577"/>
          <ac:spMkLst>
            <pc:docMk/>
            <pc:sldMk cId="4104154093" sldId="301"/>
            <ac:spMk id="8" creationId="{738B1A5B-4330-4D87-8143-E46D5C7CFA97}"/>
          </ac:spMkLst>
        </pc:spChg>
      </pc:sldChg>
      <pc:sldChg chg="add del">
        <pc:chgData name="Sai Mithilesh" userId="dd2098312c8087b8" providerId="LiveId" clId="{1422246B-1B2D-4DEA-9E4B-9481E76D9845}" dt="2022-05-08T11:44:42.284" v="1517" actId="2696"/>
        <pc:sldMkLst>
          <pc:docMk/>
          <pc:sldMk cId="1010922982" sldId="302"/>
        </pc:sldMkLst>
      </pc:sldChg>
      <pc:sldChg chg="modSp add mod">
        <pc:chgData name="Sai Mithilesh" userId="dd2098312c8087b8" providerId="LiveId" clId="{1422246B-1B2D-4DEA-9E4B-9481E76D9845}" dt="2022-05-08T12:39:29.953" v="1845" actId="20577"/>
        <pc:sldMkLst>
          <pc:docMk/>
          <pc:sldMk cId="2252539522" sldId="302"/>
        </pc:sldMkLst>
        <pc:spChg chg="mod">
          <ac:chgData name="Sai Mithilesh" userId="dd2098312c8087b8" providerId="LiveId" clId="{1422246B-1B2D-4DEA-9E4B-9481E76D9845}" dt="2022-05-08T12:39:29.953" v="1845" actId="20577"/>
          <ac:spMkLst>
            <pc:docMk/>
            <pc:sldMk cId="2252539522" sldId="302"/>
            <ac:spMk id="8" creationId="{738B1A5B-4330-4D87-8143-E46D5C7CFA97}"/>
          </ac:spMkLst>
        </pc:spChg>
      </pc:sldChg>
      <pc:sldChg chg="new del">
        <pc:chgData name="Sai Mithilesh" userId="dd2098312c8087b8" providerId="LiveId" clId="{1422246B-1B2D-4DEA-9E4B-9481E76D9845}" dt="2022-05-08T11:43:52.292" v="1515" actId="2696"/>
        <pc:sldMkLst>
          <pc:docMk/>
          <pc:sldMk cId="2279415424" sldId="302"/>
        </pc:sldMkLst>
      </pc:sldChg>
      <pc:sldChg chg="delSp modSp new del mod">
        <pc:chgData name="Sai Mithilesh" userId="dd2098312c8087b8" providerId="LiveId" clId="{1422246B-1B2D-4DEA-9E4B-9481E76D9845}" dt="2022-05-08T12:37:23.845" v="1841" actId="2696"/>
        <pc:sldMkLst>
          <pc:docMk/>
          <pc:sldMk cId="25775860" sldId="303"/>
        </pc:sldMkLst>
        <pc:spChg chg="del">
          <ac:chgData name="Sai Mithilesh" userId="dd2098312c8087b8" providerId="LiveId" clId="{1422246B-1B2D-4DEA-9E4B-9481E76D9845}" dt="2022-05-08T12:22:52.060" v="1661" actId="478"/>
          <ac:spMkLst>
            <pc:docMk/>
            <pc:sldMk cId="25775860" sldId="303"/>
            <ac:spMk id="3" creationId="{1B711BB5-465F-4A8B-ABDC-8FA4FAD30EE2}"/>
          </ac:spMkLst>
        </pc:spChg>
        <pc:spChg chg="mod">
          <ac:chgData name="Sai Mithilesh" userId="dd2098312c8087b8" providerId="LiveId" clId="{1422246B-1B2D-4DEA-9E4B-9481E76D9845}" dt="2022-05-08T12:23:19.407" v="1669"/>
          <ac:spMkLst>
            <pc:docMk/>
            <pc:sldMk cId="25775860" sldId="303"/>
            <ac:spMk id="4" creationId="{A140A968-944E-4749-802D-C0B7A0387417}"/>
          </ac:spMkLst>
        </pc:spChg>
        <pc:spChg chg="mod">
          <ac:chgData name="Sai Mithilesh" userId="dd2098312c8087b8" providerId="LiveId" clId="{1422246B-1B2D-4DEA-9E4B-9481E76D9845}" dt="2022-05-08T12:22:56.414" v="1662" actId="1076"/>
          <ac:spMkLst>
            <pc:docMk/>
            <pc:sldMk cId="25775860" sldId="303"/>
            <ac:spMk id="5" creationId="{35639630-929B-49A6-B0BE-DCC25DC8ED40}"/>
          </ac:spMkLst>
        </pc:spChg>
        <pc:spChg chg="mod">
          <ac:chgData name="Sai Mithilesh" userId="dd2098312c8087b8" providerId="LiveId" clId="{1422246B-1B2D-4DEA-9E4B-9481E76D9845}" dt="2022-05-08T12:23:00.593" v="1663" actId="14100"/>
          <ac:spMkLst>
            <pc:docMk/>
            <pc:sldMk cId="25775860" sldId="303"/>
            <ac:spMk id="6" creationId="{F4728647-FB26-4E41-A15F-5CFD5DBF11F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7DAB77F-7747-4359-8ABB-0544117F16CF}" type="datetimeFigureOut">
              <a:rPr lang="en-US" smtClean="0"/>
              <a:pPr/>
              <a:t>5/8/2022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C2FC98-CA3E-45FA-8052-0E42AD84B829}"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spcBef>
                  <a:spcPts val="0"/>
                </a:spcBef>
                <a:spcAft>
                  <a:spcPts val="0"/>
                </a:spcAft>
                <a:buClr>
                  <a:srgbClr val="000000"/>
                </a:buClr>
                <a:buSzPts val="1200"/>
                <a:buFont typeface="Arial"/>
                <a:buNone/>
              </a:pPr>
              <a:t>‹#›</a:t>
            </a:fld>
            <a:endParaRPr sz="1200" b="0" i="0" u="none" strike="noStrike" cap="none">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 name="Google Shape;7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Calibri"/>
              <a:ea typeface="Calibri"/>
              <a:cs typeface="Calibri"/>
              <a:sym typeface="Calibri"/>
            </a:endParaRPr>
          </a:p>
        </p:txBody>
      </p:sp>
      <p:sp>
        <p:nvSpPr>
          <p:cNvPr id="229" name="Google Shape;2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pic>
        <p:nvPicPr>
          <p:cNvPr id="20" name="Google Shape;20;p2" descr="C:\Users\DELL\Downloads\Slider__00 (2).png"/>
          <p:cNvPicPr preferRelativeResize="0"/>
          <p:nvPr/>
        </p:nvPicPr>
        <p:blipFill rotWithShape="1">
          <a:blip r:embed="rId2">
            <a:alphaModFix/>
          </a:blip>
          <a:srcRect t="82887"/>
          <a:stretch/>
        </p:blipFill>
        <p:spPr>
          <a:xfrm>
            <a:off x="0" y="5638800"/>
            <a:ext cx="9144000" cy="1219200"/>
          </a:xfrm>
          <a:prstGeom prst="rect">
            <a:avLst/>
          </a:prstGeom>
          <a:noFill/>
          <a:ln>
            <a:noFill/>
          </a:ln>
        </p:spPr>
      </p:pic>
      <p:sp>
        <p:nvSpPr>
          <p:cNvPr id="21" name="Google Shape;21;p2"/>
          <p:cNvSpPr txBox="1">
            <a:spLocks noGrp="1"/>
          </p:cNvSpPr>
          <p:nvPr>
            <p:ph type="ctrTitle"/>
          </p:nvPr>
        </p:nvSpPr>
        <p:spPr>
          <a:xfrm>
            <a:off x="685800" y="2130428"/>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3" name="Google Shape;23;p2"/>
          <p:cNvSpPr txBox="1">
            <a:spLocks noGrp="1"/>
          </p:cNvSpPr>
          <p:nvPr>
            <p:ph type="dt" idx="10"/>
          </p:nvPr>
        </p:nvSpPr>
        <p:spPr>
          <a:xfrm>
            <a:off x="4800600" y="6567488"/>
            <a:ext cx="2133600" cy="304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213EC03-EEE9-4DF8-97E5-031062194604}" type="datetime1">
              <a:rPr lang="en-US" smtClean="0"/>
              <a:pPr/>
              <a:t>5/8/2022</a:t>
            </a:fld>
            <a:endParaRPr/>
          </a:p>
        </p:txBody>
      </p:sp>
      <p:sp>
        <p:nvSpPr>
          <p:cNvPr id="24" name="Google Shape;24;p2"/>
          <p:cNvSpPr txBox="1">
            <a:spLocks noGrp="1"/>
          </p:cNvSpPr>
          <p:nvPr>
            <p:ph type="sldNum" idx="12"/>
          </p:nvPr>
        </p:nvSpPr>
        <p:spPr>
          <a:xfrm>
            <a:off x="6934200" y="6586538"/>
            <a:ext cx="2133600" cy="304800"/>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FFFFFF"/>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FFFFFF"/>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FFFFFF"/>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FFFFFF"/>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FFFFFF"/>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FFFFFF"/>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FFFFFF"/>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FFFFFF"/>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457200" y="1535113"/>
            <a:ext cx="4040188" cy="639763"/>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5" name="Google Shape;35;p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6" name="Google Shape;36;p4"/>
          <p:cNvSpPr txBox="1">
            <a:spLocks noGrp="1"/>
          </p:cNvSpPr>
          <p:nvPr>
            <p:ph type="body" idx="3"/>
          </p:nvPr>
        </p:nvSpPr>
        <p:spPr>
          <a:xfrm>
            <a:off x="4645029" y="1535113"/>
            <a:ext cx="4041775" cy="639763"/>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7" name="Google Shape;37;p4"/>
          <p:cNvSpPr txBox="1">
            <a:spLocks noGrp="1"/>
          </p:cNvSpPr>
          <p:nvPr>
            <p:ph type="body" idx="4"/>
          </p:nvPr>
        </p:nvSpPr>
        <p:spPr>
          <a:xfrm>
            <a:off x="4645029"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38" name="Google Shape;3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14279705-8D56-42CF-AFD3-D236E34E719F}" type="datetime1">
              <a:rPr lang="en-US" smtClean="0"/>
              <a:pPr/>
              <a:t>5/8/2022</a:t>
            </a:fld>
            <a:endParaRPr/>
          </a:p>
        </p:txBody>
      </p:sp>
      <p:sp>
        <p:nvSpPr>
          <p:cNvPr id="39" name="Google Shape;3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CSE</a:t>
            </a:r>
            <a:endParaRPr/>
          </a:p>
        </p:txBody>
      </p:sp>
      <p:sp>
        <p:nvSpPr>
          <p:cNvPr id="40" name="Google Shape;4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fld id="{2724C32F-72E8-4E1F-8F8E-1AB26769B033}" type="datetime1">
              <a:rPr lang="en-US" smtClean="0"/>
              <a:pPr/>
              <a:t>5/8/2022</a:t>
            </a:fld>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r>
              <a:rPr lang="en-US"/>
              <a:t>Department of CSE</a:t>
            </a:r>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5" name="Google Shape;15;p1" descr="C:\Users\DELL\Downloads\Slider__00 (2).png"/>
          <p:cNvPicPr preferRelativeResize="0"/>
          <p:nvPr/>
        </p:nvPicPr>
        <p:blipFill rotWithShape="1">
          <a:blip r:embed="rId4">
            <a:alphaModFix/>
          </a:blip>
          <a:srcRect t="82887"/>
          <a:stretch/>
        </p:blipFill>
        <p:spPr>
          <a:xfrm>
            <a:off x="0" y="6380018"/>
            <a:ext cx="9144000" cy="633846"/>
          </a:xfrm>
          <a:prstGeom prst="rect">
            <a:avLst/>
          </a:prstGeom>
          <a:noFill/>
          <a:ln>
            <a:noFill/>
          </a:ln>
        </p:spPr>
      </p:pic>
      <p:sp>
        <p:nvSpPr>
          <p:cNvPr id="17" name="Google Shape;17;p1"/>
          <p:cNvSpPr txBox="1"/>
          <p:nvPr/>
        </p:nvSpPr>
        <p:spPr>
          <a:xfrm>
            <a:off x="6934200" y="6586538"/>
            <a:ext cx="21336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FFFF"/>
              </a:buClr>
              <a:buSzPts val="1800"/>
              <a:buFont typeface="Calibri"/>
              <a:buNone/>
            </a:pPr>
            <a:fld id="{00000000-1234-1234-1234-123412341234}" type="slidenum">
              <a:rPr lang="en-US" sz="1800" b="0" i="0" u="none" strike="noStrike" cap="none">
                <a:solidFill>
                  <a:srgbClr val="FFFFFF"/>
                </a:solidFill>
                <a:latin typeface="Calibri"/>
                <a:ea typeface="Calibri"/>
                <a:cs typeface="Calibri"/>
                <a:sym typeface="Calibri"/>
              </a:rPr>
              <a:pPr marL="0" marR="0" lvl="0" indent="0" algn="l" rtl="0">
                <a:spcBef>
                  <a:spcPts val="0"/>
                </a:spcBef>
                <a:spcAft>
                  <a:spcPts val="0"/>
                </a:spcAft>
                <a:buClr>
                  <a:srgbClr val="FFFFFF"/>
                </a:buClr>
                <a:buSzPts val="1800"/>
                <a:buFont typeface="Calibri"/>
                <a:buNone/>
              </a:pPr>
              <a:t>‹#›</a:t>
            </a:fld>
            <a:endParaRPr sz="1800" b="0" i="0" u="none" strike="noStrike" cap="none">
              <a:solidFill>
                <a:srgbClr val="FFFFFF"/>
              </a:solidFill>
              <a:latin typeface="Calibri"/>
              <a:ea typeface="Calibri"/>
              <a:cs typeface="Calibri"/>
              <a:sym typeface="Calibri"/>
            </a:endParaRPr>
          </a:p>
        </p:txBody>
      </p:sp>
      <p:pic>
        <p:nvPicPr>
          <p:cNvPr id="18" name="Google Shape;18;p1" descr="C:\Users\DELL\Downloads\Slider__00 (3).png"/>
          <p:cNvPicPr preferRelativeResize="0"/>
          <p:nvPr/>
        </p:nvPicPr>
        <p:blipFill rotWithShape="1">
          <a:blip r:embed="rId5">
            <a:alphaModFix/>
          </a:blip>
          <a:srcRect b="74998"/>
          <a:stretch/>
        </p:blipFill>
        <p:spPr>
          <a:xfrm>
            <a:off x="0" y="-228600"/>
            <a:ext cx="9144000" cy="16764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Lst>
  <p:hf sldNum="0"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1"/>
          <p:cNvSpPr txBox="1">
            <a:spLocks noGrp="1"/>
          </p:cNvSpPr>
          <p:nvPr>
            <p:ph type="ctrTitle"/>
          </p:nvPr>
        </p:nvSpPr>
        <p:spPr>
          <a:xfrm>
            <a:off x="990600" y="1009111"/>
            <a:ext cx="7315200" cy="983100"/>
          </a:xfrm>
          <a:prstGeom prst="rect">
            <a:avLst/>
          </a:prstGeom>
          <a:gradFill>
            <a:gsLst>
              <a:gs pos="0">
                <a:srgbClr val="DAFEA4"/>
              </a:gs>
              <a:gs pos="35000">
                <a:srgbClr val="E3FEBF"/>
              </a:gs>
              <a:gs pos="100000">
                <a:srgbClr val="F4FEE6"/>
              </a:gs>
            </a:gsLst>
            <a:lin ang="16200000" scaled="0"/>
          </a:gradFill>
          <a:ln w="9525" cap="flat" cmpd="sng">
            <a:solidFill>
              <a:srgbClr val="97B853"/>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Arial"/>
              <a:buNone/>
            </a:pPr>
            <a:endParaRPr sz="2800" i="1">
              <a:solidFill>
                <a:schemeClr val="dk1"/>
              </a:solidFill>
              <a:latin typeface="Times New Roman"/>
              <a:ea typeface="Times New Roman"/>
              <a:cs typeface="Times New Roman"/>
              <a:sym typeface="Times New Roman"/>
            </a:endParaRPr>
          </a:p>
          <a:p>
            <a:pPr marL="0" lvl="0" indent="0" algn="l" rtl="0">
              <a:spcBef>
                <a:spcPts val="0"/>
              </a:spcBef>
              <a:spcAft>
                <a:spcPts val="0"/>
              </a:spcAft>
              <a:buClr>
                <a:srgbClr val="17365D"/>
              </a:buClr>
              <a:buSzPts val="2800"/>
              <a:buFont typeface="Arial"/>
              <a:buNone/>
            </a:pPr>
            <a:endParaRPr sz="2800" i="1">
              <a:solidFill>
                <a:schemeClr val="dk1"/>
              </a:solidFill>
              <a:latin typeface="Times New Roman"/>
              <a:ea typeface="Times New Roman"/>
              <a:cs typeface="Times New Roman"/>
              <a:sym typeface="Times New Roman"/>
            </a:endParaRPr>
          </a:p>
          <a:p>
            <a:pPr lvl="0">
              <a:buClr>
                <a:srgbClr val="17365D"/>
              </a:buClr>
              <a:buSzPts val="2800"/>
            </a:pPr>
            <a:r>
              <a:rPr lang="en-IN" sz="6600" b="1" u="none" strike="noStrike">
                <a:solidFill>
                  <a:srgbClr val="000000"/>
                </a:solidFill>
                <a:effectLst/>
                <a:latin typeface="Fira Sans Extra Condensed" panose="020B0604020202020204" pitchFamily="34" charset="0"/>
              </a:rPr>
              <a:t>Voice Vault</a:t>
            </a:r>
            <a:br>
              <a:rPr lang="en-US" sz="2800" i="1">
                <a:solidFill>
                  <a:schemeClr val="dk1"/>
                </a:solidFill>
              </a:rPr>
            </a:br>
            <a:br>
              <a:rPr lang="en-US" sz="3200">
                <a:solidFill>
                  <a:schemeClr val="dk1"/>
                </a:solidFill>
                <a:latin typeface="Times New Roman"/>
                <a:ea typeface="Times New Roman"/>
                <a:cs typeface="Times New Roman"/>
                <a:sym typeface="Times New Roman"/>
              </a:rPr>
            </a:br>
            <a:endParaRPr sz="2800" b="1">
              <a:solidFill>
                <a:srgbClr val="17365D"/>
              </a:solidFill>
            </a:endParaRPr>
          </a:p>
        </p:txBody>
      </p:sp>
      <p:sp>
        <p:nvSpPr>
          <p:cNvPr id="85" name="Google Shape;85;p11"/>
          <p:cNvSpPr txBox="1"/>
          <p:nvPr/>
        </p:nvSpPr>
        <p:spPr>
          <a:xfrm>
            <a:off x="228600" y="2181225"/>
            <a:ext cx="8382000" cy="4360863"/>
          </a:xfrm>
          <a:prstGeom prst="rect">
            <a:avLst/>
          </a:prstGeom>
          <a:noFill/>
          <a:ln>
            <a:noFill/>
          </a:ln>
        </p:spPr>
        <p:txBody>
          <a:bodyPr spcFirstLastPara="1" wrap="square" lIns="91425" tIns="45700" rIns="91425" bIns="45700" anchor="t" anchorCtr="0">
            <a:noAutofit/>
          </a:bodyPr>
          <a:lstStyle/>
          <a:p>
            <a:pPr lvl="0" algn="ctr">
              <a:buSzPts val="2000"/>
            </a:pPr>
            <a:r>
              <a:rPr lang="en-US" sz="2000" b="1">
                <a:solidFill>
                  <a:srgbClr val="002060"/>
                </a:solidFill>
                <a:latin typeface="Calibri"/>
                <a:ea typeface="Calibri"/>
                <a:cs typeface="Calibri"/>
                <a:sym typeface="Calibri"/>
              </a:rPr>
              <a:t>APPLICATION DOMAIN</a:t>
            </a:r>
            <a:r>
              <a:rPr lang="en-US" sz="2000" b="1" i="0" u="none" strike="noStrike" cap="none">
                <a:solidFill>
                  <a:srgbClr val="002060"/>
                </a:solidFill>
                <a:latin typeface="Calibri"/>
                <a:ea typeface="Calibri"/>
                <a:cs typeface="Calibri"/>
                <a:sym typeface="Calibri"/>
              </a:rPr>
              <a:t>:CLOUD COMPUTING,CRYPTOGRAPHY</a:t>
            </a:r>
            <a:endParaRPr sz="2000" b="1" i="0" u="none" strike="noStrike" cap="none">
              <a:solidFill>
                <a:srgbClr val="002060"/>
              </a:solidFill>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2000"/>
              <a:buFont typeface="Arial"/>
              <a:buNone/>
            </a:pPr>
            <a:r>
              <a:rPr lang="en-US" sz="2000" b="1" i="0" u="sng" strike="noStrike" cap="none">
                <a:solidFill>
                  <a:srgbClr val="974806"/>
                </a:solidFill>
                <a:latin typeface="Bookman Old Style"/>
                <a:ea typeface="Bookman Old Style"/>
                <a:cs typeface="Bookman Old Style"/>
                <a:sym typeface="Bookman Old Style"/>
              </a:rPr>
              <a:t>BATCH-No :B -05</a:t>
            </a:r>
            <a:endParaRPr sz="1400" b="0" i="0" u="none" strike="noStrike" cap="none">
              <a:solidFill>
                <a:schemeClr val="dk1"/>
              </a:solidFill>
              <a:latin typeface="Arial"/>
              <a:ea typeface="Arial"/>
              <a:cs typeface="Arial"/>
              <a:sym typeface="Arial"/>
            </a:endParaRPr>
          </a:p>
          <a:p>
            <a:pPr marL="465138" marR="0" lvl="0" indent="-465138" algn="l" rtl="0">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465138" marR="0" lvl="0" indent="-465138" algn="l" rtl="0">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465138" marR="0" lvl="0" indent="-465138" algn="l" rtl="0">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465138" marR="0" lvl="0" indent="-465138" algn="l" rtl="0">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465138" marR="0" lvl="0" indent="-465138" algn="l" rtl="0">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465138" marR="0" lvl="0" indent="-465138" algn="l" rtl="0">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465138" marR="0" lvl="0" indent="-465138" algn="l" rtl="0">
              <a:spcBef>
                <a:spcPts val="0"/>
              </a:spcBef>
              <a:spcAft>
                <a:spcPts val="0"/>
              </a:spcAft>
              <a:buClr>
                <a:srgbClr val="000000"/>
              </a:buClr>
              <a:buSzPts val="2000"/>
              <a:buFont typeface="Arial"/>
              <a:buNone/>
            </a:pPr>
            <a:r>
              <a:rPr lang="en-US" sz="2000" b="1" i="0" u="none" strike="noStrike" cap="none">
                <a:solidFill>
                  <a:srgbClr val="FF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465138" marR="0" lvl="0" indent="-465138" algn="r" rtl="0">
              <a:spcBef>
                <a:spcPts val="0"/>
              </a:spcBef>
              <a:spcAft>
                <a:spcPts val="0"/>
              </a:spcAft>
              <a:buClr>
                <a:srgbClr val="000000"/>
              </a:buClr>
              <a:buSzPts val="2000"/>
              <a:buFont typeface="Arial"/>
              <a:buNone/>
            </a:pPr>
            <a:r>
              <a:rPr lang="en-US" sz="2000" b="1" i="0" u="none" strike="noStrike" cap="none">
                <a:solidFill>
                  <a:srgbClr val="FF0000"/>
                </a:solidFill>
                <a:latin typeface="Arial"/>
                <a:ea typeface="Arial"/>
                <a:cs typeface="Arial"/>
                <a:sym typeface="Arial"/>
              </a:rPr>
              <a:t>								                                     						                               Guide</a:t>
            </a:r>
            <a:r>
              <a:rPr lang="en-US" sz="1800" b="1" cap="none">
                <a:latin typeface="Caveat"/>
                <a:ea typeface="Arial"/>
                <a:cs typeface="Arial"/>
                <a:sym typeface="Arial"/>
              </a:rPr>
              <a:t>: </a:t>
            </a:r>
            <a:r>
              <a:rPr lang="en-US" sz="1800" b="1" cap="none" err="1">
                <a:latin typeface="Caveat"/>
                <a:ea typeface="Arial"/>
                <a:cs typeface="Arial"/>
                <a:sym typeface="Arial"/>
              </a:rPr>
              <a:t>Mrs</a:t>
            </a:r>
            <a:r>
              <a:rPr lang="en-US" sz="1800" b="1" cap="none">
                <a:latin typeface="Caveat"/>
                <a:ea typeface="Arial"/>
                <a:cs typeface="Arial"/>
                <a:sym typeface="Arial"/>
              </a:rPr>
              <a:t> </a:t>
            </a:r>
            <a:r>
              <a:rPr lang="en-US" sz="1800" b="1" cap="none" err="1">
                <a:latin typeface="Caveat"/>
                <a:ea typeface="Arial"/>
                <a:cs typeface="Arial"/>
                <a:sym typeface="Arial"/>
              </a:rPr>
              <a:t>Ch.Swapna</a:t>
            </a:r>
            <a:r>
              <a:rPr lang="en-US" sz="1800" b="1" cap="none">
                <a:latin typeface="Caveat"/>
                <a:ea typeface="Arial"/>
                <a:cs typeface="Arial"/>
                <a:sym typeface="Arial"/>
              </a:rPr>
              <a:t> </a:t>
            </a:r>
            <a:r>
              <a:rPr lang="en-US" sz="1800" b="1" cap="none" err="1">
                <a:latin typeface="Caveat"/>
                <a:ea typeface="Arial"/>
                <a:cs typeface="Arial"/>
                <a:sym typeface="Arial"/>
              </a:rPr>
              <a:t>Priya,M.Tech</a:t>
            </a:r>
            <a:r>
              <a:rPr lang="en-US" sz="1800" b="1" cap="none">
                <a:latin typeface="Caveat"/>
                <a:ea typeface="Arial"/>
                <a:cs typeface="Arial"/>
                <a:sym typeface="Arial"/>
              </a:rPr>
              <a:t>,(</a:t>
            </a:r>
            <a:r>
              <a:rPr lang="en-US" sz="1800" b="1" cap="none" err="1">
                <a:latin typeface="Caveat"/>
                <a:ea typeface="Arial"/>
                <a:cs typeface="Arial"/>
                <a:sym typeface="Arial"/>
              </a:rPr>
              <a:t>Ph.D</a:t>
            </a:r>
            <a:r>
              <a:rPr lang="en-US" sz="1800" b="1" cap="none">
                <a:latin typeface="Caveat"/>
                <a:ea typeface="Arial"/>
                <a:cs typeface="Arial"/>
                <a:sym typeface="Arial"/>
              </a:rPr>
              <a:t>)</a:t>
            </a:r>
            <a:r>
              <a:rPr lang="en-US" sz="1800" b="1" i="0" u="none" strike="noStrike" cap="none">
                <a:solidFill>
                  <a:srgbClr val="002060"/>
                </a:solidFill>
                <a:latin typeface="Arial"/>
                <a:ea typeface="Arial"/>
                <a:cs typeface="Arial"/>
                <a:sym typeface="Arial"/>
              </a:rPr>
              <a:t>                                                                                     	</a:t>
            </a:r>
            <a:endParaRPr sz="1400" b="1" i="0" u="none" strike="noStrike" cap="none">
              <a:solidFill>
                <a:srgbClr val="002060"/>
              </a:solidFill>
              <a:latin typeface="Calibri"/>
              <a:ea typeface="Calibri"/>
              <a:cs typeface="Calibri"/>
              <a:sym typeface="Calibri"/>
            </a:endParaRPr>
          </a:p>
        </p:txBody>
      </p:sp>
      <p:graphicFrame>
        <p:nvGraphicFramePr>
          <p:cNvPr id="88" name="Google Shape;88;p11"/>
          <p:cNvGraphicFramePr/>
          <p:nvPr>
            <p:extLst>
              <p:ext uri="{D42A27DB-BD31-4B8C-83A1-F6EECF244321}">
                <p14:modId xmlns:p14="http://schemas.microsoft.com/office/powerpoint/2010/main" val="1892854837"/>
              </p:ext>
            </p:extLst>
          </p:nvPr>
        </p:nvGraphicFramePr>
        <p:xfrm>
          <a:off x="1437166" y="3125960"/>
          <a:ext cx="6161000" cy="2352330"/>
        </p:xfrm>
        <a:graphic>
          <a:graphicData uri="http://schemas.openxmlformats.org/drawingml/2006/table">
            <a:tbl>
              <a:tblPr firstRow="1" bandRow="1">
                <a:noFill/>
                <a:tableStyleId>{634CCA8B-B73B-4515-B3A2-B43A0F74C36E}</a:tableStyleId>
              </a:tblPr>
              <a:tblGrid>
                <a:gridCol w="1555725">
                  <a:extLst>
                    <a:ext uri="{9D8B030D-6E8A-4147-A177-3AD203B41FA5}">
                      <a16:colId xmlns:a16="http://schemas.microsoft.com/office/drawing/2014/main" val="20000"/>
                    </a:ext>
                  </a:extLst>
                </a:gridCol>
                <a:gridCol w="2590475">
                  <a:extLst>
                    <a:ext uri="{9D8B030D-6E8A-4147-A177-3AD203B41FA5}">
                      <a16:colId xmlns:a16="http://schemas.microsoft.com/office/drawing/2014/main" val="20001"/>
                    </a:ext>
                  </a:extLst>
                </a:gridCol>
                <a:gridCol w="2014800">
                  <a:extLst>
                    <a:ext uri="{9D8B030D-6E8A-4147-A177-3AD203B41FA5}">
                      <a16:colId xmlns:a16="http://schemas.microsoft.com/office/drawing/2014/main" val="20002"/>
                    </a:ext>
                  </a:extLst>
                </a:gridCol>
              </a:tblGrid>
              <a:tr h="50945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REGISTER NUMBERS</a:t>
                      </a:r>
                      <a:endParaRPr sz="1600" b="0" u="none" strike="noStrike" cap="none"/>
                    </a:p>
                  </a:txBody>
                  <a:tcPr marL="91450" marR="91450" marT="45725" marB="45725">
                    <a:solidFill>
                      <a:srgbClr val="E5B8B7"/>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NAME OF STUDENTS</a:t>
                      </a:r>
                      <a:endParaRPr sz="1600" b="0" u="none" strike="noStrike" cap="none"/>
                    </a:p>
                  </a:txBody>
                  <a:tcPr marL="91450" marR="91450" marT="45725" marB="45725">
                    <a:solidFill>
                      <a:srgbClr val="00B0F0"/>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NO OF MEETINGS WITH GUIDE</a:t>
                      </a:r>
                      <a:endParaRPr sz="1600" b="0" u="none" strike="noStrike" cap="none"/>
                    </a:p>
                  </a:txBody>
                  <a:tcPr marL="91450" marR="91450" marT="45725" marB="45725"/>
                </a:tc>
                <a:extLst>
                  <a:ext uri="{0D108BD9-81ED-4DB2-BD59-A6C34878D82A}">
                    <a16:rowId xmlns:a16="http://schemas.microsoft.com/office/drawing/2014/main" val="10000"/>
                  </a:ext>
                </a:extLst>
              </a:tr>
              <a:tr h="443300">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0000"/>
                          </a:solidFill>
                          <a:effectLst/>
                          <a:latin typeface="Arial"/>
                          <a:ea typeface="Arial"/>
                          <a:cs typeface="Arial"/>
                          <a:sym typeface="Arial"/>
                        </a:rPr>
                        <a:t>18L31A05F6</a:t>
                      </a:r>
                      <a:endParaRPr/>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IN" sz="1400" b="1" i="0" u="none" strike="noStrike" cap="none">
                          <a:solidFill>
                            <a:srgbClr val="000000"/>
                          </a:solidFill>
                          <a:effectLst/>
                          <a:latin typeface="Arial"/>
                          <a:ea typeface="Arial"/>
                          <a:cs typeface="Arial"/>
                          <a:sym typeface="Arial"/>
                        </a:rPr>
                        <a:t>K. Chandra Priya</a:t>
                      </a:r>
                      <a:endParaRPr b="1">
                        <a:solidFill>
                          <a:srgbClr val="244061"/>
                        </a:solidFill>
                      </a:endParaRPr>
                    </a:p>
                  </a:txBody>
                  <a:tcPr marL="91450" marR="91450" marT="45725" marB="45725">
                    <a:solidFill>
                      <a:srgbClr val="CCC0D9"/>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txBody>
                  <a:tcPr marL="91450" marR="91450" marT="45725" marB="45725">
                    <a:solidFill>
                      <a:srgbClr val="8CB3E3"/>
                    </a:solidFill>
                  </a:tcPr>
                </a:tc>
                <a:extLst>
                  <a:ext uri="{0D108BD9-81ED-4DB2-BD59-A6C34878D82A}">
                    <a16:rowId xmlns:a16="http://schemas.microsoft.com/office/drawing/2014/main" val="10001"/>
                  </a:ext>
                </a:extLst>
              </a:tr>
              <a:tr h="443300">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0000"/>
                          </a:solidFill>
                          <a:effectLst/>
                          <a:latin typeface="Arial"/>
                          <a:ea typeface="Arial"/>
                          <a:cs typeface="Arial"/>
                          <a:sym typeface="Arial"/>
                        </a:rPr>
                        <a:t>18L31A05B7</a:t>
                      </a:r>
                      <a:endParaRPr/>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IN" sz="1400" b="1" i="0" u="none" strike="noStrike" cap="none">
                          <a:solidFill>
                            <a:srgbClr val="000000"/>
                          </a:solidFill>
                          <a:effectLst/>
                          <a:latin typeface="Arial"/>
                          <a:ea typeface="Arial"/>
                          <a:cs typeface="Arial"/>
                          <a:sym typeface="Arial"/>
                        </a:rPr>
                        <a:t>B. Nitish Kumar Rao</a:t>
                      </a:r>
                      <a:endParaRPr b="1">
                        <a:solidFill>
                          <a:srgbClr val="244061"/>
                        </a:solidFill>
                      </a:endParaRPr>
                    </a:p>
                  </a:txBody>
                  <a:tcPr marL="91450" marR="91450" marT="45725" marB="45725">
                    <a:solidFill>
                      <a:srgbClr val="CCC0D9"/>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txBody>
                  <a:tcPr marL="91450" marR="91450" marT="45725" marB="45725">
                    <a:solidFill>
                      <a:srgbClr val="8CB3E3"/>
                    </a:solidFill>
                  </a:tcPr>
                </a:tc>
                <a:extLst>
                  <a:ext uri="{0D108BD9-81ED-4DB2-BD59-A6C34878D82A}">
                    <a16:rowId xmlns:a16="http://schemas.microsoft.com/office/drawing/2014/main" val="10002"/>
                  </a:ext>
                </a:extLst>
              </a:tr>
              <a:tr h="443300">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0000"/>
                          </a:solidFill>
                          <a:effectLst/>
                          <a:latin typeface="Arial"/>
                          <a:ea typeface="Arial"/>
                          <a:cs typeface="Arial"/>
                          <a:sym typeface="Arial"/>
                        </a:rPr>
                        <a:t>18L31A05F9</a:t>
                      </a:r>
                      <a:endParaRPr/>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IN" sz="1400" b="1" i="0" u="none" strike="noStrike" cap="none">
                          <a:solidFill>
                            <a:srgbClr val="000000"/>
                          </a:solidFill>
                          <a:effectLst/>
                          <a:latin typeface="Arial"/>
                          <a:ea typeface="Arial"/>
                          <a:cs typeface="Arial"/>
                          <a:sym typeface="Arial"/>
                        </a:rPr>
                        <a:t>S. Sai Mithilesh</a:t>
                      </a:r>
                      <a:endParaRPr b="1">
                        <a:solidFill>
                          <a:srgbClr val="244061"/>
                        </a:solidFill>
                      </a:endParaRPr>
                    </a:p>
                  </a:txBody>
                  <a:tcPr marL="91450" marR="91450" marT="45725" marB="45725">
                    <a:solidFill>
                      <a:srgbClr val="CCC0D9"/>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txBody>
                  <a:tcPr marL="91450" marR="91450" marT="45725" marB="45725">
                    <a:solidFill>
                      <a:srgbClr val="8CB3E3"/>
                    </a:solidFill>
                  </a:tcPr>
                </a:tc>
                <a:extLst>
                  <a:ext uri="{0D108BD9-81ED-4DB2-BD59-A6C34878D82A}">
                    <a16:rowId xmlns:a16="http://schemas.microsoft.com/office/drawing/2014/main" val="10003"/>
                  </a:ext>
                </a:extLst>
              </a:tr>
              <a:tr h="443300">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000000"/>
                          </a:solidFill>
                          <a:effectLst/>
                          <a:latin typeface="Arial"/>
                          <a:ea typeface="Arial"/>
                          <a:cs typeface="Arial"/>
                          <a:sym typeface="Arial"/>
                        </a:rPr>
                        <a:t>18L31A05G0</a:t>
                      </a:r>
                      <a:endParaRPr/>
                    </a:p>
                  </a:txBody>
                  <a:tcPr marL="91450" marR="91450" marT="45725" marB="45725">
                    <a:solidFill>
                      <a:srgbClr val="FFC000"/>
                    </a:solidFill>
                  </a:tcPr>
                </a:tc>
                <a:tc>
                  <a:txBody>
                    <a:bodyPr/>
                    <a:lstStyle/>
                    <a:p>
                      <a:pPr marL="0" marR="0" lvl="0" indent="0" algn="l" rtl="0">
                        <a:lnSpc>
                          <a:spcPct val="100000"/>
                        </a:lnSpc>
                        <a:spcBef>
                          <a:spcPts val="0"/>
                        </a:spcBef>
                        <a:spcAft>
                          <a:spcPts val="0"/>
                        </a:spcAft>
                        <a:buClr>
                          <a:schemeClr val="dk1"/>
                        </a:buClr>
                        <a:buSzPts val="1400"/>
                        <a:buFont typeface="Calibri"/>
                        <a:buNone/>
                      </a:pPr>
                      <a:r>
                        <a:rPr lang="en-IN" sz="1400" b="1" i="0" u="none" strike="noStrike" cap="none">
                          <a:solidFill>
                            <a:srgbClr val="000000"/>
                          </a:solidFill>
                          <a:effectLst/>
                          <a:latin typeface="Arial"/>
                          <a:ea typeface="Arial"/>
                          <a:cs typeface="Arial"/>
                          <a:sym typeface="Arial"/>
                        </a:rPr>
                        <a:t>R. Ajay </a:t>
                      </a:r>
                      <a:endParaRPr b="1">
                        <a:solidFill>
                          <a:srgbClr val="244061"/>
                        </a:solidFill>
                      </a:endParaRPr>
                    </a:p>
                  </a:txBody>
                  <a:tcPr marL="91450" marR="91450" marT="45725" marB="45725">
                    <a:solidFill>
                      <a:srgbClr val="CCC0D9"/>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a:latin typeface="Calibri"/>
                        <a:ea typeface="Calibri"/>
                        <a:cs typeface="Calibri"/>
                        <a:sym typeface="Calibri"/>
                      </a:endParaRPr>
                    </a:p>
                  </a:txBody>
                  <a:tcPr marL="91450" marR="91450" marT="45725" marB="45725">
                    <a:solidFill>
                      <a:srgbClr val="8CB3E3"/>
                    </a:solidFill>
                  </a:tcPr>
                </a:tc>
                <a:extLst>
                  <a:ext uri="{0D108BD9-81ED-4DB2-BD59-A6C34878D82A}">
                    <a16:rowId xmlns:a16="http://schemas.microsoft.com/office/drawing/2014/main" val="10004"/>
                  </a:ext>
                </a:extLst>
              </a:tr>
            </a:tbl>
          </a:graphicData>
        </a:graphic>
      </p:graphicFrame>
      <p:sp>
        <p:nvSpPr>
          <p:cNvPr id="9" name="Date Placeholder 8"/>
          <p:cNvSpPr>
            <a:spLocks noGrp="1"/>
          </p:cNvSpPr>
          <p:nvPr>
            <p:ph type="dt" idx="10"/>
          </p:nvPr>
        </p:nvSpPr>
        <p:spPr/>
        <p:txBody>
          <a:bodyPr/>
          <a:lstStyle/>
          <a:p>
            <a:fld id="{C394F285-4D4F-4767-A71B-98761C857BF5}" type="datetime1">
              <a:rPr lang="en-US" smtClean="0"/>
              <a:pPr/>
              <a:t>5/8/2022</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
          </p:nvPr>
        </p:nvSpPr>
        <p:spPr>
          <a:xfrm>
            <a:off x="429658" y="718457"/>
            <a:ext cx="8036809" cy="5924939"/>
          </a:xfrm>
        </p:spPr>
        <p:txBody>
          <a:bodyPr/>
          <a:lstStyle/>
          <a:p>
            <a:pPr marL="76200" indent="0">
              <a:buNone/>
            </a:pPr>
            <a:r>
              <a:rPr lang="en-US" sz="2000" b="1" i="1">
                <a:latin typeface="Comic Sans MS" panose="030F0702030302020204" pitchFamily="66" charset="0"/>
              </a:rPr>
              <a:t>Gaussian Mixture Model (GMM) is used to train the audio files to get the </a:t>
            </a:r>
            <a:r>
              <a:rPr lang="en-US" sz="2000" b="1" i="1" err="1">
                <a:latin typeface="Comic Sans MS" panose="030F0702030302020204" pitchFamily="66" charset="0"/>
              </a:rPr>
              <a:t>speaken</a:t>
            </a:r>
            <a:r>
              <a:rPr lang="en-US" sz="2000" b="1" i="1">
                <a:latin typeface="Comic Sans MS" panose="030F0702030302020204" pitchFamily="66" charset="0"/>
              </a:rPr>
              <a:t> word recognized and AES algorithm is used for providing security.</a:t>
            </a:r>
          </a:p>
          <a:p>
            <a:pPr marL="76200" indent="0">
              <a:buNone/>
            </a:pPr>
            <a:endParaRPr lang="en-US" sz="2000" b="1" i="1">
              <a:latin typeface="Comic Sans MS" panose="030F0702030302020204" pitchFamily="66" charset="0"/>
            </a:endParaRPr>
          </a:p>
          <a:p>
            <a:r>
              <a:rPr lang="en-US" sz="2000" b="1" i="1">
                <a:latin typeface="Comic Sans MS" panose="030F0702030302020204" pitchFamily="66" charset="0"/>
              </a:rPr>
              <a:t>AES plain text must be 128 bits long.</a:t>
            </a:r>
          </a:p>
          <a:p>
            <a:r>
              <a:rPr lang="en-US" sz="2000" b="1" i="1">
                <a:latin typeface="Comic Sans MS" panose="030F0702030302020204" pitchFamily="66" charset="0"/>
              </a:rPr>
              <a:t>The key size can be 128, 192, or 56 bits. 128-bit AES encryption pseudocode: </a:t>
            </a:r>
          </a:p>
          <a:p>
            <a:pPr marL="76200" indent="0">
              <a:buNone/>
            </a:pPr>
            <a:r>
              <a:rPr lang="en-US" sz="2000" b="1" i="1">
                <a:latin typeface="Comic Sans MS" panose="030F0702030302020204" pitchFamily="66" charset="0"/>
              </a:rPr>
              <a:t>A. Performs a one-time initialization process: </a:t>
            </a:r>
          </a:p>
          <a:p>
            <a:pPr marL="76200" indent="0">
              <a:buNone/>
            </a:pPr>
            <a:r>
              <a:rPr lang="en-US" sz="2000" b="1" i="1">
                <a:latin typeface="Comic Sans MS" panose="030F0702030302020204" pitchFamily="66" charset="0"/>
              </a:rPr>
              <a:t>      a. Expand the key of 16-byte </a:t>
            </a:r>
          </a:p>
          <a:p>
            <a:pPr marL="76200" indent="0">
              <a:buNone/>
            </a:pPr>
            <a:r>
              <a:rPr lang="en-US" sz="2000" b="1" i="1">
                <a:latin typeface="Comic Sans MS" panose="030F0702030302020204" pitchFamily="66" charset="0"/>
              </a:rPr>
              <a:t>      b. Performs initialization of a 16-byte plain text block named State. </a:t>
            </a:r>
          </a:p>
          <a:p>
            <a:pPr marL="76200" indent="0">
              <a:buNone/>
            </a:pPr>
            <a:r>
              <a:rPr lang="en-US" sz="2000" b="1" i="1">
                <a:latin typeface="Comic Sans MS" panose="030F0702030302020204" pitchFamily="66" charset="0"/>
              </a:rPr>
              <a:t>B. In each round, continue with the next operation. </a:t>
            </a:r>
          </a:p>
          <a:p>
            <a:pPr marL="76200" indent="0">
              <a:buNone/>
            </a:pPr>
            <a:r>
              <a:rPr lang="en-US" sz="2000" b="1" i="1">
                <a:latin typeface="Comic Sans MS" panose="030F0702030302020204" pitchFamily="66" charset="0"/>
              </a:rPr>
              <a:t>      a. Apply the S-Box to state </a:t>
            </a:r>
          </a:p>
          <a:p>
            <a:pPr marL="76200" indent="0">
              <a:buNone/>
            </a:pPr>
            <a:r>
              <a:rPr lang="en-US" sz="2000" b="1" i="1">
                <a:latin typeface="Comic Sans MS" panose="030F0702030302020204" pitchFamily="66" charset="0"/>
              </a:rPr>
              <a:t>      b. Rotate plaintext line K by K bytes  </a:t>
            </a:r>
          </a:p>
          <a:p>
            <a:pPr marL="76200" indent="0">
              <a:buNone/>
            </a:pPr>
            <a:r>
              <a:rPr lang="en-US" sz="2000" b="1" i="1">
                <a:latin typeface="Comic Sans MS" panose="030F0702030302020204" pitchFamily="66" charset="0"/>
              </a:rPr>
              <a:t>      c. Performing a column merge operation </a:t>
            </a:r>
          </a:p>
          <a:p>
            <a:pPr marL="76200" indent="0">
              <a:buNone/>
            </a:pPr>
            <a:r>
              <a:rPr lang="en-US" sz="2000" b="1" i="1">
                <a:latin typeface="Comic Sans MS" panose="030F0702030302020204" pitchFamily="66" charset="0"/>
              </a:rPr>
              <a:t>      d. XOR state with the button.</a:t>
            </a:r>
          </a:p>
        </p:txBody>
      </p:sp>
      <p:sp>
        <p:nvSpPr>
          <p:cNvPr id="7" name="Rectangle 6"/>
          <p:cNvSpPr/>
          <p:nvPr/>
        </p:nvSpPr>
        <p:spPr>
          <a:xfrm>
            <a:off x="440674" y="0"/>
            <a:ext cx="5067759" cy="584775"/>
          </a:xfrm>
          <a:prstGeom prst="rect">
            <a:avLst/>
          </a:prstGeom>
        </p:spPr>
        <p:txBody>
          <a:bodyPr wrap="square">
            <a:spAutoFit/>
          </a:bodyPr>
          <a:lstStyle/>
          <a:p>
            <a:r>
              <a:rPr lang="en-US" sz="3200" b="1">
                <a:solidFill>
                  <a:srgbClr val="FFFF00"/>
                </a:solidFill>
                <a:latin typeface="Times New Roman" pitchFamily="18" charset="0"/>
                <a:ea typeface="Quattrocento Sans"/>
                <a:cs typeface="Times New Roman" pitchFamily="18" charset="0"/>
                <a:sym typeface="Quattrocento Sans"/>
              </a:rPr>
              <a:t>Methodology/Algorithm(s)</a:t>
            </a:r>
            <a:endParaRPr lang="en-US"/>
          </a:p>
        </p:txBody>
      </p:sp>
      <p:sp>
        <p:nvSpPr>
          <p:cNvPr id="4" name="Date Placeholder 3"/>
          <p:cNvSpPr>
            <a:spLocks noGrp="1"/>
          </p:cNvSpPr>
          <p:nvPr>
            <p:ph type="dt" idx="10"/>
          </p:nvPr>
        </p:nvSpPr>
        <p:spPr/>
        <p:txBody>
          <a:bodyPr/>
          <a:lstStyle/>
          <a:p>
            <a:fld id="{79D37B1F-4A62-4C1F-AA21-1EF157D95502}" type="datetime1">
              <a:rPr lang="en-US" smtClean="0"/>
              <a:pPr/>
              <a:t>5/8/2022</a:t>
            </a:fld>
            <a:endParaRPr lang="en-US"/>
          </a:p>
        </p:txBody>
      </p:sp>
      <p:sp>
        <p:nvSpPr>
          <p:cNvPr id="5" name="Footer Placeholder 4"/>
          <p:cNvSpPr>
            <a:spLocks noGrp="1"/>
          </p:cNvSpPr>
          <p:nvPr>
            <p:ph type="ftr" idx="11"/>
          </p:nvPr>
        </p:nvSpPr>
        <p:spPr/>
        <p:txBody>
          <a:bodyPr/>
          <a:lstStyle/>
          <a:p>
            <a:r>
              <a:rPr lang="en-US"/>
              <a:t>Department of CSE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
          </p:nvPr>
        </p:nvSpPr>
        <p:spPr>
          <a:xfrm>
            <a:off x="429658" y="1051154"/>
            <a:ext cx="8036809" cy="3951288"/>
          </a:xfrm>
        </p:spPr>
        <p:txBody>
          <a:bodyPr/>
          <a:lstStyle/>
          <a:p>
            <a:pPr marL="76200" indent="0">
              <a:buNone/>
            </a:pPr>
            <a:endParaRPr lang="en-US"/>
          </a:p>
          <a:p>
            <a:endParaRPr lang="en-US"/>
          </a:p>
          <a:p>
            <a:endParaRPr lang="en-US"/>
          </a:p>
          <a:p>
            <a:endParaRPr lang="en-US"/>
          </a:p>
        </p:txBody>
      </p:sp>
      <p:sp>
        <p:nvSpPr>
          <p:cNvPr id="7" name="Rectangle 6"/>
          <p:cNvSpPr/>
          <p:nvPr/>
        </p:nvSpPr>
        <p:spPr>
          <a:xfrm>
            <a:off x="440674" y="0"/>
            <a:ext cx="5067759" cy="584775"/>
          </a:xfrm>
          <a:prstGeom prst="rect">
            <a:avLst/>
          </a:prstGeom>
        </p:spPr>
        <p:txBody>
          <a:bodyPr wrap="square">
            <a:spAutoFit/>
          </a:bodyPr>
          <a:lstStyle/>
          <a:p>
            <a:r>
              <a:rPr lang="en-US" sz="3200" b="1">
                <a:solidFill>
                  <a:srgbClr val="FFFF00"/>
                </a:solidFill>
                <a:latin typeface="Times New Roman" pitchFamily="18" charset="0"/>
                <a:ea typeface="Quattrocento Sans"/>
                <a:cs typeface="Times New Roman" pitchFamily="18" charset="0"/>
                <a:sym typeface="Quattrocento Sans"/>
              </a:rPr>
              <a:t>Results </a:t>
            </a:r>
            <a:endParaRPr lang="en-US"/>
          </a:p>
        </p:txBody>
      </p:sp>
      <p:sp>
        <p:nvSpPr>
          <p:cNvPr id="4" name="Date Placeholder 3"/>
          <p:cNvSpPr>
            <a:spLocks noGrp="1"/>
          </p:cNvSpPr>
          <p:nvPr>
            <p:ph type="dt" idx="10"/>
          </p:nvPr>
        </p:nvSpPr>
        <p:spPr/>
        <p:txBody>
          <a:bodyPr/>
          <a:lstStyle/>
          <a:p>
            <a:fld id="{C65150EE-5762-4CB4-9F2A-1F33FD2B3FDA}" type="datetime1">
              <a:rPr lang="en-US" smtClean="0"/>
              <a:pPr/>
              <a:t>5/8/2022</a:t>
            </a:fld>
            <a:endParaRPr lang="en-US"/>
          </a:p>
        </p:txBody>
      </p:sp>
      <p:sp>
        <p:nvSpPr>
          <p:cNvPr id="5" name="Footer Placeholder 4"/>
          <p:cNvSpPr>
            <a:spLocks noGrp="1"/>
          </p:cNvSpPr>
          <p:nvPr>
            <p:ph type="ftr" idx="11"/>
          </p:nvPr>
        </p:nvSpPr>
        <p:spPr/>
        <p:txBody>
          <a:bodyPr/>
          <a:lstStyle/>
          <a:p>
            <a:r>
              <a:rPr lang="en-US"/>
              <a:t>Department of CSE</a:t>
            </a:r>
          </a:p>
        </p:txBody>
      </p:sp>
      <p:pic>
        <p:nvPicPr>
          <p:cNvPr id="3" name="Picture 2">
            <a:extLst>
              <a:ext uri="{FF2B5EF4-FFF2-40B4-BE49-F238E27FC236}">
                <a16:creationId xmlns:a16="http://schemas.microsoft.com/office/drawing/2014/main" id="{97AA42E8-FE6D-45AD-85CE-1BBB65A30C67}"/>
              </a:ext>
            </a:extLst>
          </p:cNvPr>
          <p:cNvPicPr>
            <a:picLocks noChangeAspect="1"/>
          </p:cNvPicPr>
          <p:nvPr/>
        </p:nvPicPr>
        <p:blipFill>
          <a:blip r:embed="rId2"/>
          <a:stretch>
            <a:fillRect/>
          </a:stretch>
        </p:blipFill>
        <p:spPr>
          <a:xfrm>
            <a:off x="344260" y="943558"/>
            <a:ext cx="3527944" cy="2171700"/>
          </a:xfrm>
          <a:prstGeom prst="rect">
            <a:avLst/>
          </a:prstGeom>
        </p:spPr>
      </p:pic>
      <p:sp>
        <p:nvSpPr>
          <p:cNvPr id="9" name="TextBox 8">
            <a:extLst>
              <a:ext uri="{FF2B5EF4-FFF2-40B4-BE49-F238E27FC236}">
                <a16:creationId xmlns:a16="http://schemas.microsoft.com/office/drawing/2014/main" id="{AA115BB9-4641-48BE-BD50-D0B0C40FEC86}"/>
              </a:ext>
            </a:extLst>
          </p:cNvPr>
          <p:cNvSpPr txBox="1"/>
          <p:nvPr/>
        </p:nvSpPr>
        <p:spPr>
          <a:xfrm>
            <a:off x="612219" y="3188160"/>
            <a:ext cx="4572000" cy="369332"/>
          </a:xfrm>
          <a:prstGeom prst="rect">
            <a:avLst/>
          </a:prstGeom>
          <a:noFill/>
        </p:spPr>
        <p:txBody>
          <a:bodyPr wrap="square">
            <a:spAutoFit/>
          </a:bodyPr>
          <a:lstStyle/>
          <a:p>
            <a:r>
              <a:rPr lang="en-US" sz="1800" b="1" i="1">
                <a:latin typeface="Comic Sans MS" panose="030F0702030302020204" pitchFamily="66" charset="0"/>
              </a:rPr>
              <a:t>Existing File Locker</a:t>
            </a:r>
            <a:endParaRPr lang="en-IN" sz="1800"/>
          </a:p>
        </p:txBody>
      </p:sp>
      <p:pic>
        <p:nvPicPr>
          <p:cNvPr id="10" name="Picture 6">
            <a:extLst>
              <a:ext uri="{FF2B5EF4-FFF2-40B4-BE49-F238E27FC236}">
                <a16:creationId xmlns:a16="http://schemas.microsoft.com/office/drawing/2014/main" id="{5D17D60E-FABD-4075-8A29-0B0364C15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8631" y="2883159"/>
            <a:ext cx="3970397" cy="279623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60506F-12BC-485E-9AAA-7277CAE5E32B}"/>
              </a:ext>
            </a:extLst>
          </p:cNvPr>
          <p:cNvSpPr txBox="1"/>
          <p:nvPr/>
        </p:nvSpPr>
        <p:spPr>
          <a:xfrm>
            <a:off x="5840964" y="5806846"/>
            <a:ext cx="4572000" cy="369332"/>
          </a:xfrm>
          <a:prstGeom prst="rect">
            <a:avLst/>
          </a:prstGeom>
          <a:noFill/>
        </p:spPr>
        <p:txBody>
          <a:bodyPr wrap="square">
            <a:spAutoFit/>
          </a:bodyPr>
          <a:lstStyle/>
          <a:p>
            <a:r>
              <a:rPr lang="en-US" sz="1800" b="1" i="1">
                <a:latin typeface="Comic Sans MS" panose="030F0702030302020204" pitchFamily="66" charset="0"/>
              </a:rPr>
              <a:t>Voice Vault</a:t>
            </a:r>
            <a:endParaRPr lang="en-IN"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
          </p:nvPr>
        </p:nvSpPr>
        <p:spPr>
          <a:xfrm>
            <a:off x="-605975" y="-87409"/>
            <a:ext cx="4617697" cy="3951288"/>
          </a:xfrm>
        </p:spPr>
        <p:txBody>
          <a:bodyPr/>
          <a:lstStyle/>
          <a:p>
            <a:pPr marL="76200" indent="0">
              <a:buNone/>
            </a:pPr>
            <a:endParaRPr lang="en-US"/>
          </a:p>
          <a:p>
            <a:endParaRPr lang="en-US"/>
          </a:p>
          <a:p>
            <a:endParaRPr lang="en-US"/>
          </a:p>
          <a:p>
            <a:endParaRPr lang="en-US"/>
          </a:p>
        </p:txBody>
      </p:sp>
      <p:sp>
        <p:nvSpPr>
          <p:cNvPr id="7" name="Rectangle 6"/>
          <p:cNvSpPr/>
          <p:nvPr/>
        </p:nvSpPr>
        <p:spPr>
          <a:xfrm>
            <a:off x="440674" y="0"/>
            <a:ext cx="5067759" cy="584775"/>
          </a:xfrm>
          <a:prstGeom prst="rect">
            <a:avLst/>
          </a:prstGeom>
        </p:spPr>
        <p:txBody>
          <a:bodyPr wrap="square">
            <a:spAutoFit/>
          </a:bodyPr>
          <a:lstStyle/>
          <a:p>
            <a:r>
              <a:rPr lang="en-US" sz="3200" b="1">
                <a:solidFill>
                  <a:srgbClr val="FFFF00"/>
                </a:solidFill>
                <a:latin typeface="Times New Roman" pitchFamily="18" charset="0"/>
                <a:ea typeface="Quattrocento Sans"/>
                <a:cs typeface="Times New Roman" pitchFamily="18" charset="0"/>
                <a:sym typeface="Quattrocento Sans"/>
              </a:rPr>
              <a:t>Output Screen(s)</a:t>
            </a:r>
            <a:endParaRPr lang="en-US"/>
          </a:p>
        </p:txBody>
      </p:sp>
      <p:sp>
        <p:nvSpPr>
          <p:cNvPr id="4" name="Date Placeholder 3"/>
          <p:cNvSpPr>
            <a:spLocks noGrp="1"/>
          </p:cNvSpPr>
          <p:nvPr>
            <p:ph type="dt" idx="10"/>
          </p:nvPr>
        </p:nvSpPr>
        <p:spPr/>
        <p:txBody>
          <a:bodyPr/>
          <a:lstStyle/>
          <a:p>
            <a:r>
              <a:rPr lang="en-US"/>
              <a:t>.</a:t>
            </a:r>
          </a:p>
        </p:txBody>
      </p:sp>
      <p:sp>
        <p:nvSpPr>
          <p:cNvPr id="5" name="Footer Placeholder 4"/>
          <p:cNvSpPr>
            <a:spLocks noGrp="1"/>
          </p:cNvSpPr>
          <p:nvPr>
            <p:ph type="ftr" idx="11"/>
          </p:nvPr>
        </p:nvSpPr>
        <p:spPr/>
        <p:txBody>
          <a:bodyPr/>
          <a:lstStyle/>
          <a:p>
            <a:r>
              <a:rPr lang="en-US"/>
              <a:t>.</a:t>
            </a:r>
          </a:p>
        </p:txBody>
      </p:sp>
      <p:pic>
        <p:nvPicPr>
          <p:cNvPr id="1026" name="Picture 2">
            <a:extLst>
              <a:ext uri="{FF2B5EF4-FFF2-40B4-BE49-F238E27FC236}">
                <a16:creationId xmlns:a16="http://schemas.microsoft.com/office/drawing/2014/main" id="{5FDE475F-7D77-4968-8D6D-8C1BF7CD3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4" y="3545634"/>
            <a:ext cx="3730110" cy="3095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D72A725-E244-478A-84C5-281D7C4B9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476" y="778962"/>
            <a:ext cx="5159829" cy="276667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9EE6C32-1213-4A91-B5FE-91790C1DD2FC}"/>
              </a:ext>
            </a:extLst>
          </p:cNvPr>
          <p:cNvSpPr txBox="1"/>
          <p:nvPr/>
        </p:nvSpPr>
        <p:spPr>
          <a:xfrm>
            <a:off x="795435" y="3722917"/>
            <a:ext cx="4875244" cy="307777"/>
          </a:xfrm>
          <a:prstGeom prst="rect">
            <a:avLst/>
          </a:prstGeom>
          <a:noFill/>
        </p:spPr>
        <p:txBody>
          <a:bodyPr wrap="square">
            <a:spAutoFit/>
          </a:bodyPr>
          <a:lstStyle/>
          <a:p>
            <a:r>
              <a:rPr lang="en-IN" sz="1400" b="0" i="0" u="none" strike="noStrike">
                <a:solidFill>
                  <a:srgbClr val="000000"/>
                </a:solidFill>
                <a:effectLst/>
                <a:latin typeface="Comic Sans MS" panose="030F0702030302020204" pitchFamily="66" charset="0"/>
              </a:rPr>
              <a:t>Registration</a:t>
            </a:r>
            <a:endParaRPr lang="en-IN"/>
          </a:p>
        </p:txBody>
      </p:sp>
      <p:pic>
        <p:nvPicPr>
          <p:cNvPr id="1030" name="Picture 6">
            <a:extLst>
              <a:ext uri="{FF2B5EF4-FFF2-40B4-BE49-F238E27FC236}">
                <a16:creationId xmlns:a16="http://schemas.microsoft.com/office/drawing/2014/main" id="{E0EC7D93-768F-4AE9-A0DD-BDAB92287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596" y="3555970"/>
            <a:ext cx="3970397" cy="30956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819B0F8-962D-4D56-830D-0F9698BDF8E1}"/>
              </a:ext>
            </a:extLst>
          </p:cNvPr>
          <p:cNvSpPr txBox="1"/>
          <p:nvPr/>
        </p:nvSpPr>
        <p:spPr>
          <a:xfrm>
            <a:off x="5406035" y="3742920"/>
            <a:ext cx="4875244" cy="738664"/>
          </a:xfrm>
          <a:prstGeom prst="rect">
            <a:avLst/>
          </a:prstGeom>
          <a:noFill/>
        </p:spPr>
        <p:txBody>
          <a:bodyPr wrap="square">
            <a:spAutoFit/>
          </a:bodyPr>
          <a:lstStyle/>
          <a:p>
            <a:pPr rtl="0">
              <a:spcBef>
                <a:spcPts val="0"/>
              </a:spcBef>
              <a:spcAft>
                <a:spcPts val="0"/>
              </a:spcAft>
            </a:pPr>
            <a:r>
              <a:rPr lang="en-IN" sz="1400" b="0" i="0" u="none" strike="noStrike">
                <a:solidFill>
                  <a:srgbClr val="000000"/>
                </a:solidFill>
                <a:effectLst/>
                <a:latin typeface="Comic Sans MS" panose="030F0702030302020204" pitchFamily="66" charset="0"/>
              </a:rPr>
              <a:t>Login </a:t>
            </a:r>
            <a:endParaRPr lang="en-IN" b="0">
              <a:effectLst/>
            </a:endParaRPr>
          </a:p>
          <a:p>
            <a:br>
              <a:rPr lang="en-IN"/>
            </a:b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
          </p:nvPr>
        </p:nvSpPr>
        <p:spPr>
          <a:xfrm>
            <a:off x="-1061005" y="332697"/>
            <a:ext cx="5878277" cy="2933174"/>
          </a:xfrm>
        </p:spPr>
        <p:txBody>
          <a:bodyPr/>
          <a:lstStyle/>
          <a:p>
            <a:endParaRPr lang="en-US"/>
          </a:p>
          <a:p>
            <a:endParaRPr lang="en-US"/>
          </a:p>
          <a:p>
            <a:endParaRPr lang="en-US"/>
          </a:p>
        </p:txBody>
      </p:sp>
      <p:sp>
        <p:nvSpPr>
          <p:cNvPr id="7" name="Rectangle 6"/>
          <p:cNvSpPr/>
          <p:nvPr/>
        </p:nvSpPr>
        <p:spPr>
          <a:xfrm>
            <a:off x="440674" y="0"/>
            <a:ext cx="5067759" cy="584775"/>
          </a:xfrm>
          <a:prstGeom prst="rect">
            <a:avLst/>
          </a:prstGeom>
        </p:spPr>
        <p:txBody>
          <a:bodyPr wrap="square">
            <a:spAutoFit/>
          </a:bodyPr>
          <a:lstStyle/>
          <a:p>
            <a:r>
              <a:rPr lang="en-US" sz="3200" b="1">
                <a:solidFill>
                  <a:srgbClr val="FFFF00"/>
                </a:solidFill>
                <a:latin typeface="Times New Roman" pitchFamily="18" charset="0"/>
                <a:ea typeface="Quattrocento Sans"/>
                <a:cs typeface="Times New Roman" pitchFamily="18" charset="0"/>
                <a:sym typeface="Quattrocento Sans"/>
              </a:rPr>
              <a:t>Output Screen(s)</a:t>
            </a:r>
            <a:endParaRPr lang="en-US"/>
          </a:p>
        </p:txBody>
      </p:sp>
      <p:sp>
        <p:nvSpPr>
          <p:cNvPr id="4" name="Date Placeholder 3"/>
          <p:cNvSpPr>
            <a:spLocks noGrp="1"/>
          </p:cNvSpPr>
          <p:nvPr>
            <p:ph type="dt" idx="10"/>
          </p:nvPr>
        </p:nvSpPr>
        <p:spPr/>
        <p:txBody>
          <a:bodyPr/>
          <a:lstStyle/>
          <a:p>
            <a:fld id="{7C29EAE5-6622-4DCC-AC88-F10AEF5F05F3}" type="datetime1">
              <a:rPr lang="en-US" smtClean="0"/>
              <a:pPr/>
              <a:t>5/8/2022</a:t>
            </a:fld>
            <a:endParaRPr lang="en-US"/>
          </a:p>
        </p:txBody>
      </p:sp>
      <p:sp>
        <p:nvSpPr>
          <p:cNvPr id="5" name="Footer Placeholder 4"/>
          <p:cNvSpPr>
            <a:spLocks noGrp="1"/>
          </p:cNvSpPr>
          <p:nvPr>
            <p:ph type="ftr" idx="11"/>
          </p:nvPr>
        </p:nvSpPr>
        <p:spPr/>
        <p:txBody>
          <a:bodyPr/>
          <a:lstStyle/>
          <a:p>
            <a:r>
              <a:rPr lang="en-US"/>
              <a:t>Department of CSE</a:t>
            </a:r>
          </a:p>
        </p:txBody>
      </p:sp>
      <p:pic>
        <p:nvPicPr>
          <p:cNvPr id="2050" name="Picture 2">
            <a:extLst>
              <a:ext uri="{FF2B5EF4-FFF2-40B4-BE49-F238E27FC236}">
                <a16:creationId xmlns:a16="http://schemas.microsoft.com/office/drawing/2014/main" id="{F0DD4FBB-3FA7-476C-9090-1EA6D203E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45" y="779505"/>
            <a:ext cx="4111884" cy="270101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66959AD-AE95-4230-8981-5F95BD4866A7}"/>
              </a:ext>
            </a:extLst>
          </p:cNvPr>
          <p:cNvSpPr txBox="1"/>
          <p:nvPr/>
        </p:nvSpPr>
        <p:spPr>
          <a:xfrm>
            <a:off x="914044" y="3505976"/>
            <a:ext cx="5103844" cy="338554"/>
          </a:xfrm>
          <a:prstGeom prst="rect">
            <a:avLst/>
          </a:prstGeom>
          <a:noFill/>
        </p:spPr>
        <p:txBody>
          <a:bodyPr wrap="square">
            <a:spAutoFit/>
          </a:bodyPr>
          <a:lstStyle/>
          <a:p>
            <a:r>
              <a:rPr lang="en-IN" sz="1600" b="1" i="1" u="none" strike="noStrike">
                <a:solidFill>
                  <a:schemeClr val="tx1"/>
                </a:solidFill>
                <a:effectLst/>
                <a:latin typeface="Comic Sans MS" panose="030F0702030302020204" pitchFamily="66" charset="0"/>
              </a:rPr>
              <a:t>Uploading into cloud</a:t>
            </a:r>
            <a:endParaRPr lang="en-IN" sz="1600" b="1" i="1">
              <a:solidFill>
                <a:schemeClr val="tx1"/>
              </a:solidFill>
            </a:endParaRPr>
          </a:p>
        </p:txBody>
      </p:sp>
      <p:pic>
        <p:nvPicPr>
          <p:cNvPr id="2052" name="Picture 4">
            <a:extLst>
              <a:ext uri="{FF2B5EF4-FFF2-40B4-BE49-F238E27FC236}">
                <a16:creationId xmlns:a16="http://schemas.microsoft.com/office/drawing/2014/main" id="{95918B5C-3F26-4803-B6CA-6A8520FD3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976" y="3177074"/>
            <a:ext cx="4273420" cy="270101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4D2E186-16BB-4288-8418-BD633D2474D9}"/>
              </a:ext>
            </a:extLst>
          </p:cNvPr>
          <p:cNvSpPr txBox="1"/>
          <p:nvPr/>
        </p:nvSpPr>
        <p:spPr>
          <a:xfrm>
            <a:off x="5258061" y="5824311"/>
            <a:ext cx="5103844" cy="338554"/>
          </a:xfrm>
          <a:prstGeom prst="rect">
            <a:avLst/>
          </a:prstGeom>
          <a:noFill/>
        </p:spPr>
        <p:txBody>
          <a:bodyPr wrap="square">
            <a:spAutoFit/>
          </a:bodyPr>
          <a:lstStyle/>
          <a:p>
            <a:r>
              <a:rPr lang="en-IN" sz="1600" b="1" i="1" u="none" strike="noStrike">
                <a:solidFill>
                  <a:schemeClr val="tx1"/>
                </a:solidFill>
                <a:effectLst/>
                <a:latin typeface="Comic Sans MS" panose="030F0702030302020204" pitchFamily="66" charset="0"/>
              </a:rPr>
              <a:t>Downloading from server</a:t>
            </a:r>
            <a:endParaRPr lang="en-IN" sz="1600" b="1" i="1">
              <a:solidFill>
                <a:schemeClr val="tx1"/>
              </a:solidFill>
            </a:endParaRPr>
          </a:p>
        </p:txBody>
      </p:sp>
    </p:spTree>
    <p:extLst>
      <p:ext uri="{BB962C8B-B14F-4D97-AF65-F5344CB8AC3E}">
        <p14:creationId xmlns:p14="http://schemas.microsoft.com/office/powerpoint/2010/main" val="228041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txBox="1">
            <a:spLocks noGrp="1"/>
          </p:cNvSpPr>
          <p:nvPr>
            <p:ph type="ctrTitle"/>
          </p:nvPr>
        </p:nvSpPr>
        <p:spPr>
          <a:xfrm>
            <a:off x="152400" y="0"/>
            <a:ext cx="86106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FFFF"/>
              </a:buClr>
              <a:buSzPts val="2800"/>
              <a:buFont typeface="Quattrocento Sans"/>
              <a:buNone/>
            </a:pPr>
            <a:r>
              <a:rPr lang="en-US" sz="2800">
                <a:solidFill>
                  <a:srgbClr val="FFFFFF"/>
                </a:solidFill>
                <a:latin typeface="Quattrocento Sans"/>
                <a:ea typeface="Quattrocento Sans"/>
                <a:cs typeface="Quattrocento Sans"/>
                <a:sym typeface="Quattrocento Sans"/>
              </a:rPr>
              <a:t>Time Line</a:t>
            </a:r>
            <a:endParaRPr sz="4400">
              <a:latin typeface="Calibri"/>
              <a:ea typeface="Calibri"/>
              <a:cs typeface="Calibri"/>
              <a:sym typeface="Calibri"/>
            </a:endParaRPr>
          </a:p>
        </p:txBody>
      </p:sp>
      <p:sp>
        <p:nvSpPr>
          <p:cNvPr id="233" name="Google Shape;233;p24"/>
          <p:cNvSpPr txBox="1"/>
          <p:nvPr/>
        </p:nvSpPr>
        <p:spPr>
          <a:xfrm>
            <a:off x="152400" y="6553200"/>
            <a:ext cx="4267200"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a:buNone/>
            </a:pPr>
            <a:r>
              <a:rPr lang="en-US" sz="1600" b="0" i="0" u="none" strike="noStrike" cap="none">
                <a:solidFill>
                  <a:srgbClr val="FFFFFF"/>
                </a:solidFill>
                <a:latin typeface="Quattrocento Sans"/>
                <a:ea typeface="Quattrocento Sans"/>
                <a:cs typeface="Quattrocento Sans"/>
                <a:sym typeface="Quattrocento Sans"/>
              </a:rPr>
              <a:t>DEPARTMENT OF CSE</a:t>
            </a:r>
            <a:endParaRPr sz="1400" b="0" i="0" u="none" strike="noStrike" cap="none">
              <a:solidFill>
                <a:srgbClr val="000000"/>
              </a:solidFill>
              <a:latin typeface="Arial"/>
              <a:ea typeface="Arial"/>
              <a:cs typeface="Arial"/>
              <a:sym typeface="Arial"/>
            </a:endParaRPr>
          </a:p>
        </p:txBody>
      </p:sp>
      <p:sp>
        <p:nvSpPr>
          <p:cNvPr id="234" name="Google Shape;234;p24"/>
          <p:cNvSpPr txBox="1"/>
          <p:nvPr/>
        </p:nvSpPr>
        <p:spPr>
          <a:xfrm>
            <a:off x="4648200" y="28575"/>
            <a:ext cx="1447800" cy="533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FFFFFF"/>
              </a:buClr>
              <a:buSzPts val="2800"/>
              <a:buFont typeface="Quattrocento Sans"/>
              <a:buNone/>
            </a:pPr>
            <a:endParaRPr sz="2800" b="0" i="0" u="none" strike="noStrike" cap="none">
              <a:solidFill>
                <a:srgbClr val="FFFFFF"/>
              </a:solidFill>
              <a:latin typeface="Quattrocento Sans"/>
              <a:ea typeface="Quattrocento Sans"/>
              <a:cs typeface="Quattrocento Sans"/>
              <a:sym typeface="Quattrocento Sans"/>
            </a:endParaRPr>
          </a:p>
        </p:txBody>
      </p:sp>
      <p:graphicFrame>
        <p:nvGraphicFramePr>
          <p:cNvPr id="235" name="Google Shape;235;p24"/>
          <p:cNvGraphicFramePr/>
          <p:nvPr/>
        </p:nvGraphicFramePr>
        <p:xfrm>
          <a:off x="762000" y="1001713"/>
          <a:ext cx="7543800" cy="5367425"/>
        </p:xfrm>
        <a:graphic>
          <a:graphicData uri="http://schemas.openxmlformats.org/drawingml/2006/table">
            <a:tbl>
              <a:tblPr>
                <a:noFill/>
                <a:tableStyleId>{5503721D-CE9A-4BDB-A62B-857A09E2B3EB}</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766775">
                <a:tc>
                  <a:txBody>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FFF"/>
                          </a:solidFill>
                          <a:latin typeface="Arial"/>
                          <a:ea typeface="Arial"/>
                          <a:cs typeface="Arial"/>
                          <a:sym typeface="Arial"/>
                        </a:rPr>
                        <a:t>Stages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FFF"/>
                          </a:solidFill>
                          <a:latin typeface="Arial"/>
                          <a:ea typeface="Arial"/>
                          <a:cs typeface="Arial"/>
                          <a:sym typeface="Arial"/>
                        </a:rPr>
                        <a:t>Time required</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7667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 Problem identification and definition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CBCB"/>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a:p>
                    <a:p>
                      <a:pPr marL="0" marR="0" lvl="0" indent="0" algn="ctr" rtl="0">
                        <a:lnSpc>
                          <a:spcPct val="100000"/>
                        </a:lnSpc>
                        <a:spcBef>
                          <a:spcPts val="0"/>
                        </a:spcBef>
                        <a:spcAft>
                          <a:spcPts val="0"/>
                        </a:spcAft>
                        <a:buClr>
                          <a:srgbClr val="000000"/>
                        </a:buClr>
                        <a:buSzPts val="1400"/>
                        <a:buFont typeface="Arial"/>
                        <a:buNone/>
                      </a:pPr>
                      <a:r>
                        <a:rPr lang="en-US"/>
                        <a:t>1 Week</a:t>
                      </a:r>
                      <a:endParaRPr sz="1400" b="0" i="0" u="none" strike="noStrike" cap="none">
                        <a:solidFill>
                          <a:srgbClr val="000000"/>
                        </a:solidFill>
                        <a:latin typeface="Arial"/>
                        <a:ea typeface="Arial"/>
                        <a:cs typeface="Arial"/>
                        <a:sym typeface="Aria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CBCB"/>
                    </a:solidFill>
                  </a:tcPr>
                </a:tc>
                <a:extLst>
                  <a:ext uri="{0D108BD9-81ED-4DB2-BD59-A6C34878D82A}">
                    <a16:rowId xmlns:a16="http://schemas.microsoft.com/office/drawing/2014/main" val="10001"/>
                  </a:ext>
                </a:extLst>
              </a:tr>
              <a:tr h="7667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  Collection of the related articles and requirements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a:p>
                    <a:p>
                      <a:pPr marL="0" marR="0" lvl="0" indent="0" algn="ctr" rtl="0">
                        <a:lnSpc>
                          <a:spcPct val="100000"/>
                        </a:lnSpc>
                        <a:spcBef>
                          <a:spcPts val="0"/>
                        </a:spcBef>
                        <a:spcAft>
                          <a:spcPts val="0"/>
                        </a:spcAft>
                        <a:buClr>
                          <a:srgbClr val="000000"/>
                        </a:buClr>
                        <a:buSzPts val="1400"/>
                        <a:buFont typeface="Arial"/>
                        <a:buNone/>
                      </a:pPr>
                      <a:r>
                        <a:rPr lang="en-US"/>
                        <a:t>1 Week</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7E7"/>
                    </a:solidFill>
                  </a:tcPr>
                </a:tc>
                <a:extLst>
                  <a:ext uri="{0D108BD9-81ED-4DB2-BD59-A6C34878D82A}">
                    <a16:rowId xmlns:a16="http://schemas.microsoft.com/office/drawing/2014/main" val="10002"/>
                  </a:ext>
                </a:extLst>
              </a:tr>
              <a:tr h="7667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3.  Contact guide and industrial people for designing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CBCB"/>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a:p>
                    <a:p>
                      <a:pPr marL="0" marR="0" lvl="0" indent="0" algn="ctr" rtl="0">
                        <a:lnSpc>
                          <a:spcPct val="100000"/>
                        </a:lnSpc>
                        <a:spcBef>
                          <a:spcPts val="0"/>
                        </a:spcBef>
                        <a:spcAft>
                          <a:spcPts val="0"/>
                        </a:spcAft>
                        <a:buClr>
                          <a:srgbClr val="000000"/>
                        </a:buClr>
                        <a:buSzPts val="1400"/>
                        <a:buFont typeface="Arial"/>
                        <a:buNone/>
                      </a:pPr>
                      <a:r>
                        <a:rPr lang="en-US"/>
                        <a:t>2 Weeks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CBCB"/>
                    </a:solidFill>
                  </a:tcPr>
                </a:tc>
                <a:extLst>
                  <a:ext uri="{0D108BD9-81ED-4DB2-BD59-A6C34878D82A}">
                    <a16:rowId xmlns:a16="http://schemas.microsoft.com/office/drawing/2014/main" val="10003"/>
                  </a:ext>
                </a:extLst>
              </a:tr>
              <a:tr h="7667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4.   Building a model for proposed work </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a:p>
                    <a:p>
                      <a:pPr marL="0" marR="0" lvl="0" indent="0" algn="ctr" rtl="0">
                        <a:lnSpc>
                          <a:spcPct val="100000"/>
                        </a:lnSpc>
                        <a:spcBef>
                          <a:spcPts val="0"/>
                        </a:spcBef>
                        <a:spcAft>
                          <a:spcPts val="0"/>
                        </a:spcAft>
                        <a:buClr>
                          <a:srgbClr val="000000"/>
                        </a:buClr>
                        <a:buSzPts val="1400"/>
                        <a:buFont typeface="Arial"/>
                        <a:buNone/>
                      </a:pPr>
                      <a:r>
                        <a:rPr lang="en-US"/>
                        <a:t>2 Weeks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7E7"/>
                    </a:solidFill>
                  </a:tcPr>
                </a:tc>
                <a:extLst>
                  <a:ext uri="{0D108BD9-81ED-4DB2-BD59-A6C34878D82A}">
                    <a16:rowId xmlns:a16="http://schemas.microsoft.com/office/drawing/2014/main" val="10004"/>
                  </a:ext>
                </a:extLst>
              </a:tr>
              <a:tr h="7667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5.   Implementation, Testing, Results and Analysis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CBCB"/>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a:p>
                    <a:p>
                      <a:pPr marL="0" marR="0" lvl="0" indent="0" algn="ctr" rtl="0">
                        <a:lnSpc>
                          <a:spcPct val="100000"/>
                        </a:lnSpc>
                        <a:spcBef>
                          <a:spcPts val="0"/>
                        </a:spcBef>
                        <a:spcAft>
                          <a:spcPts val="0"/>
                        </a:spcAft>
                        <a:buClr>
                          <a:srgbClr val="000000"/>
                        </a:buClr>
                        <a:buSzPts val="1400"/>
                        <a:buFont typeface="Arial"/>
                        <a:buNone/>
                      </a:pPr>
                      <a:r>
                        <a:rPr lang="en-US"/>
                        <a:t>3 Weeks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CBCB"/>
                    </a:solidFill>
                  </a:tcPr>
                </a:tc>
                <a:extLst>
                  <a:ext uri="{0D108BD9-81ED-4DB2-BD59-A6C34878D82A}">
                    <a16:rowId xmlns:a16="http://schemas.microsoft.com/office/drawing/2014/main" val="10005"/>
                  </a:ext>
                </a:extLst>
              </a:tr>
              <a:tr h="7667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6.   Thesis, preparation and submission.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000000"/>
                        </a:buClr>
                        <a:buSzPts val="1400"/>
                        <a:buFont typeface="Arial"/>
                        <a:buNone/>
                      </a:pPr>
                      <a:endParaRPr/>
                    </a:p>
                    <a:p>
                      <a:pPr marL="0" marR="0" lvl="0" indent="0" algn="ctr" rtl="0">
                        <a:lnSpc>
                          <a:spcPct val="100000"/>
                        </a:lnSpc>
                        <a:spcBef>
                          <a:spcPts val="0"/>
                        </a:spcBef>
                        <a:spcAft>
                          <a:spcPts val="0"/>
                        </a:spcAft>
                        <a:buClr>
                          <a:srgbClr val="000000"/>
                        </a:buClr>
                        <a:buSzPts val="1400"/>
                        <a:buFont typeface="Arial"/>
                        <a:buNone/>
                      </a:pPr>
                      <a:r>
                        <a:rPr lang="en-US"/>
                        <a:t>1 Week</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7E7E7"/>
                    </a:solidFill>
                  </a:tcPr>
                </a:tc>
                <a:extLst>
                  <a:ext uri="{0D108BD9-81ED-4DB2-BD59-A6C34878D82A}">
                    <a16:rowId xmlns:a16="http://schemas.microsoft.com/office/drawing/2014/main" val="10006"/>
                  </a:ext>
                </a:extLst>
              </a:tr>
            </a:tbl>
          </a:graphicData>
        </a:graphic>
      </p:graphicFrame>
      <p:sp>
        <p:nvSpPr>
          <p:cNvPr id="8" name="Date Placeholder 7"/>
          <p:cNvSpPr>
            <a:spLocks noGrp="1"/>
          </p:cNvSpPr>
          <p:nvPr>
            <p:ph type="dt" idx="10"/>
          </p:nvPr>
        </p:nvSpPr>
        <p:spPr/>
        <p:txBody>
          <a:bodyPr/>
          <a:lstStyle/>
          <a:p>
            <a:fld id="{8FDC5818-C9CA-48EE-A342-3ABCD4754154}" type="datetime1">
              <a:rPr lang="en-US" smtClean="0"/>
              <a:pPr/>
              <a:t>5/8/2022</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
          </p:nvPr>
        </p:nvSpPr>
        <p:spPr>
          <a:xfrm>
            <a:off x="429658" y="1051154"/>
            <a:ext cx="8036809" cy="3951288"/>
          </a:xfrm>
        </p:spPr>
        <p:txBody>
          <a:bodyPr/>
          <a:lstStyle/>
          <a:p>
            <a:pPr marL="76200" indent="0">
              <a:buNone/>
            </a:pPr>
            <a:r>
              <a:rPr lang="en-IN" sz="1800" b="1" i="1">
                <a:latin typeface="Comic Sans MS" panose="030F0702030302020204" pitchFamily="66" charset="0"/>
              </a:rPr>
              <a:t>[1]. Do, Minh N. "An Automatic Speaker Recognition System", Digital Signal Processing Mini -Project. June 2005.</a:t>
            </a:r>
          </a:p>
          <a:p>
            <a:pPr marL="76200" indent="0">
              <a:buNone/>
            </a:pPr>
            <a:endParaRPr lang="en-IN" sz="1800" b="1" i="1">
              <a:latin typeface="Comic Sans MS" panose="030F0702030302020204" pitchFamily="66" charset="0"/>
            </a:endParaRPr>
          </a:p>
          <a:p>
            <a:pPr marL="76200" indent="0">
              <a:buNone/>
            </a:pPr>
            <a:r>
              <a:rPr lang="en-IN" sz="1800" b="1" i="1">
                <a:latin typeface="Comic Sans MS" panose="030F0702030302020204" pitchFamily="66" charset="0"/>
              </a:rPr>
              <a:t>[2]. Md. </a:t>
            </a:r>
            <a:r>
              <a:rPr lang="en-IN" sz="1800" b="1" i="1" err="1">
                <a:latin typeface="Comic Sans MS" panose="030F0702030302020204" pitchFamily="66" charset="0"/>
              </a:rPr>
              <a:t>Rashidul</a:t>
            </a:r>
            <a:r>
              <a:rPr lang="en-IN" sz="1800" b="1" i="1">
                <a:latin typeface="Comic Sans MS" panose="030F0702030302020204" pitchFamily="66" charset="0"/>
              </a:rPr>
              <a:t> Hasan, Mustafa Jamil, Md. Golam Rabbani and Md. </a:t>
            </a:r>
            <a:r>
              <a:rPr lang="en-IN" sz="1800" b="1" i="1" err="1">
                <a:latin typeface="Comic Sans MS" panose="030F0702030302020204" pitchFamily="66" charset="0"/>
              </a:rPr>
              <a:t>Saifur</a:t>
            </a:r>
            <a:r>
              <a:rPr lang="en-IN" sz="1800" b="1" i="1">
                <a:latin typeface="Comic Sans MS" panose="030F0702030302020204" pitchFamily="66" charset="0"/>
              </a:rPr>
              <a:t> Rahman, "Speaker identification using Mel frequency Cepstral coefficients", 3rd International Conference on Electrical &amp; Computer Engineering ICECE 2004, December 2004.</a:t>
            </a:r>
          </a:p>
          <a:p>
            <a:pPr marL="76200" indent="0">
              <a:buNone/>
            </a:pPr>
            <a:endParaRPr lang="en-IN" sz="1800" b="1" i="1">
              <a:latin typeface="Comic Sans MS" panose="030F0702030302020204" pitchFamily="66" charset="0"/>
            </a:endParaRPr>
          </a:p>
          <a:p>
            <a:pPr marL="76200" indent="0">
              <a:buNone/>
            </a:pPr>
            <a:r>
              <a:rPr lang="en-IN" sz="1800" b="1" i="1">
                <a:latin typeface="Comic Sans MS" panose="030F0702030302020204" pitchFamily="66" charset="0"/>
              </a:rPr>
              <a:t>[3]. </a:t>
            </a:r>
            <a:r>
              <a:rPr lang="en-IN" sz="1800" b="1" i="1" err="1">
                <a:latin typeface="Comic Sans MS" panose="030F0702030302020204" pitchFamily="66" charset="0"/>
              </a:rPr>
              <a:t>Hagai</a:t>
            </a:r>
            <a:r>
              <a:rPr lang="en-IN" sz="1800" b="1" i="1">
                <a:latin typeface="Comic Sans MS" panose="030F0702030302020204" pitchFamily="66" charset="0"/>
              </a:rPr>
              <a:t> </a:t>
            </a:r>
            <a:r>
              <a:rPr lang="en-IN" sz="1800" b="1" i="1" err="1">
                <a:latin typeface="Comic Sans MS" panose="030F0702030302020204" pitchFamily="66" charset="0"/>
              </a:rPr>
              <a:t>Aronowitz</a:t>
            </a:r>
            <a:r>
              <a:rPr lang="en-IN" sz="1800" b="1" i="1">
                <a:latin typeface="Comic Sans MS" panose="030F0702030302020204" pitchFamily="66" charset="0"/>
              </a:rPr>
              <a:t>, David </a:t>
            </a:r>
            <a:r>
              <a:rPr lang="en-IN" sz="1800" b="1" i="1" err="1">
                <a:latin typeface="Comic Sans MS" panose="030F0702030302020204" pitchFamily="66" charset="0"/>
              </a:rPr>
              <a:t>Burshtein</a:t>
            </a:r>
            <a:r>
              <a:rPr lang="en-IN" sz="1800" b="1" i="1">
                <a:latin typeface="Comic Sans MS" panose="030F0702030302020204" pitchFamily="66" charset="0"/>
              </a:rPr>
              <a:t>, " Efficient Speaker Identification and Retrieval ". http://en.wikipedia.org/wiki/MATLAB. http://www.mathworks.com/help/pdf_doc/matlab/ getstart.pdf .</a:t>
            </a:r>
          </a:p>
          <a:p>
            <a:pPr marL="76200" indent="0">
              <a:buNone/>
            </a:pPr>
            <a:endParaRPr lang="en-IN" sz="1800" b="1" i="1">
              <a:latin typeface="Comic Sans MS" panose="030F0702030302020204" pitchFamily="66" charset="0"/>
            </a:endParaRPr>
          </a:p>
          <a:p>
            <a:pPr marL="76200" indent="0">
              <a:buNone/>
            </a:pPr>
            <a:r>
              <a:rPr lang="en-IN" sz="1800" b="1" i="1">
                <a:latin typeface="Comic Sans MS" panose="030F0702030302020204" pitchFamily="66" charset="0"/>
              </a:rPr>
              <a:t>[4]. Archana Shende, Subhash Mishra and Shiv Kumar, "   Comparison of different parameters used in GMM based automatic voice recognition ", International Journal of Soft Computing and Engineering (IJSCE), July 2011</a:t>
            </a:r>
            <a:endParaRPr lang="en-US" sz="1800" b="1" i="1">
              <a:latin typeface="Comic Sans MS" panose="030F0702030302020204" pitchFamily="66" charset="0"/>
            </a:endParaRPr>
          </a:p>
          <a:p>
            <a:endParaRPr lang="en-US" sz="1800" b="1" i="1">
              <a:latin typeface="Comic Sans MS" panose="030F0702030302020204" pitchFamily="66" charset="0"/>
            </a:endParaRPr>
          </a:p>
          <a:p>
            <a:endParaRPr lang="en-US" sz="1800" b="1" i="1">
              <a:latin typeface="Comic Sans MS" panose="030F0702030302020204" pitchFamily="66" charset="0"/>
            </a:endParaRPr>
          </a:p>
          <a:p>
            <a:endParaRPr lang="en-US"/>
          </a:p>
        </p:txBody>
      </p:sp>
      <p:sp>
        <p:nvSpPr>
          <p:cNvPr id="7" name="Rectangle 6"/>
          <p:cNvSpPr/>
          <p:nvPr/>
        </p:nvSpPr>
        <p:spPr>
          <a:xfrm>
            <a:off x="440674" y="0"/>
            <a:ext cx="5067759" cy="584775"/>
          </a:xfrm>
          <a:prstGeom prst="rect">
            <a:avLst/>
          </a:prstGeom>
        </p:spPr>
        <p:txBody>
          <a:bodyPr wrap="square">
            <a:spAutoFit/>
          </a:bodyPr>
          <a:lstStyle/>
          <a:p>
            <a:r>
              <a:rPr lang="en-US" sz="3200" b="1">
                <a:solidFill>
                  <a:srgbClr val="FFFF00"/>
                </a:solidFill>
                <a:latin typeface="Times New Roman" pitchFamily="18" charset="0"/>
                <a:ea typeface="Quattrocento Sans"/>
                <a:cs typeface="Times New Roman" pitchFamily="18" charset="0"/>
                <a:sym typeface="Quattrocento Sans"/>
              </a:rPr>
              <a:t>References</a:t>
            </a:r>
            <a:endParaRPr lang="en-US"/>
          </a:p>
        </p:txBody>
      </p:sp>
      <p:sp>
        <p:nvSpPr>
          <p:cNvPr id="4" name="Date Placeholder 3"/>
          <p:cNvSpPr>
            <a:spLocks noGrp="1"/>
          </p:cNvSpPr>
          <p:nvPr>
            <p:ph type="dt" idx="10"/>
          </p:nvPr>
        </p:nvSpPr>
        <p:spPr/>
        <p:txBody>
          <a:bodyPr/>
          <a:lstStyle/>
          <a:p>
            <a:fld id="{3BA58FC5-5198-40DC-BD53-93B0238FFD24}" type="datetime1">
              <a:rPr lang="en-US" smtClean="0"/>
              <a:pPr/>
              <a:t>5/8/2022</a:t>
            </a:fld>
            <a:endParaRPr lang="en-US"/>
          </a:p>
        </p:txBody>
      </p:sp>
      <p:sp>
        <p:nvSpPr>
          <p:cNvPr id="5" name="Footer Placeholder 4"/>
          <p:cNvSpPr>
            <a:spLocks noGrp="1"/>
          </p:cNvSpPr>
          <p:nvPr>
            <p:ph type="ftr" idx="11"/>
          </p:nvPr>
        </p:nvSpPr>
        <p:spPr/>
        <p:txBody>
          <a:bodyPr/>
          <a:lstStyle/>
          <a:p>
            <a:r>
              <a:rPr lang="en-US"/>
              <a:t>Department of CSE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
          </p:nvPr>
        </p:nvSpPr>
        <p:spPr>
          <a:xfrm>
            <a:off x="276995" y="877078"/>
            <a:ext cx="8419135" cy="4984655"/>
          </a:xfrm>
        </p:spPr>
        <p:txBody>
          <a:bodyPr/>
          <a:lstStyle/>
          <a:p>
            <a:pPr rtl="0">
              <a:spcBef>
                <a:spcPts val="1200"/>
              </a:spcBef>
              <a:spcAft>
                <a:spcPts val="1200"/>
              </a:spcAft>
            </a:pPr>
            <a:r>
              <a:rPr lang="en-US" sz="2200" b="1" i="1" u="none" strike="noStrike">
                <a:solidFill>
                  <a:srgbClr val="000000"/>
                </a:solidFill>
                <a:effectLst/>
                <a:latin typeface="Comic Sans MS" panose="030F0702030302020204" pitchFamily="66" charset="0"/>
              </a:rPr>
              <a:t>Voice Vault is a desktop-based application designed and developed using the python programming language. The tool aims to make cloud storage with proper encryption. The encryption algorithm is self-developed, accurate, and secured. Along with Encrypted cloud storage, we are also providing proper user authentication. User authentication is done using Voice Recognition System. A user’s voice is verified locally against itself, a token is sent to the service provider, and access is granted. We developed a voice recognition system using python &amp; machine learning. It won’t give access to the user until the voice doesn’t match. We used ‘python speech features and </a:t>
            </a:r>
            <a:r>
              <a:rPr lang="en-US" sz="2200" b="1" i="1" u="none" strike="noStrike" err="1">
                <a:solidFill>
                  <a:srgbClr val="000000"/>
                </a:solidFill>
                <a:effectLst/>
                <a:latin typeface="Comic Sans MS" panose="030F0702030302020204" pitchFamily="66" charset="0"/>
              </a:rPr>
              <a:t>pyaudio</a:t>
            </a:r>
            <a:r>
              <a:rPr lang="en-US" sz="2200" b="1" i="1" u="none" strike="noStrike">
                <a:solidFill>
                  <a:srgbClr val="000000"/>
                </a:solidFill>
                <a:effectLst/>
                <a:latin typeface="Comic Sans MS" panose="030F0702030302020204" pitchFamily="66" charset="0"/>
              </a:rPr>
              <a:t> modules of python for taking voice samples and for preprocessing it, we used the GMM model (Gaussian Mixture Model).</a:t>
            </a:r>
            <a:endParaRPr lang="en-US" sz="2200" b="0">
              <a:effectLst/>
            </a:endParaRPr>
          </a:p>
        </p:txBody>
      </p:sp>
      <p:sp>
        <p:nvSpPr>
          <p:cNvPr id="7" name="Rectangle 6"/>
          <p:cNvSpPr/>
          <p:nvPr/>
        </p:nvSpPr>
        <p:spPr>
          <a:xfrm>
            <a:off x="451692" y="190389"/>
            <a:ext cx="2763019" cy="584775"/>
          </a:xfrm>
          <a:prstGeom prst="rect">
            <a:avLst/>
          </a:prstGeom>
        </p:spPr>
        <p:txBody>
          <a:bodyPr wrap="square">
            <a:spAutoFit/>
          </a:bodyPr>
          <a:lstStyle/>
          <a:p>
            <a:r>
              <a:rPr lang="en-US" sz="3200" b="1">
                <a:solidFill>
                  <a:srgbClr val="FFFF00"/>
                </a:solidFill>
                <a:latin typeface="Times New Roman" pitchFamily="18" charset="0"/>
                <a:ea typeface="Quattrocento Sans"/>
                <a:cs typeface="Times New Roman" pitchFamily="18" charset="0"/>
                <a:sym typeface="Quattrocento Sans"/>
              </a:rPr>
              <a:t>Abstract</a:t>
            </a:r>
            <a:r>
              <a:rPr lang="en-US">
                <a:solidFill>
                  <a:schemeClr val="lt1"/>
                </a:solidFill>
                <a:latin typeface="Quattrocento Sans"/>
                <a:ea typeface="Quattrocento Sans"/>
                <a:cs typeface="Quattrocento Sans"/>
                <a:sym typeface="Quattrocento Sans"/>
              </a:rPr>
              <a:t>	</a:t>
            </a:r>
            <a:endParaRPr lang="en-US"/>
          </a:p>
        </p:txBody>
      </p:sp>
      <p:sp>
        <p:nvSpPr>
          <p:cNvPr id="8" name="Date Placeholder 7"/>
          <p:cNvSpPr>
            <a:spLocks noGrp="1"/>
          </p:cNvSpPr>
          <p:nvPr>
            <p:ph type="dt" idx="10"/>
          </p:nvPr>
        </p:nvSpPr>
        <p:spPr/>
        <p:txBody>
          <a:bodyPr/>
          <a:lstStyle/>
          <a:p>
            <a:fld id="{2E498FBE-3D98-4AC5-8B5C-057E4055ACDC}" type="datetime1">
              <a:rPr lang="en-US" smtClean="0"/>
              <a:pPr/>
              <a:t>5/8/2022</a:t>
            </a:fld>
            <a:endParaRPr lang="en-US"/>
          </a:p>
        </p:txBody>
      </p:sp>
      <p:sp>
        <p:nvSpPr>
          <p:cNvPr id="9" name="Footer Placeholder 8"/>
          <p:cNvSpPr>
            <a:spLocks noGrp="1"/>
          </p:cNvSpPr>
          <p:nvPr>
            <p:ph type="ftr" idx="11"/>
          </p:nvPr>
        </p:nvSpPr>
        <p:spPr/>
        <p:txBody>
          <a:bodyPr/>
          <a:lstStyle/>
          <a:p>
            <a:r>
              <a:rPr lang="en-US"/>
              <a:t>Department of CSE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2"/>
          <p:cNvSpPr txBox="1">
            <a:spLocks noGrp="1"/>
          </p:cNvSpPr>
          <p:nvPr>
            <p:ph type="ctrTitle"/>
          </p:nvPr>
        </p:nvSpPr>
        <p:spPr>
          <a:xfrm>
            <a:off x="0" y="0"/>
            <a:ext cx="47244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0000"/>
              </a:buClr>
              <a:buSzPts val="1800"/>
              <a:buFont typeface="Calibri"/>
              <a:buNone/>
            </a:pPr>
            <a:r>
              <a:rPr lang="en-US" sz="2800" b="1">
                <a:solidFill>
                  <a:srgbClr val="FFFF00"/>
                </a:solidFill>
                <a:latin typeface="Times New Roman" pitchFamily="18" charset="0"/>
                <a:ea typeface="Quattrocento Sans"/>
                <a:cs typeface="Times New Roman" pitchFamily="18" charset="0"/>
                <a:sym typeface="Quattrocento Sans"/>
              </a:rPr>
              <a:t>Motivation/Origin</a:t>
            </a:r>
            <a:endParaRPr b="1">
              <a:solidFill>
                <a:srgbClr val="FFFF00"/>
              </a:solidFill>
              <a:latin typeface="Times New Roman" pitchFamily="18" charset="0"/>
              <a:cs typeface="Times New Roman" pitchFamily="18" charset="0"/>
            </a:endParaRPr>
          </a:p>
        </p:txBody>
      </p:sp>
      <p:sp>
        <p:nvSpPr>
          <p:cNvPr id="94" name="Google Shape;94;p12"/>
          <p:cNvSpPr txBox="1">
            <a:spLocks noGrp="1"/>
          </p:cNvSpPr>
          <p:nvPr>
            <p:ph type="subTitle" idx="1"/>
          </p:nvPr>
        </p:nvSpPr>
        <p:spPr>
          <a:xfrm>
            <a:off x="111900" y="894184"/>
            <a:ext cx="8615400" cy="5562600"/>
          </a:xfrm>
          <a:prstGeom prst="rect">
            <a:avLst/>
          </a:prstGeom>
          <a:noFill/>
          <a:ln>
            <a:noFill/>
          </a:ln>
        </p:spPr>
        <p:txBody>
          <a:bodyPr spcFirstLastPara="1" wrap="square" lIns="91425" tIns="45700" rIns="91425" bIns="45700" anchor="t" anchorCtr="0">
            <a:noAutofit/>
          </a:bodyPr>
          <a:lstStyle/>
          <a:p>
            <a:pPr marL="457200" lvl="0" indent="0" algn="just" rtl="0">
              <a:lnSpc>
                <a:spcPct val="100000"/>
              </a:lnSpc>
              <a:spcBef>
                <a:spcPts val="1000"/>
              </a:spcBef>
              <a:spcAft>
                <a:spcPts val="1000"/>
              </a:spcAft>
              <a:buNone/>
            </a:pPr>
            <a:r>
              <a:rPr lang="en-US" sz="2200" b="1" i="1">
                <a:solidFill>
                  <a:schemeClr val="tx1"/>
                </a:solidFill>
                <a:latin typeface="Comic Sans MS" panose="030F0702030302020204" pitchFamily="66" charset="0"/>
                <a:ea typeface="Georgia"/>
                <a:cs typeface="Times New Roman" pitchFamily="18" charset="0"/>
                <a:sym typeface="Georgia"/>
              </a:rPr>
              <a:t>Effective and Reliable data security is very important in present days. Everyone aims to keep their personal data like files and images to be </a:t>
            </a:r>
            <a:r>
              <a:rPr lang="en-US" sz="2200" b="1" i="1" err="1">
                <a:solidFill>
                  <a:schemeClr val="tx1"/>
                </a:solidFill>
                <a:latin typeface="Comic Sans MS" panose="030F0702030302020204" pitchFamily="66" charset="0"/>
                <a:ea typeface="Georgia"/>
                <a:cs typeface="Times New Roman" pitchFamily="18" charset="0"/>
                <a:sym typeface="Georgia"/>
              </a:rPr>
              <a:t>secure.For</a:t>
            </a:r>
            <a:r>
              <a:rPr lang="en-US" sz="2200" b="1" i="1">
                <a:solidFill>
                  <a:schemeClr val="tx1"/>
                </a:solidFill>
                <a:latin typeface="Comic Sans MS" panose="030F0702030302020204" pitchFamily="66" charset="0"/>
                <a:ea typeface="Georgia"/>
                <a:cs typeface="Times New Roman" pitchFamily="18" charset="0"/>
                <a:sym typeface="Georgia"/>
              </a:rPr>
              <a:t> achieving this many </a:t>
            </a:r>
            <a:r>
              <a:rPr lang="en-US" sz="2200" b="1" i="1">
                <a:solidFill>
                  <a:schemeClr val="tx1"/>
                </a:solidFill>
                <a:latin typeface="Comic Sans MS" panose="030F0702030302020204" pitchFamily="66" charset="0"/>
              </a:rPr>
              <a:t>software/tools are developed that enable you to prevent other people from viewing, editing, and deleting files and </a:t>
            </a:r>
            <a:r>
              <a:rPr lang="en-US" sz="2200" b="1" i="1" err="1">
                <a:solidFill>
                  <a:schemeClr val="tx1"/>
                </a:solidFill>
                <a:latin typeface="Comic Sans MS" panose="030F0702030302020204" pitchFamily="66" charset="0"/>
              </a:rPr>
              <a:t>directories,but</a:t>
            </a:r>
            <a:r>
              <a:rPr lang="en-US" sz="2200" b="1" i="1">
                <a:solidFill>
                  <a:schemeClr val="tx1"/>
                </a:solidFill>
                <a:latin typeface="Comic Sans MS" panose="030F0702030302020204" pitchFamily="66" charset="0"/>
              </a:rPr>
              <a:t> all these </a:t>
            </a:r>
            <a:r>
              <a:rPr lang="en-US" sz="2200" b="1" i="1" err="1">
                <a:solidFill>
                  <a:schemeClr val="tx1"/>
                </a:solidFill>
                <a:latin typeface="Comic Sans MS" panose="030F0702030302020204" pitchFamily="66" charset="0"/>
              </a:rPr>
              <a:t>softwares</a:t>
            </a:r>
            <a:r>
              <a:rPr lang="en-US" sz="2200" b="1" i="1">
                <a:solidFill>
                  <a:schemeClr val="tx1"/>
                </a:solidFill>
                <a:latin typeface="Comic Sans MS" panose="030F0702030302020204" pitchFamily="66" charset="0"/>
              </a:rPr>
              <a:t> provide user authentication using password and charge you money for accessing </a:t>
            </a:r>
            <a:r>
              <a:rPr lang="en-US" sz="2200" b="1" i="1" err="1">
                <a:solidFill>
                  <a:schemeClr val="tx1"/>
                </a:solidFill>
                <a:latin typeface="Comic Sans MS" panose="030F0702030302020204" pitchFamily="66" charset="0"/>
              </a:rPr>
              <a:t>them.By</a:t>
            </a:r>
            <a:r>
              <a:rPr lang="en-US" sz="2200" b="1" i="1">
                <a:solidFill>
                  <a:schemeClr val="tx1"/>
                </a:solidFill>
                <a:latin typeface="Comic Sans MS" panose="030F0702030302020204" pitchFamily="66" charset="0"/>
              </a:rPr>
              <a:t> taking this as a reference we have developed a software named </a:t>
            </a:r>
            <a:r>
              <a:rPr lang="en-US" sz="2200" b="1" i="1" err="1">
                <a:solidFill>
                  <a:schemeClr val="tx1"/>
                </a:solidFill>
                <a:latin typeface="Comic Sans MS" panose="030F0702030302020204" pitchFamily="66" charset="0"/>
              </a:rPr>
              <a:t>Voicevault</a:t>
            </a:r>
            <a:r>
              <a:rPr lang="en-US" sz="2200" b="1" i="1">
                <a:solidFill>
                  <a:schemeClr val="tx1"/>
                </a:solidFill>
                <a:latin typeface="Comic Sans MS" panose="030F0702030302020204" pitchFamily="66" charset="0"/>
              </a:rPr>
              <a:t> which  provides proper authentication using Voice recognition system and enables user to keep their personal data </a:t>
            </a:r>
            <a:r>
              <a:rPr lang="en-US" sz="2200" b="1" i="1" err="1">
                <a:solidFill>
                  <a:schemeClr val="tx1"/>
                </a:solidFill>
                <a:latin typeface="Comic Sans MS" panose="030F0702030302020204" pitchFamily="66" charset="0"/>
              </a:rPr>
              <a:t>secure.This</a:t>
            </a:r>
            <a:r>
              <a:rPr lang="en-US" sz="2200" b="1" i="1">
                <a:solidFill>
                  <a:schemeClr val="tx1"/>
                </a:solidFill>
                <a:latin typeface="Comic Sans MS" panose="030F0702030302020204" pitchFamily="66" charset="0"/>
              </a:rPr>
              <a:t> tool can be accessed in the real world from any device and the password that is spoken cant be hacked as there are no </a:t>
            </a:r>
            <a:r>
              <a:rPr lang="en-US" sz="2200" b="1" i="1" err="1">
                <a:solidFill>
                  <a:schemeClr val="tx1"/>
                </a:solidFill>
                <a:latin typeface="Comic Sans MS" panose="030F0702030302020204" pitchFamily="66" charset="0"/>
              </a:rPr>
              <a:t>softwares</a:t>
            </a:r>
            <a:r>
              <a:rPr lang="en-US" sz="2200" b="1" i="1">
                <a:solidFill>
                  <a:schemeClr val="tx1"/>
                </a:solidFill>
                <a:latin typeface="Comic Sans MS" panose="030F0702030302020204" pitchFamily="66" charset="0"/>
              </a:rPr>
              <a:t> till date that can hack frequencies.</a:t>
            </a:r>
            <a:endParaRPr sz="2200" b="1" i="1">
              <a:solidFill>
                <a:schemeClr val="tx1"/>
              </a:solidFill>
              <a:latin typeface="Comic Sans MS" panose="030F0702030302020204" pitchFamily="66" charset="0"/>
              <a:ea typeface="Georgia"/>
              <a:cs typeface="Times New Roman" pitchFamily="18" charset="0"/>
              <a:sym typeface="Georgia"/>
            </a:endParaRPr>
          </a:p>
        </p:txBody>
      </p:sp>
      <p:sp>
        <p:nvSpPr>
          <p:cNvPr id="97" name="Google Shape;97;p12"/>
          <p:cNvSpPr txBox="1"/>
          <p:nvPr/>
        </p:nvSpPr>
        <p:spPr>
          <a:xfrm>
            <a:off x="152400" y="6553200"/>
            <a:ext cx="4267200"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SzPts val="1600"/>
              <a:buFont typeface="Arial"/>
              <a:buNone/>
            </a:pPr>
            <a:r>
              <a:rPr lang="en-US" sz="1600" b="0" i="0" u="none" strike="noStrike" cap="none">
                <a:solidFill>
                  <a:schemeClr val="lt1"/>
                </a:solidFill>
                <a:latin typeface="Quattrocento Sans"/>
                <a:ea typeface="Quattrocento Sans"/>
                <a:cs typeface="Quattrocento Sans"/>
                <a:sym typeface="Quattrocento Sans"/>
              </a:rPr>
              <a:t>DEPARTMENT OF CSE</a:t>
            </a:r>
            <a:endParaRPr/>
          </a:p>
        </p:txBody>
      </p:sp>
      <p:sp>
        <p:nvSpPr>
          <p:cNvPr id="12" name="Date Placeholder 11"/>
          <p:cNvSpPr>
            <a:spLocks noGrp="1"/>
          </p:cNvSpPr>
          <p:nvPr>
            <p:ph type="dt" idx="10"/>
          </p:nvPr>
        </p:nvSpPr>
        <p:spPr/>
        <p:txBody>
          <a:bodyPr/>
          <a:lstStyle/>
          <a:p>
            <a:fld id="{062202EB-9FC3-4F55-916A-51FE28426675}" type="datetime1">
              <a:rPr lang="en-US" smtClean="0"/>
              <a:pPr/>
              <a:t>5/8/2022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
          </p:nvPr>
        </p:nvSpPr>
        <p:spPr>
          <a:xfrm>
            <a:off x="429658" y="1051154"/>
            <a:ext cx="8036809" cy="3951288"/>
          </a:xfrm>
        </p:spPr>
        <p:txBody>
          <a:bodyPr/>
          <a:lstStyle/>
          <a:p>
            <a:r>
              <a:rPr lang="en-US" b="1" i="1">
                <a:latin typeface="Comic Sans MS" panose="030F0702030302020204" pitchFamily="66" charset="0"/>
              </a:rPr>
              <a:t>Often many software/tools enable you to prevent other people from viewing, editing, and deleting files and directories. These programs use encryption techniques for security. These tools are designed for protecting files/folders on your local computer. Many such programs can be used to lock directories on a flash drive, external USB drive, internal hard drive, and more. These tools have ads and charge you money for the protection of files.</a:t>
            </a:r>
          </a:p>
        </p:txBody>
      </p:sp>
      <p:sp>
        <p:nvSpPr>
          <p:cNvPr id="7" name="Rectangle 6"/>
          <p:cNvSpPr/>
          <p:nvPr/>
        </p:nvSpPr>
        <p:spPr>
          <a:xfrm>
            <a:off x="440675" y="0"/>
            <a:ext cx="3756751" cy="800219"/>
          </a:xfrm>
          <a:prstGeom prst="rect">
            <a:avLst/>
          </a:prstGeom>
        </p:spPr>
        <p:txBody>
          <a:bodyPr wrap="square">
            <a:spAutoFit/>
          </a:bodyPr>
          <a:lstStyle/>
          <a:p>
            <a:r>
              <a:rPr lang="en-US" sz="3200" b="1">
                <a:solidFill>
                  <a:srgbClr val="FFFF00"/>
                </a:solidFill>
                <a:latin typeface="Times New Roman" pitchFamily="18" charset="0"/>
                <a:ea typeface="Quattrocento Sans"/>
                <a:cs typeface="Times New Roman" pitchFamily="18" charset="0"/>
                <a:sym typeface="Quattrocento Sans"/>
              </a:rPr>
              <a:t>Existing System</a:t>
            </a:r>
            <a:r>
              <a:rPr lang="en-US">
                <a:solidFill>
                  <a:schemeClr val="lt1"/>
                </a:solidFill>
                <a:latin typeface="Quattrocento Sans"/>
                <a:ea typeface="Quattrocento Sans"/>
                <a:cs typeface="Quattrocento Sans"/>
                <a:sym typeface="Quattrocento Sans"/>
              </a:rPr>
              <a:t>	</a:t>
            </a:r>
            <a:endParaRPr lang="en-US"/>
          </a:p>
        </p:txBody>
      </p:sp>
      <p:sp>
        <p:nvSpPr>
          <p:cNvPr id="4" name="Date Placeholder 3"/>
          <p:cNvSpPr>
            <a:spLocks noGrp="1"/>
          </p:cNvSpPr>
          <p:nvPr>
            <p:ph type="dt" idx="10"/>
          </p:nvPr>
        </p:nvSpPr>
        <p:spPr/>
        <p:txBody>
          <a:bodyPr/>
          <a:lstStyle/>
          <a:p>
            <a:fld id="{51227B59-BF03-4F82-BFBE-1028FF1A588E}" type="datetime1">
              <a:rPr lang="en-US" smtClean="0"/>
              <a:pPr/>
              <a:t>5/8/2022</a:t>
            </a:fld>
            <a:endParaRPr lang="en-US"/>
          </a:p>
        </p:txBody>
      </p:sp>
      <p:sp>
        <p:nvSpPr>
          <p:cNvPr id="5" name="Footer Placeholder 4"/>
          <p:cNvSpPr>
            <a:spLocks noGrp="1"/>
          </p:cNvSpPr>
          <p:nvPr>
            <p:ph type="ftr" idx="11"/>
          </p:nvPr>
        </p:nvSpPr>
        <p:spPr/>
        <p:txBody>
          <a:bodyPr/>
          <a:lstStyle/>
          <a:p>
            <a:r>
              <a:rPr lang="en-US"/>
              <a:t>Department of CSE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
          </p:nvPr>
        </p:nvSpPr>
        <p:spPr>
          <a:xfrm>
            <a:off x="429658" y="1051154"/>
            <a:ext cx="8036809" cy="3951288"/>
          </a:xfrm>
        </p:spPr>
        <p:txBody>
          <a:bodyPr/>
          <a:lstStyle/>
          <a:p>
            <a:r>
              <a:rPr lang="en-US" b="1" i="1">
                <a:latin typeface="Comic Sans MS" panose="030F0702030302020204" pitchFamily="66" charset="0"/>
              </a:rPr>
              <a:t>The proposed tool can be accessed in the real world from any device. There are hacking </a:t>
            </a:r>
            <a:r>
              <a:rPr lang="en-US" b="1" i="1" err="1">
                <a:latin typeface="Comic Sans MS" panose="030F0702030302020204" pitchFamily="66" charset="0"/>
              </a:rPr>
              <a:t>softwares</a:t>
            </a:r>
            <a:r>
              <a:rPr lang="en-US" b="1" i="1">
                <a:latin typeface="Comic Sans MS" panose="030F0702030302020204" pitchFamily="66" charset="0"/>
              </a:rPr>
              <a:t> that can pick up everything entered through the keyboard and store it into a buffer. Hence a password entered through the keyboard can be easily hacked. However, if a password is spoken and the frequencies are considered, there is no software to date that can hack frequencies. The authors present an innovative technique for desktop file hiding. The software-based on this work is capable of locking files such that only the user who has locked them with his spoken password can access them.</a:t>
            </a:r>
          </a:p>
        </p:txBody>
      </p:sp>
      <p:sp>
        <p:nvSpPr>
          <p:cNvPr id="7" name="Rectangle 6"/>
          <p:cNvSpPr/>
          <p:nvPr/>
        </p:nvSpPr>
        <p:spPr>
          <a:xfrm>
            <a:off x="440675" y="0"/>
            <a:ext cx="3756751" cy="800219"/>
          </a:xfrm>
          <a:prstGeom prst="rect">
            <a:avLst/>
          </a:prstGeom>
        </p:spPr>
        <p:txBody>
          <a:bodyPr wrap="square">
            <a:spAutoFit/>
          </a:bodyPr>
          <a:lstStyle/>
          <a:p>
            <a:r>
              <a:rPr lang="en-US" sz="3200" b="1">
                <a:solidFill>
                  <a:srgbClr val="FFFF00"/>
                </a:solidFill>
                <a:latin typeface="Times New Roman" pitchFamily="18" charset="0"/>
                <a:ea typeface="Quattrocento Sans"/>
                <a:cs typeface="Times New Roman" pitchFamily="18" charset="0"/>
                <a:sym typeface="Quattrocento Sans"/>
              </a:rPr>
              <a:t>Proposed System</a:t>
            </a:r>
            <a:r>
              <a:rPr lang="en-US">
                <a:solidFill>
                  <a:schemeClr val="lt1"/>
                </a:solidFill>
                <a:latin typeface="Quattrocento Sans"/>
                <a:ea typeface="Quattrocento Sans"/>
                <a:cs typeface="Quattrocento Sans"/>
                <a:sym typeface="Quattrocento Sans"/>
              </a:rPr>
              <a:t>	</a:t>
            </a:r>
            <a:endParaRPr lang="en-US"/>
          </a:p>
        </p:txBody>
      </p:sp>
      <p:sp>
        <p:nvSpPr>
          <p:cNvPr id="4" name="Date Placeholder 3"/>
          <p:cNvSpPr>
            <a:spLocks noGrp="1"/>
          </p:cNvSpPr>
          <p:nvPr>
            <p:ph type="dt" idx="10"/>
          </p:nvPr>
        </p:nvSpPr>
        <p:spPr/>
        <p:txBody>
          <a:bodyPr/>
          <a:lstStyle/>
          <a:p>
            <a:fld id="{303AC3EE-544C-4585-BA2B-FD97AEF1C6B3}" type="datetime1">
              <a:rPr lang="en-US" smtClean="0"/>
              <a:pPr/>
              <a:t>5/8/2022</a:t>
            </a:fld>
            <a:endParaRPr lang="en-US"/>
          </a:p>
        </p:txBody>
      </p:sp>
      <p:sp>
        <p:nvSpPr>
          <p:cNvPr id="5" name="Footer Placeholder 4"/>
          <p:cNvSpPr>
            <a:spLocks noGrp="1"/>
          </p:cNvSpPr>
          <p:nvPr>
            <p:ph type="ftr" idx="11"/>
          </p:nvPr>
        </p:nvSpPr>
        <p:spPr/>
        <p:txBody>
          <a:bodyPr/>
          <a:lstStyle/>
          <a:p>
            <a:r>
              <a:rPr lang="en-US"/>
              <a:t>Department of CSE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
          </p:nvPr>
        </p:nvSpPr>
        <p:spPr>
          <a:xfrm>
            <a:off x="242596" y="849086"/>
            <a:ext cx="8826759" cy="5617028"/>
          </a:xfrm>
        </p:spPr>
        <p:txBody>
          <a:bodyPr/>
          <a:lstStyle/>
          <a:p>
            <a:pPr marL="76200" indent="0">
              <a:buNone/>
            </a:pPr>
            <a:r>
              <a:rPr lang="en-US" sz="1800" b="1" err="1">
                <a:effectLst/>
                <a:latin typeface="Comic Sans MS" panose="030F0702030302020204" pitchFamily="66" charset="0"/>
                <a:ea typeface="Calibri" panose="020F0502020204030204" pitchFamily="34" charset="0"/>
                <a:cs typeface="Times New Roman" panose="02020603050405020304" pitchFamily="18" charset="0"/>
              </a:rPr>
              <a:t>Tkinter</a:t>
            </a:r>
            <a:r>
              <a:rPr lang="en-US" sz="1800" b="1">
                <a:effectLst/>
                <a:latin typeface="Comic Sans MS" panose="030F0702030302020204" pitchFamily="66" charset="0"/>
                <a:ea typeface="Calibri" panose="020F0502020204030204" pitchFamily="34" charset="0"/>
                <a:cs typeface="Times New Roman" panose="02020603050405020304" pitchFamily="18" charset="0"/>
              </a:rPr>
              <a:t> :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Tkinter</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is the standard GUI library for Python. Python when combined with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Tkinter</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provides a fast and easy way to create GUI applications  </a:t>
            </a:r>
            <a:r>
              <a:rPr lang="en-US" sz="1800" b="1" i="1">
                <a:effectLst/>
                <a:latin typeface="Comic Sans MS" panose="030F0702030302020204" pitchFamily="66" charset="0"/>
                <a:ea typeface="Calibri" panose="020F0502020204030204" pitchFamily="34" charset="0"/>
                <a:cs typeface="Times New Roman" panose="02020603050405020304" pitchFamily="18" charset="0"/>
              </a:rPr>
              <a:t>.     </a:t>
            </a:r>
          </a:p>
          <a:p>
            <a:pPr marL="76200" indent="0">
              <a:buNone/>
            </a:pPr>
            <a:r>
              <a:rPr lang="en-US" sz="1800" b="1">
                <a:latin typeface="Comic Sans MS" panose="030F0702030302020204" pitchFamily="66" charset="0"/>
                <a:ea typeface="Calibri" panose="020F0502020204030204" pitchFamily="34" charset="0"/>
                <a:cs typeface="Times New Roman" panose="02020603050405020304" pitchFamily="18" charset="0"/>
              </a:rPr>
              <a:t>Syntax :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from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tkinter</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import *</a:t>
            </a:r>
          </a:p>
          <a:p>
            <a:pPr marL="76200" indent="0">
              <a:buNone/>
            </a:pPr>
            <a:endParaRPr lang="en-US" sz="1600" b="1" i="1">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buNone/>
            </a:pPr>
            <a:r>
              <a:rPr lang="en-US" sz="1800" b="1">
                <a:effectLst/>
                <a:latin typeface="Comic Sans MS" panose="030F0702030302020204" pitchFamily="66" charset="0"/>
                <a:ea typeface="Calibri" panose="020F0502020204030204" pitchFamily="34" charset="0"/>
                <a:cs typeface="Times New Roman" panose="02020603050405020304" pitchFamily="18" charset="0"/>
              </a:rPr>
              <a:t>PIL</a:t>
            </a:r>
            <a:r>
              <a:rPr lang="en-US" sz="2000" b="1">
                <a:effectLst/>
                <a:latin typeface="Comic Sans MS" panose="030F0702030302020204" pitchFamily="66" charset="0"/>
                <a:ea typeface="Calibri" panose="020F0502020204030204" pitchFamily="34" charset="0"/>
                <a:cs typeface="Times New Roman" panose="02020603050405020304" pitchFamily="18" charset="0"/>
              </a:rPr>
              <a:t> :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Python Imaging Library is a free and open-source additional library for the  Python programming language that adds support for opening, manipulating, and saving many different image file formats</a:t>
            </a:r>
            <a:r>
              <a:rPr lang="en-US" sz="1600" b="1">
                <a:effectLst/>
                <a:latin typeface="Comic Sans MS" panose="030F0702030302020204" pitchFamily="66" charset="0"/>
                <a:ea typeface="Calibri" panose="020F0502020204030204" pitchFamily="34" charset="0"/>
                <a:cs typeface="Times New Roman" panose="02020603050405020304" pitchFamily="18" charset="0"/>
              </a:rPr>
              <a:t>. </a:t>
            </a:r>
          </a:p>
          <a:p>
            <a:pPr marL="0" lvl="0" indent="0">
              <a:lnSpc>
                <a:spcPct val="107000"/>
              </a:lnSpc>
              <a:buNone/>
            </a:pPr>
            <a:r>
              <a:rPr lang="en-US" sz="1800" b="1">
                <a:effectLst/>
                <a:latin typeface="Comic Sans MS" panose="030F0702030302020204" pitchFamily="66" charset="0"/>
                <a:ea typeface="Calibri" panose="020F0502020204030204" pitchFamily="34" charset="0"/>
                <a:cs typeface="Times New Roman" panose="02020603050405020304" pitchFamily="18" charset="0"/>
              </a:rPr>
              <a:t>Syntax </a:t>
            </a:r>
            <a:r>
              <a:rPr lang="en-US" sz="1600" b="1">
                <a:effectLst/>
                <a:latin typeface="Comic Sans MS" panose="030F0702030302020204" pitchFamily="66" charset="0"/>
                <a:ea typeface="Calibri" panose="020F0502020204030204" pitchFamily="34" charset="0"/>
                <a:cs typeface="Times New Roman" panose="02020603050405020304" pitchFamily="18" charset="0"/>
              </a:rPr>
              <a:t>: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from PIL import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ImageTk</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Image</a:t>
            </a:r>
          </a:p>
          <a:p>
            <a:pPr marL="0" lvl="0" indent="0">
              <a:lnSpc>
                <a:spcPct val="107000"/>
              </a:lnSpc>
              <a:buNone/>
            </a:pPr>
            <a:endParaRPr lang="en-IN" sz="1800" b="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buNone/>
            </a:pPr>
            <a:r>
              <a:rPr lang="en-US" sz="1800" b="1">
                <a:effectLst/>
                <a:latin typeface="Comic Sans MS" panose="030F0702030302020204" pitchFamily="66" charset="0"/>
                <a:ea typeface="Calibri" panose="020F0502020204030204" pitchFamily="34" charset="0"/>
                <a:cs typeface="Times New Roman" panose="02020603050405020304" pitchFamily="18" charset="0"/>
              </a:rPr>
              <a:t>Wave :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The wave module in Python's standard library is an easy interface to the audio WAV format. The functions in this module can write audio data in raw format to a file like object and read the attributes of a WAV file.                  </a:t>
            </a:r>
          </a:p>
          <a:p>
            <a:pPr marL="0" lvl="0" indent="0">
              <a:lnSpc>
                <a:spcPct val="107000"/>
              </a:lnSpc>
              <a:buNone/>
            </a:pPr>
            <a:r>
              <a:rPr lang="en-US" sz="1800" b="1">
                <a:latin typeface="Comic Sans MS" panose="030F0702030302020204" pitchFamily="66" charset="0"/>
                <a:ea typeface="Calibri" panose="020F0502020204030204" pitchFamily="34" charset="0"/>
                <a:cs typeface="Times New Roman" panose="02020603050405020304" pitchFamily="18" charset="0"/>
              </a:rPr>
              <a:t>Syntax </a:t>
            </a:r>
            <a:r>
              <a:rPr lang="en-US" sz="1600" b="1" i="1">
                <a:latin typeface="Comic Sans MS" panose="030F0702030302020204" pitchFamily="66" charset="0"/>
                <a:ea typeface="Calibri" panose="020F0502020204030204" pitchFamily="34" charset="0"/>
                <a:cs typeface="Times New Roman" panose="02020603050405020304" pitchFamily="18" charset="0"/>
              </a:rPr>
              <a:t>:</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import wave</a:t>
            </a:r>
          </a:p>
          <a:p>
            <a:pPr marL="0" lvl="0" indent="0">
              <a:lnSpc>
                <a:spcPct val="107000"/>
              </a:lnSpc>
              <a:buNone/>
            </a:pPr>
            <a:endParaRPr lang="en-IN" sz="1600" b="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buNone/>
            </a:pPr>
            <a:r>
              <a:rPr lang="en-US" sz="1800" b="1">
                <a:effectLst/>
                <a:latin typeface="Comic Sans MS" panose="030F0702030302020204" pitchFamily="66" charset="0"/>
                <a:ea typeface="Calibri" panose="020F0502020204030204" pitchFamily="34" charset="0"/>
                <a:cs typeface="Times New Roman" panose="02020603050405020304" pitchFamily="18" charset="0"/>
              </a:rPr>
              <a:t>Pickle  :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Python pickle module is used for serializing and de-serializing a Python object structure.</a:t>
            </a:r>
          </a:p>
          <a:p>
            <a:pPr marL="0" lvl="0" indent="0">
              <a:lnSpc>
                <a:spcPct val="107000"/>
              </a:lnSpc>
              <a:buNone/>
            </a:pPr>
            <a:r>
              <a:rPr lang="en-US" sz="1800" b="1">
                <a:latin typeface="Comic Sans MS" panose="030F0702030302020204" pitchFamily="66" charset="0"/>
                <a:ea typeface="Calibri" panose="020F0502020204030204" pitchFamily="34" charset="0"/>
                <a:cs typeface="Times New Roman" panose="02020603050405020304" pitchFamily="18" charset="0"/>
              </a:rPr>
              <a:t>Syntax</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   import pickle</a:t>
            </a:r>
            <a:endParaRPr lang="en-IN" sz="1600" b="1" i="1">
              <a:effectLst/>
              <a:latin typeface="Comic Sans MS" panose="030F0702030302020204" pitchFamily="66" charset="0"/>
              <a:ea typeface="Calibri" panose="020F0502020204030204" pitchFamily="34" charset="0"/>
              <a:cs typeface="Times New Roman" panose="02020603050405020304" pitchFamily="18" charset="0"/>
            </a:endParaRPr>
          </a:p>
          <a:p>
            <a:pPr marL="76200" indent="0">
              <a:buNone/>
            </a:pPr>
            <a:endParaRPr lang="en-US"/>
          </a:p>
        </p:txBody>
      </p:sp>
      <p:sp>
        <p:nvSpPr>
          <p:cNvPr id="7" name="Rectangle 6"/>
          <p:cNvSpPr/>
          <p:nvPr/>
        </p:nvSpPr>
        <p:spPr>
          <a:xfrm>
            <a:off x="440675" y="0"/>
            <a:ext cx="3756751" cy="584775"/>
          </a:xfrm>
          <a:prstGeom prst="rect">
            <a:avLst/>
          </a:prstGeom>
        </p:spPr>
        <p:txBody>
          <a:bodyPr wrap="square">
            <a:spAutoFit/>
          </a:bodyPr>
          <a:lstStyle/>
          <a:p>
            <a:r>
              <a:rPr lang="en-US" sz="3200" b="1">
                <a:solidFill>
                  <a:srgbClr val="FFFF00"/>
                </a:solidFill>
                <a:latin typeface="Times New Roman" pitchFamily="18" charset="0"/>
                <a:ea typeface="Quattrocento Sans"/>
                <a:cs typeface="Times New Roman" pitchFamily="18" charset="0"/>
                <a:sym typeface="Quattrocento Sans"/>
              </a:rPr>
              <a:t>Modules</a:t>
            </a:r>
            <a:r>
              <a:rPr lang="en-US">
                <a:solidFill>
                  <a:schemeClr val="lt1"/>
                </a:solidFill>
                <a:latin typeface="Quattrocento Sans"/>
                <a:ea typeface="Quattrocento Sans"/>
                <a:cs typeface="Quattrocento Sans"/>
                <a:sym typeface="Quattrocento Sans"/>
              </a:rPr>
              <a:t>	</a:t>
            </a:r>
            <a:endParaRPr lang="en-US"/>
          </a:p>
        </p:txBody>
      </p:sp>
      <p:sp>
        <p:nvSpPr>
          <p:cNvPr id="4" name="Date Placeholder 3"/>
          <p:cNvSpPr>
            <a:spLocks noGrp="1"/>
          </p:cNvSpPr>
          <p:nvPr>
            <p:ph type="dt" idx="10"/>
          </p:nvPr>
        </p:nvSpPr>
        <p:spPr/>
        <p:txBody>
          <a:bodyPr/>
          <a:lstStyle/>
          <a:p>
            <a:fld id="{48FA2D0E-61CF-4F7A-AA6B-A1769F95C59A}" type="datetime1">
              <a:rPr lang="en-US" smtClean="0"/>
              <a:pPr/>
              <a:t>5/8/2022</a:t>
            </a:fld>
            <a:endParaRPr lang="en-US"/>
          </a:p>
        </p:txBody>
      </p:sp>
      <p:sp>
        <p:nvSpPr>
          <p:cNvPr id="5" name="Footer Placeholder 4"/>
          <p:cNvSpPr>
            <a:spLocks noGrp="1"/>
          </p:cNvSpPr>
          <p:nvPr>
            <p:ph type="ftr" idx="11"/>
          </p:nvPr>
        </p:nvSpPr>
        <p:spPr/>
        <p:txBody>
          <a:bodyPr/>
          <a:lstStyle/>
          <a:p>
            <a:r>
              <a:rPr lang="en-US"/>
              <a:t>Department of CSE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
          </p:nvPr>
        </p:nvSpPr>
        <p:spPr>
          <a:xfrm>
            <a:off x="111967" y="998376"/>
            <a:ext cx="8957388" cy="5357973"/>
          </a:xfrm>
        </p:spPr>
        <p:txBody>
          <a:bodyPr/>
          <a:lstStyle/>
          <a:p>
            <a:pPr marL="76200" indent="0">
              <a:lnSpc>
                <a:spcPct val="107000"/>
              </a:lnSpc>
              <a:spcAft>
                <a:spcPts val="800"/>
              </a:spcAft>
              <a:buNone/>
            </a:pPr>
            <a:endParaRPr lang="en-IN" sz="1800" b="1">
              <a:effectLst/>
              <a:latin typeface="Comic Sans MS" panose="030F0702030302020204" pitchFamily="66" charset="0"/>
              <a:ea typeface="Calibri" panose="020F0502020204030204" pitchFamily="34" charset="0"/>
              <a:cs typeface="Times New Roman" panose="02020603050405020304" pitchFamily="18" charset="0"/>
            </a:endParaRPr>
          </a:p>
          <a:p>
            <a:pPr marL="76200" indent="0">
              <a:buNone/>
            </a:pPr>
            <a:endParaRPr lang="en-US"/>
          </a:p>
        </p:txBody>
      </p:sp>
      <p:sp>
        <p:nvSpPr>
          <p:cNvPr id="7" name="Rectangle 6"/>
          <p:cNvSpPr/>
          <p:nvPr/>
        </p:nvSpPr>
        <p:spPr>
          <a:xfrm>
            <a:off x="440675" y="0"/>
            <a:ext cx="3756751" cy="584775"/>
          </a:xfrm>
          <a:prstGeom prst="rect">
            <a:avLst/>
          </a:prstGeom>
        </p:spPr>
        <p:txBody>
          <a:bodyPr wrap="square">
            <a:spAutoFit/>
          </a:bodyPr>
          <a:lstStyle/>
          <a:p>
            <a:r>
              <a:rPr lang="en-US" sz="3200" b="1">
                <a:solidFill>
                  <a:srgbClr val="FFFF00"/>
                </a:solidFill>
                <a:latin typeface="Times New Roman" pitchFamily="18" charset="0"/>
                <a:ea typeface="Quattrocento Sans"/>
                <a:cs typeface="Times New Roman" pitchFamily="18" charset="0"/>
                <a:sym typeface="Quattrocento Sans"/>
              </a:rPr>
              <a:t>Modules</a:t>
            </a:r>
            <a:r>
              <a:rPr lang="en-US">
                <a:solidFill>
                  <a:schemeClr val="lt1"/>
                </a:solidFill>
                <a:latin typeface="Quattrocento Sans"/>
                <a:ea typeface="Quattrocento Sans"/>
                <a:cs typeface="Quattrocento Sans"/>
                <a:sym typeface="Quattrocento Sans"/>
              </a:rPr>
              <a:t>	</a:t>
            </a:r>
            <a:endParaRPr lang="en-US"/>
          </a:p>
        </p:txBody>
      </p:sp>
      <p:sp>
        <p:nvSpPr>
          <p:cNvPr id="4" name="Date Placeholder 3"/>
          <p:cNvSpPr>
            <a:spLocks noGrp="1"/>
          </p:cNvSpPr>
          <p:nvPr>
            <p:ph type="dt" idx="10"/>
          </p:nvPr>
        </p:nvSpPr>
        <p:spPr/>
        <p:txBody>
          <a:bodyPr/>
          <a:lstStyle/>
          <a:p>
            <a:fld id="{48FA2D0E-61CF-4F7A-AA6B-A1769F95C59A}" type="datetime1">
              <a:rPr lang="en-US" smtClean="0"/>
              <a:pPr/>
              <a:t>5/8/2022</a:t>
            </a:fld>
            <a:endParaRPr lang="en-US"/>
          </a:p>
        </p:txBody>
      </p:sp>
      <p:sp>
        <p:nvSpPr>
          <p:cNvPr id="5" name="Footer Placeholder 4"/>
          <p:cNvSpPr>
            <a:spLocks noGrp="1"/>
          </p:cNvSpPr>
          <p:nvPr>
            <p:ph type="ftr" idx="11"/>
          </p:nvPr>
        </p:nvSpPr>
        <p:spPr/>
        <p:txBody>
          <a:bodyPr/>
          <a:lstStyle/>
          <a:p>
            <a:r>
              <a:rPr lang="en-US"/>
              <a:t>Department of CSE</a:t>
            </a:r>
          </a:p>
        </p:txBody>
      </p:sp>
      <p:sp>
        <p:nvSpPr>
          <p:cNvPr id="8" name="TextBox 7">
            <a:extLst>
              <a:ext uri="{FF2B5EF4-FFF2-40B4-BE49-F238E27FC236}">
                <a16:creationId xmlns:a16="http://schemas.microsoft.com/office/drawing/2014/main" id="{738B1A5B-4330-4D87-8143-E46D5C7CFA97}"/>
              </a:ext>
            </a:extLst>
          </p:cNvPr>
          <p:cNvSpPr txBox="1"/>
          <p:nvPr/>
        </p:nvSpPr>
        <p:spPr>
          <a:xfrm>
            <a:off x="270588" y="783192"/>
            <a:ext cx="8554035" cy="5348837"/>
          </a:xfrm>
          <a:prstGeom prst="rect">
            <a:avLst/>
          </a:prstGeom>
          <a:noFill/>
        </p:spPr>
        <p:txBody>
          <a:bodyPr wrap="square">
            <a:spAutoFit/>
          </a:bodyPr>
          <a:lstStyle/>
          <a:p>
            <a:pPr marL="0" lvl="0" indent="0">
              <a:lnSpc>
                <a:spcPct val="107000"/>
              </a:lnSpc>
              <a:buNone/>
            </a:pPr>
            <a:r>
              <a:rPr lang="en-US" sz="1800" b="1" err="1">
                <a:effectLst/>
                <a:latin typeface="Comic Sans MS" panose="030F0702030302020204" pitchFamily="66" charset="0"/>
                <a:ea typeface="Calibri" panose="020F0502020204030204" pitchFamily="34" charset="0"/>
                <a:cs typeface="Times New Roman" panose="02020603050405020304" pitchFamily="18" charset="0"/>
              </a:rPr>
              <a:t>Pyaudio</a:t>
            </a:r>
            <a:r>
              <a:rPr lang="en-US" sz="1800" b="1">
                <a:effectLst/>
                <a:latin typeface="Comic Sans MS" panose="030F0702030302020204" pitchFamily="66" charset="0"/>
                <a:ea typeface="Calibri" panose="020F0502020204030204" pitchFamily="34" charset="0"/>
                <a:cs typeface="Times New Roman" panose="02020603050405020304" pitchFamily="18" charset="0"/>
              </a:rPr>
              <a:t>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With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PyAudio</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you can easily use Python to play and record audio on a variety of platforms, such as Linux, Microsoft Windows, and Apple Mac OS X.          </a:t>
            </a:r>
          </a:p>
          <a:p>
            <a:pPr marL="0" lvl="0" indent="0">
              <a:lnSpc>
                <a:spcPct val="107000"/>
              </a:lnSpc>
              <a:buNone/>
            </a:pPr>
            <a:r>
              <a:rPr lang="en-US" sz="1800" b="1">
                <a:latin typeface="Comic Sans MS" panose="030F0702030302020204" pitchFamily="66" charset="0"/>
                <a:ea typeface="Calibri" panose="020F0502020204030204" pitchFamily="34" charset="0"/>
                <a:cs typeface="Times New Roman" panose="02020603050405020304" pitchFamily="18" charset="0"/>
              </a:rPr>
              <a:t>Syntax</a:t>
            </a:r>
            <a:r>
              <a:rPr lang="en-US" sz="1800" b="1" i="1">
                <a:latin typeface="Comic Sans MS" panose="030F0702030302020204" pitchFamily="66" charset="0"/>
                <a:ea typeface="Calibri" panose="020F0502020204030204" pitchFamily="34" charset="0"/>
                <a:cs typeface="Times New Roman" panose="02020603050405020304" pitchFamily="18" charset="0"/>
              </a:rPr>
              <a:t>  </a:t>
            </a:r>
            <a:r>
              <a:rPr lang="en-US" sz="1600" b="1" i="1">
                <a:latin typeface="Comic Sans MS" panose="030F0702030302020204" pitchFamily="66" charset="0"/>
                <a:ea typeface="Calibri" panose="020F0502020204030204" pitchFamily="34" charset="0"/>
                <a:cs typeface="Times New Roman" panose="02020603050405020304" pitchFamily="18" charset="0"/>
              </a:rPr>
              <a:t>: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importpyaudio</a:t>
            </a:r>
            <a:endParaRPr lang="en-US" sz="1600" b="1" i="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buNone/>
            </a:pPr>
            <a:endParaRPr lang="en-IN" sz="1600" b="1" i="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buNone/>
            </a:pPr>
            <a:r>
              <a:rPr lang="en-US" sz="1800" b="1" err="1">
                <a:effectLst/>
                <a:latin typeface="Comic Sans MS" panose="030F0702030302020204" pitchFamily="66" charset="0"/>
                <a:ea typeface="Calibri" panose="020F0502020204030204" pitchFamily="34" charset="0"/>
                <a:cs typeface="Times New Roman" panose="02020603050405020304" pitchFamily="18" charset="0"/>
              </a:rPr>
              <a:t>Numpy</a:t>
            </a:r>
            <a:r>
              <a:rPr lang="en-US" sz="1800" b="1">
                <a:effectLst/>
                <a:latin typeface="Comic Sans MS" panose="030F0702030302020204" pitchFamily="66" charset="0"/>
                <a:ea typeface="Calibri" panose="020F0502020204030204" pitchFamily="34" charset="0"/>
                <a:cs typeface="Times New Roman" panose="02020603050405020304" pitchFamily="18" charset="0"/>
              </a:rPr>
              <a:t> :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NumPy is a Python library used for working with arrays. It also has functions for working in domain of linear algebra,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fourier</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transform, and matrices.</a:t>
            </a:r>
          </a:p>
          <a:p>
            <a:pPr marL="0" lvl="0" indent="0">
              <a:lnSpc>
                <a:spcPct val="107000"/>
              </a:lnSpc>
              <a:buNone/>
            </a:pPr>
            <a:r>
              <a:rPr lang="en-US" sz="1800" b="1">
                <a:latin typeface="Comic Sans MS" panose="030F0702030302020204" pitchFamily="66" charset="0"/>
                <a:ea typeface="Calibri" panose="020F0502020204030204" pitchFamily="34" charset="0"/>
                <a:cs typeface="Times New Roman" panose="02020603050405020304" pitchFamily="18" charset="0"/>
              </a:rPr>
              <a:t>Syntax</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  import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numpy</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as np</a:t>
            </a:r>
          </a:p>
          <a:p>
            <a:pPr marL="0" lvl="0" indent="0">
              <a:lnSpc>
                <a:spcPct val="107000"/>
              </a:lnSpc>
              <a:buNone/>
            </a:pPr>
            <a:endParaRPr lang="en-IN" sz="1600" b="1" i="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buNone/>
            </a:pPr>
            <a:r>
              <a:rPr lang="en-US" sz="1800" b="1" err="1">
                <a:effectLst/>
                <a:latin typeface="Comic Sans MS" panose="030F0702030302020204" pitchFamily="66" charset="0"/>
                <a:ea typeface="Calibri" panose="020F0502020204030204" pitchFamily="34" charset="0"/>
                <a:cs typeface="Times New Roman" panose="02020603050405020304" pitchFamily="18" charset="0"/>
              </a:rPr>
              <a:t>Sklearn</a:t>
            </a:r>
            <a:r>
              <a:rPr lang="en-US" sz="1800" b="1">
                <a:effectLst/>
                <a:latin typeface="Comic Sans MS" panose="030F0702030302020204" pitchFamily="66" charset="0"/>
                <a:ea typeface="Calibri" panose="020F0502020204030204" pitchFamily="34" charset="0"/>
                <a:cs typeface="Times New Roman" panose="02020603050405020304" pitchFamily="18" charset="0"/>
              </a:rPr>
              <a:t>  :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Scikit-learn is a free machine learning library for Python. It features various algorithms like support vector machine, random forests, and k-</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neighbours</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and it also supports Python numerical and scientific libraries like NumPy and SciPy.</a:t>
            </a:r>
          </a:p>
          <a:p>
            <a:pPr marL="0" lvl="0" indent="0">
              <a:lnSpc>
                <a:spcPct val="107000"/>
              </a:lnSpc>
              <a:buNone/>
            </a:pPr>
            <a:r>
              <a:rPr lang="en-US" sz="1800" b="1">
                <a:latin typeface="Comic Sans MS" panose="030F0702030302020204" pitchFamily="66" charset="0"/>
                <a:ea typeface="Calibri" panose="020F0502020204030204" pitchFamily="34" charset="0"/>
                <a:cs typeface="Times New Roman" panose="02020603050405020304" pitchFamily="18" charset="0"/>
              </a:rPr>
              <a:t>Syntax  </a:t>
            </a:r>
            <a:r>
              <a:rPr lang="en-US" sz="1600" b="1" i="1">
                <a:latin typeface="Comic Sans MS" panose="030F0702030302020204" pitchFamily="66" charset="0"/>
                <a:ea typeface="Calibri" panose="020F0502020204030204" pitchFamily="34" charset="0"/>
                <a:cs typeface="Times New Roman" panose="02020603050405020304" pitchFamily="18" charset="0"/>
              </a:rPr>
              <a:t>:</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from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sklearn</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import preprocessing</a:t>
            </a:r>
            <a:endParaRPr lang="en-US" sz="1800" b="1">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buNone/>
            </a:pPr>
            <a:endParaRPr lang="en-IN" sz="1800" b="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buNone/>
            </a:pPr>
            <a:r>
              <a:rPr lang="en-US" sz="1800" b="1" err="1">
                <a:effectLst/>
                <a:latin typeface="Comic Sans MS" panose="030F0702030302020204" pitchFamily="66" charset="0"/>
                <a:ea typeface="Calibri" panose="020F0502020204030204" pitchFamily="34" charset="0"/>
                <a:cs typeface="Times New Roman" panose="02020603050405020304" pitchFamily="18" charset="0"/>
              </a:rPr>
              <a:t>Scipy</a:t>
            </a:r>
            <a:r>
              <a:rPr lang="en-US" sz="1800" b="1">
                <a:effectLst/>
                <a:latin typeface="Comic Sans MS" panose="030F0702030302020204" pitchFamily="66" charset="0"/>
                <a:ea typeface="Calibri" panose="020F0502020204030204" pitchFamily="34" charset="0"/>
                <a:cs typeface="Times New Roman" panose="02020603050405020304" pitchFamily="18" charset="0"/>
              </a:rPr>
              <a:t>  :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SciPy is a scientific computation library that uses NumPy underneath. SciPy stands for Scientific Python. It provides more utility functions for optimization, stats and signal processing. Like NumPy, SciPy is open source so we can use it freely.  </a:t>
            </a:r>
          </a:p>
          <a:p>
            <a:pPr marL="0" lvl="0" indent="0">
              <a:lnSpc>
                <a:spcPct val="107000"/>
              </a:lnSpc>
              <a:buNone/>
            </a:pPr>
            <a:r>
              <a:rPr lang="en-US" sz="1800" b="1" i="1">
                <a:latin typeface="Comic Sans MS" panose="030F0702030302020204" pitchFamily="66" charset="0"/>
                <a:ea typeface="Calibri" panose="020F0502020204030204" pitchFamily="34" charset="0"/>
                <a:cs typeface="Times New Roman" panose="02020603050405020304" pitchFamily="18" charset="0"/>
              </a:rPr>
              <a:t>Syntax</a:t>
            </a:r>
            <a:r>
              <a:rPr lang="en-US" sz="1600" b="1" i="1">
                <a:latin typeface="Comic Sans MS" panose="030F0702030302020204" pitchFamily="66" charset="0"/>
                <a:ea typeface="Calibri" panose="020F0502020204030204" pitchFamily="34" charset="0"/>
                <a:cs typeface="Times New Roman" panose="02020603050405020304" pitchFamily="18" charset="0"/>
              </a:rPr>
              <a:t>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from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scipy.io.wavfile</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import read </a:t>
            </a:r>
            <a:endParaRPr lang="en-IN" sz="1600" b="1" i="1">
              <a:effectLst/>
              <a:latin typeface="Comic Sans MS" panose="030F0702030302020204" pitchFamily="66" charset="0"/>
              <a:ea typeface="Calibri" panose="020F0502020204030204" pitchFamily="34" charset="0"/>
              <a:cs typeface="Times New Roman" panose="02020603050405020304" pitchFamily="18" charset="0"/>
            </a:endParaRPr>
          </a:p>
          <a:p>
            <a:pPr marL="76200" indent="0">
              <a:lnSpc>
                <a:spcPct val="107000"/>
              </a:lnSpc>
              <a:spcAft>
                <a:spcPts val="800"/>
              </a:spcAft>
              <a:buNone/>
            </a:pPr>
            <a:endParaRPr lang="en-IN" sz="1400" b="1">
              <a:effectLst/>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415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
          </p:nvPr>
        </p:nvSpPr>
        <p:spPr>
          <a:xfrm>
            <a:off x="111967" y="998376"/>
            <a:ext cx="8957388" cy="5357973"/>
          </a:xfrm>
        </p:spPr>
        <p:txBody>
          <a:bodyPr/>
          <a:lstStyle/>
          <a:p>
            <a:pPr marL="76200" indent="0">
              <a:lnSpc>
                <a:spcPct val="107000"/>
              </a:lnSpc>
              <a:spcAft>
                <a:spcPts val="800"/>
              </a:spcAft>
              <a:buNone/>
            </a:pPr>
            <a:endParaRPr lang="en-IN" sz="1800" b="1">
              <a:effectLst/>
              <a:latin typeface="Comic Sans MS" panose="030F0702030302020204" pitchFamily="66" charset="0"/>
              <a:ea typeface="Calibri" panose="020F0502020204030204" pitchFamily="34" charset="0"/>
              <a:cs typeface="Times New Roman" panose="02020603050405020304" pitchFamily="18" charset="0"/>
            </a:endParaRPr>
          </a:p>
          <a:p>
            <a:pPr marL="76200" indent="0">
              <a:buNone/>
            </a:pPr>
            <a:endParaRPr lang="en-US"/>
          </a:p>
        </p:txBody>
      </p:sp>
      <p:sp>
        <p:nvSpPr>
          <p:cNvPr id="7" name="Rectangle 6"/>
          <p:cNvSpPr/>
          <p:nvPr/>
        </p:nvSpPr>
        <p:spPr>
          <a:xfrm>
            <a:off x="440675" y="0"/>
            <a:ext cx="3756751" cy="584775"/>
          </a:xfrm>
          <a:prstGeom prst="rect">
            <a:avLst/>
          </a:prstGeom>
        </p:spPr>
        <p:txBody>
          <a:bodyPr wrap="square">
            <a:spAutoFit/>
          </a:bodyPr>
          <a:lstStyle/>
          <a:p>
            <a:r>
              <a:rPr lang="en-US" sz="3200" b="1">
                <a:solidFill>
                  <a:srgbClr val="FFFF00"/>
                </a:solidFill>
                <a:latin typeface="Times New Roman" pitchFamily="18" charset="0"/>
                <a:ea typeface="Quattrocento Sans"/>
                <a:cs typeface="Times New Roman" pitchFamily="18" charset="0"/>
                <a:sym typeface="Quattrocento Sans"/>
              </a:rPr>
              <a:t>Modules</a:t>
            </a:r>
            <a:r>
              <a:rPr lang="en-US">
                <a:solidFill>
                  <a:schemeClr val="lt1"/>
                </a:solidFill>
                <a:latin typeface="Quattrocento Sans"/>
                <a:ea typeface="Quattrocento Sans"/>
                <a:cs typeface="Quattrocento Sans"/>
                <a:sym typeface="Quattrocento Sans"/>
              </a:rPr>
              <a:t>	</a:t>
            </a:r>
            <a:endParaRPr lang="en-US"/>
          </a:p>
        </p:txBody>
      </p:sp>
      <p:sp>
        <p:nvSpPr>
          <p:cNvPr id="4" name="Date Placeholder 3"/>
          <p:cNvSpPr>
            <a:spLocks noGrp="1"/>
          </p:cNvSpPr>
          <p:nvPr>
            <p:ph type="dt" idx="10"/>
          </p:nvPr>
        </p:nvSpPr>
        <p:spPr/>
        <p:txBody>
          <a:bodyPr/>
          <a:lstStyle/>
          <a:p>
            <a:fld id="{48FA2D0E-61CF-4F7A-AA6B-A1769F95C59A}" type="datetime1">
              <a:rPr lang="en-US" smtClean="0"/>
              <a:pPr/>
              <a:t>5/8/2022</a:t>
            </a:fld>
            <a:endParaRPr lang="en-US"/>
          </a:p>
        </p:txBody>
      </p:sp>
      <p:sp>
        <p:nvSpPr>
          <p:cNvPr id="5" name="Footer Placeholder 4"/>
          <p:cNvSpPr>
            <a:spLocks noGrp="1"/>
          </p:cNvSpPr>
          <p:nvPr>
            <p:ph type="ftr" idx="11"/>
          </p:nvPr>
        </p:nvSpPr>
        <p:spPr/>
        <p:txBody>
          <a:bodyPr/>
          <a:lstStyle/>
          <a:p>
            <a:r>
              <a:rPr lang="en-US"/>
              <a:t>Department of CSE</a:t>
            </a:r>
          </a:p>
        </p:txBody>
      </p:sp>
      <p:sp>
        <p:nvSpPr>
          <p:cNvPr id="8" name="TextBox 7">
            <a:extLst>
              <a:ext uri="{FF2B5EF4-FFF2-40B4-BE49-F238E27FC236}">
                <a16:creationId xmlns:a16="http://schemas.microsoft.com/office/drawing/2014/main" id="{738B1A5B-4330-4D87-8143-E46D5C7CFA97}"/>
              </a:ext>
            </a:extLst>
          </p:cNvPr>
          <p:cNvSpPr txBox="1"/>
          <p:nvPr/>
        </p:nvSpPr>
        <p:spPr>
          <a:xfrm>
            <a:off x="219269" y="835326"/>
            <a:ext cx="8705461" cy="7025962"/>
          </a:xfrm>
          <a:prstGeom prst="rect">
            <a:avLst/>
          </a:prstGeom>
          <a:noFill/>
        </p:spPr>
        <p:txBody>
          <a:bodyPr wrap="square">
            <a:spAutoFit/>
          </a:bodyPr>
          <a:lstStyle/>
          <a:p>
            <a:pPr marL="0" lvl="0" indent="0">
              <a:lnSpc>
                <a:spcPct val="107000"/>
              </a:lnSpc>
              <a:buNone/>
            </a:pPr>
            <a:r>
              <a:rPr lang="en-US" sz="1800" b="1">
                <a:effectLst/>
                <a:latin typeface="Comic Sans MS" panose="030F0702030302020204" pitchFamily="66" charset="0"/>
                <a:ea typeface="Calibri" panose="020F0502020204030204" pitchFamily="34" charset="0"/>
                <a:cs typeface="Times New Roman" panose="02020603050405020304" pitchFamily="18" charset="0"/>
              </a:rPr>
              <a:t>Threading   :  </a:t>
            </a:r>
            <a:r>
              <a:rPr lang="en-US" sz="1600" b="1" i="1">
                <a:latin typeface="Comic Sans MS" panose="030F0702030302020204" pitchFamily="66" charset="0"/>
                <a:ea typeface="Calibri" panose="020F0502020204030204" pitchFamily="34" charset="0"/>
                <a:cs typeface="Times New Roman" panose="02020603050405020304" pitchFamily="18" charset="0"/>
              </a:rPr>
              <a:t>T</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hreading module in python provides us classes and methods to create and start threads in python for implementing multithreading.           </a:t>
            </a:r>
            <a:r>
              <a:rPr lang="en-US" sz="1800" b="1">
                <a:effectLst/>
                <a:latin typeface="Comic Sans MS" panose="030F0702030302020204" pitchFamily="66" charset="0"/>
                <a:ea typeface="Calibri" panose="020F0502020204030204" pitchFamily="34" charset="0"/>
                <a:cs typeface="Times New Roman" panose="02020603050405020304" pitchFamily="18" charset="0"/>
              </a:rPr>
              <a:t>Syntax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   import threading as T </a:t>
            </a:r>
          </a:p>
          <a:p>
            <a:pPr marL="0" lvl="0" indent="0">
              <a:lnSpc>
                <a:spcPct val="107000"/>
              </a:lnSpc>
              <a:buNone/>
            </a:pPr>
            <a:endParaRPr lang="en-IN" sz="1600" b="1" i="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buNone/>
            </a:pPr>
            <a:r>
              <a:rPr lang="en-US" sz="1800" b="1" err="1">
                <a:effectLst/>
                <a:latin typeface="Comic Sans MS" panose="030F0702030302020204" pitchFamily="66" charset="0"/>
                <a:ea typeface="Calibri" panose="020F0502020204030204" pitchFamily="34" charset="0"/>
                <a:cs typeface="Times New Roman" panose="02020603050405020304" pitchFamily="18" charset="0"/>
              </a:rPr>
              <a:t>Mysql</a:t>
            </a:r>
            <a:r>
              <a:rPr lang="en-US" sz="1800" b="1">
                <a:effectLst/>
                <a:latin typeface="Comic Sans MS" panose="030F0702030302020204" pitchFamily="66" charset="0"/>
                <a:ea typeface="Calibri" panose="020F0502020204030204" pitchFamily="34" charset="0"/>
                <a:cs typeface="Times New Roman" panose="02020603050405020304" pitchFamily="18" charset="0"/>
              </a:rPr>
              <a:t> connector  : </a:t>
            </a:r>
            <a:r>
              <a:rPr lang="en-US" sz="1600" b="1">
                <a:effectLst/>
                <a:latin typeface="Comic Sans MS" panose="030F0702030302020204" pitchFamily="66" charset="0"/>
                <a:ea typeface="Calibri" panose="020F0502020204030204" pitchFamily="34" charset="0"/>
                <a:cs typeface="Times New Roman" panose="02020603050405020304" pitchFamily="18" charset="0"/>
              </a:rPr>
              <a:t>It</a:t>
            </a:r>
            <a:r>
              <a:rPr lang="en-US" sz="1800" b="1">
                <a:effectLst/>
                <a:latin typeface="Comic Sans MS" panose="030F0702030302020204" pitchFamily="66" charset="0"/>
                <a:ea typeface="Calibri" panose="020F0502020204030204" pitchFamily="34" charset="0"/>
                <a:cs typeface="Times New Roman" panose="02020603050405020304" pitchFamily="18" charset="0"/>
              </a:rPr>
              <a:t>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enables Python programs to access MySQL databases, using an API .       </a:t>
            </a:r>
          </a:p>
          <a:p>
            <a:pPr marL="0" lvl="0" indent="0">
              <a:lnSpc>
                <a:spcPct val="107000"/>
              </a:lnSpc>
              <a:buNone/>
            </a:pPr>
            <a:r>
              <a:rPr lang="en-US" sz="1800" b="1">
                <a:latin typeface="Comic Sans MS" panose="030F0702030302020204" pitchFamily="66" charset="0"/>
                <a:ea typeface="Calibri" panose="020F0502020204030204" pitchFamily="34" charset="0"/>
                <a:cs typeface="Times New Roman" panose="02020603050405020304" pitchFamily="18" charset="0"/>
              </a:rPr>
              <a:t>Syntax   </a:t>
            </a:r>
            <a:r>
              <a:rPr lang="en-US" sz="1600" b="1" i="1">
                <a:latin typeface="Comic Sans MS" panose="030F0702030302020204" pitchFamily="66" charset="0"/>
                <a:ea typeface="Calibri" panose="020F0502020204030204" pitchFamily="34" charset="0"/>
                <a:cs typeface="Times New Roman" panose="02020603050405020304" pitchFamily="18" charset="0"/>
              </a:rPr>
              <a:t>: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import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mysql.connector</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as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msc</a:t>
            </a:r>
            <a:endParaRPr lang="en-US" sz="1600" b="1" i="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buNone/>
            </a:pPr>
            <a:endParaRPr lang="en-IN" sz="1600" b="1" i="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buNone/>
            </a:pPr>
            <a:r>
              <a:rPr lang="en-US" sz="1800" b="1" err="1">
                <a:effectLst/>
                <a:latin typeface="Comic Sans MS" panose="030F0702030302020204" pitchFamily="66" charset="0"/>
                <a:ea typeface="Calibri" panose="020F0502020204030204" pitchFamily="34" charset="0"/>
                <a:cs typeface="Times New Roman" panose="02020603050405020304" pitchFamily="18" charset="0"/>
              </a:rPr>
              <a:t>Essential_generators</a:t>
            </a:r>
            <a:r>
              <a:rPr lang="en-US" sz="1800" b="1">
                <a:effectLst/>
                <a:latin typeface="Comic Sans MS" panose="030F0702030302020204" pitchFamily="66" charset="0"/>
                <a:ea typeface="Calibri" panose="020F0502020204030204" pitchFamily="34" charset="0"/>
                <a:cs typeface="Times New Roman" panose="02020603050405020304" pitchFamily="18" charset="0"/>
              </a:rPr>
              <a:t> :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The purpose of this module is to quickly generate data for use cases like load testing and performance evaluations .</a:t>
            </a:r>
          </a:p>
          <a:p>
            <a:pPr marL="0" lvl="0" indent="0">
              <a:lnSpc>
                <a:spcPct val="107000"/>
              </a:lnSpc>
              <a:buNone/>
            </a:pPr>
            <a:r>
              <a:rPr lang="en-US" sz="1800" b="1">
                <a:latin typeface="Comic Sans MS" panose="030F0702030302020204" pitchFamily="66" charset="0"/>
                <a:ea typeface="Calibri" panose="020F0502020204030204" pitchFamily="34" charset="0"/>
                <a:cs typeface="Times New Roman" panose="02020603050405020304" pitchFamily="18" charset="0"/>
              </a:rPr>
              <a:t>Syntax</a:t>
            </a:r>
            <a:r>
              <a:rPr lang="en-US" sz="1800" b="1" i="1">
                <a:latin typeface="Comic Sans MS" panose="030F0702030302020204" pitchFamily="66" charset="0"/>
                <a:ea typeface="Calibri" panose="020F0502020204030204" pitchFamily="34" charset="0"/>
                <a:cs typeface="Times New Roman" panose="02020603050405020304" pitchFamily="18" charset="0"/>
              </a:rPr>
              <a:t>  :</a:t>
            </a:r>
            <a:r>
              <a:rPr lang="en-US" sz="1800" b="1" i="1">
                <a:effectLst/>
                <a:latin typeface="Comic Sans MS" panose="030F0702030302020204" pitchFamily="66" charset="0"/>
                <a:ea typeface="Calibri" panose="020F0502020204030204" pitchFamily="34" charset="0"/>
                <a:cs typeface="Times New Roman" panose="02020603050405020304" pitchFamily="18" charset="0"/>
              </a:rPr>
              <a:t>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from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essential_generators</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import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DocumentGenerator</a:t>
            </a:r>
            <a:endParaRPr lang="en-US" sz="1600" b="1" i="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US" sz="1600" b="1" i="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spcAft>
                <a:spcPts val="800"/>
              </a:spcAft>
              <a:buNone/>
            </a:pPr>
            <a:r>
              <a:rPr lang="en-US" sz="1800" b="1" err="1">
                <a:effectLst/>
                <a:latin typeface="Comic Sans MS" panose="030F0702030302020204" pitchFamily="66" charset="0"/>
                <a:ea typeface="Calibri" panose="020F0502020204030204" pitchFamily="34" charset="0"/>
                <a:cs typeface="Times New Roman" panose="02020603050405020304" pitchFamily="18" charset="0"/>
              </a:rPr>
              <a:t>Python_speech_</a:t>
            </a:r>
            <a:r>
              <a:rPr lang="en-US" sz="1800" b="1">
                <a:effectLst/>
                <a:latin typeface="Comic Sans MS" panose="030F0702030302020204" pitchFamily="66" charset="0"/>
                <a:ea typeface="Calibri" panose="020F0502020204030204" pitchFamily="34" charset="0"/>
                <a:cs typeface="Times New Roman" panose="02020603050405020304" pitchFamily="18" charset="0"/>
              </a:rPr>
              <a:t>features  :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This library provides common speech features for ASR including MFCCs and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filterbank</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energies.</a:t>
            </a:r>
          </a:p>
          <a:p>
            <a:pPr marL="0" lvl="0" indent="0">
              <a:lnSpc>
                <a:spcPct val="107000"/>
              </a:lnSpc>
              <a:spcAft>
                <a:spcPts val="800"/>
              </a:spcAft>
              <a:buNone/>
            </a:pPr>
            <a:r>
              <a:rPr lang="en-US" sz="1800" b="1">
                <a:latin typeface="Comic Sans MS" panose="030F0702030302020204" pitchFamily="66" charset="0"/>
                <a:ea typeface="Calibri" panose="020F0502020204030204" pitchFamily="34" charset="0"/>
                <a:cs typeface="Times New Roman" panose="02020603050405020304" pitchFamily="18" charset="0"/>
              </a:rPr>
              <a:t>Syntax   </a:t>
            </a:r>
            <a:r>
              <a:rPr lang="en-US" sz="1600" b="1" i="1">
                <a:latin typeface="Comic Sans MS" panose="030F0702030302020204" pitchFamily="66" charset="0"/>
                <a:ea typeface="Calibri" panose="020F0502020204030204" pitchFamily="34" charset="0"/>
                <a:cs typeface="Times New Roman" panose="02020603050405020304" pitchFamily="18" charset="0"/>
              </a:rPr>
              <a:t>: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importpython_speech_features</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as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mfcc</a:t>
            </a:r>
            <a:endParaRPr lang="en-US" sz="1600" b="1" i="1">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US" sz="1600" b="1" i="1">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US" sz="1800" b="1">
                <a:effectLst/>
                <a:latin typeface="Comic Sans MS" panose="030F0702030302020204" pitchFamily="66" charset="0"/>
                <a:ea typeface="Calibri" panose="020F0502020204030204" pitchFamily="34" charset="0"/>
                <a:cs typeface="Times New Roman" panose="02020603050405020304" pitchFamily="18" charset="0"/>
              </a:rPr>
              <a:t>Gaussian Mixture</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GMM </a:t>
            </a:r>
            <a:r>
              <a:rPr lang="en-US" sz="1600" b="1" i="1">
                <a:latin typeface="Comic Sans MS" panose="030F0702030302020204" pitchFamily="66" charset="0"/>
                <a:ea typeface="Calibri" panose="020F0502020204030204" pitchFamily="34" charset="0"/>
                <a:cs typeface="Times New Roman" panose="02020603050405020304" pitchFamily="18" charset="0"/>
              </a:rPr>
              <a:t>is a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machine learning model which is used to train data.</a:t>
            </a:r>
          </a:p>
          <a:p>
            <a:pPr marL="0" lvl="0" indent="0">
              <a:lnSpc>
                <a:spcPct val="107000"/>
              </a:lnSpc>
              <a:spcAft>
                <a:spcPts val="800"/>
              </a:spcAft>
              <a:buNone/>
            </a:pPr>
            <a:r>
              <a:rPr lang="en-US" sz="1800" b="1">
                <a:latin typeface="Comic Sans MS" panose="030F0702030302020204" pitchFamily="66" charset="0"/>
                <a:ea typeface="Calibri" panose="020F0502020204030204" pitchFamily="34" charset="0"/>
                <a:cs typeface="Times New Roman" panose="02020603050405020304" pitchFamily="18" charset="0"/>
              </a:rPr>
              <a:t>Syntax  :</a:t>
            </a:r>
            <a:r>
              <a:rPr lang="en-US" sz="1800" b="1" i="1">
                <a:effectLst/>
                <a:latin typeface="Comic Sans MS" panose="030F0702030302020204" pitchFamily="66" charset="0"/>
                <a:ea typeface="Calibri" panose="020F0502020204030204" pitchFamily="34" charset="0"/>
                <a:cs typeface="Times New Roman" panose="02020603050405020304" pitchFamily="18" charset="0"/>
              </a:rPr>
              <a:t> </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from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sklearn.mixture</a:t>
            </a:r>
            <a:r>
              <a:rPr lang="en-US" sz="1600" b="1" i="1">
                <a:effectLst/>
                <a:latin typeface="Comic Sans MS" panose="030F0702030302020204" pitchFamily="66" charset="0"/>
                <a:ea typeface="Calibri" panose="020F0502020204030204" pitchFamily="34" charset="0"/>
                <a:cs typeface="Times New Roman" panose="02020603050405020304" pitchFamily="18" charset="0"/>
              </a:rPr>
              <a:t> import </a:t>
            </a:r>
            <a:r>
              <a:rPr lang="en-US" sz="1600" b="1" i="1" err="1">
                <a:effectLst/>
                <a:latin typeface="Comic Sans MS" panose="030F0702030302020204" pitchFamily="66" charset="0"/>
                <a:ea typeface="Calibri" panose="020F0502020204030204" pitchFamily="34" charset="0"/>
                <a:cs typeface="Times New Roman" panose="02020603050405020304" pitchFamily="18" charset="0"/>
              </a:rPr>
              <a:t>GaussianMixture</a:t>
            </a:r>
            <a:endParaRPr lang="en-US" sz="1600" b="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US" sz="1600" b="1" i="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600" b="1" i="1">
              <a:effectLst/>
              <a:latin typeface="Comic Sans MS" panose="030F0702030302020204" pitchFamily="66"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US" sz="1600" b="1" i="1">
              <a:effectLst/>
              <a:latin typeface="Comic Sans MS" panose="030F0702030302020204" pitchFamily="66" charset="0"/>
              <a:ea typeface="Calibri" panose="020F0502020204030204" pitchFamily="34" charset="0"/>
              <a:cs typeface="Times New Roman" panose="02020603050405020304" pitchFamily="18" charset="0"/>
            </a:endParaRPr>
          </a:p>
          <a:p>
            <a:pPr marL="76200" indent="0">
              <a:lnSpc>
                <a:spcPct val="107000"/>
              </a:lnSpc>
              <a:spcAft>
                <a:spcPts val="800"/>
              </a:spcAft>
              <a:buNone/>
            </a:pPr>
            <a:endParaRPr lang="en-IN" sz="1400" b="1">
              <a:effectLst/>
              <a:latin typeface="Comic Sans MS" panose="030F0702030302020204"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2539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4"/>
          </p:nvPr>
        </p:nvSpPr>
        <p:spPr>
          <a:xfrm>
            <a:off x="429658" y="800219"/>
            <a:ext cx="8036809" cy="5556131"/>
          </a:xfrm>
        </p:spPr>
        <p:txBody>
          <a:bodyPr/>
          <a:lstStyle/>
          <a:p>
            <a:r>
              <a:rPr lang="en-US" b="1" i="1">
                <a:latin typeface="Comic Sans MS" panose="030F0702030302020204" pitchFamily="66" charset="0"/>
              </a:rPr>
              <a:t>Windows / Linux / Mac OS </a:t>
            </a:r>
          </a:p>
          <a:p>
            <a:pPr marL="76200" indent="0">
              <a:buNone/>
            </a:pPr>
            <a:r>
              <a:rPr lang="en-US" sz="2000" b="1" i="1">
                <a:latin typeface="Comic Sans MS" panose="030F0702030302020204" pitchFamily="66" charset="0"/>
              </a:rPr>
              <a:t>The proposed application is system independent</a:t>
            </a:r>
            <a:r>
              <a:rPr lang="en-US" b="1" i="1">
                <a:latin typeface="Comic Sans MS" panose="030F0702030302020204" pitchFamily="66" charset="0"/>
              </a:rPr>
              <a:t>.</a:t>
            </a:r>
          </a:p>
          <a:p>
            <a:pPr marL="76200" indent="0">
              <a:buNone/>
            </a:pPr>
            <a:endParaRPr lang="en-US" b="1" i="1">
              <a:latin typeface="Comic Sans MS" panose="030F0702030302020204" pitchFamily="66" charset="0"/>
            </a:endParaRPr>
          </a:p>
          <a:p>
            <a:r>
              <a:rPr lang="en-US" b="1" i="1">
                <a:latin typeface="Comic Sans MS" panose="030F0702030302020204" pitchFamily="66" charset="0"/>
              </a:rPr>
              <a:t>Microsoft Visual Studio 2010 Or Higher </a:t>
            </a:r>
          </a:p>
          <a:p>
            <a:pPr marL="76200" indent="0">
              <a:buNone/>
            </a:pPr>
            <a:r>
              <a:rPr lang="en-US" sz="2000" b="1" i="1">
                <a:latin typeface="Comic Sans MS" panose="030F0702030302020204" pitchFamily="66" charset="0"/>
              </a:rPr>
              <a:t>This is an IDE that is used to develop this windows based desktop application.</a:t>
            </a:r>
          </a:p>
          <a:p>
            <a:pPr marL="76200" indent="0">
              <a:buNone/>
            </a:pPr>
            <a:endParaRPr lang="en-US" sz="2000" b="1" i="1">
              <a:latin typeface="Comic Sans MS" panose="030F0702030302020204" pitchFamily="66" charset="0"/>
            </a:endParaRPr>
          </a:p>
          <a:p>
            <a:r>
              <a:rPr lang="en-US" b="1" i="1">
                <a:latin typeface="Comic Sans MS" panose="030F0702030302020204" pitchFamily="66" charset="0"/>
              </a:rPr>
              <a:t>SQL</a:t>
            </a:r>
          </a:p>
          <a:p>
            <a:pPr marL="76200" indent="0">
              <a:buNone/>
            </a:pPr>
            <a:r>
              <a:rPr lang="en-US" sz="2000" b="1" i="1">
                <a:latin typeface="Comic Sans MS" panose="030F0702030302020204" pitchFamily="66" charset="0"/>
              </a:rPr>
              <a:t>To query the data My SQL is used which is an open source relational database management system</a:t>
            </a:r>
            <a:r>
              <a:rPr lang="en-US" b="1" i="1">
                <a:latin typeface="Comic Sans MS" panose="030F0702030302020204" pitchFamily="66" charset="0"/>
              </a:rPr>
              <a:t>.</a:t>
            </a:r>
          </a:p>
          <a:p>
            <a:pPr marL="76200" indent="0">
              <a:buNone/>
            </a:pPr>
            <a:r>
              <a:rPr lang="en-US" b="1" i="1">
                <a:latin typeface="Comic Sans MS" panose="030F0702030302020204" pitchFamily="66" charset="0"/>
              </a:rPr>
              <a:t> </a:t>
            </a:r>
          </a:p>
          <a:p>
            <a:r>
              <a:rPr lang="en-US" b="1" i="1" err="1">
                <a:latin typeface="Comic Sans MS" panose="030F0702030302020204" pitchFamily="66" charset="0"/>
              </a:rPr>
              <a:t>Tkinter</a:t>
            </a:r>
            <a:r>
              <a:rPr lang="en-US" b="1" i="1">
                <a:latin typeface="Comic Sans MS" panose="030F0702030302020204" pitchFamily="66" charset="0"/>
              </a:rPr>
              <a:t> </a:t>
            </a:r>
          </a:p>
          <a:p>
            <a:pPr marL="76200" indent="0">
              <a:buNone/>
            </a:pPr>
            <a:r>
              <a:rPr lang="en-US" sz="2000" b="1" i="1">
                <a:latin typeface="Comic Sans MS" panose="030F0702030302020204" pitchFamily="66" charset="0"/>
              </a:rPr>
              <a:t>Used to create Graphical User Interface for the application</a:t>
            </a:r>
          </a:p>
          <a:p>
            <a:endParaRPr lang="en-US"/>
          </a:p>
        </p:txBody>
      </p:sp>
      <p:sp>
        <p:nvSpPr>
          <p:cNvPr id="7" name="Rectangle 6"/>
          <p:cNvSpPr/>
          <p:nvPr/>
        </p:nvSpPr>
        <p:spPr>
          <a:xfrm>
            <a:off x="440675" y="0"/>
            <a:ext cx="4682168" cy="800219"/>
          </a:xfrm>
          <a:prstGeom prst="rect">
            <a:avLst/>
          </a:prstGeom>
        </p:spPr>
        <p:txBody>
          <a:bodyPr wrap="square">
            <a:spAutoFit/>
          </a:bodyPr>
          <a:lstStyle/>
          <a:p>
            <a:r>
              <a:rPr lang="en-US" sz="3200" b="1">
                <a:solidFill>
                  <a:srgbClr val="FFFF00"/>
                </a:solidFill>
                <a:latin typeface="Times New Roman" pitchFamily="18" charset="0"/>
                <a:ea typeface="Quattrocento Sans"/>
                <a:cs typeface="Times New Roman" pitchFamily="18" charset="0"/>
                <a:sym typeface="Quattrocento Sans"/>
              </a:rPr>
              <a:t>SYSTEM Requirements</a:t>
            </a:r>
            <a:r>
              <a:rPr lang="en-US">
                <a:solidFill>
                  <a:schemeClr val="lt1"/>
                </a:solidFill>
                <a:latin typeface="Quattrocento Sans"/>
                <a:ea typeface="Quattrocento Sans"/>
                <a:cs typeface="Quattrocento Sans"/>
                <a:sym typeface="Quattrocento Sans"/>
              </a:rPr>
              <a:t>	</a:t>
            </a:r>
            <a:endParaRPr lang="en-US"/>
          </a:p>
        </p:txBody>
      </p:sp>
      <p:sp>
        <p:nvSpPr>
          <p:cNvPr id="4" name="Date Placeholder 3"/>
          <p:cNvSpPr>
            <a:spLocks noGrp="1"/>
          </p:cNvSpPr>
          <p:nvPr>
            <p:ph type="dt" idx="10"/>
          </p:nvPr>
        </p:nvSpPr>
        <p:spPr/>
        <p:txBody>
          <a:bodyPr/>
          <a:lstStyle/>
          <a:p>
            <a:fld id="{A9C64441-0EF1-4131-BB90-211928A0A1E4}" type="datetime1">
              <a:rPr lang="en-US" smtClean="0"/>
              <a:pPr/>
              <a:t>5/8/2022</a:t>
            </a:fld>
            <a:endParaRPr lang="en-US"/>
          </a:p>
        </p:txBody>
      </p:sp>
      <p:sp>
        <p:nvSpPr>
          <p:cNvPr id="5" name="Footer Placeholder 4"/>
          <p:cNvSpPr>
            <a:spLocks noGrp="1"/>
          </p:cNvSpPr>
          <p:nvPr>
            <p:ph type="ftr" idx="11"/>
          </p:nvPr>
        </p:nvSpPr>
        <p:spPr/>
        <p:txBody>
          <a:bodyPr/>
          <a:lstStyle/>
          <a:p>
            <a:r>
              <a:rPr lang="en-US"/>
              <a:t>Department of CSE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614</TotalTime>
  <Words>1524</Words>
  <Application>Microsoft Office PowerPoint</Application>
  <PresentationFormat>On-screen Show (4:3)</PresentationFormat>
  <Paragraphs>171</Paragraphs>
  <Slides>15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Bookman Old Style</vt:lpstr>
      <vt:lpstr>Calibri</vt:lpstr>
      <vt:lpstr>Caveat</vt:lpstr>
      <vt:lpstr>Comic Sans MS</vt:lpstr>
      <vt:lpstr>Fira Sans Extra Condensed</vt:lpstr>
      <vt:lpstr>Quattrocento Sans</vt:lpstr>
      <vt:lpstr>Times New Roman</vt:lpstr>
      <vt:lpstr>Office Theme</vt:lpstr>
      <vt:lpstr>  Voice Vault  </vt:lpstr>
      <vt:lpstr>PowerPoint Presentation</vt:lpstr>
      <vt:lpstr>Motivation/Origin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Malaria parasite in Blood Smear   images using Image Processing</dc:title>
  <dc:creator>VENEELA2499</dc:creator>
  <cp:lastModifiedBy>Sai Mithilesh</cp:lastModifiedBy>
  <cp:revision>68</cp:revision>
  <dcterms:modified xsi:type="dcterms:W3CDTF">2022-05-08T12:39:58Z</dcterms:modified>
</cp:coreProperties>
</file>