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7" d="100"/>
          <a:sy n="57" d="100"/>
        </p:scale>
        <p:origin x="10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97507-6562-4BE5-BFC5-BA1BC97BF228}" type="datetimeFigureOut">
              <a:rPr lang="en-IN" smtClean="0"/>
              <a:t>07-07-2025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4044E-CBFC-4F3C-AAEA-DC23629F0C74}" type="slidenum">
              <a:rPr lang="en-IN" smtClean="0"/>
              <a:t>‹#›</a:t>
            </a:fld>
            <a:endParaRPr lang="en-IN"/>
          </a:p>
        </p:txBody>
      </p:sp>
    </p:spTree>
    <p:extLst>
      <p:ext uri="{BB962C8B-B14F-4D97-AF65-F5344CB8AC3E}">
        <p14:creationId xmlns:p14="http://schemas.microsoft.com/office/powerpoint/2010/main" val="2742582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950F-04AD-F94E-25C6-AF70DBBE1C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A72251-0687-BB7B-7770-7A240EC18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E21AD2-9ED1-B47A-511C-A48143F3FC48}"/>
              </a:ext>
            </a:extLst>
          </p:cNvPr>
          <p:cNvSpPr>
            <a:spLocks noGrp="1"/>
          </p:cNvSpPr>
          <p:nvPr>
            <p:ph type="dt" sz="half" idx="10"/>
          </p:nvPr>
        </p:nvSpPr>
        <p:spPr/>
        <p:txBody>
          <a:bodyPr/>
          <a:lstStyle/>
          <a:p>
            <a:fld id="{8A938CE7-154E-4447-844C-41925C93301F}" type="datetime1">
              <a:rPr lang="en-IN" smtClean="0"/>
              <a:t>07-07-2025</a:t>
            </a:fld>
            <a:endParaRPr lang="en-IN"/>
          </a:p>
        </p:txBody>
      </p:sp>
      <p:sp>
        <p:nvSpPr>
          <p:cNvPr id="5" name="Footer Placeholder 4">
            <a:extLst>
              <a:ext uri="{FF2B5EF4-FFF2-40B4-BE49-F238E27FC236}">
                <a16:creationId xmlns:a16="http://schemas.microsoft.com/office/drawing/2014/main" id="{9A8BD1D2-56B6-02BD-56DC-152D03C02B1A}"/>
              </a:ext>
            </a:extLst>
          </p:cNvPr>
          <p:cNvSpPr>
            <a:spLocks noGrp="1"/>
          </p:cNvSpPr>
          <p:nvPr>
            <p:ph type="ftr" sz="quarter" idx="11"/>
          </p:nvPr>
        </p:nvSpPr>
        <p:spPr/>
        <p:txBody>
          <a:bodyPr/>
          <a:lstStyle/>
          <a:p>
            <a:r>
              <a:rPr lang="en-IN"/>
              <a:t>Kumar Nitish</a:t>
            </a:r>
          </a:p>
        </p:txBody>
      </p:sp>
      <p:sp>
        <p:nvSpPr>
          <p:cNvPr id="6" name="Slide Number Placeholder 5">
            <a:extLst>
              <a:ext uri="{FF2B5EF4-FFF2-40B4-BE49-F238E27FC236}">
                <a16:creationId xmlns:a16="http://schemas.microsoft.com/office/drawing/2014/main" id="{E34F238E-E786-CF20-2907-6ABFE8A64304}"/>
              </a:ext>
            </a:extLst>
          </p:cNvPr>
          <p:cNvSpPr>
            <a:spLocks noGrp="1"/>
          </p:cNvSpPr>
          <p:nvPr>
            <p:ph type="sldNum" sz="quarter" idx="12"/>
          </p:nvPr>
        </p:nvSpPr>
        <p:spPr/>
        <p:txBody>
          <a:bodyPr/>
          <a:lstStyle/>
          <a:p>
            <a:fld id="{F7F1CA3A-F596-4D43-AFE4-B4DACC4BDDE5}" type="slidenum">
              <a:rPr lang="en-IN" smtClean="0"/>
              <a:t>‹#›</a:t>
            </a:fld>
            <a:endParaRPr lang="en-IN"/>
          </a:p>
        </p:txBody>
      </p:sp>
    </p:spTree>
    <p:extLst>
      <p:ext uri="{BB962C8B-B14F-4D97-AF65-F5344CB8AC3E}">
        <p14:creationId xmlns:p14="http://schemas.microsoft.com/office/powerpoint/2010/main" val="3071675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13D9-539A-D349-CB5F-2C9F6FA8F3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AF2B8B-2768-5691-0BA6-01504002E9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8FD69-4B32-8BE8-F4AB-D193E835A7C1}"/>
              </a:ext>
            </a:extLst>
          </p:cNvPr>
          <p:cNvSpPr>
            <a:spLocks noGrp="1"/>
          </p:cNvSpPr>
          <p:nvPr>
            <p:ph type="dt" sz="half" idx="10"/>
          </p:nvPr>
        </p:nvSpPr>
        <p:spPr/>
        <p:txBody>
          <a:bodyPr/>
          <a:lstStyle/>
          <a:p>
            <a:fld id="{602A6103-28E8-4D4D-BB52-BCB74E02DE66}" type="datetime1">
              <a:rPr lang="en-IN" smtClean="0"/>
              <a:t>07-07-2025</a:t>
            </a:fld>
            <a:endParaRPr lang="en-IN"/>
          </a:p>
        </p:txBody>
      </p:sp>
      <p:sp>
        <p:nvSpPr>
          <p:cNvPr id="5" name="Footer Placeholder 4">
            <a:extLst>
              <a:ext uri="{FF2B5EF4-FFF2-40B4-BE49-F238E27FC236}">
                <a16:creationId xmlns:a16="http://schemas.microsoft.com/office/drawing/2014/main" id="{45FCB31C-B88D-77AB-4478-1B476AC59DF4}"/>
              </a:ext>
            </a:extLst>
          </p:cNvPr>
          <p:cNvSpPr>
            <a:spLocks noGrp="1"/>
          </p:cNvSpPr>
          <p:nvPr>
            <p:ph type="ftr" sz="quarter" idx="11"/>
          </p:nvPr>
        </p:nvSpPr>
        <p:spPr/>
        <p:txBody>
          <a:bodyPr/>
          <a:lstStyle/>
          <a:p>
            <a:r>
              <a:rPr lang="en-IN"/>
              <a:t>Kumar Nitish</a:t>
            </a:r>
          </a:p>
        </p:txBody>
      </p:sp>
      <p:sp>
        <p:nvSpPr>
          <p:cNvPr id="6" name="Slide Number Placeholder 5">
            <a:extLst>
              <a:ext uri="{FF2B5EF4-FFF2-40B4-BE49-F238E27FC236}">
                <a16:creationId xmlns:a16="http://schemas.microsoft.com/office/drawing/2014/main" id="{9E18153B-E199-EAD0-328B-43BB87DEA42D}"/>
              </a:ext>
            </a:extLst>
          </p:cNvPr>
          <p:cNvSpPr>
            <a:spLocks noGrp="1"/>
          </p:cNvSpPr>
          <p:nvPr>
            <p:ph type="sldNum" sz="quarter" idx="12"/>
          </p:nvPr>
        </p:nvSpPr>
        <p:spPr/>
        <p:txBody>
          <a:bodyPr/>
          <a:lstStyle/>
          <a:p>
            <a:fld id="{F7F1CA3A-F596-4D43-AFE4-B4DACC4BDDE5}" type="slidenum">
              <a:rPr lang="en-IN" smtClean="0"/>
              <a:t>‹#›</a:t>
            </a:fld>
            <a:endParaRPr lang="en-IN"/>
          </a:p>
        </p:txBody>
      </p:sp>
    </p:spTree>
    <p:extLst>
      <p:ext uri="{BB962C8B-B14F-4D97-AF65-F5344CB8AC3E}">
        <p14:creationId xmlns:p14="http://schemas.microsoft.com/office/powerpoint/2010/main" val="24258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0FFC1-99B7-A088-56B8-9A39EB620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4725C1-6C06-1DE8-7EE6-8888693AC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699D7D-85C9-DFE5-CAAA-3997F789913F}"/>
              </a:ext>
            </a:extLst>
          </p:cNvPr>
          <p:cNvSpPr>
            <a:spLocks noGrp="1"/>
          </p:cNvSpPr>
          <p:nvPr>
            <p:ph type="dt" sz="half" idx="10"/>
          </p:nvPr>
        </p:nvSpPr>
        <p:spPr/>
        <p:txBody>
          <a:bodyPr/>
          <a:lstStyle/>
          <a:p>
            <a:fld id="{06274D5F-EF31-49AF-9371-459E53322F1F}" type="datetime1">
              <a:rPr lang="en-IN" smtClean="0"/>
              <a:t>07-07-2025</a:t>
            </a:fld>
            <a:endParaRPr lang="en-IN"/>
          </a:p>
        </p:txBody>
      </p:sp>
      <p:sp>
        <p:nvSpPr>
          <p:cNvPr id="5" name="Footer Placeholder 4">
            <a:extLst>
              <a:ext uri="{FF2B5EF4-FFF2-40B4-BE49-F238E27FC236}">
                <a16:creationId xmlns:a16="http://schemas.microsoft.com/office/drawing/2014/main" id="{4DF44949-38CE-65B9-26AF-B48640E57D16}"/>
              </a:ext>
            </a:extLst>
          </p:cNvPr>
          <p:cNvSpPr>
            <a:spLocks noGrp="1"/>
          </p:cNvSpPr>
          <p:nvPr>
            <p:ph type="ftr" sz="quarter" idx="11"/>
          </p:nvPr>
        </p:nvSpPr>
        <p:spPr/>
        <p:txBody>
          <a:bodyPr/>
          <a:lstStyle/>
          <a:p>
            <a:r>
              <a:rPr lang="en-IN"/>
              <a:t>Kumar Nitish</a:t>
            </a:r>
          </a:p>
        </p:txBody>
      </p:sp>
      <p:sp>
        <p:nvSpPr>
          <p:cNvPr id="6" name="Slide Number Placeholder 5">
            <a:extLst>
              <a:ext uri="{FF2B5EF4-FFF2-40B4-BE49-F238E27FC236}">
                <a16:creationId xmlns:a16="http://schemas.microsoft.com/office/drawing/2014/main" id="{2E1E8511-BF3C-95C6-2069-637CC3CD811C}"/>
              </a:ext>
            </a:extLst>
          </p:cNvPr>
          <p:cNvSpPr>
            <a:spLocks noGrp="1"/>
          </p:cNvSpPr>
          <p:nvPr>
            <p:ph type="sldNum" sz="quarter" idx="12"/>
          </p:nvPr>
        </p:nvSpPr>
        <p:spPr/>
        <p:txBody>
          <a:bodyPr/>
          <a:lstStyle/>
          <a:p>
            <a:fld id="{F7F1CA3A-F596-4D43-AFE4-B4DACC4BDDE5}" type="slidenum">
              <a:rPr lang="en-IN" smtClean="0"/>
              <a:t>‹#›</a:t>
            </a:fld>
            <a:endParaRPr lang="en-IN"/>
          </a:p>
        </p:txBody>
      </p:sp>
    </p:spTree>
    <p:extLst>
      <p:ext uri="{BB962C8B-B14F-4D97-AF65-F5344CB8AC3E}">
        <p14:creationId xmlns:p14="http://schemas.microsoft.com/office/powerpoint/2010/main" val="181164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274A6-0059-3BCF-F7AE-DA97686D79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51DB3C-191F-5159-9A68-F32AAE4C46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DC2F9C-9892-7B71-C472-B07D38407375}"/>
              </a:ext>
            </a:extLst>
          </p:cNvPr>
          <p:cNvSpPr>
            <a:spLocks noGrp="1"/>
          </p:cNvSpPr>
          <p:nvPr>
            <p:ph type="dt" sz="half" idx="10"/>
          </p:nvPr>
        </p:nvSpPr>
        <p:spPr/>
        <p:txBody>
          <a:bodyPr/>
          <a:lstStyle/>
          <a:p>
            <a:fld id="{164AD38E-92A0-444E-9693-00CCA2C52899}" type="datetime1">
              <a:rPr lang="en-IN" smtClean="0"/>
              <a:t>07-07-2025</a:t>
            </a:fld>
            <a:endParaRPr lang="en-IN"/>
          </a:p>
        </p:txBody>
      </p:sp>
      <p:sp>
        <p:nvSpPr>
          <p:cNvPr id="5" name="Footer Placeholder 4">
            <a:extLst>
              <a:ext uri="{FF2B5EF4-FFF2-40B4-BE49-F238E27FC236}">
                <a16:creationId xmlns:a16="http://schemas.microsoft.com/office/drawing/2014/main" id="{71869A84-31AC-605D-F759-81F53498E0BE}"/>
              </a:ext>
            </a:extLst>
          </p:cNvPr>
          <p:cNvSpPr>
            <a:spLocks noGrp="1"/>
          </p:cNvSpPr>
          <p:nvPr>
            <p:ph type="ftr" sz="quarter" idx="11"/>
          </p:nvPr>
        </p:nvSpPr>
        <p:spPr/>
        <p:txBody>
          <a:bodyPr/>
          <a:lstStyle/>
          <a:p>
            <a:r>
              <a:rPr lang="en-IN"/>
              <a:t>Kumar Nitish</a:t>
            </a:r>
          </a:p>
        </p:txBody>
      </p:sp>
      <p:sp>
        <p:nvSpPr>
          <p:cNvPr id="6" name="Slide Number Placeholder 5">
            <a:extLst>
              <a:ext uri="{FF2B5EF4-FFF2-40B4-BE49-F238E27FC236}">
                <a16:creationId xmlns:a16="http://schemas.microsoft.com/office/drawing/2014/main" id="{665B52FA-F984-175E-61A6-99D043EF98F9}"/>
              </a:ext>
            </a:extLst>
          </p:cNvPr>
          <p:cNvSpPr>
            <a:spLocks noGrp="1"/>
          </p:cNvSpPr>
          <p:nvPr>
            <p:ph type="sldNum" sz="quarter" idx="12"/>
          </p:nvPr>
        </p:nvSpPr>
        <p:spPr/>
        <p:txBody>
          <a:bodyPr/>
          <a:lstStyle/>
          <a:p>
            <a:fld id="{F7F1CA3A-F596-4D43-AFE4-B4DACC4BDDE5}" type="slidenum">
              <a:rPr lang="en-IN" smtClean="0"/>
              <a:t>‹#›</a:t>
            </a:fld>
            <a:endParaRPr lang="en-IN"/>
          </a:p>
        </p:txBody>
      </p:sp>
    </p:spTree>
    <p:extLst>
      <p:ext uri="{BB962C8B-B14F-4D97-AF65-F5344CB8AC3E}">
        <p14:creationId xmlns:p14="http://schemas.microsoft.com/office/powerpoint/2010/main" val="31812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4A65-33B4-2A73-2E37-B7D5A1D46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7DBF65-F006-85FF-2BA0-3CA3DD13D5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D53-CA76-7F9C-C20A-BD2228C95EDE}"/>
              </a:ext>
            </a:extLst>
          </p:cNvPr>
          <p:cNvSpPr>
            <a:spLocks noGrp="1"/>
          </p:cNvSpPr>
          <p:nvPr>
            <p:ph type="dt" sz="half" idx="10"/>
          </p:nvPr>
        </p:nvSpPr>
        <p:spPr/>
        <p:txBody>
          <a:bodyPr/>
          <a:lstStyle/>
          <a:p>
            <a:fld id="{7904962D-FB07-4708-BB9D-CB0EAE56E694}" type="datetime1">
              <a:rPr lang="en-IN" smtClean="0"/>
              <a:t>07-07-2025</a:t>
            </a:fld>
            <a:endParaRPr lang="en-IN"/>
          </a:p>
        </p:txBody>
      </p:sp>
      <p:sp>
        <p:nvSpPr>
          <p:cNvPr id="5" name="Footer Placeholder 4">
            <a:extLst>
              <a:ext uri="{FF2B5EF4-FFF2-40B4-BE49-F238E27FC236}">
                <a16:creationId xmlns:a16="http://schemas.microsoft.com/office/drawing/2014/main" id="{EE14108A-9228-90A5-3511-437808967CAB}"/>
              </a:ext>
            </a:extLst>
          </p:cNvPr>
          <p:cNvSpPr>
            <a:spLocks noGrp="1"/>
          </p:cNvSpPr>
          <p:nvPr>
            <p:ph type="ftr" sz="quarter" idx="11"/>
          </p:nvPr>
        </p:nvSpPr>
        <p:spPr/>
        <p:txBody>
          <a:bodyPr/>
          <a:lstStyle/>
          <a:p>
            <a:r>
              <a:rPr lang="en-IN"/>
              <a:t>Kumar Nitish</a:t>
            </a:r>
          </a:p>
        </p:txBody>
      </p:sp>
      <p:sp>
        <p:nvSpPr>
          <p:cNvPr id="6" name="Slide Number Placeholder 5">
            <a:extLst>
              <a:ext uri="{FF2B5EF4-FFF2-40B4-BE49-F238E27FC236}">
                <a16:creationId xmlns:a16="http://schemas.microsoft.com/office/drawing/2014/main" id="{822071FD-7A96-A6C3-7A7B-D22F5D5C8063}"/>
              </a:ext>
            </a:extLst>
          </p:cNvPr>
          <p:cNvSpPr>
            <a:spLocks noGrp="1"/>
          </p:cNvSpPr>
          <p:nvPr>
            <p:ph type="sldNum" sz="quarter" idx="12"/>
          </p:nvPr>
        </p:nvSpPr>
        <p:spPr/>
        <p:txBody>
          <a:bodyPr/>
          <a:lstStyle/>
          <a:p>
            <a:fld id="{F7F1CA3A-F596-4D43-AFE4-B4DACC4BDDE5}" type="slidenum">
              <a:rPr lang="en-IN" smtClean="0"/>
              <a:t>‹#›</a:t>
            </a:fld>
            <a:endParaRPr lang="en-IN"/>
          </a:p>
        </p:txBody>
      </p:sp>
    </p:spTree>
    <p:extLst>
      <p:ext uri="{BB962C8B-B14F-4D97-AF65-F5344CB8AC3E}">
        <p14:creationId xmlns:p14="http://schemas.microsoft.com/office/powerpoint/2010/main" val="379951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EE55-6840-7841-179C-9C543345BE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CAC2B1-2495-22A5-9D9D-751D0903F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E920C0-F264-9DA5-C584-76DBAE26B3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6D0D6E-D57C-7452-0D59-CF3DB19E302A}"/>
              </a:ext>
            </a:extLst>
          </p:cNvPr>
          <p:cNvSpPr>
            <a:spLocks noGrp="1"/>
          </p:cNvSpPr>
          <p:nvPr>
            <p:ph type="dt" sz="half" idx="10"/>
          </p:nvPr>
        </p:nvSpPr>
        <p:spPr/>
        <p:txBody>
          <a:bodyPr/>
          <a:lstStyle/>
          <a:p>
            <a:fld id="{76D7CDC0-6524-4EA6-AD00-E88E51BCC298}" type="datetime1">
              <a:rPr lang="en-IN" smtClean="0"/>
              <a:t>07-07-2025</a:t>
            </a:fld>
            <a:endParaRPr lang="en-IN"/>
          </a:p>
        </p:txBody>
      </p:sp>
      <p:sp>
        <p:nvSpPr>
          <p:cNvPr id="6" name="Footer Placeholder 5">
            <a:extLst>
              <a:ext uri="{FF2B5EF4-FFF2-40B4-BE49-F238E27FC236}">
                <a16:creationId xmlns:a16="http://schemas.microsoft.com/office/drawing/2014/main" id="{2623B326-6AF1-8207-A258-5D3F09145E84}"/>
              </a:ext>
            </a:extLst>
          </p:cNvPr>
          <p:cNvSpPr>
            <a:spLocks noGrp="1"/>
          </p:cNvSpPr>
          <p:nvPr>
            <p:ph type="ftr" sz="quarter" idx="11"/>
          </p:nvPr>
        </p:nvSpPr>
        <p:spPr/>
        <p:txBody>
          <a:bodyPr/>
          <a:lstStyle/>
          <a:p>
            <a:r>
              <a:rPr lang="en-IN"/>
              <a:t>Kumar Nitish</a:t>
            </a:r>
          </a:p>
        </p:txBody>
      </p:sp>
      <p:sp>
        <p:nvSpPr>
          <p:cNvPr id="7" name="Slide Number Placeholder 6">
            <a:extLst>
              <a:ext uri="{FF2B5EF4-FFF2-40B4-BE49-F238E27FC236}">
                <a16:creationId xmlns:a16="http://schemas.microsoft.com/office/drawing/2014/main" id="{3A149B5C-4E5C-32A4-5D6F-72A4CB566FAF}"/>
              </a:ext>
            </a:extLst>
          </p:cNvPr>
          <p:cNvSpPr>
            <a:spLocks noGrp="1"/>
          </p:cNvSpPr>
          <p:nvPr>
            <p:ph type="sldNum" sz="quarter" idx="12"/>
          </p:nvPr>
        </p:nvSpPr>
        <p:spPr/>
        <p:txBody>
          <a:bodyPr/>
          <a:lstStyle/>
          <a:p>
            <a:fld id="{F7F1CA3A-F596-4D43-AFE4-B4DACC4BDDE5}" type="slidenum">
              <a:rPr lang="en-IN" smtClean="0"/>
              <a:t>‹#›</a:t>
            </a:fld>
            <a:endParaRPr lang="en-IN"/>
          </a:p>
        </p:txBody>
      </p:sp>
    </p:spTree>
    <p:extLst>
      <p:ext uri="{BB962C8B-B14F-4D97-AF65-F5344CB8AC3E}">
        <p14:creationId xmlns:p14="http://schemas.microsoft.com/office/powerpoint/2010/main" val="363693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494D-849B-9266-C9CF-8099428146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7D8C62-4FE6-800D-DAF8-CBC088D82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80DF85-695F-198D-DF21-DF74F72180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FF515F-B340-63F1-C87D-084EFBDF88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541F7B-66B4-BEAB-4FDB-F126A9B2B9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4F518B-2686-8218-7C1A-E65C28D37C01}"/>
              </a:ext>
            </a:extLst>
          </p:cNvPr>
          <p:cNvSpPr>
            <a:spLocks noGrp="1"/>
          </p:cNvSpPr>
          <p:nvPr>
            <p:ph type="dt" sz="half" idx="10"/>
          </p:nvPr>
        </p:nvSpPr>
        <p:spPr/>
        <p:txBody>
          <a:bodyPr/>
          <a:lstStyle/>
          <a:p>
            <a:fld id="{E7CAE2DB-56A2-4EC2-983C-922E48440161}" type="datetime1">
              <a:rPr lang="en-IN" smtClean="0"/>
              <a:t>07-07-2025</a:t>
            </a:fld>
            <a:endParaRPr lang="en-IN"/>
          </a:p>
        </p:txBody>
      </p:sp>
      <p:sp>
        <p:nvSpPr>
          <p:cNvPr id="8" name="Footer Placeholder 7">
            <a:extLst>
              <a:ext uri="{FF2B5EF4-FFF2-40B4-BE49-F238E27FC236}">
                <a16:creationId xmlns:a16="http://schemas.microsoft.com/office/drawing/2014/main" id="{8C47595F-F0FF-6425-001E-158CA1A574E6}"/>
              </a:ext>
            </a:extLst>
          </p:cNvPr>
          <p:cNvSpPr>
            <a:spLocks noGrp="1"/>
          </p:cNvSpPr>
          <p:nvPr>
            <p:ph type="ftr" sz="quarter" idx="11"/>
          </p:nvPr>
        </p:nvSpPr>
        <p:spPr/>
        <p:txBody>
          <a:bodyPr/>
          <a:lstStyle/>
          <a:p>
            <a:r>
              <a:rPr lang="en-IN"/>
              <a:t>Kumar Nitish</a:t>
            </a:r>
          </a:p>
        </p:txBody>
      </p:sp>
      <p:sp>
        <p:nvSpPr>
          <p:cNvPr id="9" name="Slide Number Placeholder 8">
            <a:extLst>
              <a:ext uri="{FF2B5EF4-FFF2-40B4-BE49-F238E27FC236}">
                <a16:creationId xmlns:a16="http://schemas.microsoft.com/office/drawing/2014/main" id="{C8907673-88F9-660D-A43B-ABCC632D1C65}"/>
              </a:ext>
            </a:extLst>
          </p:cNvPr>
          <p:cNvSpPr>
            <a:spLocks noGrp="1"/>
          </p:cNvSpPr>
          <p:nvPr>
            <p:ph type="sldNum" sz="quarter" idx="12"/>
          </p:nvPr>
        </p:nvSpPr>
        <p:spPr/>
        <p:txBody>
          <a:bodyPr/>
          <a:lstStyle/>
          <a:p>
            <a:fld id="{F7F1CA3A-F596-4D43-AFE4-B4DACC4BDDE5}" type="slidenum">
              <a:rPr lang="en-IN" smtClean="0"/>
              <a:t>‹#›</a:t>
            </a:fld>
            <a:endParaRPr lang="en-IN"/>
          </a:p>
        </p:txBody>
      </p:sp>
    </p:spTree>
    <p:extLst>
      <p:ext uri="{BB962C8B-B14F-4D97-AF65-F5344CB8AC3E}">
        <p14:creationId xmlns:p14="http://schemas.microsoft.com/office/powerpoint/2010/main" val="1443617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96D9-7DF9-A7A0-CB0B-9DC088C67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486830-14B5-3D96-82A4-3D38C5067C33}"/>
              </a:ext>
            </a:extLst>
          </p:cNvPr>
          <p:cNvSpPr>
            <a:spLocks noGrp="1"/>
          </p:cNvSpPr>
          <p:nvPr>
            <p:ph type="dt" sz="half" idx="10"/>
          </p:nvPr>
        </p:nvSpPr>
        <p:spPr/>
        <p:txBody>
          <a:bodyPr/>
          <a:lstStyle/>
          <a:p>
            <a:fld id="{B0AA7B53-41FA-457F-9E8B-8DDF85AF7C09}" type="datetime1">
              <a:rPr lang="en-IN" smtClean="0"/>
              <a:t>07-07-2025</a:t>
            </a:fld>
            <a:endParaRPr lang="en-IN"/>
          </a:p>
        </p:txBody>
      </p:sp>
      <p:sp>
        <p:nvSpPr>
          <p:cNvPr id="4" name="Footer Placeholder 3">
            <a:extLst>
              <a:ext uri="{FF2B5EF4-FFF2-40B4-BE49-F238E27FC236}">
                <a16:creationId xmlns:a16="http://schemas.microsoft.com/office/drawing/2014/main" id="{96DA35BC-1CD4-C298-7848-6239211B8E5B}"/>
              </a:ext>
            </a:extLst>
          </p:cNvPr>
          <p:cNvSpPr>
            <a:spLocks noGrp="1"/>
          </p:cNvSpPr>
          <p:nvPr>
            <p:ph type="ftr" sz="quarter" idx="11"/>
          </p:nvPr>
        </p:nvSpPr>
        <p:spPr/>
        <p:txBody>
          <a:bodyPr/>
          <a:lstStyle/>
          <a:p>
            <a:r>
              <a:rPr lang="en-IN"/>
              <a:t>Kumar Nitish</a:t>
            </a:r>
          </a:p>
        </p:txBody>
      </p:sp>
      <p:sp>
        <p:nvSpPr>
          <p:cNvPr id="5" name="Slide Number Placeholder 4">
            <a:extLst>
              <a:ext uri="{FF2B5EF4-FFF2-40B4-BE49-F238E27FC236}">
                <a16:creationId xmlns:a16="http://schemas.microsoft.com/office/drawing/2014/main" id="{04E99551-2EE6-308D-9E87-2F69E8921E04}"/>
              </a:ext>
            </a:extLst>
          </p:cNvPr>
          <p:cNvSpPr>
            <a:spLocks noGrp="1"/>
          </p:cNvSpPr>
          <p:nvPr>
            <p:ph type="sldNum" sz="quarter" idx="12"/>
          </p:nvPr>
        </p:nvSpPr>
        <p:spPr/>
        <p:txBody>
          <a:bodyPr/>
          <a:lstStyle/>
          <a:p>
            <a:fld id="{F7F1CA3A-F596-4D43-AFE4-B4DACC4BDDE5}" type="slidenum">
              <a:rPr lang="en-IN" smtClean="0"/>
              <a:t>‹#›</a:t>
            </a:fld>
            <a:endParaRPr lang="en-IN"/>
          </a:p>
        </p:txBody>
      </p:sp>
    </p:spTree>
    <p:extLst>
      <p:ext uri="{BB962C8B-B14F-4D97-AF65-F5344CB8AC3E}">
        <p14:creationId xmlns:p14="http://schemas.microsoft.com/office/powerpoint/2010/main" val="404335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79BB0B-5F61-0C1B-8682-8E128603EA09}"/>
              </a:ext>
            </a:extLst>
          </p:cNvPr>
          <p:cNvSpPr>
            <a:spLocks noGrp="1"/>
          </p:cNvSpPr>
          <p:nvPr>
            <p:ph type="dt" sz="half" idx="10"/>
          </p:nvPr>
        </p:nvSpPr>
        <p:spPr/>
        <p:txBody>
          <a:bodyPr/>
          <a:lstStyle/>
          <a:p>
            <a:fld id="{8F31CDBE-2545-438F-9E60-AA29C7C866C1}" type="datetime1">
              <a:rPr lang="en-IN" smtClean="0"/>
              <a:t>07-07-2025</a:t>
            </a:fld>
            <a:endParaRPr lang="en-IN"/>
          </a:p>
        </p:txBody>
      </p:sp>
      <p:sp>
        <p:nvSpPr>
          <p:cNvPr id="3" name="Footer Placeholder 2">
            <a:extLst>
              <a:ext uri="{FF2B5EF4-FFF2-40B4-BE49-F238E27FC236}">
                <a16:creationId xmlns:a16="http://schemas.microsoft.com/office/drawing/2014/main" id="{5A06CFDC-6160-154F-CE6F-7511443654B2}"/>
              </a:ext>
            </a:extLst>
          </p:cNvPr>
          <p:cNvSpPr>
            <a:spLocks noGrp="1"/>
          </p:cNvSpPr>
          <p:nvPr>
            <p:ph type="ftr" sz="quarter" idx="11"/>
          </p:nvPr>
        </p:nvSpPr>
        <p:spPr/>
        <p:txBody>
          <a:bodyPr/>
          <a:lstStyle/>
          <a:p>
            <a:r>
              <a:rPr lang="en-IN"/>
              <a:t>Kumar Nitish</a:t>
            </a:r>
          </a:p>
        </p:txBody>
      </p:sp>
      <p:sp>
        <p:nvSpPr>
          <p:cNvPr id="4" name="Slide Number Placeholder 3">
            <a:extLst>
              <a:ext uri="{FF2B5EF4-FFF2-40B4-BE49-F238E27FC236}">
                <a16:creationId xmlns:a16="http://schemas.microsoft.com/office/drawing/2014/main" id="{84CF5A51-051F-5650-B63D-A776E421EF00}"/>
              </a:ext>
            </a:extLst>
          </p:cNvPr>
          <p:cNvSpPr>
            <a:spLocks noGrp="1"/>
          </p:cNvSpPr>
          <p:nvPr>
            <p:ph type="sldNum" sz="quarter" idx="12"/>
          </p:nvPr>
        </p:nvSpPr>
        <p:spPr/>
        <p:txBody>
          <a:bodyPr/>
          <a:lstStyle/>
          <a:p>
            <a:fld id="{F7F1CA3A-F596-4D43-AFE4-B4DACC4BDDE5}" type="slidenum">
              <a:rPr lang="en-IN" smtClean="0"/>
              <a:t>‹#›</a:t>
            </a:fld>
            <a:endParaRPr lang="en-IN"/>
          </a:p>
        </p:txBody>
      </p:sp>
    </p:spTree>
    <p:extLst>
      <p:ext uri="{BB962C8B-B14F-4D97-AF65-F5344CB8AC3E}">
        <p14:creationId xmlns:p14="http://schemas.microsoft.com/office/powerpoint/2010/main" val="99107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0D8B-40E1-717D-5597-C3D52AD4F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720738-8674-FE33-0C92-1FF99D8246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2DA44C-2467-BE95-AB11-32604482D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59D89-4D62-A8C6-15BA-7784620BEE3E}"/>
              </a:ext>
            </a:extLst>
          </p:cNvPr>
          <p:cNvSpPr>
            <a:spLocks noGrp="1"/>
          </p:cNvSpPr>
          <p:nvPr>
            <p:ph type="dt" sz="half" idx="10"/>
          </p:nvPr>
        </p:nvSpPr>
        <p:spPr/>
        <p:txBody>
          <a:bodyPr/>
          <a:lstStyle/>
          <a:p>
            <a:fld id="{9A32C206-8F01-4ED9-A4E1-CA8258D74472}" type="datetime1">
              <a:rPr lang="en-IN" smtClean="0"/>
              <a:t>07-07-2025</a:t>
            </a:fld>
            <a:endParaRPr lang="en-IN"/>
          </a:p>
        </p:txBody>
      </p:sp>
      <p:sp>
        <p:nvSpPr>
          <p:cNvPr id="6" name="Footer Placeholder 5">
            <a:extLst>
              <a:ext uri="{FF2B5EF4-FFF2-40B4-BE49-F238E27FC236}">
                <a16:creationId xmlns:a16="http://schemas.microsoft.com/office/drawing/2014/main" id="{7658AF17-B440-39F1-AE30-FFAE4310E30C}"/>
              </a:ext>
            </a:extLst>
          </p:cNvPr>
          <p:cNvSpPr>
            <a:spLocks noGrp="1"/>
          </p:cNvSpPr>
          <p:nvPr>
            <p:ph type="ftr" sz="quarter" idx="11"/>
          </p:nvPr>
        </p:nvSpPr>
        <p:spPr/>
        <p:txBody>
          <a:bodyPr/>
          <a:lstStyle/>
          <a:p>
            <a:r>
              <a:rPr lang="en-IN"/>
              <a:t>Kumar Nitish</a:t>
            </a:r>
          </a:p>
        </p:txBody>
      </p:sp>
      <p:sp>
        <p:nvSpPr>
          <p:cNvPr id="7" name="Slide Number Placeholder 6">
            <a:extLst>
              <a:ext uri="{FF2B5EF4-FFF2-40B4-BE49-F238E27FC236}">
                <a16:creationId xmlns:a16="http://schemas.microsoft.com/office/drawing/2014/main" id="{1709CB2F-A113-3B2C-09B0-0B296A35BB02}"/>
              </a:ext>
            </a:extLst>
          </p:cNvPr>
          <p:cNvSpPr>
            <a:spLocks noGrp="1"/>
          </p:cNvSpPr>
          <p:nvPr>
            <p:ph type="sldNum" sz="quarter" idx="12"/>
          </p:nvPr>
        </p:nvSpPr>
        <p:spPr/>
        <p:txBody>
          <a:bodyPr/>
          <a:lstStyle/>
          <a:p>
            <a:fld id="{F7F1CA3A-F596-4D43-AFE4-B4DACC4BDDE5}" type="slidenum">
              <a:rPr lang="en-IN" smtClean="0"/>
              <a:t>‹#›</a:t>
            </a:fld>
            <a:endParaRPr lang="en-IN"/>
          </a:p>
        </p:txBody>
      </p:sp>
    </p:spTree>
    <p:extLst>
      <p:ext uri="{BB962C8B-B14F-4D97-AF65-F5344CB8AC3E}">
        <p14:creationId xmlns:p14="http://schemas.microsoft.com/office/powerpoint/2010/main" val="175747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090FD-7FC2-3418-8254-30BB09EC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642F26-5E30-6A9D-1F64-85DBB914E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7FABCC-5939-581A-A400-BFDC3B9BD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212C1-7D06-60D3-5308-EC4CC9A9B439}"/>
              </a:ext>
            </a:extLst>
          </p:cNvPr>
          <p:cNvSpPr>
            <a:spLocks noGrp="1"/>
          </p:cNvSpPr>
          <p:nvPr>
            <p:ph type="dt" sz="half" idx="10"/>
          </p:nvPr>
        </p:nvSpPr>
        <p:spPr/>
        <p:txBody>
          <a:bodyPr/>
          <a:lstStyle/>
          <a:p>
            <a:fld id="{E87994DB-F7A6-45F0-8B0A-88B9AC1FA56D}" type="datetime1">
              <a:rPr lang="en-IN" smtClean="0"/>
              <a:t>07-07-2025</a:t>
            </a:fld>
            <a:endParaRPr lang="en-IN"/>
          </a:p>
        </p:txBody>
      </p:sp>
      <p:sp>
        <p:nvSpPr>
          <p:cNvPr id="6" name="Footer Placeholder 5">
            <a:extLst>
              <a:ext uri="{FF2B5EF4-FFF2-40B4-BE49-F238E27FC236}">
                <a16:creationId xmlns:a16="http://schemas.microsoft.com/office/drawing/2014/main" id="{208B6F5D-6815-F88A-9B2F-EE723C0E328C}"/>
              </a:ext>
            </a:extLst>
          </p:cNvPr>
          <p:cNvSpPr>
            <a:spLocks noGrp="1"/>
          </p:cNvSpPr>
          <p:nvPr>
            <p:ph type="ftr" sz="quarter" idx="11"/>
          </p:nvPr>
        </p:nvSpPr>
        <p:spPr/>
        <p:txBody>
          <a:bodyPr/>
          <a:lstStyle/>
          <a:p>
            <a:r>
              <a:rPr lang="en-IN"/>
              <a:t>Kumar Nitish</a:t>
            </a:r>
          </a:p>
        </p:txBody>
      </p:sp>
      <p:sp>
        <p:nvSpPr>
          <p:cNvPr id="7" name="Slide Number Placeholder 6">
            <a:extLst>
              <a:ext uri="{FF2B5EF4-FFF2-40B4-BE49-F238E27FC236}">
                <a16:creationId xmlns:a16="http://schemas.microsoft.com/office/drawing/2014/main" id="{79D81AFA-771D-06C1-EFFE-4C0D08914CEF}"/>
              </a:ext>
            </a:extLst>
          </p:cNvPr>
          <p:cNvSpPr>
            <a:spLocks noGrp="1"/>
          </p:cNvSpPr>
          <p:nvPr>
            <p:ph type="sldNum" sz="quarter" idx="12"/>
          </p:nvPr>
        </p:nvSpPr>
        <p:spPr/>
        <p:txBody>
          <a:bodyPr/>
          <a:lstStyle/>
          <a:p>
            <a:fld id="{F7F1CA3A-F596-4D43-AFE4-B4DACC4BDDE5}" type="slidenum">
              <a:rPr lang="en-IN" smtClean="0"/>
              <a:t>‹#›</a:t>
            </a:fld>
            <a:endParaRPr lang="en-IN"/>
          </a:p>
        </p:txBody>
      </p:sp>
    </p:spTree>
    <p:extLst>
      <p:ext uri="{BB962C8B-B14F-4D97-AF65-F5344CB8AC3E}">
        <p14:creationId xmlns:p14="http://schemas.microsoft.com/office/powerpoint/2010/main" val="217313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52A9D-DA5C-9475-5199-6274318ED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BDF096-5451-4FA1-6E6E-26C7BAC3D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A328FD-86F4-21F6-2F79-01C794D6D7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DA7A2-A7C4-479A-9BF0-A9A39BF08489}" type="datetime1">
              <a:rPr lang="en-IN" smtClean="0"/>
              <a:t>07-07-2025</a:t>
            </a:fld>
            <a:endParaRPr lang="en-IN"/>
          </a:p>
        </p:txBody>
      </p:sp>
      <p:sp>
        <p:nvSpPr>
          <p:cNvPr id="5" name="Footer Placeholder 4">
            <a:extLst>
              <a:ext uri="{FF2B5EF4-FFF2-40B4-BE49-F238E27FC236}">
                <a16:creationId xmlns:a16="http://schemas.microsoft.com/office/drawing/2014/main" id="{0A14DBD6-751B-29EE-462F-CF7DAFA9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Kumar Nitish</a:t>
            </a:r>
          </a:p>
        </p:txBody>
      </p:sp>
      <p:sp>
        <p:nvSpPr>
          <p:cNvPr id="6" name="Slide Number Placeholder 5">
            <a:extLst>
              <a:ext uri="{FF2B5EF4-FFF2-40B4-BE49-F238E27FC236}">
                <a16:creationId xmlns:a16="http://schemas.microsoft.com/office/drawing/2014/main" id="{90B25E5D-5E01-C6AE-5392-22C0AAD3E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F1CA3A-F596-4D43-AFE4-B4DACC4BDDE5}" type="slidenum">
              <a:rPr lang="en-IN" smtClean="0"/>
              <a:t>‹#›</a:t>
            </a:fld>
            <a:endParaRPr lang="en-IN"/>
          </a:p>
        </p:txBody>
      </p:sp>
      <p:pic>
        <p:nvPicPr>
          <p:cNvPr id="8" name="Picture 7">
            <a:extLst>
              <a:ext uri="{FF2B5EF4-FFF2-40B4-BE49-F238E27FC236}">
                <a16:creationId xmlns:a16="http://schemas.microsoft.com/office/drawing/2014/main" id="{FC15AB89-849A-5DA5-E319-8D3C8C18DFC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70925" y="5447159"/>
            <a:ext cx="603250" cy="622300"/>
          </a:xfrm>
          <a:prstGeom prst="rect">
            <a:avLst/>
          </a:prstGeom>
        </p:spPr>
      </p:pic>
    </p:spTree>
    <p:extLst>
      <p:ext uri="{BB962C8B-B14F-4D97-AF65-F5344CB8AC3E}">
        <p14:creationId xmlns:p14="http://schemas.microsoft.com/office/powerpoint/2010/main" val="2710740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074C-EAB5-6A41-B066-89B53B113D1D}"/>
              </a:ext>
            </a:extLst>
          </p:cNvPr>
          <p:cNvSpPr>
            <a:spLocks noGrp="1"/>
          </p:cNvSpPr>
          <p:nvPr>
            <p:ph type="ctrTitle"/>
          </p:nvPr>
        </p:nvSpPr>
        <p:spPr/>
        <p:txBody>
          <a:bodyPr>
            <a:normAutofit/>
          </a:bodyPr>
          <a:lstStyle/>
          <a:p>
            <a:r>
              <a:rPr lang="en-US" sz="4400" b="1" dirty="0"/>
              <a:t>Multi-modal anomaly detection in oil rig operations using time series and text logs</a:t>
            </a:r>
            <a:endParaRPr lang="en-IN" sz="4400" b="1" dirty="0"/>
          </a:p>
        </p:txBody>
      </p:sp>
      <p:sp>
        <p:nvSpPr>
          <p:cNvPr id="3" name="Subtitle 2">
            <a:extLst>
              <a:ext uri="{FF2B5EF4-FFF2-40B4-BE49-F238E27FC236}">
                <a16:creationId xmlns:a16="http://schemas.microsoft.com/office/drawing/2014/main" id="{613FA7C2-533A-5D8F-70AA-23430CD634B6}"/>
              </a:ext>
            </a:extLst>
          </p:cNvPr>
          <p:cNvSpPr>
            <a:spLocks noGrp="1"/>
          </p:cNvSpPr>
          <p:nvPr>
            <p:ph type="subTitle" idx="1"/>
          </p:nvPr>
        </p:nvSpPr>
        <p:spPr>
          <a:xfrm>
            <a:off x="981307" y="724829"/>
            <a:ext cx="10136459" cy="3456877"/>
          </a:xfrm>
        </p:spPr>
        <p:txBody>
          <a:bodyPr/>
          <a:lstStyle/>
          <a:p>
            <a:r>
              <a:rPr lang="en-IN" dirty="0">
                <a:latin typeface="Arial Black" panose="020B0A04020102020204" pitchFamily="34" charset="0"/>
              </a:rPr>
              <a:t>Chevron</a:t>
            </a:r>
          </a:p>
        </p:txBody>
      </p:sp>
      <p:sp>
        <p:nvSpPr>
          <p:cNvPr id="4" name="Slide Number Placeholder 3">
            <a:extLst>
              <a:ext uri="{FF2B5EF4-FFF2-40B4-BE49-F238E27FC236}">
                <a16:creationId xmlns:a16="http://schemas.microsoft.com/office/drawing/2014/main" id="{7E93FA0B-6AD0-917A-7BF7-68A8DEDDCAE8}"/>
              </a:ext>
            </a:extLst>
          </p:cNvPr>
          <p:cNvSpPr>
            <a:spLocks noGrp="1"/>
          </p:cNvSpPr>
          <p:nvPr>
            <p:ph type="sldNum" sz="quarter" idx="12"/>
          </p:nvPr>
        </p:nvSpPr>
        <p:spPr/>
        <p:txBody>
          <a:bodyPr/>
          <a:lstStyle/>
          <a:p>
            <a:fld id="{F7F1CA3A-F596-4D43-AFE4-B4DACC4BDDE5}" type="slidenum">
              <a:rPr lang="en-IN" smtClean="0"/>
              <a:t>1</a:t>
            </a:fld>
            <a:endParaRPr lang="en-IN" dirty="0"/>
          </a:p>
        </p:txBody>
      </p:sp>
      <p:sp>
        <p:nvSpPr>
          <p:cNvPr id="5" name="Footer Placeholder 4">
            <a:extLst>
              <a:ext uri="{FF2B5EF4-FFF2-40B4-BE49-F238E27FC236}">
                <a16:creationId xmlns:a16="http://schemas.microsoft.com/office/drawing/2014/main" id="{DEE1F897-5ACF-85B4-58D8-43107FE8F474}"/>
              </a:ext>
            </a:extLst>
          </p:cNvPr>
          <p:cNvSpPr>
            <a:spLocks noGrp="1"/>
          </p:cNvSpPr>
          <p:nvPr>
            <p:ph type="ftr" sz="quarter" idx="11"/>
          </p:nvPr>
        </p:nvSpPr>
        <p:spPr/>
        <p:txBody>
          <a:bodyPr/>
          <a:lstStyle/>
          <a:p>
            <a:r>
              <a:rPr lang="en-IN"/>
              <a:t>Kumar Nitish</a:t>
            </a:r>
          </a:p>
        </p:txBody>
      </p:sp>
    </p:spTree>
    <p:extLst>
      <p:ext uri="{BB962C8B-B14F-4D97-AF65-F5344CB8AC3E}">
        <p14:creationId xmlns:p14="http://schemas.microsoft.com/office/powerpoint/2010/main" val="3689333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8888F-0DFE-C4AF-C1F3-6467E4F675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79EA3-3FB4-203F-3F34-EBA6910F6D98}"/>
              </a:ext>
            </a:extLst>
          </p:cNvPr>
          <p:cNvSpPr>
            <a:spLocks noGrp="1"/>
          </p:cNvSpPr>
          <p:nvPr>
            <p:ph type="title"/>
          </p:nvPr>
        </p:nvSpPr>
        <p:spPr/>
        <p:txBody>
          <a:bodyPr/>
          <a:lstStyle/>
          <a:p>
            <a:r>
              <a:rPr lang="en-IN" dirty="0"/>
              <a:t>Sentence Transformer </a:t>
            </a:r>
          </a:p>
        </p:txBody>
      </p:sp>
      <p:sp>
        <p:nvSpPr>
          <p:cNvPr id="3" name="Content Placeholder 2">
            <a:extLst>
              <a:ext uri="{FF2B5EF4-FFF2-40B4-BE49-F238E27FC236}">
                <a16:creationId xmlns:a16="http://schemas.microsoft.com/office/drawing/2014/main" id="{8CBE320D-CADE-FCDB-0166-F75547886A10}"/>
              </a:ext>
            </a:extLst>
          </p:cNvPr>
          <p:cNvSpPr>
            <a:spLocks noGrp="1"/>
          </p:cNvSpPr>
          <p:nvPr>
            <p:ph idx="1"/>
          </p:nvPr>
        </p:nvSpPr>
        <p:spPr/>
        <p:txBody>
          <a:bodyPr/>
          <a:lstStyle/>
          <a:p>
            <a:r>
              <a:rPr lang="en-IN" sz="2400" dirty="0">
                <a:latin typeface="+mj-lt"/>
              </a:rPr>
              <a:t>Used a pre-trained model that understand sentence meanings</a:t>
            </a:r>
          </a:p>
          <a:p>
            <a:pPr marL="0" indent="0">
              <a:buNone/>
            </a:pPr>
            <a:r>
              <a:rPr lang="en-IN" sz="2400" dirty="0">
                <a:latin typeface="+mj-lt"/>
              </a:rPr>
              <a:t>    'all-MiniLM-L6-v2’</a:t>
            </a:r>
          </a:p>
          <a:p>
            <a:r>
              <a:rPr lang="en-IN" sz="2400" dirty="0">
                <a:latin typeface="+mj-lt"/>
              </a:rPr>
              <a:t>This model converts each sentence into a numerical vector (called embedding)</a:t>
            </a:r>
          </a:p>
          <a:p>
            <a:endParaRPr lang="en-IN" dirty="0"/>
          </a:p>
        </p:txBody>
      </p:sp>
      <p:pic>
        <p:nvPicPr>
          <p:cNvPr id="6" name="Picture 5">
            <a:extLst>
              <a:ext uri="{FF2B5EF4-FFF2-40B4-BE49-F238E27FC236}">
                <a16:creationId xmlns:a16="http://schemas.microsoft.com/office/drawing/2014/main" id="{7BDE6EBE-4AAB-1509-3658-82AEBD0B5814}"/>
              </a:ext>
            </a:extLst>
          </p:cNvPr>
          <p:cNvPicPr>
            <a:picLocks noChangeAspect="1"/>
          </p:cNvPicPr>
          <p:nvPr/>
        </p:nvPicPr>
        <p:blipFill>
          <a:blip r:embed="rId2"/>
          <a:stretch>
            <a:fillRect/>
          </a:stretch>
        </p:blipFill>
        <p:spPr>
          <a:xfrm>
            <a:off x="1131611" y="3756715"/>
            <a:ext cx="6024563" cy="2240605"/>
          </a:xfrm>
          <a:prstGeom prst="rect">
            <a:avLst/>
          </a:prstGeom>
        </p:spPr>
      </p:pic>
      <p:sp>
        <p:nvSpPr>
          <p:cNvPr id="4" name="Slide Number Placeholder 3">
            <a:extLst>
              <a:ext uri="{FF2B5EF4-FFF2-40B4-BE49-F238E27FC236}">
                <a16:creationId xmlns:a16="http://schemas.microsoft.com/office/drawing/2014/main" id="{38343A44-AD5D-D97A-4959-AEC42BA010FB}"/>
              </a:ext>
            </a:extLst>
          </p:cNvPr>
          <p:cNvSpPr>
            <a:spLocks noGrp="1"/>
          </p:cNvSpPr>
          <p:nvPr>
            <p:ph type="sldNum" sz="quarter" idx="12"/>
          </p:nvPr>
        </p:nvSpPr>
        <p:spPr/>
        <p:txBody>
          <a:bodyPr/>
          <a:lstStyle/>
          <a:p>
            <a:fld id="{F7F1CA3A-F596-4D43-AFE4-B4DACC4BDDE5}" type="slidenum">
              <a:rPr lang="en-IN" smtClean="0"/>
              <a:t>10</a:t>
            </a:fld>
            <a:endParaRPr lang="en-IN"/>
          </a:p>
        </p:txBody>
      </p:sp>
      <p:sp>
        <p:nvSpPr>
          <p:cNvPr id="5" name="Footer Placeholder 4">
            <a:extLst>
              <a:ext uri="{FF2B5EF4-FFF2-40B4-BE49-F238E27FC236}">
                <a16:creationId xmlns:a16="http://schemas.microsoft.com/office/drawing/2014/main" id="{42CFAA71-24BF-D3B0-40C6-981795CCAE6E}"/>
              </a:ext>
            </a:extLst>
          </p:cNvPr>
          <p:cNvSpPr>
            <a:spLocks noGrp="1"/>
          </p:cNvSpPr>
          <p:nvPr>
            <p:ph type="ftr" sz="quarter" idx="11"/>
          </p:nvPr>
        </p:nvSpPr>
        <p:spPr/>
        <p:txBody>
          <a:bodyPr/>
          <a:lstStyle/>
          <a:p>
            <a:r>
              <a:rPr lang="en-IN"/>
              <a:t>Kumar Nitish</a:t>
            </a:r>
          </a:p>
        </p:txBody>
      </p:sp>
    </p:spTree>
    <p:extLst>
      <p:ext uri="{BB962C8B-B14F-4D97-AF65-F5344CB8AC3E}">
        <p14:creationId xmlns:p14="http://schemas.microsoft.com/office/powerpoint/2010/main" val="339915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5A2DA-7A96-4F54-FDC2-8FB0F490FA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9F36DB-B938-DBD6-D998-08EA14CA66B3}"/>
              </a:ext>
            </a:extLst>
          </p:cNvPr>
          <p:cNvSpPr>
            <a:spLocks noGrp="1"/>
          </p:cNvSpPr>
          <p:nvPr>
            <p:ph type="title"/>
          </p:nvPr>
        </p:nvSpPr>
        <p:spPr>
          <a:xfrm>
            <a:off x="548268" y="309369"/>
            <a:ext cx="10515600" cy="1325563"/>
          </a:xfrm>
        </p:spPr>
        <p:txBody>
          <a:bodyPr>
            <a:normAutofit/>
          </a:bodyPr>
          <a:lstStyle/>
          <a:p>
            <a:r>
              <a:rPr lang="en-US" dirty="0"/>
              <a:t>Matching Anomalies to Relevant Text Logs (Based on Meaning &amp; Time)</a:t>
            </a:r>
            <a:endParaRPr lang="en-IN" dirty="0"/>
          </a:p>
        </p:txBody>
      </p:sp>
      <p:sp>
        <p:nvSpPr>
          <p:cNvPr id="3" name="Content Placeholder 2">
            <a:extLst>
              <a:ext uri="{FF2B5EF4-FFF2-40B4-BE49-F238E27FC236}">
                <a16:creationId xmlns:a16="http://schemas.microsoft.com/office/drawing/2014/main" id="{1A638CEC-33F7-411C-2FAF-535D997C8DDF}"/>
              </a:ext>
            </a:extLst>
          </p:cNvPr>
          <p:cNvSpPr>
            <a:spLocks noGrp="1"/>
          </p:cNvSpPr>
          <p:nvPr>
            <p:ph idx="1"/>
          </p:nvPr>
        </p:nvSpPr>
        <p:spPr/>
        <p:txBody>
          <a:bodyPr>
            <a:normAutofit/>
          </a:bodyPr>
          <a:lstStyle/>
          <a:p>
            <a:r>
              <a:rPr lang="en-US" sz="2400" dirty="0">
                <a:latin typeface="+mj-lt"/>
              </a:rPr>
              <a:t>Converts each anomaly's sensor values into a sentence and generates its vector using a </a:t>
            </a:r>
            <a:r>
              <a:rPr lang="en-IN" sz="2400" dirty="0">
                <a:latin typeface="+mj-lt"/>
              </a:rPr>
              <a:t>SentenceTransformer</a:t>
            </a:r>
            <a:r>
              <a:rPr lang="en-US" sz="2400" dirty="0">
                <a:latin typeface="+mj-lt"/>
              </a:rPr>
              <a:t> model.</a:t>
            </a:r>
          </a:p>
          <a:p>
            <a:r>
              <a:rPr lang="en-US" sz="2400" dirty="0">
                <a:latin typeface="+mj-lt"/>
              </a:rPr>
              <a:t>Searches for log messages with the same equipment and timestamp within ±6 hours, then compares them using cosine similarity.</a:t>
            </a:r>
          </a:p>
          <a:p>
            <a:r>
              <a:rPr lang="en-US" sz="2400" dirty="0">
                <a:latin typeface="+mj-lt"/>
              </a:rPr>
              <a:t>Returns the most similar log message (or a fallback) with its timestamp, message, and similarity score.</a:t>
            </a:r>
          </a:p>
          <a:p>
            <a:pPr marL="0" indent="0">
              <a:buNone/>
            </a:pPr>
            <a:r>
              <a:rPr lang="en-IN" sz="800" dirty="0">
                <a:latin typeface="+mj-lt"/>
              </a:rPr>
              <a:t>row = {</a:t>
            </a:r>
          </a:p>
          <a:p>
            <a:pPr marL="0" indent="0">
              <a:buNone/>
            </a:pPr>
            <a:r>
              <a:rPr lang="en-IN" sz="800" dirty="0">
                <a:latin typeface="+mj-lt"/>
              </a:rPr>
              <a:t>  'timestamp': '2025-03-07 10:00:00',</a:t>
            </a:r>
          </a:p>
          <a:p>
            <a:pPr marL="0" indent="0">
              <a:buNone/>
            </a:pPr>
            <a:r>
              <a:rPr lang="en-IN" sz="800" dirty="0">
                <a:latin typeface="+mj-lt"/>
              </a:rPr>
              <a:t>  'equipment': 'Pump_2',</a:t>
            </a:r>
          </a:p>
          <a:p>
            <a:pPr marL="0" indent="0">
              <a:buNone/>
            </a:pPr>
            <a:r>
              <a:rPr lang="en-IN" sz="800" dirty="0">
                <a:latin typeface="+mj-lt"/>
              </a:rPr>
              <a:t>  'temperature': 61.2,                                                             anomaly_text = "Temperature 61.2, Pressure 55.0, Vibration 10.1“                              Embedding(Sentence Transformer)                                Check the text log for same equipment(pump_2) &amp; within +- 6 </a:t>
            </a:r>
          </a:p>
          <a:p>
            <a:pPr marL="0" indent="0">
              <a:buNone/>
            </a:pPr>
            <a:r>
              <a:rPr lang="en-IN" sz="800" dirty="0">
                <a:latin typeface="+mj-lt"/>
              </a:rPr>
              <a:t>                                                                                                                                                                                                                                                                                                                           hours of </a:t>
            </a:r>
            <a:r>
              <a:rPr lang="en-IN" sz="800" b="1" dirty="0"/>
              <a:t>'timestamp</a:t>
            </a:r>
            <a:r>
              <a:rPr lang="en-IN" sz="800" dirty="0">
                <a:latin typeface="+mj-lt"/>
              </a:rPr>
              <a:t>  .</a:t>
            </a:r>
            <a:r>
              <a:rPr lang="en-US" sz="800" dirty="0"/>
              <a:t> it's comparing text log from same pump same time range </a:t>
            </a:r>
            <a:endParaRPr lang="en-IN" sz="800" dirty="0">
              <a:latin typeface="+mj-lt"/>
            </a:endParaRPr>
          </a:p>
          <a:p>
            <a:pPr marL="0" indent="0">
              <a:buNone/>
            </a:pPr>
            <a:r>
              <a:rPr lang="en-IN" sz="800" dirty="0">
                <a:latin typeface="+mj-lt"/>
              </a:rPr>
              <a:t>  'pressure': 55.0,</a:t>
            </a:r>
          </a:p>
          <a:p>
            <a:pPr marL="0" indent="0">
              <a:buNone/>
            </a:pPr>
            <a:r>
              <a:rPr lang="en-IN" sz="800" dirty="0">
                <a:latin typeface="+mj-lt"/>
              </a:rPr>
              <a:t>  'vibration': 10.1</a:t>
            </a:r>
          </a:p>
          <a:p>
            <a:pPr marL="0" indent="0">
              <a:buNone/>
            </a:pPr>
            <a:r>
              <a:rPr lang="en-IN" sz="800" dirty="0">
                <a:latin typeface="+mj-lt"/>
              </a:rPr>
              <a:t>}</a:t>
            </a:r>
          </a:p>
        </p:txBody>
      </p:sp>
      <p:sp>
        <p:nvSpPr>
          <p:cNvPr id="4" name="Slide Number Placeholder 3">
            <a:extLst>
              <a:ext uri="{FF2B5EF4-FFF2-40B4-BE49-F238E27FC236}">
                <a16:creationId xmlns:a16="http://schemas.microsoft.com/office/drawing/2014/main" id="{3E38390F-2322-66C0-E9DF-947E107EA882}"/>
              </a:ext>
            </a:extLst>
          </p:cNvPr>
          <p:cNvSpPr>
            <a:spLocks noGrp="1"/>
          </p:cNvSpPr>
          <p:nvPr>
            <p:ph type="sldNum" sz="quarter" idx="12"/>
          </p:nvPr>
        </p:nvSpPr>
        <p:spPr/>
        <p:txBody>
          <a:bodyPr/>
          <a:lstStyle/>
          <a:p>
            <a:fld id="{F7F1CA3A-F596-4D43-AFE4-B4DACC4BDDE5}" type="slidenum">
              <a:rPr lang="en-IN" smtClean="0"/>
              <a:t>11</a:t>
            </a:fld>
            <a:endParaRPr lang="en-IN"/>
          </a:p>
        </p:txBody>
      </p:sp>
      <p:sp>
        <p:nvSpPr>
          <p:cNvPr id="5" name="Footer Placeholder 4">
            <a:extLst>
              <a:ext uri="{FF2B5EF4-FFF2-40B4-BE49-F238E27FC236}">
                <a16:creationId xmlns:a16="http://schemas.microsoft.com/office/drawing/2014/main" id="{2D51A492-D877-1080-C577-ED60A2349B9F}"/>
              </a:ext>
            </a:extLst>
          </p:cNvPr>
          <p:cNvSpPr>
            <a:spLocks noGrp="1"/>
          </p:cNvSpPr>
          <p:nvPr>
            <p:ph type="ftr" sz="quarter" idx="11"/>
          </p:nvPr>
        </p:nvSpPr>
        <p:spPr/>
        <p:txBody>
          <a:bodyPr/>
          <a:lstStyle/>
          <a:p>
            <a:r>
              <a:rPr lang="en-IN"/>
              <a:t>Kumar Nitish</a:t>
            </a:r>
          </a:p>
        </p:txBody>
      </p:sp>
      <p:cxnSp>
        <p:nvCxnSpPr>
          <p:cNvPr id="7" name="Straight Arrow Connector 6">
            <a:extLst>
              <a:ext uri="{FF2B5EF4-FFF2-40B4-BE49-F238E27FC236}">
                <a16:creationId xmlns:a16="http://schemas.microsoft.com/office/drawing/2014/main" id="{1792489F-ACE5-A069-03CF-E6F53A3DDD3C}"/>
              </a:ext>
            </a:extLst>
          </p:cNvPr>
          <p:cNvCxnSpPr/>
          <p:nvPr/>
        </p:nvCxnSpPr>
        <p:spPr>
          <a:xfrm>
            <a:off x="2051824" y="5006898"/>
            <a:ext cx="1037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3D07EF-1046-27B7-C43A-5139B185B62B}"/>
              </a:ext>
            </a:extLst>
          </p:cNvPr>
          <p:cNvCxnSpPr/>
          <p:nvPr/>
        </p:nvCxnSpPr>
        <p:spPr>
          <a:xfrm>
            <a:off x="5921298" y="5006898"/>
            <a:ext cx="546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B5A5C05-34BB-B2D0-374F-3DBB4FD67CD5}"/>
              </a:ext>
            </a:extLst>
          </p:cNvPr>
          <p:cNvCxnSpPr/>
          <p:nvPr/>
        </p:nvCxnSpPr>
        <p:spPr>
          <a:xfrm>
            <a:off x="8073483" y="5006898"/>
            <a:ext cx="537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98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A6F70-3C50-BF8C-8AFA-3E9D5B2846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0878D-2DC0-9A91-0783-BEF877BDC58D}"/>
              </a:ext>
            </a:extLst>
          </p:cNvPr>
          <p:cNvSpPr>
            <a:spLocks noGrp="1"/>
          </p:cNvSpPr>
          <p:nvPr>
            <p:ph type="title"/>
          </p:nvPr>
        </p:nvSpPr>
        <p:spPr/>
        <p:txBody>
          <a:bodyPr/>
          <a:lstStyle/>
          <a:p>
            <a:r>
              <a:rPr lang="en-US" dirty="0"/>
              <a:t>Matching Anomalies to Relevant Text Logs (Based on Meaning &amp; Time)</a:t>
            </a:r>
            <a:endParaRPr lang="en-IN" dirty="0"/>
          </a:p>
        </p:txBody>
      </p:sp>
      <p:sp>
        <p:nvSpPr>
          <p:cNvPr id="3" name="Content Placeholder 2">
            <a:extLst>
              <a:ext uri="{FF2B5EF4-FFF2-40B4-BE49-F238E27FC236}">
                <a16:creationId xmlns:a16="http://schemas.microsoft.com/office/drawing/2014/main" id="{5F7FCDCE-A5E7-0084-667F-DA97E1D2F95A}"/>
              </a:ext>
            </a:extLst>
          </p:cNvPr>
          <p:cNvSpPr>
            <a:spLocks noGrp="1"/>
          </p:cNvSpPr>
          <p:nvPr>
            <p:ph idx="1"/>
          </p:nvPr>
        </p:nvSpPr>
        <p:spPr/>
        <p:txBody>
          <a:bodyPr>
            <a:normAutofit/>
          </a:bodyPr>
          <a:lstStyle/>
          <a:p>
            <a:r>
              <a:rPr lang="en-US" sz="2400" dirty="0">
                <a:latin typeface="+mj-lt"/>
              </a:rPr>
              <a:t>Each anomaly is linked to a specific equipment like Pump_2. The model filters operator logs for the same equipment and time window. Then it picks the one that semantically matches the sensor readings the best using sentence embeddings and cosine similarity.</a:t>
            </a:r>
          </a:p>
          <a:p>
            <a:r>
              <a:rPr lang="en-US" sz="2400" dirty="0">
                <a:latin typeface="+mj-lt"/>
              </a:rPr>
              <a:t>This piece tries to find the most semantically matching log for each anomaly. If no good match is found in time, it falls back to the latest log of the same equipment with a low confidence score.</a:t>
            </a:r>
            <a:endParaRPr lang="en-IN" sz="2400" dirty="0">
              <a:latin typeface="+mj-lt"/>
            </a:endParaRPr>
          </a:p>
        </p:txBody>
      </p:sp>
      <p:sp>
        <p:nvSpPr>
          <p:cNvPr id="4" name="Slide Number Placeholder 3">
            <a:extLst>
              <a:ext uri="{FF2B5EF4-FFF2-40B4-BE49-F238E27FC236}">
                <a16:creationId xmlns:a16="http://schemas.microsoft.com/office/drawing/2014/main" id="{FADE6BA4-2391-ED5E-86D4-01FC4D9CAFF0}"/>
              </a:ext>
            </a:extLst>
          </p:cNvPr>
          <p:cNvSpPr>
            <a:spLocks noGrp="1"/>
          </p:cNvSpPr>
          <p:nvPr>
            <p:ph type="sldNum" sz="quarter" idx="12"/>
          </p:nvPr>
        </p:nvSpPr>
        <p:spPr/>
        <p:txBody>
          <a:bodyPr/>
          <a:lstStyle/>
          <a:p>
            <a:fld id="{F7F1CA3A-F596-4D43-AFE4-B4DACC4BDDE5}" type="slidenum">
              <a:rPr lang="en-IN" smtClean="0"/>
              <a:t>12</a:t>
            </a:fld>
            <a:endParaRPr lang="en-IN"/>
          </a:p>
        </p:txBody>
      </p:sp>
      <p:sp>
        <p:nvSpPr>
          <p:cNvPr id="5" name="Footer Placeholder 4">
            <a:extLst>
              <a:ext uri="{FF2B5EF4-FFF2-40B4-BE49-F238E27FC236}">
                <a16:creationId xmlns:a16="http://schemas.microsoft.com/office/drawing/2014/main" id="{09D29AD7-7B02-FC15-7CBA-48476ECF52AE}"/>
              </a:ext>
            </a:extLst>
          </p:cNvPr>
          <p:cNvSpPr>
            <a:spLocks noGrp="1"/>
          </p:cNvSpPr>
          <p:nvPr>
            <p:ph type="ftr" sz="quarter" idx="11"/>
          </p:nvPr>
        </p:nvSpPr>
        <p:spPr/>
        <p:txBody>
          <a:bodyPr/>
          <a:lstStyle/>
          <a:p>
            <a:r>
              <a:rPr lang="en-IN"/>
              <a:t>Kumar Nitish</a:t>
            </a:r>
          </a:p>
        </p:txBody>
      </p:sp>
      <p:pic>
        <p:nvPicPr>
          <p:cNvPr id="7" name="Picture 6">
            <a:extLst>
              <a:ext uri="{FF2B5EF4-FFF2-40B4-BE49-F238E27FC236}">
                <a16:creationId xmlns:a16="http://schemas.microsoft.com/office/drawing/2014/main" id="{E69B40D0-6D3E-88E2-1F2F-49A69BFF878F}"/>
              </a:ext>
            </a:extLst>
          </p:cNvPr>
          <p:cNvPicPr>
            <a:picLocks noChangeAspect="1"/>
          </p:cNvPicPr>
          <p:nvPr/>
        </p:nvPicPr>
        <p:blipFill>
          <a:blip r:embed="rId2"/>
          <a:stretch>
            <a:fillRect/>
          </a:stretch>
        </p:blipFill>
        <p:spPr>
          <a:xfrm>
            <a:off x="838200" y="4377371"/>
            <a:ext cx="4814352" cy="2115504"/>
          </a:xfrm>
          <a:prstGeom prst="rect">
            <a:avLst/>
          </a:prstGeom>
        </p:spPr>
      </p:pic>
    </p:spTree>
    <p:extLst>
      <p:ext uri="{BB962C8B-B14F-4D97-AF65-F5344CB8AC3E}">
        <p14:creationId xmlns:p14="http://schemas.microsoft.com/office/powerpoint/2010/main" val="105919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7DBD8-2018-235D-421E-9C2FAF8532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9432B-F387-4524-797A-29BC47C29A3F}"/>
              </a:ext>
            </a:extLst>
          </p:cNvPr>
          <p:cNvSpPr>
            <a:spLocks noGrp="1"/>
          </p:cNvSpPr>
          <p:nvPr>
            <p:ph type="title"/>
          </p:nvPr>
        </p:nvSpPr>
        <p:spPr/>
        <p:txBody>
          <a:bodyPr/>
          <a:lstStyle/>
          <a:p>
            <a:r>
              <a:rPr lang="en-US" dirty="0"/>
              <a:t>LLM-Based Summarization</a:t>
            </a:r>
            <a:endParaRPr lang="en-IN" dirty="0"/>
          </a:p>
        </p:txBody>
      </p:sp>
      <p:sp>
        <p:nvSpPr>
          <p:cNvPr id="3" name="Content Placeholder 2">
            <a:extLst>
              <a:ext uri="{FF2B5EF4-FFF2-40B4-BE49-F238E27FC236}">
                <a16:creationId xmlns:a16="http://schemas.microsoft.com/office/drawing/2014/main" id="{96E92AB5-FBF3-A410-1F4B-BCA2B0D13F2F}"/>
              </a:ext>
            </a:extLst>
          </p:cNvPr>
          <p:cNvSpPr>
            <a:spLocks noGrp="1"/>
          </p:cNvSpPr>
          <p:nvPr>
            <p:ph idx="1"/>
          </p:nvPr>
        </p:nvSpPr>
        <p:spPr/>
        <p:txBody>
          <a:bodyPr>
            <a:normAutofit/>
          </a:bodyPr>
          <a:lstStyle/>
          <a:p>
            <a:r>
              <a:rPr lang="en-US" sz="2400" dirty="0">
                <a:latin typeface="+mj-lt"/>
              </a:rPr>
              <a:t>Operator log messages that were matched to anomalies are passed to GPT(</a:t>
            </a:r>
            <a:r>
              <a:rPr lang="en-IN" sz="2400" dirty="0">
                <a:latin typeface="+mj-lt"/>
              </a:rPr>
              <a:t>gpt-3.5-turbo</a:t>
            </a:r>
            <a:r>
              <a:rPr lang="en-US" sz="2400" dirty="0">
                <a:latin typeface="+mj-lt"/>
              </a:rPr>
              <a:t>).</a:t>
            </a:r>
          </a:p>
          <a:p>
            <a:r>
              <a:rPr lang="en-US" sz="2400" dirty="0">
                <a:latin typeface="+mj-lt"/>
              </a:rPr>
              <a:t>The model generates a concise summary of each log message.</a:t>
            </a:r>
          </a:p>
          <a:p>
            <a:r>
              <a:rPr lang="en-US" sz="2400" dirty="0">
                <a:latin typeface="+mj-lt"/>
              </a:rPr>
              <a:t>This makes the logs easier to interpret for human users.</a:t>
            </a:r>
            <a:endParaRPr lang="en-IN" sz="2400" dirty="0">
              <a:latin typeface="+mj-lt"/>
            </a:endParaRPr>
          </a:p>
        </p:txBody>
      </p:sp>
      <p:pic>
        <p:nvPicPr>
          <p:cNvPr id="7" name="Picture 6">
            <a:extLst>
              <a:ext uri="{FF2B5EF4-FFF2-40B4-BE49-F238E27FC236}">
                <a16:creationId xmlns:a16="http://schemas.microsoft.com/office/drawing/2014/main" id="{95C6E520-C66C-C6A6-BDE1-043DEA11D0CE}"/>
              </a:ext>
            </a:extLst>
          </p:cNvPr>
          <p:cNvPicPr>
            <a:picLocks noChangeAspect="1"/>
          </p:cNvPicPr>
          <p:nvPr/>
        </p:nvPicPr>
        <p:blipFill>
          <a:blip r:embed="rId2"/>
          <a:stretch>
            <a:fillRect/>
          </a:stretch>
        </p:blipFill>
        <p:spPr>
          <a:xfrm>
            <a:off x="983766" y="3576368"/>
            <a:ext cx="7047051" cy="2427823"/>
          </a:xfrm>
          <a:prstGeom prst="rect">
            <a:avLst/>
          </a:prstGeom>
        </p:spPr>
      </p:pic>
      <p:sp>
        <p:nvSpPr>
          <p:cNvPr id="4" name="Slide Number Placeholder 3">
            <a:extLst>
              <a:ext uri="{FF2B5EF4-FFF2-40B4-BE49-F238E27FC236}">
                <a16:creationId xmlns:a16="http://schemas.microsoft.com/office/drawing/2014/main" id="{D62EDC17-8D67-2BCD-03EE-733529799A1A}"/>
              </a:ext>
            </a:extLst>
          </p:cNvPr>
          <p:cNvSpPr>
            <a:spLocks noGrp="1"/>
          </p:cNvSpPr>
          <p:nvPr>
            <p:ph type="sldNum" sz="quarter" idx="12"/>
          </p:nvPr>
        </p:nvSpPr>
        <p:spPr/>
        <p:txBody>
          <a:bodyPr/>
          <a:lstStyle/>
          <a:p>
            <a:fld id="{F7F1CA3A-F596-4D43-AFE4-B4DACC4BDDE5}" type="slidenum">
              <a:rPr lang="en-IN" smtClean="0"/>
              <a:t>13</a:t>
            </a:fld>
            <a:endParaRPr lang="en-IN"/>
          </a:p>
        </p:txBody>
      </p:sp>
      <p:pic>
        <p:nvPicPr>
          <p:cNvPr id="6" name="Picture 5">
            <a:extLst>
              <a:ext uri="{FF2B5EF4-FFF2-40B4-BE49-F238E27FC236}">
                <a16:creationId xmlns:a16="http://schemas.microsoft.com/office/drawing/2014/main" id="{64EF4AEE-A277-CF76-D82B-CED99C59DFA7}"/>
              </a:ext>
            </a:extLst>
          </p:cNvPr>
          <p:cNvPicPr>
            <a:picLocks noChangeAspect="1"/>
          </p:cNvPicPr>
          <p:nvPr/>
        </p:nvPicPr>
        <p:blipFill>
          <a:blip r:embed="rId3"/>
          <a:stretch>
            <a:fillRect/>
          </a:stretch>
        </p:blipFill>
        <p:spPr>
          <a:xfrm>
            <a:off x="401327" y="6176963"/>
            <a:ext cx="9132965" cy="371740"/>
          </a:xfrm>
          <a:prstGeom prst="rect">
            <a:avLst/>
          </a:prstGeom>
        </p:spPr>
      </p:pic>
      <p:sp>
        <p:nvSpPr>
          <p:cNvPr id="8" name="Footer Placeholder 7">
            <a:extLst>
              <a:ext uri="{FF2B5EF4-FFF2-40B4-BE49-F238E27FC236}">
                <a16:creationId xmlns:a16="http://schemas.microsoft.com/office/drawing/2014/main" id="{F4263293-8CE5-5740-CBFB-DB4B43D59F43}"/>
              </a:ext>
            </a:extLst>
          </p:cNvPr>
          <p:cNvSpPr>
            <a:spLocks noGrp="1"/>
          </p:cNvSpPr>
          <p:nvPr>
            <p:ph type="ftr" sz="quarter" idx="11"/>
          </p:nvPr>
        </p:nvSpPr>
        <p:spPr/>
        <p:txBody>
          <a:bodyPr/>
          <a:lstStyle/>
          <a:p>
            <a:r>
              <a:rPr lang="en-IN"/>
              <a:t>Kumar Nitish</a:t>
            </a:r>
          </a:p>
        </p:txBody>
      </p:sp>
    </p:spTree>
    <p:extLst>
      <p:ext uri="{BB962C8B-B14F-4D97-AF65-F5344CB8AC3E}">
        <p14:creationId xmlns:p14="http://schemas.microsoft.com/office/powerpoint/2010/main" val="3556947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DC272-A15E-C50C-F0BA-74F20071AD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312FC-097D-7D6E-500D-4866C56C7741}"/>
              </a:ext>
            </a:extLst>
          </p:cNvPr>
          <p:cNvSpPr>
            <a:spLocks noGrp="1"/>
          </p:cNvSpPr>
          <p:nvPr>
            <p:ph type="title"/>
          </p:nvPr>
        </p:nvSpPr>
        <p:spPr/>
        <p:txBody>
          <a:bodyPr/>
          <a:lstStyle/>
          <a:p>
            <a:r>
              <a:rPr lang="en-US" dirty="0"/>
              <a:t>LLM-Based Summarization</a:t>
            </a:r>
            <a:endParaRPr lang="en-IN" dirty="0"/>
          </a:p>
        </p:txBody>
      </p:sp>
      <p:sp>
        <p:nvSpPr>
          <p:cNvPr id="3" name="Content Placeholder 2">
            <a:extLst>
              <a:ext uri="{FF2B5EF4-FFF2-40B4-BE49-F238E27FC236}">
                <a16:creationId xmlns:a16="http://schemas.microsoft.com/office/drawing/2014/main" id="{ED7DCDEC-E8D4-A499-A758-57DDFAAA511C}"/>
              </a:ext>
            </a:extLst>
          </p:cNvPr>
          <p:cNvSpPr>
            <a:spLocks noGrp="1"/>
          </p:cNvSpPr>
          <p:nvPr>
            <p:ph idx="1"/>
          </p:nvPr>
        </p:nvSpPr>
        <p:spPr/>
        <p:txBody>
          <a:bodyPr/>
          <a:lstStyle/>
          <a:p>
            <a:r>
              <a:rPr lang="en-US" sz="2000" dirty="0">
                <a:latin typeface="+mj-lt"/>
              </a:rPr>
              <a:t>After getting the insights , deploying the working prototype using Streamlit.</a:t>
            </a:r>
          </a:p>
          <a:p>
            <a:endParaRPr lang="en-US" sz="2000" dirty="0">
              <a:latin typeface="+mj-lt"/>
            </a:endParaRPr>
          </a:p>
          <a:p>
            <a:pPr marL="0" indent="0">
              <a:buNone/>
            </a:pPr>
            <a:endParaRPr lang="en-US" sz="2000" dirty="0">
              <a:latin typeface="+mj-lt"/>
            </a:endParaRPr>
          </a:p>
          <a:p>
            <a:pPr marL="0" indent="0">
              <a:buNone/>
            </a:pPr>
            <a:endParaRPr lang="en-IN" dirty="0"/>
          </a:p>
        </p:txBody>
      </p:sp>
      <p:pic>
        <p:nvPicPr>
          <p:cNvPr id="5" name="Picture 4">
            <a:extLst>
              <a:ext uri="{FF2B5EF4-FFF2-40B4-BE49-F238E27FC236}">
                <a16:creationId xmlns:a16="http://schemas.microsoft.com/office/drawing/2014/main" id="{6F28D1F1-AC68-2FF8-2219-A8C96D9B25DB}"/>
              </a:ext>
            </a:extLst>
          </p:cNvPr>
          <p:cNvPicPr>
            <a:picLocks noChangeAspect="1"/>
          </p:cNvPicPr>
          <p:nvPr/>
        </p:nvPicPr>
        <p:blipFill>
          <a:blip r:embed="rId2"/>
          <a:stretch>
            <a:fillRect/>
          </a:stretch>
        </p:blipFill>
        <p:spPr>
          <a:xfrm>
            <a:off x="981308" y="2457506"/>
            <a:ext cx="8508193" cy="3087576"/>
          </a:xfrm>
          <a:prstGeom prst="rect">
            <a:avLst/>
          </a:prstGeom>
        </p:spPr>
      </p:pic>
      <p:sp>
        <p:nvSpPr>
          <p:cNvPr id="6" name="Slide Number Placeholder 5">
            <a:extLst>
              <a:ext uri="{FF2B5EF4-FFF2-40B4-BE49-F238E27FC236}">
                <a16:creationId xmlns:a16="http://schemas.microsoft.com/office/drawing/2014/main" id="{4B996049-4407-6075-DE11-46BF76633B37}"/>
              </a:ext>
            </a:extLst>
          </p:cNvPr>
          <p:cNvSpPr>
            <a:spLocks noGrp="1"/>
          </p:cNvSpPr>
          <p:nvPr>
            <p:ph type="sldNum" sz="quarter" idx="12"/>
          </p:nvPr>
        </p:nvSpPr>
        <p:spPr/>
        <p:txBody>
          <a:bodyPr/>
          <a:lstStyle/>
          <a:p>
            <a:fld id="{F7F1CA3A-F596-4D43-AFE4-B4DACC4BDDE5}" type="slidenum">
              <a:rPr lang="en-IN" smtClean="0"/>
              <a:t>14</a:t>
            </a:fld>
            <a:endParaRPr lang="en-IN"/>
          </a:p>
        </p:txBody>
      </p:sp>
      <p:sp>
        <p:nvSpPr>
          <p:cNvPr id="8" name="Footer Placeholder 7">
            <a:extLst>
              <a:ext uri="{FF2B5EF4-FFF2-40B4-BE49-F238E27FC236}">
                <a16:creationId xmlns:a16="http://schemas.microsoft.com/office/drawing/2014/main" id="{66D1054E-59A4-B5CD-F34A-892027B747DB}"/>
              </a:ext>
            </a:extLst>
          </p:cNvPr>
          <p:cNvSpPr>
            <a:spLocks noGrp="1"/>
          </p:cNvSpPr>
          <p:nvPr>
            <p:ph type="ftr" sz="quarter" idx="11"/>
          </p:nvPr>
        </p:nvSpPr>
        <p:spPr/>
        <p:txBody>
          <a:bodyPr/>
          <a:lstStyle/>
          <a:p>
            <a:r>
              <a:rPr lang="en-IN"/>
              <a:t>Kumar Nitish</a:t>
            </a:r>
          </a:p>
        </p:txBody>
      </p:sp>
    </p:spTree>
    <p:extLst>
      <p:ext uri="{BB962C8B-B14F-4D97-AF65-F5344CB8AC3E}">
        <p14:creationId xmlns:p14="http://schemas.microsoft.com/office/powerpoint/2010/main" val="412158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BBDB-F9F8-ADF4-2EA4-A50C88CFB511}"/>
              </a:ext>
            </a:extLst>
          </p:cNvPr>
          <p:cNvSpPr>
            <a:spLocks noGrp="1"/>
          </p:cNvSpPr>
          <p:nvPr>
            <p:ph type="title"/>
          </p:nvPr>
        </p:nvSpPr>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D4F43934-7DC3-157E-D379-D43367109274}"/>
              </a:ext>
            </a:extLst>
          </p:cNvPr>
          <p:cNvSpPr>
            <a:spLocks noGrp="1"/>
          </p:cNvSpPr>
          <p:nvPr>
            <p:ph idx="1"/>
          </p:nvPr>
        </p:nvSpPr>
        <p:spPr/>
        <p:txBody>
          <a:bodyPr>
            <a:normAutofit/>
          </a:bodyPr>
          <a:lstStyle/>
          <a:p>
            <a:r>
              <a:rPr lang="en-US" sz="2400" dirty="0">
                <a:latin typeface="+mj-lt"/>
              </a:rPr>
              <a:t>Oil rigs generate large volumes of sensor data (</a:t>
            </a:r>
            <a:r>
              <a:rPr lang="en-US" sz="2400" dirty="0" err="1">
                <a:latin typeface="+mj-lt"/>
              </a:rPr>
              <a:t>e.g</a:t>
            </a:r>
            <a:r>
              <a:rPr lang="en-US" sz="2400" dirty="0">
                <a:latin typeface="+mj-lt"/>
              </a:rPr>
              <a:t>, pressure, temperature, vibration) and unstructured operator logs. Your task is to:</a:t>
            </a:r>
          </a:p>
          <a:p>
            <a:r>
              <a:rPr lang="en-US" sz="2400" dirty="0">
                <a:latin typeface="+mj-lt"/>
              </a:rPr>
              <a:t>1. Detect anomalies in sensor data.</a:t>
            </a:r>
          </a:p>
          <a:p>
            <a:r>
              <a:rPr lang="en-US" sz="2400" dirty="0">
                <a:latin typeface="+mj-lt"/>
              </a:rPr>
              <a:t>2. Correlate anomalies with operator logs using NLP.</a:t>
            </a:r>
          </a:p>
          <a:p>
            <a:r>
              <a:rPr lang="en-US" sz="2400" dirty="0">
                <a:latin typeface="+mj-lt"/>
              </a:rPr>
              <a:t>3. Generate insights using GenAI (e.g., summaries, root cause hypotheses). </a:t>
            </a:r>
          </a:p>
          <a:p>
            <a:r>
              <a:rPr lang="en-US" sz="2400" dirty="0">
                <a:latin typeface="+mj-lt"/>
              </a:rPr>
              <a:t>4. Deploy a minimal working prototype (e.g., Stream lit, Flask, or CLI).</a:t>
            </a:r>
            <a:endParaRPr lang="en-IN" sz="2400" dirty="0">
              <a:latin typeface="+mj-lt"/>
            </a:endParaRPr>
          </a:p>
        </p:txBody>
      </p:sp>
      <p:sp>
        <p:nvSpPr>
          <p:cNvPr id="4" name="Slide Number Placeholder 3">
            <a:extLst>
              <a:ext uri="{FF2B5EF4-FFF2-40B4-BE49-F238E27FC236}">
                <a16:creationId xmlns:a16="http://schemas.microsoft.com/office/drawing/2014/main" id="{85495E0B-451E-757A-F16A-ECB9E2128435}"/>
              </a:ext>
            </a:extLst>
          </p:cNvPr>
          <p:cNvSpPr>
            <a:spLocks noGrp="1"/>
          </p:cNvSpPr>
          <p:nvPr>
            <p:ph type="sldNum" sz="quarter" idx="12"/>
          </p:nvPr>
        </p:nvSpPr>
        <p:spPr/>
        <p:txBody>
          <a:bodyPr/>
          <a:lstStyle/>
          <a:p>
            <a:fld id="{F7F1CA3A-F596-4D43-AFE4-B4DACC4BDDE5}" type="slidenum">
              <a:rPr lang="en-IN" smtClean="0"/>
              <a:t>2</a:t>
            </a:fld>
            <a:endParaRPr lang="en-IN"/>
          </a:p>
        </p:txBody>
      </p:sp>
      <p:sp>
        <p:nvSpPr>
          <p:cNvPr id="5" name="Footer Placeholder 4">
            <a:extLst>
              <a:ext uri="{FF2B5EF4-FFF2-40B4-BE49-F238E27FC236}">
                <a16:creationId xmlns:a16="http://schemas.microsoft.com/office/drawing/2014/main" id="{8C11EFF3-3EB7-515C-4788-EDA5798C4860}"/>
              </a:ext>
            </a:extLst>
          </p:cNvPr>
          <p:cNvSpPr>
            <a:spLocks noGrp="1"/>
          </p:cNvSpPr>
          <p:nvPr>
            <p:ph type="ftr" sz="quarter" idx="11"/>
          </p:nvPr>
        </p:nvSpPr>
        <p:spPr/>
        <p:txBody>
          <a:bodyPr/>
          <a:lstStyle/>
          <a:p>
            <a:r>
              <a:rPr lang="en-IN"/>
              <a:t>Kumar Nitish</a:t>
            </a:r>
          </a:p>
        </p:txBody>
      </p:sp>
    </p:spTree>
    <p:extLst>
      <p:ext uri="{BB962C8B-B14F-4D97-AF65-F5344CB8AC3E}">
        <p14:creationId xmlns:p14="http://schemas.microsoft.com/office/powerpoint/2010/main" val="3543379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A94FE-C181-0A3D-697D-3F47D1175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8DC14A-BB2E-E7BB-FA41-18678C0F6C92}"/>
              </a:ext>
            </a:extLst>
          </p:cNvPr>
          <p:cNvSpPr>
            <a:spLocks noGrp="1"/>
          </p:cNvSpPr>
          <p:nvPr>
            <p:ph type="title"/>
          </p:nvPr>
        </p:nvSpPr>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5BB49CC8-7F1E-BBDF-5364-A7B846C4682D}"/>
              </a:ext>
            </a:extLst>
          </p:cNvPr>
          <p:cNvSpPr>
            <a:spLocks noGrp="1"/>
          </p:cNvSpPr>
          <p:nvPr>
            <p:ph idx="1"/>
          </p:nvPr>
        </p:nvSpPr>
        <p:spPr/>
        <p:txBody>
          <a:bodyPr>
            <a:normAutofit/>
          </a:bodyPr>
          <a:lstStyle/>
          <a:p>
            <a:r>
              <a:rPr lang="en-IN" sz="2400" dirty="0">
                <a:latin typeface="+mj-lt"/>
              </a:rPr>
              <a:t>Equipment in the system (</a:t>
            </a:r>
            <a:r>
              <a:rPr lang="sv-SE" sz="2400" dirty="0">
                <a:latin typeface="+mj-lt"/>
              </a:rPr>
              <a:t>'Pump_1','Pump_2','Pump_3’)</a:t>
            </a:r>
            <a:r>
              <a:rPr lang="en-IN" sz="2400" dirty="0">
                <a:latin typeface="+mj-lt"/>
              </a:rPr>
              <a:t>.</a:t>
            </a:r>
          </a:p>
          <a:p>
            <a:r>
              <a:rPr lang="en-US" sz="2400" dirty="0">
                <a:latin typeface="+mj-lt"/>
              </a:rPr>
              <a:t>Time series Data range from 5</a:t>
            </a:r>
            <a:r>
              <a:rPr lang="en-US" sz="2400" baseline="30000" dirty="0">
                <a:latin typeface="+mj-lt"/>
              </a:rPr>
              <a:t>th</a:t>
            </a:r>
            <a:r>
              <a:rPr lang="en-US" sz="2400" dirty="0">
                <a:latin typeface="+mj-lt"/>
              </a:rPr>
              <a:t> March to 5</a:t>
            </a:r>
            <a:r>
              <a:rPr lang="en-US" sz="2400" baseline="30000" dirty="0">
                <a:latin typeface="+mj-lt"/>
              </a:rPr>
              <a:t>th</a:t>
            </a:r>
            <a:r>
              <a:rPr lang="en-US" sz="2400" dirty="0">
                <a:latin typeface="+mj-lt"/>
              </a:rPr>
              <a:t> July 2025.</a:t>
            </a:r>
          </a:p>
          <a:p>
            <a:r>
              <a:rPr lang="en-US" sz="2400" dirty="0">
                <a:latin typeface="+mj-lt"/>
              </a:rPr>
              <a:t>Capturing Hourly Data ( Days -122, 24 Hours)</a:t>
            </a:r>
          </a:p>
          <a:p>
            <a:r>
              <a:rPr lang="en-US" sz="2400" dirty="0">
                <a:latin typeface="+mj-lt"/>
              </a:rPr>
              <a:t>Two Input files considered </a:t>
            </a:r>
          </a:p>
          <a:p>
            <a:pPr marL="457200" indent="-457200">
              <a:buFont typeface="+mj-lt"/>
              <a:buAutoNum type="arabicPeriod"/>
            </a:pPr>
            <a:r>
              <a:rPr lang="en-US" sz="2400" dirty="0">
                <a:latin typeface="+mj-lt"/>
              </a:rPr>
              <a:t>Sensor data (Timestamp, Equipment, Temperature, Pressure &amp; Vibration)</a:t>
            </a:r>
          </a:p>
          <a:p>
            <a:pPr marL="457200" indent="-457200">
              <a:buFont typeface="+mj-lt"/>
              <a:buAutoNum type="arabicPeriod"/>
            </a:pPr>
            <a:r>
              <a:rPr lang="en-IN" sz="2400" dirty="0">
                <a:latin typeface="+mj-lt"/>
              </a:rPr>
              <a:t>Text logs(Timestamp, Equipment &amp; Operator messages)</a:t>
            </a:r>
          </a:p>
        </p:txBody>
      </p:sp>
      <p:sp>
        <p:nvSpPr>
          <p:cNvPr id="4" name="Slide Number Placeholder 3">
            <a:extLst>
              <a:ext uri="{FF2B5EF4-FFF2-40B4-BE49-F238E27FC236}">
                <a16:creationId xmlns:a16="http://schemas.microsoft.com/office/drawing/2014/main" id="{C8315733-0880-4647-2BEC-ED3B8B92C019}"/>
              </a:ext>
            </a:extLst>
          </p:cNvPr>
          <p:cNvSpPr>
            <a:spLocks noGrp="1"/>
          </p:cNvSpPr>
          <p:nvPr>
            <p:ph type="sldNum" sz="quarter" idx="12"/>
          </p:nvPr>
        </p:nvSpPr>
        <p:spPr/>
        <p:txBody>
          <a:bodyPr/>
          <a:lstStyle/>
          <a:p>
            <a:fld id="{F7F1CA3A-F596-4D43-AFE4-B4DACC4BDDE5}" type="slidenum">
              <a:rPr lang="en-IN" smtClean="0"/>
              <a:t>3</a:t>
            </a:fld>
            <a:endParaRPr lang="en-IN"/>
          </a:p>
        </p:txBody>
      </p:sp>
      <p:sp>
        <p:nvSpPr>
          <p:cNvPr id="5" name="Footer Placeholder 4">
            <a:extLst>
              <a:ext uri="{FF2B5EF4-FFF2-40B4-BE49-F238E27FC236}">
                <a16:creationId xmlns:a16="http://schemas.microsoft.com/office/drawing/2014/main" id="{530322BC-8A1C-CE9A-856A-ED95F61E7B7F}"/>
              </a:ext>
            </a:extLst>
          </p:cNvPr>
          <p:cNvSpPr>
            <a:spLocks noGrp="1"/>
          </p:cNvSpPr>
          <p:nvPr>
            <p:ph type="ftr" sz="quarter" idx="11"/>
          </p:nvPr>
        </p:nvSpPr>
        <p:spPr/>
        <p:txBody>
          <a:bodyPr/>
          <a:lstStyle/>
          <a:p>
            <a:r>
              <a:rPr lang="en-IN"/>
              <a:t>Kumar Nitish</a:t>
            </a:r>
          </a:p>
        </p:txBody>
      </p:sp>
    </p:spTree>
    <p:extLst>
      <p:ext uri="{BB962C8B-B14F-4D97-AF65-F5344CB8AC3E}">
        <p14:creationId xmlns:p14="http://schemas.microsoft.com/office/powerpoint/2010/main" val="358753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7BCB-3466-D3B8-0F96-7C24F389BA89}"/>
              </a:ext>
            </a:extLst>
          </p:cNvPr>
          <p:cNvSpPr>
            <a:spLocks noGrp="1"/>
          </p:cNvSpPr>
          <p:nvPr>
            <p:ph type="title"/>
          </p:nvPr>
        </p:nvSpPr>
        <p:spPr/>
        <p:txBody>
          <a:bodyPr/>
          <a:lstStyle/>
          <a:p>
            <a:r>
              <a:rPr lang="en-IN" dirty="0"/>
              <a:t>Sensor Data</a:t>
            </a:r>
          </a:p>
        </p:txBody>
      </p:sp>
      <p:sp>
        <p:nvSpPr>
          <p:cNvPr id="3" name="Content Placeholder 2">
            <a:extLst>
              <a:ext uri="{FF2B5EF4-FFF2-40B4-BE49-F238E27FC236}">
                <a16:creationId xmlns:a16="http://schemas.microsoft.com/office/drawing/2014/main" id="{01066F98-3595-D2D0-D231-07087D4BBBB9}"/>
              </a:ext>
            </a:extLst>
          </p:cNvPr>
          <p:cNvSpPr>
            <a:spLocks noGrp="1"/>
          </p:cNvSpPr>
          <p:nvPr>
            <p:ph idx="1"/>
          </p:nvPr>
        </p:nvSpPr>
        <p:spPr/>
        <p:txBody>
          <a:bodyPr>
            <a:normAutofit/>
          </a:bodyPr>
          <a:lstStyle/>
          <a:p>
            <a:r>
              <a:rPr lang="en-IN" sz="2400" dirty="0">
                <a:latin typeface="+mj-lt"/>
              </a:rPr>
              <a:t>Generated random values from a normal distribution. </a:t>
            </a:r>
          </a:p>
          <a:p>
            <a:pPr marL="0" indent="0">
              <a:buNone/>
            </a:pPr>
            <a:r>
              <a:rPr lang="en-IN" sz="2400" dirty="0">
                <a:latin typeface="+mj-lt"/>
              </a:rPr>
              <a:t>(mean, standard deviation, size).</a:t>
            </a:r>
          </a:p>
          <a:p>
            <a:r>
              <a:rPr lang="en-IN" sz="2400" dirty="0">
                <a:latin typeface="+mj-lt"/>
              </a:rPr>
              <a:t>This is to create a normal operating behaviour over time.</a:t>
            </a:r>
          </a:p>
          <a:p>
            <a:r>
              <a:rPr lang="en-IN" sz="2400" dirty="0">
                <a:latin typeface="+mj-lt"/>
              </a:rPr>
              <a:t>To mimic the real time scenario added noise .</a:t>
            </a:r>
          </a:p>
          <a:p>
            <a:r>
              <a:rPr lang="en-IN" sz="2400" dirty="0">
                <a:latin typeface="+mj-lt"/>
              </a:rPr>
              <a:t>Injected anomalies in pressure , temperature and vibration.</a:t>
            </a:r>
          </a:p>
          <a:p>
            <a:r>
              <a:rPr lang="en-IN" sz="2400" dirty="0">
                <a:latin typeface="+mj-lt"/>
              </a:rPr>
              <a:t>Introduced missing value in the sensor data.</a:t>
            </a:r>
          </a:p>
          <a:p>
            <a:endParaRPr lang="en-IN" sz="2400" dirty="0"/>
          </a:p>
        </p:txBody>
      </p:sp>
      <p:sp>
        <p:nvSpPr>
          <p:cNvPr id="4" name="Slide Number Placeholder 3">
            <a:extLst>
              <a:ext uri="{FF2B5EF4-FFF2-40B4-BE49-F238E27FC236}">
                <a16:creationId xmlns:a16="http://schemas.microsoft.com/office/drawing/2014/main" id="{1338B766-67DF-75C7-7CB4-F21174CDE4BC}"/>
              </a:ext>
            </a:extLst>
          </p:cNvPr>
          <p:cNvSpPr>
            <a:spLocks noGrp="1"/>
          </p:cNvSpPr>
          <p:nvPr>
            <p:ph type="sldNum" sz="quarter" idx="12"/>
          </p:nvPr>
        </p:nvSpPr>
        <p:spPr/>
        <p:txBody>
          <a:bodyPr/>
          <a:lstStyle/>
          <a:p>
            <a:fld id="{F7F1CA3A-F596-4D43-AFE4-B4DACC4BDDE5}" type="slidenum">
              <a:rPr lang="en-IN" smtClean="0"/>
              <a:t>4</a:t>
            </a:fld>
            <a:endParaRPr lang="en-IN"/>
          </a:p>
        </p:txBody>
      </p:sp>
      <p:sp>
        <p:nvSpPr>
          <p:cNvPr id="5" name="Footer Placeholder 4">
            <a:extLst>
              <a:ext uri="{FF2B5EF4-FFF2-40B4-BE49-F238E27FC236}">
                <a16:creationId xmlns:a16="http://schemas.microsoft.com/office/drawing/2014/main" id="{B006A014-D6EA-6FF9-DA9F-559984829232}"/>
              </a:ext>
            </a:extLst>
          </p:cNvPr>
          <p:cNvSpPr>
            <a:spLocks noGrp="1"/>
          </p:cNvSpPr>
          <p:nvPr>
            <p:ph type="ftr" sz="quarter" idx="11"/>
          </p:nvPr>
        </p:nvSpPr>
        <p:spPr/>
        <p:txBody>
          <a:bodyPr/>
          <a:lstStyle/>
          <a:p>
            <a:r>
              <a:rPr lang="en-IN"/>
              <a:t>Kumar Nitish</a:t>
            </a:r>
          </a:p>
        </p:txBody>
      </p:sp>
    </p:spTree>
    <p:extLst>
      <p:ext uri="{BB962C8B-B14F-4D97-AF65-F5344CB8AC3E}">
        <p14:creationId xmlns:p14="http://schemas.microsoft.com/office/powerpoint/2010/main" val="355846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3368-F717-6C1D-2D2D-5A6C330F08C9}"/>
              </a:ext>
            </a:extLst>
          </p:cNvPr>
          <p:cNvSpPr>
            <a:spLocks noGrp="1"/>
          </p:cNvSpPr>
          <p:nvPr>
            <p:ph type="title"/>
          </p:nvPr>
        </p:nvSpPr>
        <p:spPr/>
        <p:txBody>
          <a:bodyPr/>
          <a:lstStyle/>
          <a:p>
            <a:r>
              <a:rPr lang="en-IN" dirty="0"/>
              <a:t>Sensor Data</a:t>
            </a:r>
          </a:p>
        </p:txBody>
      </p:sp>
      <p:pic>
        <p:nvPicPr>
          <p:cNvPr id="5" name="Content Placeholder 4">
            <a:extLst>
              <a:ext uri="{FF2B5EF4-FFF2-40B4-BE49-F238E27FC236}">
                <a16:creationId xmlns:a16="http://schemas.microsoft.com/office/drawing/2014/main" id="{111842DF-DB29-2FC7-B481-2F501BA75070}"/>
              </a:ext>
            </a:extLst>
          </p:cNvPr>
          <p:cNvPicPr>
            <a:picLocks noGrp="1" noChangeAspect="1"/>
          </p:cNvPicPr>
          <p:nvPr>
            <p:ph idx="1"/>
          </p:nvPr>
        </p:nvPicPr>
        <p:blipFill>
          <a:blip r:embed="rId2"/>
          <a:stretch>
            <a:fillRect/>
          </a:stretch>
        </p:blipFill>
        <p:spPr>
          <a:xfrm>
            <a:off x="838200" y="1568353"/>
            <a:ext cx="6038850" cy="3438525"/>
          </a:xfrm>
        </p:spPr>
      </p:pic>
      <p:pic>
        <p:nvPicPr>
          <p:cNvPr id="9" name="Picture 8">
            <a:extLst>
              <a:ext uri="{FF2B5EF4-FFF2-40B4-BE49-F238E27FC236}">
                <a16:creationId xmlns:a16="http://schemas.microsoft.com/office/drawing/2014/main" id="{80257F76-614B-068A-AFF0-A7AC442D2A73}"/>
              </a:ext>
            </a:extLst>
          </p:cNvPr>
          <p:cNvPicPr>
            <a:picLocks noChangeAspect="1"/>
          </p:cNvPicPr>
          <p:nvPr/>
        </p:nvPicPr>
        <p:blipFill>
          <a:blip r:embed="rId3"/>
          <a:stretch>
            <a:fillRect/>
          </a:stretch>
        </p:blipFill>
        <p:spPr>
          <a:xfrm>
            <a:off x="7201364" y="2148236"/>
            <a:ext cx="3068909" cy="1600453"/>
          </a:xfrm>
          <a:prstGeom prst="rect">
            <a:avLst/>
          </a:prstGeom>
        </p:spPr>
      </p:pic>
      <p:sp>
        <p:nvSpPr>
          <p:cNvPr id="3" name="Slide Number Placeholder 2">
            <a:extLst>
              <a:ext uri="{FF2B5EF4-FFF2-40B4-BE49-F238E27FC236}">
                <a16:creationId xmlns:a16="http://schemas.microsoft.com/office/drawing/2014/main" id="{AD4A2EF6-3881-E977-7747-53F3E12E3B41}"/>
              </a:ext>
            </a:extLst>
          </p:cNvPr>
          <p:cNvSpPr>
            <a:spLocks noGrp="1"/>
          </p:cNvSpPr>
          <p:nvPr>
            <p:ph type="sldNum" sz="quarter" idx="12"/>
          </p:nvPr>
        </p:nvSpPr>
        <p:spPr/>
        <p:txBody>
          <a:bodyPr/>
          <a:lstStyle/>
          <a:p>
            <a:fld id="{F7F1CA3A-F596-4D43-AFE4-B4DACC4BDDE5}" type="slidenum">
              <a:rPr lang="en-IN" smtClean="0"/>
              <a:t>5</a:t>
            </a:fld>
            <a:endParaRPr lang="en-IN"/>
          </a:p>
        </p:txBody>
      </p:sp>
      <p:sp>
        <p:nvSpPr>
          <p:cNvPr id="4" name="Footer Placeholder 3">
            <a:extLst>
              <a:ext uri="{FF2B5EF4-FFF2-40B4-BE49-F238E27FC236}">
                <a16:creationId xmlns:a16="http://schemas.microsoft.com/office/drawing/2014/main" id="{7C7533F3-0422-F7CD-6252-8F92E971D548}"/>
              </a:ext>
            </a:extLst>
          </p:cNvPr>
          <p:cNvSpPr>
            <a:spLocks noGrp="1"/>
          </p:cNvSpPr>
          <p:nvPr>
            <p:ph type="ftr" sz="quarter" idx="11"/>
          </p:nvPr>
        </p:nvSpPr>
        <p:spPr/>
        <p:txBody>
          <a:bodyPr/>
          <a:lstStyle/>
          <a:p>
            <a:r>
              <a:rPr lang="en-IN"/>
              <a:t>Kumar Nitish</a:t>
            </a:r>
          </a:p>
        </p:txBody>
      </p:sp>
    </p:spTree>
    <p:extLst>
      <p:ext uri="{BB962C8B-B14F-4D97-AF65-F5344CB8AC3E}">
        <p14:creationId xmlns:p14="http://schemas.microsoft.com/office/powerpoint/2010/main" val="81711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20A0-44E8-19F0-60E2-1E8651EA8EE0}"/>
              </a:ext>
            </a:extLst>
          </p:cNvPr>
          <p:cNvSpPr>
            <a:spLocks noGrp="1"/>
          </p:cNvSpPr>
          <p:nvPr>
            <p:ph type="title"/>
          </p:nvPr>
        </p:nvSpPr>
        <p:spPr/>
        <p:txBody>
          <a:bodyPr/>
          <a:lstStyle/>
          <a:p>
            <a:r>
              <a:rPr lang="en-IN" dirty="0"/>
              <a:t>To Detect Anomalies </a:t>
            </a:r>
          </a:p>
        </p:txBody>
      </p:sp>
      <p:sp>
        <p:nvSpPr>
          <p:cNvPr id="3" name="Content Placeholder 2">
            <a:extLst>
              <a:ext uri="{FF2B5EF4-FFF2-40B4-BE49-F238E27FC236}">
                <a16:creationId xmlns:a16="http://schemas.microsoft.com/office/drawing/2014/main" id="{6F4F8504-442F-28B0-37E5-8BF0D28CDDE9}"/>
              </a:ext>
            </a:extLst>
          </p:cNvPr>
          <p:cNvSpPr>
            <a:spLocks noGrp="1"/>
          </p:cNvSpPr>
          <p:nvPr>
            <p:ph idx="1"/>
          </p:nvPr>
        </p:nvSpPr>
        <p:spPr/>
        <p:txBody>
          <a:bodyPr>
            <a:normAutofit/>
          </a:bodyPr>
          <a:lstStyle/>
          <a:p>
            <a:r>
              <a:rPr lang="en-IN" sz="2400" dirty="0">
                <a:latin typeface="+mj-lt"/>
              </a:rPr>
              <a:t>To detect anomalies in the sensor data , we have used isolation forest.</a:t>
            </a:r>
          </a:p>
          <a:p>
            <a:r>
              <a:rPr lang="en-IN" sz="2400" dirty="0">
                <a:latin typeface="+mj-lt"/>
              </a:rPr>
              <a:t>Before fitting the Isolation forest , we have use the standard scaler to bring the data on a same scale.</a:t>
            </a:r>
          </a:p>
          <a:p>
            <a:r>
              <a:rPr lang="en-IN" sz="2400" dirty="0">
                <a:latin typeface="+mj-lt"/>
              </a:rPr>
              <a:t>We have used the contamination 1 % (to assume 1% of data is anomaly)</a:t>
            </a:r>
          </a:p>
          <a:p>
            <a:r>
              <a:rPr lang="en-IN" sz="2400" dirty="0">
                <a:latin typeface="+mj-lt"/>
              </a:rPr>
              <a:t>Upon fitting the model it assigns 1 for Normal and -1 for anomalies.</a:t>
            </a:r>
          </a:p>
          <a:p>
            <a:r>
              <a:rPr lang="en-IN" sz="2400" dirty="0">
                <a:latin typeface="+mj-lt"/>
              </a:rPr>
              <a:t>For clarity mapped the 1 &amp; -1 to Normal and Anomaly.</a:t>
            </a:r>
          </a:p>
        </p:txBody>
      </p:sp>
      <p:sp>
        <p:nvSpPr>
          <p:cNvPr id="4" name="Slide Number Placeholder 3">
            <a:extLst>
              <a:ext uri="{FF2B5EF4-FFF2-40B4-BE49-F238E27FC236}">
                <a16:creationId xmlns:a16="http://schemas.microsoft.com/office/drawing/2014/main" id="{A28D6A03-1C36-5B24-E6A0-709E3E963BEC}"/>
              </a:ext>
            </a:extLst>
          </p:cNvPr>
          <p:cNvSpPr>
            <a:spLocks noGrp="1"/>
          </p:cNvSpPr>
          <p:nvPr>
            <p:ph type="sldNum" sz="quarter" idx="12"/>
          </p:nvPr>
        </p:nvSpPr>
        <p:spPr/>
        <p:txBody>
          <a:bodyPr/>
          <a:lstStyle/>
          <a:p>
            <a:fld id="{F7F1CA3A-F596-4D43-AFE4-B4DACC4BDDE5}" type="slidenum">
              <a:rPr lang="en-IN" smtClean="0"/>
              <a:t>6</a:t>
            </a:fld>
            <a:endParaRPr lang="en-IN"/>
          </a:p>
        </p:txBody>
      </p:sp>
      <p:sp>
        <p:nvSpPr>
          <p:cNvPr id="5" name="Footer Placeholder 4">
            <a:extLst>
              <a:ext uri="{FF2B5EF4-FFF2-40B4-BE49-F238E27FC236}">
                <a16:creationId xmlns:a16="http://schemas.microsoft.com/office/drawing/2014/main" id="{918D622B-FFE6-6A37-FC46-A6AC35D39035}"/>
              </a:ext>
            </a:extLst>
          </p:cNvPr>
          <p:cNvSpPr>
            <a:spLocks noGrp="1"/>
          </p:cNvSpPr>
          <p:nvPr>
            <p:ph type="ftr" sz="quarter" idx="11"/>
          </p:nvPr>
        </p:nvSpPr>
        <p:spPr/>
        <p:txBody>
          <a:bodyPr/>
          <a:lstStyle/>
          <a:p>
            <a:r>
              <a:rPr lang="en-IN"/>
              <a:t>Kumar Nitish</a:t>
            </a:r>
          </a:p>
        </p:txBody>
      </p:sp>
    </p:spTree>
    <p:extLst>
      <p:ext uri="{BB962C8B-B14F-4D97-AF65-F5344CB8AC3E}">
        <p14:creationId xmlns:p14="http://schemas.microsoft.com/office/powerpoint/2010/main" val="410517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5ABB7-9668-1F90-7AA7-829800B7CA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722BD8-988F-88A8-8DC0-AF4DBC7B563B}"/>
              </a:ext>
            </a:extLst>
          </p:cNvPr>
          <p:cNvSpPr>
            <a:spLocks noGrp="1"/>
          </p:cNvSpPr>
          <p:nvPr>
            <p:ph type="title"/>
          </p:nvPr>
        </p:nvSpPr>
        <p:spPr/>
        <p:txBody>
          <a:bodyPr/>
          <a:lstStyle/>
          <a:p>
            <a:r>
              <a:rPr lang="en-IN" dirty="0"/>
              <a:t>To Detect Anomalies </a:t>
            </a:r>
          </a:p>
        </p:txBody>
      </p:sp>
      <p:pic>
        <p:nvPicPr>
          <p:cNvPr id="5" name="Content Placeholder 4">
            <a:extLst>
              <a:ext uri="{FF2B5EF4-FFF2-40B4-BE49-F238E27FC236}">
                <a16:creationId xmlns:a16="http://schemas.microsoft.com/office/drawing/2014/main" id="{DA3CABA0-8CC2-2216-BD52-5173CE3FC1F3}"/>
              </a:ext>
            </a:extLst>
          </p:cNvPr>
          <p:cNvPicPr>
            <a:picLocks noGrp="1" noChangeAspect="1"/>
          </p:cNvPicPr>
          <p:nvPr>
            <p:ph idx="1"/>
          </p:nvPr>
        </p:nvPicPr>
        <p:blipFill>
          <a:blip r:embed="rId2"/>
          <a:stretch>
            <a:fillRect/>
          </a:stretch>
        </p:blipFill>
        <p:spPr>
          <a:xfrm>
            <a:off x="1717752" y="1958316"/>
            <a:ext cx="5380332" cy="1978063"/>
          </a:xfrm>
        </p:spPr>
      </p:pic>
      <p:sp>
        <p:nvSpPr>
          <p:cNvPr id="6" name="TextBox 5">
            <a:extLst>
              <a:ext uri="{FF2B5EF4-FFF2-40B4-BE49-F238E27FC236}">
                <a16:creationId xmlns:a16="http://schemas.microsoft.com/office/drawing/2014/main" id="{111E5D7C-BED6-FFE9-EA48-3CC50C608C1A}"/>
              </a:ext>
            </a:extLst>
          </p:cNvPr>
          <p:cNvSpPr txBox="1"/>
          <p:nvPr/>
        </p:nvSpPr>
        <p:spPr>
          <a:xfrm>
            <a:off x="838199" y="1239187"/>
            <a:ext cx="10949849" cy="4893647"/>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mj-lt"/>
              </a:rPr>
              <a:t>Abnormal sensor data.</a:t>
            </a:r>
          </a:p>
          <a:p>
            <a:endParaRPr lang="en-IN" sz="2400" dirty="0">
              <a:latin typeface="+mj-lt"/>
            </a:endParaRPr>
          </a:p>
          <a:p>
            <a:endParaRPr lang="en-IN" sz="2400" dirty="0">
              <a:latin typeface="+mj-lt"/>
            </a:endParaRPr>
          </a:p>
          <a:p>
            <a:endParaRPr lang="en-IN" sz="2400" dirty="0">
              <a:latin typeface="+mj-lt"/>
            </a:endParaRPr>
          </a:p>
          <a:p>
            <a:endParaRPr lang="en-IN" sz="2400" dirty="0">
              <a:latin typeface="+mj-lt"/>
            </a:endParaRPr>
          </a:p>
          <a:p>
            <a:endParaRPr lang="en-IN" sz="2400" dirty="0">
              <a:latin typeface="+mj-lt"/>
            </a:endParaRPr>
          </a:p>
          <a:p>
            <a:endParaRPr lang="en-IN" sz="2400" dirty="0">
              <a:latin typeface="+mj-lt"/>
            </a:endParaRPr>
          </a:p>
          <a:p>
            <a:endParaRPr lang="en-IN" sz="2400" dirty="0">
              <a:latin typeface="+mj-lt"/>
            </a:endParaRPr>
          </a:p>
          <a:p>
            <a:pPr marL="285750" indent="-285750">
              <a:buFont typeface="Arial" panose="020B0604020202020204" pitchFamily="34" charset="0"/>
              <a:buChar char="•"/>
            </a:pPr>
            <a:r>
              <a:rPr lang="en-IN" sz="2400" dirty="0">
                <a:latin typeface="+mj-lt"/>
              </a:rPr>
              <a:t>After this extract the timestamps of anomaly rows to help generate the meaningful logs.</a:t>
            </a:r>
          </a:p>
          <a:p>
            <a:pPr marL="285750" indent="-285750">
              <a:buFont typeface="Arial" panose="020B0604020202020204" pitchFamily="34" charset="0"/>
              <a:buChar char="•"/>
            </a:pPr>
            <a:endParaRPr lang="en-IN" sz="2400" dirty="0">
              <a:latin typeface="+mj-lt"/>
            </a:endParaRPr>
          </a:p>
          <a:p>
            <a:endParaRPr lang="en-IN" sz="2400" dirty="0">
              <a:latin typeface="+mj-lt"/>
            </a:endParaRPr>
          </a:p>
          <a:p>
            <a:endParaRPr lang="en-IN" sz="2400" dirty="0">
              <a:latin typeface="+mj-lt"/>
            </a:endParaRPr>
          </a:p>
        </p:txBody>
      </p:sp>
      <p:pic>
        <p:nvPicPr>
          <p:cNvPr id="10" name="Picture 9">
            <a:extLst>
              <a:ext uri="{FF2B5EF4-FFF2-40B4-BE49-F238E27FC236}">
                <a16:creationId xmlns:a16="http://schemas.microsoft.com/office/drawing/2014/main" id="{4DED240E-3D61-8A7B-551C-64C26D9DFA27}"/>
              </a:ext>
            </a:extLst>
          </p:cNvPr>
          <p:cNvPicPr>
            <a:picLocks noChangeAspect="1"/>
          </p:cNvPicPr>
          <p:nvPr/>
        </p:nvPicPr>
        <p:blipFill>
          <a:blip r:embed="rId3"/>
          <a:stretch>
            <a:fillRect/>
          </a:stretch>
        </p:blipFill>
        <p:spPr>
          <a:xfrm>
            <a:off x="1877666" y="4604052"/>
            <a:ext cx="2437311" cy="1667299"/>
          </a:xfrm>
          <a:prstGeom prst="rect">
            <a:avLst/>
          </a:prstGeom>
        </p:spPr>
      </p:pic>
      <p:sp>
        <p:nvSpPr>
          <p:cNvPr id="3" name="Slide Number Placeholder 2">
            <a:extLst>
              <a:ext uri="{FF2B5EF4-FFF2-40B4-BE49-F238E27FC236}">
                <a16:creationId xmlns:a16="http://schemas.microsoft.com/office/drawing/2014/main" id="{CDF21FBC-6E46-B2D5-EB38-4CE179CA9A6C}"/>
              </a:ext>
            </a:extLst>
          </p:cNvPr>
          <p:cNvSpPr>
            <a:spLocks noGrp="1"/>
          </p:cNvSpPr>
          <p:nvPr>
            <p:ph type="sldNum" sz="quarter" idx="12"/>
          </p:nvPr>
        </p:nvSpPr>
        <p:spPr/>
        <p:txBody>
          <a:bodyPr/>
          <a:lstStyle/>
          <a:p>
            <a:fld id="{F7F1CA3A-F596-4D43-AFE4-B4DACC4BDDE5}" type="slidenum">
              <a:rPr lang="en-IN" smtClean="0"/>
              <a:t>7</a:t>
            </a:fld>
            <a:endParaRPr lang="en-IN"/>
          </a:p>
        </p:txBody>
      </p:sp>
      <p:sp>
        <p:nvSpPr>
          <p:cNvPr id="4" name="Footer Placeholder 3">
            <a:extLst>
              <a:ext uri="{FF2B5EF4-FFF2-40B4-BE49-F238E27FC236}">
                <a16:creationId xmlns:a16="http://schemas.microsoft.com/office/drawing/2014/main" id="{2391896A-918C-CBF1-1FB3-903A680C3106}"/>
              </a:ext>
            </a:extLst>
          </p:cNvPr>
          <p:cNvSpPr>
            <a:spLocks noGrp="1"/>
          </p:cNvSpPr>
          <p:nvPr>
            <p:ph type="ftr" sz="quarter" idx="11"/>
          </p:nvPr>
        </p:nvSpPr>
        <p:spPr/>
        <p:txBody>
          <a:bodyPr/>
          <a:lstStyle/>
          <a:p>
            <a:r>
              <a:rPr lang="en-IN"/>
              <a:t>Kumar Nitish</a:t>
            </a:r>
          </a:p>
        </p:txBody>
      </p:sp>
    </p:spTree>
    <p:extLst>
      <p:ext uri="{BB962C8B-B14F-4D97-AF65-F5344CB8AC3E}">
        <p14:creationId xmlns:p14="http://schemas.microsoft.com/office/powerpoint/2010/main" val="3892854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31195-D6C0-00A9-0C43-994C5F640C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5D98A-5D19-6566-F67D-99589D6B2C26}"/>
              </a:ext>
            </a:extLst>
          </p:cNvPr>
          <p:cNvSpPr>
            <a:spLocks noGrp="1"/>
          </p:cNvSpPr>
          <p:nvPr>
            <p:ph type="title"/>
          </p:nvPr>
        </p:nvSpPr>
        <p:spPr/>
        <p:txBody>
          <a:bodyPr/>
          <a:lstStyle/>
          <a:p>
            <a:r>
              <a:rPr lang="en-IN" dirty="0"/>
              <a:t>Text Logs</a:t>
            </a:r>
          </a:p>
        </p:txBody>
      </p:sp>
      <p:sp>
        <p:nvSpPr>
          <p:cNvPr id="3" name="Content Placeholder 2">
            <a:extLst>
              <a:ext uri="{FF2B5EF4-FFF2-40B4-BE49-F238E27FC236}">
                <a16:creationId xmlns:a16="http://schemas.microsoft.com/office/drawing/2014/main" id="{1923A4E9-2262-08C7-664E-C86EA58CDB58}"/>
              </a:ext>
            </a:extLst>
          </p:cNvPr>
          <p:cNvSpPr>
            <a:spLocks noGrp="1"/>
          </p:cNvSpPr>
          <p:nvPr>
            <p:ph idx="1"/>
          </p:nvPr>
        </p:nvSpPr>
        <p:spPr/>
        <p:txBody>
          <a:bodyPr>
            <a:normAutofit/>
          </a:bodyPr>
          <a:lstStyle/>
          <a:p>
            <a:r>
              <a:rPr lang="en-IN" sz="2400" dirty="0">
                <a:latin typeface="+mj-lt"/>
              </a:rPr>
              <a:t>To create the text logs  simulated the operator messages i.e. customized log message template.</a:t>
            </a:r>
          </a:p>
          <a:p>
            <a:r>
              <a:rPr lang="en-IN" sz="2400" dirty="0">
                <a:latin typeface="+mj-lt"/>
              </a:rPr>
              <a:t>We have created the text log file by taking reference from anomalies DataFrame (timestamp &amp; equipment ) .</a:t>
            </a:r>
          </a:p>
          <a:p>
            <a:r>
              <a:rPr lang="en-IN" sz="2400" dirty="0">
                <a:latin typeface="+mj-lt"/>
              </a:rPr>
              <a:t>For each anomaly , pretending that operator has saw it.</a:t>
            </a:r>
          </a:p>
          <a:p>
            <a:r>
              <a:rPr lang="en-IN" sz="2400" dirty="0">
                <a:latin typeface="+mj-lt"/>
              </a:rPr>
              <a:t>Created 3 new messages around the same time (+-6 hours )</a:t>
            </a:r>
          </a:p>
          <a:p>
            <a:r>
              <a:rPr lang="en-IN" sz="2400" dirty="0">
                <a:latin typeface="+mj-lt"/>
              </a:rPr>
              <a:t>Used random messages from the log messages template.</a:t>
            </a:r>
          </a:p>
          <a:p>
            <a:r>
              <a:rPr lang="en-IN" sz="2400" dirty="0">
                <a:latin typeface="+mj-lt"/>
              </a:rPr>
              <a:t>Used random equipment from the anomalies Dataframe.</a:t>
            </a:r>
          </a:p>
          <a:p>
            <a:endParaRPr lang="en-IN" sz="2400" dirty="0">
              <a:latin typeface="+mj-lt"/>
            </a:endParaRPr>
          </a:p>
          <a:p>
            <a:endParaRPr lang="en-IN" sz="2400" dirty="0">
              <a:latin typeface="+mj-lt"/>
            </a:endParaRPr>
          </a:p>
        </p:txBody>
      </p:sp>
      <p:sp>
        <p:nvSpPr>
          <p:cNvPr id="4" name="Slide Number Placeholder 3">
            <a:extLst>
              <a:ext uri="{FF2B5EF4-FFF2-40B4-BE49-F238E27FC236}">
                <a16:creationId xmlns:a16="http://schemas.microsoft.com/office/drawing/2014/main" id="{C31B02DA-B5D9-C1C6-CEE7-7475058FDC99}"/>
              </a:ext>
            </a:extLst>
          </p:cNvPr>
          <p:cNvSpPr>
            <a:spLocks noGrp="1"/>
          </p:cNvSpPr>
          <p:nvPr>
            <p:ph type="sldNum" sz="quarter" idx="12"/>
          </p:nvPr>
        </p:nvSpPr>
        <p:spPr/>
        <p:txBody>
          <a:bodyPr/>
          <a:lstStyle/>
          <a:p>
            <a:fld id="{F7F1CA3A-F596-4D43-AFE4-B4DACC4BDDE5}" type="slidenum">
              <a:rPr lang="en-IN" smtClean="0"/>
              <a:t>8</a:t>
            </a:fld>
            <a:endParaRPr lang="en-IN"/>
          </a:p>
        </p:txBody>
      </p:sp>
      <p:sp>
        <p:nvSpPr>
          <p:cNvPr id="5" name="Footer Placeholder 4">
            <a:extLst>
              <a:ext uri="{FF2B5EF4-FFF2-40B4-BE49-F238E27FC236}">
                <a16:creationId xmlns:a16="http://schemas.microsoft.com/office/drawing/2014/main" id="{16526BD3-1FDB-E4F1-23A2-289CDEAAB73C}"/>
              </a:ext>
            </a:extLst>
          </p:cNvPr>
          <p:cNvSpPr>
            <a:spLocks noGrp="1"/>
          </p:cNvSpPr>
          <p:nvPr>
            <p:ph type="ftr" sz="quarter" idx="11"/>
          </p:nvPr>
        </p:nvSpPr>
        <p:spPr/>
        <p:txBody>
          <a:bodyPr/>
          <a:lstStyle/>
          <a:p>
            <a:r>
              <a:rPr lang="en-IN"/>
              <a:t>Kumar Nitish</a:t>
            </a:r>
          </a:p>
        </p:txBody>
      </p:sp>
    </p:spTree>
    <p:extLst>
      <p:ext uri="{BB962C8B-B14F-4D97-AF65-F5344CB8AC3E}">
        <p14:creationId xmlns:p14="http://schemas.microsoft.com/office/powerpoint/2010/main" val="159337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4B921-C137-1C41-5321-2265775C83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E28F1C-677F-C4D3-EDCA-800A3C3D8D60}"/>
              </a:ext>
            </a:extLst>
          </p:cNvPr>
          <p:cNvSpPr>
            <a:spLocks noGrp="1"/>
          </p:cNvSpPr>
          <p:nvPr>
            <p:ph type="title"/>
          </p:nvPr>
        </p:nvSpPr>
        <p:spPr/>
        <p:txBody>
          <a:bodyPr/>
          <a:lstStyle/>
          <a:p>
            <a:r>
              <a:rPr lang="en-IN" dirty="0"/>
              <a:t>Text Logs</a:t>
            </a:r>
          </a:p>
        </p:txBody>
      </p:sp>
      <p:sp>
        <p:nvSpPr>
          <p:cNvPr id="3" name="Content Placeholder 2">
            <a:extLst>
              <a:ext uri="{FF2B5EF4-FFF2-40B4-BE49-F238E27FC236}">
                <a16:creationId xmlns:a16="http://schemas.microsoft.com/office/drawing/2014/main" id="{B365BD4A-BD91-6B3F-8C88-18575EA219EA}"/>
              </a:ext>
            </a:extLst>
          </p:cNvPr>
          <p:cNvSpPr>
            <a:spLocks noGrp="1"/>
          </p:cNvSpPr>
          <p:nvPr>
            <p:ph idx="1"/>
          </p:nvPr>
        </p:nvSpPr>
        <p:spPr/>
        <p:txBody>
          <a:bodyPr/>
          <a:lstStyle/>
          <a:p>
            <a:r>
              <a:rPr lang="en-IN" sz="2400" dirty="0">
                <a:latin typeface="+mj-lt"/>
              </a:rPr>
              <a:t>The text logs comprised of 3 columns timestamp, equipment and </a:t>
            </a:r>
            <a:r>
              <a:rPr lang="en-IN" sz="2400" dirty="0" err="1">
                <a:latin typeface="+mj-lt"/>
              </a:rPr>
              <a:t>log_msg</a:t>
            </a:r>
            <a:r>
              <a:rPr lang="en-IN" sz="2400" dirty="0">
                <a:latin typeface="+mj-lt"/>
              </a:rPr>
              <a:t>.</a:t>
            </a:r>
          </a:p>
          <a:p>
            <a:endParaRPr lang="en-IN" dirty="0"/>
          </a:p>
        </p:txBody>
      </p:sp>
      <p:pic>
        <p:nvPicPr>
          <p:cNvPr id="5" name="Picture 4">
            <a:extLst>
              <a:ext uri="{FF2B5EF4-FFF2-40B4-BE49-F238E27FC236}">
                <a16:creationId xmlns:a16="http://schemas.microsoft.com/office/drawing/2014/main" id="{D68F3B2A-C9A8-AB9E-18B0-C3B836D8C5D9}"/>
              </a:ext>
            </a:extLst>
          </p:cNvPr>
          <p:cNvPicPr>
            <a:picLocks noChangeAspect="1"/>
          </p:cNvPicPr>
          <p:nvPr/>
        </p:nvPicPr>
        <p:blipFill>
          <a:blip r:embed="rId2"/>
          <a:stretch>
            <a:fillRect/>
          </a:stretch>
        </p:blipFill>
        <p:spPr>
          <a:xfrm>
            <a:off x="1003740" y="2991644"/>
            <a:ext cx="4962525" cy="2019300"/>
          </a:xfrm>
          <a:prstGeom prst="rect">
            <a:avLst/>
          </a:prstGeom>
        </p:spPr>
      </p:pic>
      <p:sp>
        <p:nvSpPr>
          <p:cNvPr id="4" name="Slide Number Placeholder 3">
            <a:extLst>
              <a:ext uri="{FF2B5EF4-FFF2-40B4-BE49-F238E27FC236}">
                <a16:creationId xmlns:a16="http://schemas.microsoft.com/office/drawing/2014/main" id="{BCAEF1F4-52C3-2429-A6B6-90DE06D6F385}"/>
              </a:ext>
            </a:extLst>
          </p:cNvPr>
          <p:cNvSpPr>
            <a:spLocks noGrp="1"/>
          </p:cNvSpPr>
          <p:nvPr>
            <p:ph type="sldNum" sz="quarter" idx="12"/>
          </p:nvPr>
        </p:nvSpPr>
        <p:spPr/>
        <p:txBody>
          <a:bodyPr/>
          <a:lstStyle/>
          <a:p>
            <a:fld id="{F7F1CA3A-F596-4D43-AFE4-B4DACC4BDDE5}" type="slidenum">
              <a:rPr lang="en-IN" smtClean="0"/>
              <a:t>9</a:t>
            </a:fld>
            <a:endParaRPr lang="en-IN"/>
          </a:p>
        </p:txBody>
      </p:sp>
      <p:sp>
        <p:nvSpPr>
          <p:cNvPr id="6" name="Footer Placeholder 5">
            <a:extLst>
              <a:ext uri="{FF2B5EF4-FFF2-40B4-BE49-F238E27FC236}">
                <a16:creationId xmlns:a16="http://schemas.microsoft.com/office/drawing/2014/main" id="{EE64BFF5-4E22-BDF5-EB18-A699D37877B9}"/>
              </a:ext>
            </a:extLst>
          </p:cNvPr>
          <p:cNvSpPr>
            <a:spLocks noGrp="1"/>
          </p:cNvSpPr>
          <p:nvPr>
            <p:ph type="ftr" sz="quarter" idx="11"/>
          </p:nvPr>
        </p:nvSpPr>
        <p:spPr/>
        <p:txBody>
          <a:bodyPr/>
          <a:lstStyle/>
          <a:p>
            <a:r>
              <a:rPr lang="en-IN"/>
              <a:t>Kumar Nitish</a:t>
            </a:r>
          </a:p>
        </p:txBody>
      </p:sp>
    </p:spTree>
    <p:extLst>
      <p:ext uri="{BB962C8B-B14F-4D97-AF65-F5344CB8AC3E}">
        <p14:creationId xmlns:p14="http://schemas.microsoft.com/office/powerpoint/2010/main" val="1151415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802</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Calibri Light</vt:lpstr>
      <vt:lpstr>Office Theme</vt:lpstr>
      <vt:lpstr>Multi-modal anomaly detection in oil rig operations using time series and text logs</vt:lpstr>
      <vt:lpstr>Problem Statement</vt:lpstr>
      <vt:lpstr>Problem Statement</vt:lpstr>
      <vt:lpstr>Sensor Data</vt:lpstr>
      <vt:lpstr>Sensor Data</vt:lpstr>
      <vt:lpstr>To Detect Anomalies </vt:lpstr>
      <vt:lpstr>To Detect Anomalies </vt:lpstr>
      <vt:lpstr>Text Logs</vt:lpstr>
      <vt:lpstr>Text Logs</vt:lpstr>
      <vt:lpstr>Sentence Transformer </vt:lpstr>
      <vt:lpstr>Matching Anomalies to Relevant Text Logs (Based on Meaning &amp; Time)</vt:lpstr>
      <vt:lpstr>Matching Anomalies to Relevant Text Logs (Based on Meaning &amp; Time)</vt:lpstr>
      <vt:lpstr>LLM-Based Summarization</vt:lpstr>
      <vt:lpstr>LLM-Based Summarization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Nitish Pandey</dc:creator>
  <cp:lastModifiedBy>Nitish Pandey</cp:lastModifiedBy>
  <cp:revision>27</cp:revision>
  <dcterms:created xsi:type="dcterms:W3CDTF">2025-07-06T14:14:11Z</dcterms:created>
  <dcterms:modified xsi:type="dcterms:W3CDTF">2025-07-07T06:02:05Z</dcterms:modified>
</cp:coreProperties>
</file>