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76" r:id="rId3"/>
    <p:sldId id="275" r:id="rId4"/>
    <p:sldId id="278" r:id="rId5"/>
    <p:sldId id="277" r:id="rId6"/>
    <p:sldId id="274" r:id="rId7"/>
    <p:sldId id="273" r:id="rId8"/>
    <p:sldId id="272" r:id="rId9"/>
    <p:sldId id="266" r:id="rId10"/>
    <p:sldId id="279"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E5E"/>
    <a:srgbClr val="F59A9A"/>
    <a:srgbClr val="E67E7E"/>
    <a:srgbClr val="B04A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41F62-C4F1-6849-928C-996686437471}" v="114" dt="2022-12-09T06:11:20.534"/>
    <p1510:client id="{B3624CD3-B825-4910-BB9A-B5F758CB571B}" v="117" dt="2022-12-10T03:18:56.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4428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4040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3703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14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1418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4658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8646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013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6851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9322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657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74759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0" y="-70108"/>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mj-ea"/>
              <a:cs typeface="Calibri Light"/>
            </a:endParaRPr>
          </a:p>
        </p:txBody>
      </p:sp>
      <p:sp>
        <p:nvSpPr>
          <p:cNvPr id="10" name="TextBox 9">
            <a:extLst>
              <a:ext uri="{FF2B5EF4-FFF2-40B4-BE49-F238E27FC236}">
                <a16:creationId xmlns:a16="http://schemas.microsoft.com/office/drawing/2014/main" id="{38E12F93-DA8A-5EE3-517A-26B811855CFF}"/>
              </a:ext>
            </a:extLst>
          </p:cNvPr>
          <p:cNvSpPr txBox="1"/>
          <p:nvPr/>
        </p:nvSpPr>
        <p:spPr>
          <a:xfrm>
            <a:off x="284508" y="376520"/>
            <a:ext cx="4466396" cy="646331"/>
          </a:xfrm>
          <a:prstGeom prst="rect">
            <a:avLst/>
          </a:prstGeom>
          <a:noFill/>
        </p:spPr>
        <p:txBody>
          <a:bodyPr wrap="square">
            <a:spAutoFit/>
          </a:bodyPr>
          <a:lstStyle/>
          <a:p>
            <a:r>
              <a:rPr lang="en-US" sz="1800" b="1">
                <a:latin typeface="Times New Roman"/>
                <a:ea typeface="+mn-lt"/>
                <a:cs typeface="+mn-lt"/>
              </a:rPr>
              <a:t>SCM 518: Analytical Decision Modeling I</a:t>
            </a:r>
            <a:r>
              <a:rPr lang="en-US" sz="1800">
                <a:latin typeface="Times New Roman"/>
                <a:ea typeface="+mn-lt"/>
                <a:cs typeface="+mn-lt"/>
              </a:rPr>
              <a:t> </a:t>
            </a:r>
            <a:r>
              <a:rPr lang="en-US" sz="1800" b="1">
                <a:latin typeface="Times New Roman"/>
                <a:ea typeface="Calibri"/>
                <a:cs typeface="Calibri"/>
              </a:rPr>
              <a:t>Data Pantheon</a:t>
            </a:r>
            <a:endParaRPr lang="en-US" sz="3200">
              <a:latin typeface="Times New Roman"/>
              <a:ea typeface="Calibri"/>
              <a:cs typeface="Calibri"/>
            </a:endParaRPr>
          </a:p>
        </p:txBody>
      </p:sp>
      <p:sp>
        <p:nvSpPr>
          <p:cNvPr id="12" name="TextBox 11">
            <a:extLst>
              <a:ext uri="{FF2B5EF4-FFF2-40B4-BE49-F238E27FC236}">
                <a16:creationId xmlns:a16="http://schemas.microsoft.com/office/drawing/2014/main" id="{EF8536E4-01E0-EABF-A4C4-6F607683FBD4}"/>
              </a:ext>
            </a:extLst>
          </p:cNvPr>
          <p:cNvSpPr txBox="1"/>
          <p:nvPr/>
        </p:nvSpPr>
        <p:spPr>
          <a:xfrm>
            <a:off x="3011556" y="1685405"/>
            <a:ext cx="1077151" cy="3139321"/>
          </a:xfrm>
          <a:prstGeom prst="rect">
            <a:avLst/>
          </a:prstGeom>
          <a:noFill/>
        </p:spPr>
        <p:txBody>
          <a:bodyPr wrap="square">
            <a:spAutoFit/>
          </a:bodyPr>
          <a:lstStyle/>
          <a:p>
            <a:pPr algn="ctr"/>
            <a:r>
              <a:rPr lang="en-US" sz="1800" b="1">
                <a:latin typeface="Times New Roman"/>
                <a:cs typeface="Times New Roman"/>
              </a:rPr>
              <a:t>P</a:t>
            </a:r>
          </a:p>
          <a:p>
            <a:pPr algn="ctr"/>
            <a:r>
              <a:rPr lang="en-US" sz="1800" b="1">
                <a:latin typeface="Times New Roman"/>
                <a:cs typeface="Times New Roman"/>
              </a:rPr>
              <a:t>R</a:t>
            </a:r>
          </a:p>
          <a:p>
            <a:pPr algn="ctr"/>
            <a:r>
              <a:rPr lang="en-US" sz="1800" b="1">
                <a:latin typeface="Times New Roman"/>
                <a:cs typeface="Times New Roman"/>
              </a:rPr>
              <a:t>O</a:t>
            </a:r>
          </a:p>
          <a:p>
            <a:pPr algn="ctr"/>
            <a:r>
              <a:rPr lang="en-US" sz="1800" b="1">
                <a:latin typeface="Times New Roman"/>
                <a:cs typeface="Times New Roman"/>
              </a:rPr>
              <a:t>D</a:t>
            </a:r>
          </a:p>
          <a:p>
            <a:pPr algn="ctr"/>
            <a:r>
              <a:rPr lang="en-US" sz="1800" b="1">
                <a:latin typeface="Times New Roman"/>
                <a:cs typeface="Times New Roman"/>
              </a:rPr>
              <a:t>U</a:t>
            </a:r>
          </a:p>
          <a:p>
            <a:pPr algn="ctr"/>
            <a:r>
              <a:rPr lang="en-US" sz="1800" b="1">
                <a:latin typeface="Times New Roman"/>
                <a:cs typeface="Times New Roman"/>
              </a:rPr>
              <a:t>C</a:t>
            </a:r>
          </a:p>
          <a:p>
            <a:pPr algn="ctr"/>
            <a:r>
              <a:rPr lang="en-US" sz="1800" b="1">
                <a:latin typeface="Times New Roman"/>
                <a:cs typeface="Times New Roman"/>
              </a:rPr>
              <a:t>T</a:t>
            </a:r>
          </a:p>
          <a:p>
            <a:pPr algn="ctr"/>
            <a:endParaRPr lang="en-US" sz="1800" b="1">
              <a:latin typeface="Times New Roman"/>
              <a:cs typeface="Times New Roman"/>
            </a:endParaRPr>
          </a:p>
          <a:p>
            <a:pPr algn="ctr"/>
            <a:r>
              <a:rPr lang="en-US" sz="1800" b="1">
                <a:latin typeface="Times New Roman"/>
                <a:cs typeface="Times New Roman"/>
              </a:rPr>
              <a:t>M</a:t>
            </a:r>
          </a:p>
          <a:p>
            <a:pPr algn="ctr"/>
            <a:r>
              <a:rPr lang="en-US" sz="1800" b="1">
                <a:latin typeface="Times New Roman"/>
                <a:cs typeface="Times New Roman"/>
              </a:rPr>
              <a:t>I</a:t>
            </a:r>
          </a:p>
          <a:p>
            <a:pPr algn="ctr"/>
            <a:r>
              <a:rPr lang="en-US" sz="1800" b="1">
                <a:latin typeface="Times New Roman"/>
                <a:cs typeface="Times New Roman"/>
              </a:rPr>
              <a:t>X</a:t>
            </a:r>
            <a:endParaRPr lang="en-US"/>
          </a:p>
        </p:txBody>
      </p:sp>
      <p:pic>
        <p:nvPicPr>
          <p:cNvPr id="13" name="Picture 4" descr="Logo&#10;&#10;Description automatically generated">
            <a:extLst>
              <a:ext uri="{FF2B5EF4-FFF2-40B4-BE49-F238E27FC236}">
                <a16:creationId xmlns:a16="http://schemas.microsoft.com/office/drawing/2014/main" id="{D461E688-2159-09D2-E315-8F6DD8CEC0AB}"/>
              </a:ext>
            </a:extLst>
          </p:cNvPr>
          <p:cNvPicPr>
            <a:picLocks noChangeAspect="1"/>
          </p:cNvPicPr>
          <p:nvPr/>
        </p:nvPicPr>
        <p:blipFill>
          <a:blip r:embed="rId3"/>
          <a:stretch>
            <a:fillRect/>
          </a:stretch>
        </p:blipFill>
        <p:spPr>
          <a:xfrm>
            <a:off x="4022953" y="1396348"/>
            <a:ext cx="3964835" cy="3964835"/>
          </a:xfrm>
          <a:prstGeom prst="ellipse">
            <a:avLst/>
          </a:prstGeom>
          <a:ln>
            <a:noFill/>
          </a:ln>
          <a:effectLst>
            <a:softEdge rad="112500"/>
          </a:effectLst>
        </p:spPr>
      </p:pic>
      <p:sp>
        <p:nvSpPr>
          <p:cNvPr id="15" name="TextBox 14">
            <a:extLst>
              <a:ext uri="{FF2B5EF4-FFF2-40B4-BE49-F238E27FC236}">
                <a16:creationId xmlns:a16="http://schemas.microsoft.com/office/drawing/2014/main" id="{211032B4-7563-90B0-592A-B106E290ACA3}"/>
              </a:ext>
            </a:extLst>
          </p:cNvPr>
          <p:cNvSpPr txBox="1"/>
          <p:nvPr/>
        </p:nvSpPr>
        <p:spPr>
          <a:xfrm>
            <a:off x="9445620" y="4824726"/>
            <a:ext cx="2565121" cy="1969770"/>
          </a:xfrm>
          <a:prstGeom prst="rect">
            <a:avLst/>
          </a:prstGeom>
          <a:noFill/>
        </p:spPr>
        <p:txBody>
          <a:bodyPr wrap="square">
            <a:spAutoFit/>
          </a:bodyPr>
          <a:lstStyle/>
          <a:p>
            <a:r>
              <a:rPr lang="en-US" sz="3200" b="1"/>
              <a:t>Team –22492</a:t>
            </a:r>
            <a:endParaRPr lang="en-US" sz="3200" b="1">
              <a:ea typeface="Calibri"/>
              <a:cs typeface="Calibri"/>
            </a:endParaRPr>
          </a:p>
          <a:p>
            <a:r>
              <a:rPr lang="en-US" sz="1800" b="1" err="1"/>
              <a:t>Abhiram</a:t>
            </a:r>
            <a:r>
              <a:rPr lang="en-US" sz="1800" b="1"/>
              <a:t> </a:t>
            </a:r>
            <a:r>
              <a:rPr lang="en-US" sz="1800" b="1" err="1"/>
              <a:t>Cheruku</a:t>
            </a:r>
            <a:endParaRPr lang="en-US" sz="1800" b="1">
              <a:ea typeface="Calibri" panose="020F0502020204030204"/>
              <a:cs typeface="Calibri" panose="020F0502020204030204"/>
            </a:endParaRPr>
          </a:p>
          <a:p>
            <a:r>
              <a:rPr lang="en-US" sz="1800" b="1"/>
              <a:t>Nitish </a:t>
            </a:r>
            <a:r>
              <a:rPr lang="en-US" sz="1800" b="1" err="1"/>
              <a:t>Potedar</a:t>
            </a:r>
            <a:endParaRPr lang="en-US" sz="1800" b="1">
              <a:ea typeface="Calibri"/>
              <a:cs typeface="Calibri"/>
            </a:endParaRPr>
          </a:p>
          <a:p>
            <a:r>
              <a:rPr lang="en-US" sz="1800" b="1"/>
              <a:t>Smitha Raju </a:t>
            </a:r>
            <a:r>
              <a:rPr lang="en-US" sz="1800" b="1" err="1"/>
              <a:t>Basavaraju</a:t>
            </a:r>
            <a:endParaRPr lang="en-US" sz="1800" b="1">
              <a:ea typeface="Calibri"/>
              <a:cs typeface="Calibri"/>
            </a:endParaRPr>
          </a:p>
          <a:p>
            <a:r>
              <a:rPr lang="en-US" sz="1800" b="1" err="1"/>
              <a:t>Yijian</a:t>
            </a:r>
            <a:r>
              <a:rPr lang="en-US" sz="1800" b="1"/>
              <a:t> Zheng</a:t>
            </a:r>
            <a:endParaRPr lang="en-US" sz="1800" b="1">
              <a:ea typeface="Calibri"/>
              <a:cs typeface="Calibri"/>
            </a:endParaRPr>
          </a:p>
          <a:p>
            <a:r>
              <a:rPr lang="en-US" sz="1800" b="1"/>
              <a:t>Kiran Pramod Murchite</a:t>
            </a:r>
            <a:endParaRPr lang="en-US" sz="1800" b="1">
              <a:ea typeface="Calibri"/>
              <a:cs typeface="Calibri"/>
            </a:endParaRPr>
          </a:p>
        </p:txBody>
      </p:sp>
    </p:spTree>
    <p:extLst>
      <p:ext uri="{BB962C8B-B14F-4D97-AF65-F5344CB8AC3E}">
        <p14:creationId xmlns:p14="http://schemas.microsoft.com/office/powerpoint/2010/main" val="1293939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4073"/>
    </mc:Choice>
    <mc:Fallback xmlns="">
      <p:transition spd="slow" advTm="240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Calibri Light"/>
              <a:cs typeface="Calibri Light"/>
            </a:endParaRPr>
          </a:p>
        </p:txBody>
      </p:sp>
      <p:sp>
        <p:nvSpPr>
          <p:cNvPr id="2" name="TextBox 1">
            <a:extLst>
              <a:ext uri="{FF2B5EF4-FFF2-40B4-BE49-F238E27FC236}">
                <a16:creationId xmlns:a16="http://schemas.microsoft.com/office/drawing/2014/main" id="{A7C1633C-96A3-E6D1-F6C0-0BAA987283E2}"/>
              </a:ext>
            </a:extLst>
          </p:cNvPr>
          <p:cNvSpPr txBox="1"/>
          <p:nvPr/>
        </p:nvSpPr>
        <p:spPr>
          <a:xfrm>
            <a:off x="872646" y="1095293"/>
            <a:ext cx="10446707" cy="2215991"/>
          </a:xfrm>
          <a:prstGeom prst="rect">
            <a:avLst/>
          </a:prstGeom>
          <a:noFill/>
        </p:spPr>
        <p:txBody>
          <a:bodyPr wrap="square" rtlCol="0">
            <a:spAutoFit/>
          </a:bodyPr>
          <a:lstStyle/>
          <a:p>
            <a:r>
              <a:rPr lang="en-US" sz="2400" b="1">
                <a:effectLst/>
                <a:latin typeface="Times New Roman" panose="02020603050405020304" pitchFamily="18" charset="0"/>
                <a:ea typeface="Calibri" panose="020F0502020204030204" pitchFamily="34" charset="0"/>
                <a:cs typeface="Arial" panose="020B0604020202020204" pitchFamily="34" charset="0"/>
              </a:rPr>
              <a:t>Learnings: </a:t>
            </a:r>
          </a:p>
          <a:p>
            <a:endParaRPr lang="en-US" sz="2400" b="1">
              <a:effectLst/>
              <a:latin typeface="Times New Roman" panose="02020603050405020304" pitchFamily="18" charset="0"/>
              <a:ea typeface="Calibri" panose="020F0502020204030204" pitchFamily="34" charset="0"/>
              <a:cs typeface="Arial" panose="020B0604020202020204" pitchFamily="34" charset="0"/>
            </a:endParaRPr>
          </a:p>
          <a:p>
            <a:r>
              <a:rPr lang="en-US" sz="1800">
                <a:effectLst/>
                <a:latin typeface="Times New Roman" panose="02020603050405020304" pitchFamily="18" charset="0"/>
                <a:ea typeface="Calibri" panose="020F0502020204030204" pitchFamily="34" charset="0"/>
                <a:cs typeface="Arial" panose="020B0604020202020204" pitchFamily="34" charset="0"/>
              </a:rPr>
              <a:t>We learnt how to translate a real business problem into a mathematical model and solve it using optimization tools like linear programming. Linear programming methods are often helpful at solving problems related to production. A company that produces multiple types of products can use linear programming methods to calculate how much of each product to produce to maximize its profits. </a:t>
            </a:r>
            <a:endParaRPr lang="en-AE" sz="1800">
              <a:effectLst/>
              <a:latin typeface="Calibri" panose="020F0502020204030204" pitchFamily="34" charset="0"/>
              <a:ea typeface="Calibri" panose="020F0502020204030204" pitchFamily="34" charset="0"/>
              <a:cs typeface="Arial" panose="020B0604020202020204" pitchFamily="34" charset="0"/>
            </a:endParaRPr>
          </a:p>
          <a:p>
            <a:endParaRPr lang="en-AE"/>
          </a:p>
        </p:txBody>
      </p:sp>
      <p:sp>
        <p:nvSpPr>
          <p:cNvPr id="3" name="TextBox 2">
            <a:extLst>
              <a:ext uri="{FF2B5EF4-FFF2-40B4-BE49-F238E27FC236}">
                <a16:creationId xmlns:a16="http://schemas.microsoft.com/office/drawing/2014/main" id="{FB3006D3-7920-71BB-5A57-29F92D718D08}"/>
              </a:ext>
            </a:extLst>
          </p:cNvPr>
          <p:cNvSpPr txBox="1"/>
          <p:nvPr/>
        </p:nvSpPr>
        <p:spPr>
          <a:xfrm>
            <a:off x="872646" y="3575570"/>
            <a:ext cx="9695145" cy="1661993"/>
          </a:xfrm>
          <a:prstGeom prst="rect">
            <a:avLst/>
          </a:prstGeom>
          <a:noFill/>
        </p:spPr>
        <p:txBody>
          <a:bodyPr wrap="square" rtlCol="0">
            <a:spAutoFit/>
          </a:bodyPr>
          <a:lstStyle/>
          <a:p>
            <a:r>
              <a:rPr lang="en-US" sz="2400" b="1"/>
              <a:t>Suggestions on how to make the project better: </a:t>
            </a:r>
          </a:p>
          <a:p>
            <a:endParaRPr lang="en-US" sz="2400" b="1"/>
          </a:p>
          <a:p>
            <a:pPr marL="285750" indent="-285750">
              <a:buFont typeface="Arial" panose="020B0604020202020204" pitchFamily="34" charset="0"/>
              <a:buChar char="•"/>
            </a:pPr>
            <a:r>
              <a:rPr lang="en-US"/>
              <a:t>The problem had a lot of input variables which is why we had to split the items across two models. This can be better solved using Python and </a:t>
            </a:r>
            <a:r>
              <a:rPr lang="en-US" err="1"/>
              <a:t>Gurobi</a:t>
            </a:r>
            <a:r>
              <a:rPr lang="en-US"/>
              <a:t> Optimization since it can handle any number of variables.</a:t>
            </a:r>
            <a:endParaRPr lang="en-AE"/>
          </a:p>
        </p:txBody>
      </p:sp>
    </p:spTree>
    <p:extLst>
      <p:ext uri="{BB962C8B-B14F-4D97-AF65-F5344CB8AC3E}">
        <p14:creationId xmlns:p14="http://schemas.microsoft.com/office/powerpoint/2010/main" val="3300576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2210"/>
    </mc:Choice>
    <mc:Fallback xmlns="">
      <p:transition spd="slow" advTm="6221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Calibri Light"/>
              <a:cs typeface="Calibri Light"/>
            </a:endParaRPr>
          </a:p>
        </p:txBody>
      </p:sp>
      <p:sp>
        <p:nvSpPr>
          <p:cNvPr id="6" name="TextBox 5">
            <a:extLst>
              <a:ext uri="{FF2B5EF4-FFF2-40B4-BE49-F238E27FC236}">
                <a16:creationId xmlns:a16="http://schemas.microsoft.com/office/drawing/2014/main" id="{237AFABF-BDB4-7671-FC88-207B1B053736}"/>
              </a:ext>
            </a:extLst>
          </p:cNvPr>
          <p:cNvSpPr txBox="1"/>
          <p:nvPr/>
        </p:nvSpPr>
        <p:spPr>
          <a:xfrm>
            <a:off x="5274129" y="604157"/>
            <a:ext cx="16437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rPr>
              <a:t>Conclusion</a:t>
            </a:r>
            <a:r>
              <a:rPr lang="en-US" sz="2400">
                <a:latin typeface="Times New Roman"/>
                <a:cs typeface="Times New Roman"/>
              </a:rPr>
              <a:t>​</a:t>
            </a:r>
          </a:p>
        </p:txBody>
      </p:sp>
      <p:sp>
        <p:nvSpPr>
          <p:cNvPr id="7" name="TextBox 6">
            <a:extLst>
              <a:ext uri="{FF2B5EF4-FFF2-40B4-BE49-F238E27FC236}">
                <a16:creationId xmlns:a16="http://schemas.microsoft.com/office/drawing/2014/main" id="{BC5D4AB0-09AE-82B9-1561-90FF186A97EF}"/>
              </a:ext>
            </a:extLst>
          </p:cNvPr>
          <p:cNvSpPr txBox="1"/>
          <p:nvPr/>
        </p:nvSpPr>
        <p:spPr>
          <a:xfrm>
            <a:off x="642257" y="1649186"/>
            <a:ext cx="111143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800">
                <a:effectLst/>
                <a:latin typeface="Times New Roman" panose="02020603050405020304" pitchFamily="18" charset="0"/>
                <a:ea typeface="Calibri" panose="020F0502020204030204" pitchFamily="34" charset="0"/>
              </a:rPr>
              <a:t>We established close communication with project customers, because the data given by customers may need to be updated and customers may change some specific requirements or goals according to the phased result of the project. We successfully met all of Joanne’s requirements. </a:t>
            </a:r>
            <a:endParaRPr lang="en-US"/>
          </a:p>
        </p:txBody>
      </p:sp>
      <p:sp>
        <p:nvSpPr>
          <p:cNvPr id="8" name="TextBox 7">
            <a:extLst>
              <a:ext uri="{FF2B5EF4-FFF2-40B4-BE49-F238E27FC236}">
                <a16:creationId xmlns:a16="http://schemas.microsoft.com/office/drawing/2014/main" id="{DB999EA0-B70A-A812-F2FD-0FA2B862358D}"/>
              </a:ext>
            </a:extLst>
          </p:cNvPr>
          <p:cNvSpPr txBox="1"/>
          <p:nvPr/>
        </p:nvSpPr>
        <p:spPr>
          <a:xfrm>
            <a:off x="609600" y="3004457"/>
            <a:ext cx="1117962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sz="1800">
                <a:effectLst/>
                <a:latin typeface="Times New Roman" panose="02020603050405020304" pitchFamily="18" charset="0"/>
                <a:ea typeface="Calibri" panose="020F0502020204030204" pitchFamily="34" charset="0"/>
              </a:rPr>
              <a:t>We shared the conclusions of the model with Joanne, the bakery owner, and she accepted the suggestion to make cookies twice on Monday and Wednesday rather than making 4 cycles on just Wednesday and the baker agreed. However, Joanne hesitated over the proposal to remove Bolo bread from shelves because she doesn't know the bundling status of Bolo bread - if there is no Bolo bread, the sales of other bread may also be affected (like the beer and diaper example). She said that she would temporarily remove Bolo bread for a month and decide whether to permanently remove Bolo bread based on customer feedback.</a:t>
            </a:r>
            <a:r>
              <a:rPr lang="en-AE">
                <a:effectLst/>
              </a:rPr>
              <a:t> </a:t>
            </a:r>
            <a:endParaRPr lang="en-US">
              <a:ea typeface="Calibri" panose="020F0502020204030204"/>
              <a:cs typeface="Calibri" panose="020F0502020204030204"/>
            </a:endParaRPr>
          </a:p>
        </p:txBody>
      </p:sp>
    </p:spTree>
    <p:extLst>
      <p:ext uri="{BB962C8B-B14F-4D97-AF65-F5344CB8AC3E}">
        <p14:creationId xmlns:p14="http://schemas.microsoft.com/office/powerpoint/2010/main" val="1599486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0943"/>
    </mc:Choice>
    <mc:Fallback xmlns="">
      <p:transition spd="slow" advTm="3094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a:solidFill>
                  <a:srgbClr val="FFFFFF"/>
                </a:solidFill>
                <a:latin typeface="+mj-lt"/>
                <a:ea typeface="+mj-ea"/>
                <a:cs typeface="+mj-cs"/>
              </a:rPr>
              <a:t>Thank you!</a:t>
            </a:r>
          </a:p>
        </p:txBody>
      </p:sp>
    </p:spTree>
    <p:extLst>
      <p:ext uri="{BB962C8B-B14F-4D97-AF65-F5344CB8AC3E}">
        <p14:creationId xmlns:p14="http://schemas.microsoft.com/office/powerpoint/2010/main" val="16271996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782"/>
    </mc:Choice>
    <mc:Fallback xmlns="">
      <p:transition spd="slow" advTm="27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mj-ea"/>
              <a:cs typeface="Calibri Light"/>
            </a:endParaRPr>
          </a:p>
        </p:txBody>
      </p:sp>
      <p:pic>
        <p:nvPicPr>
          <p:cNvPr id="2" name="Picture 5" descr="A picture containing text, person, indoor, tray&#10;&#10;Description automatically generated">
            <a:extLst>
              <a:ext uri="{FF2B5EF4-FFF2-40B4-BE49-F238E27FC236}">
                <a16:creationId xmlns:a16="http://schemas.microsoft.com/office/drawing/2014/main" id="{D691DE3E-22D7-0889-5796-90D96EE85844}"/>
              </a:ext>
            </a:extLst>
          </p:cNvPr>
          <p:cNvPicPr>
            <a:picLocks noChangeAspect="1"/>
          </p:cNvPicPr>
          <p:nvPr/>
        </p:nvPicPr>
        <p:blipFill>
          <a:blip r:embed="rId3"/>
          <a:stretch>
            <a:fillRect/>
          </a:stretch>
        </p:blipFill>
        <p:spPr>
          <a:xfrm>
            <a:off x="337621" y="1664030"/>
            <a:ext cx="5007428" cy="3776409"/>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406785FA-C0C7-3AA3-F1DD-6231A620CA2B}"/>
              </a:ext>
            </a:extLst>
          </p:cNvPr>
          <p:cNvSpPr txBox="1"/>
          <p:nvPr/>
        </p:nvSpPr>
        <p:spPr>
          <a:xfrm>
            <a:off x="5682650" y="1415406"/>
            <a:ext cx="6095170" cy="3970318"/>
          </a:xfrm>
          <a:prstGeom prst="rect">
            <a:avLst/>
          </a:prstGeom>
          <a:noFill/>
        </p:spPr>
        <p:txBody>
          <a:bodyPr wrap="square">
            <a:spAutoFit/>
          </a:bodyPr>
          <a:lstStyle/>
          <a:p>
            <a:pPr algn="just"/>
            <a:r>
              <a:rPr lang="en-US" sz="1800">
                <a:latin typeface="Times New Roman" panose="02020603050405020304" pitchFamily="18" charset="0"/>
                <a:ea typeface="Calibri"/>
                <a:cs typeface="Times New Roman" panose="02020603050405020304" pitchFamily="18" charset="0"/>
              </a:rPr>
              <a:t>AA Ozzy Bakery is a traditional Taiwanese bakery that has been in business for many years; located in Mekong Plaza, Mesa.</a:t>
            </a:r>
            <a:r>
              <a:rPr lang="en-US" sz="1800">
                <a:latin typeface="Times New Roman" panose="02020603050405020304" pitchFamily="18" charset="0"/>
                <a:ea typeface="+mn-lt"/>
                <a:cs typeface="Times New Roman" panose="02020603050405020304" pitchFamily="18" charset="0"/>
              </a:rPr>
              <a:t> The owner is a Taiwanese lady named Joanne. She runs bakeries both in Taiwan and</a:t>
            </a:r>
            <a:r>
              <a:rPr lang="en-US" sz="1800">
                <a:latin typeface="Times New Roman" panose="02020603050405020304" pitchFamily="18" charset="0"/>
                <a:ea typeface="Calibri"/>
                <a:cs typeface="Times New Roman" panose="02020603050405020304" pitchFamily="18" charset="0"/>
              </a:rPr>
              <a:t> in the United States. </a:t>
            </a:r>
            <a:r>
              <a:rPr lang="en-US" sz="1800">
                <a:latin typeface="Times New Roman" panose="02020603050405020304" pitchFamily="18" charset="0"/>
                <a:ea typeface="+mn-lt"/>
                <a:cs typeface="Times New Roman" panose="02020603050405020304" pitchFamily="18" charset="0"/>
              </a:rPr>
              <a:t>Limited by the size of the store and the number of customers, her bakery in Taiwan has a larger scale and greater income. Therefore, she mainly spends her time and energy on the business in Taiwan. For AA Ozzy Bakery in Arizona, she has hired a baker as an agent to manage it. Baker Bella makes a variety of breads, tarts, loafs and cookies according to her own time and approximate customer needs.</a:t>
            </a:r>
          </a:p>
          <a:p>
            <a:pPr algn="just"/>
            <a:endParaRPr lang="en-US">
              <a:latin typeface="Times New Roman" panose="02020603050405020304" pitchFamily="18" charset="0"/>
              <a:ea typeface="+mn-lt"/>
              <a:cs typeface="Times New Roman" panose="02020603050405020304" pitchFamily="18" charset="0"/>
            </a:endParaRPr>
          </a:p>
          <a:p>
            <a:pPr algn="just"/>
            <a:r>
              <a:rPr lang="en-US" sz="1800">
                <a:latin typeface="Times New Roman" panose="02020603050405020304" pitchFamily="18" charset="0"/>
                <a:ea typeface="Calibri"/>
                <a:cs typeface="Times New Roman" panose="02020603050405020304" pitchFamily="18" charset="0"/>
              </a:rPr>
              <a:t>Joanne wants us to maximize AA Ozzy Bakery's profit with the current situation.  </a:t>
            </a:r>
            <a:endParaRPr lang="en-US">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B19EFE6-585B-2D7A-E210-973F813595CF}"/>
              </a:ext>
            </a:extLst>
          </p:cNvPr>
          <p:cNvSpPr txBox="1"/>
          <p:nvPr/>
        </p:nvSpPr>
        <p:spPr>
          <a:xfrm>
            <a:off x="2604005" y="507653"/>
            <a:ext cx="6157290" cy="523220"/>
          </a:xfrm>
          <a:prstGeom prst="rect">
            <a:avLst/>
          </a:prstGeom>
          <a:noFill/>
        </p:spPr>
        <p:txBody>
          <a:bodyPr wrap="square">
            <a:spAutoFit/>
          </a:bodyPr>
          <a:lstStyle/>
          <a:p>
            <a:pPr algn="ctr"/>
            <a:r>
              <a:rPr lang="en-US" sz="2800" b="1">
                <a:latin typeface="Times New Roman"/>
                <a:ea typeface="+mj-lt"/>
                <a:cs typeface="+mj-lt"/>
              </a:rPr>
              <a:t>Background</a:t>
            </a:r>
            <a:endParaRPr lang="en-US" sz="2800"/>
          </a:p>
        </p:txBody>
      </p:sp>
    </p:spTree>
    <p:extLst>
      <p:ext uri="{BB962C8B-B14F-4D97-AF65-F5344CB8AC3E}">
        <p14:creationId xmlns:p14="http://schemas.microsoft.com/office/powerpoint/2010/main" val="3371517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1696"/>
    </mc:Choice>
    <mc:Fallback xmlns="">
      <p:transition spd="slow" advTm="516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mj-ea"/>
              <a:cs typeface="Calibri Light"/>
            </a:endParaRPr>
          </a:p>
        </p:txBody>
      </p:sp>
      <p:sp>
        <p:nvSpPr>
          <p:cNvPr id="6" name="Title 5">
            <a:extLst>
              <a:ext uri="{FF2B5EF4-FFF2-40B4-BE49-F238E27FC236}">
                <a16:creationId xmlns:a16="http://schemas.microsoft.com/office/drawing/2014/main" id="{E20E5F21-84BC-06FF-F2BE-AC4E0CB8D9C2}"/>
              </a:ext>
            </a:extLst>
          </p:cNvPr>
          <p:cNvSpPr>
            <a:spLocks noGrp="1"/>
          </p:cNvSpPr>
          <p:nvPr>
            <p:ph type="title"/>
          </p:nvPr>
        </p:nvSpPr>
        <p:spPr>
          <a:xfrm>
            <a:off x="3551582" y="150669"/>
            <a:ext cx="4136335" cy="971688"/>
          </a:xfrm>
        </p:spPr>
        <p:txBody>
          <a:bodyPr/>
          <a:lstStyle/>
          <a:p>
            <a:pPr algn="ctr"/>
            <a:r>
              <a:rPr lang="en-US" sz="4400" b="1">
                <a:latin typeface="Times New Roman"/>
                <a:ea typeface="+mj-lt"/>
                <a:cs typeface="+mj-lt"/>
              </a:rPr>
              <a:t>Requirements</a:t>
            </a:r>
            <a:endParaRPr lang="en-US"/>
          </a:p>
        </p:txBody>
      </p:sp>
      <p:sp>
        <p:nvSpPr>
          <p:cNvPr id="7" name="TextBox 6">
            <a:extLst>
              <a:ext uri="{FF2B5EF4-FFF2-40B4-BE49-F238E27FC236}">
                <a16:creationId xmlns:a16="http://schemas.microsoft.com/office/drawing/2014/main" id="{82437A5A-A5A7-EE63-17FE-520865E7BCEA}"/>
              </a:ext>
            </a:extLst>
          </p:cNvPr>
          <p:cNvSpPr txBox="1"/>
          <p:nvPr/>
        </p:nvSpPr>
        <p:spPr>
          <a:xfrm>
            <a:off x="326572" y="1665515"/>
            <a:ext cx="725947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a:latin typeface="Times New Roman"/>
                <a:ea typeface="Calibri"/>
                <a:cs typeface="Calibri"/>
              </a:rPr>
              <a:t>Bakers have a production baking cycles limit.</a:t>
            </a:r>
            <a:endParaRPr lang="en-US" sz="2000" b="1">
              <a:latin typeface="Times New Roman"/>
              <a:cs typeface="Times New Roman"/>
            </a:endParaRPr>
          </a:p>
        </p:txBody>
      </p:sp>
      <p:pic>
        <p:nvPicPr>
          <p:cNvPr id="8" name="Picture 10" descr="Table&#10;&#10;Description automatically generated">
            <a:extLst>
              <a:ext uri="{FF2B5EF4-FFF2-40B4-BE49-F238E27FC236}">
                <a16:creationId xmlns:a16="http://schemas.microsoft.com/office/drawing/2014/main" id="{3A22E71E-4F40-A2D5-3F21-F92DEC8153FE}"/>
              </a:ext>
            </a:extLst>
          </p:cNvPr>
          <p:cNvPicPr>
            <a:picLocks noChangeAspect="1"/>
          </p:cNvPicPr>
          <p:nvPr/>
        </p:nvPicPr>
        <p:blipFill>
          <a:blip r:embed="rId3"/>
          <a:stretch>
            <a:fillRect/>
          </a:stretch>
        </p:blipFill>
        <p:spPr>
          <a:xfrm>
            <a:off x="2215243" y="2538199"/>
            <a:ext cx="7756071" cy="1781603"/>
          </a:xfrm>
          <a:prstGeom prst="rect">
            <a:avLst/>
          </a:prstGeom>
        </p:spPr>
      </p:pic>
      <p:sp>
        <p:nvSpPr>
          <p:cNvPr id="9" name="TextBox 8">
            <a:extLst>
              <a:ext uri="{FF2B5EF4-FFF2-40B4-BE49-F238E27FC236}">
                <a16:creationId xmlns:a16="http://schemas.microsoft.com/office/drawing/2014/main" id="{608BDAD7-8FBA-2B77-8BC0-DD0EC3663B7E}"/>
              </a:ext>
            </a:extLst>
          </p:cNvPr>
          <p:cNvSpPr txBox="1"/>
          <p:nvPr/>
        </p:nvSpPr>
        <p:spPr>
          <a:xfrm>
            <a:off x="326571" y="4844143"/>
            <a:ext cx="112667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a:latin typeface="Times New Roman"/>
                <a:ea typeface="+mn-lt"/>
                <a:cs typeface="+mn-lt"/>
              </a:rPr>
              <a:t>Bread baked 2 cycles more than the customer demand can only sell 60%, and the rest will be thrown away because of expiration. So, the max baking cycle for breads is 2 plus customer demand.</a:t>
            </a:r>
          </a:p>
          <a:p>
            <a:pPr marL="342900" indent="-342900">
              <a:buFont typeface="Arial"/>
              <a:buChar char="•"/>
            </a:pPr>
            <a:endParaRPr lang="en-US" sz="2000" b="1">
              <a:latin typeface="Times New Roman"/>
              <a:ea typeface="Calibri"/>
              <a:cs typeface="Calibri"/>
            </a:endParaRPr>
          </a:p>
        </p:txBody>
      </p:sp>
    </p:spTree>
    <p:extLst>
      <p:ext uri="{BB962C8B-B14F-4D97-AF65-F5344CB8AC3E}">
        <p14:creationId xmlns:p14="http://schemas.microsoft.com/office/powerpoint/2010/main" val="34517944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6333"/>
    </mc:Choice>
    <mc:Fallback xmlns="">
      <p:transition spd="slow" advTm="463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mj-ea"/>
              <a:cs typeface="Calibri Light"/>
            </a:endParaRPr>
          </a:p>
        </p:txBody>
      </p:sp>
      <p:sp>
        <p:nvSpPr>
          <p:cNvPr id="10" name="TextBox 1">
            <a:extLst>
              <a:ext uri="{FF2B5EF4-FFF2-40B4-BE49-F238E27FC236}">
                <a16:creationId xmlns:a16="http://schemas.microsoft.com/office/drawing/2014/main" id="{BCA92F18-A00C-6E1A-635F-2D85508CDA8B}"/>
              </a:ext>
            </a:extLst>
          </p:cNvPr>
          <p:cNvSpPr txBox="1"/>
          <p:nvPr/>
        </p:nvSpPr>
        <p:spPr>
          <a:xfrm>
            <a:off x="337457" y="674914"/>
            <a:ext cx="6411685"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000" b="1">
                <a:latin typeface="Times New Roman"/>
                <a:ea typeface="+mn-lt"/>
                <a:cs typeface="+mn-lt"/>
              </a:rPr>
              <a:t>The boss estimates the weekly demand for each item</a:t>
            </a:r>
            <a:endParaRPr lang="en-US"/>
          </a:p>
        </p:txBody>
      </p:sp>
      <p:pic>
        <p:nvPicPr>
          <p:cNvPr id="11" name="Picture 10" descr="Table, calendar&#10;&#10;Description automatically generated">
            <a:extLst>
              <a:ext uri="{FF2B5EF4-FFF2-40B4-BE49-F238E27FC236}">
                <a16:creationId xmlns:a16="http://schemas.microsoft.com/office/drawing/2014/main" id="{E7C05DF0-D47C-4C3A-5315-B027F1E82F07}"/>
              </a:ext>
            </a:extLst>
          </p:cNvPr>
          <p:cNvPicPr>
            <a:picLocks noChangeAspect="1"/>
          </p:cNvPicPr>
          <p:nvPr/>
        </p:nvPicPr>
        <p:blipFill>
          <a:blip r:embed="rId3"/>
          <a:stretch>
            <a:fillRect/>
          </a:stretch>
        </p:blipFill>
        <p:spPr>
          <a:xfrm>
            <a:off x="1616528" y="1522581"/>
            <a:ext cx="8697686" cy="623325"/>
          </a:xfrm>
          <a:prstGeom prst="rect">
            <a:avLst/>
          </a:prstGeom>
        </p:spPr>
      </p:pic>
      <p:sp>
        <p:nvSpPr>
          <p:cNvPr id="12" name="TextBox 11">
            <a:extLst>
              <a:ext uri="{FF2B5EF4-FFF2-40B4-BE49-F238E27FC236}">
                <a16:creationId xmlns:a16="http://schemas.microsoft.com/office/drawing/2014/main" id="{6E12E0B2-E170-A552-34B8-6DB3C27F048B}"/>
              </a:ext>
            </a:extLst>
          </p:cNvPr>
          <p:cNvSpPr txBox="1"/>
          <p:nvPr/>
        </p:nvSpPr>
        <p:spPr>
          <a:xfrm>
            <a:off x="337458" y="2699658"/>
            <a:ext cx="1151708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b="1">
                <a:latin typeface="Times New Roman"/>
                <a:ea typeface="+mn-lt"/>
                <a:cs typeface="+mn-lt"/>
              </a:rPr>
              <a:t>For Meat, Milano cream and Green Onion materials, to ensure the freshness of the ingredients, they can only be imported once a week, and in order not to waste these ingredients, the imported quantity is fixed, which means that the total number of baking cycles of breads that needs these ingredients is constant. </a:t>
            </a:r>
            <a:endParaRPr lang="en-US" sz="2000" b="1">
              <a:latin typeface="Times New Roman"/>
              <a:ea typeface="Calibri"/>
              <a:cs typeface="Times New Roman"/>
            </a:endParaRPr>
          </a:p>
          <a:p>
            <a:pPr marL="342900" indent="-342900">
              <a:buFont typeface="Arial"/>
              <a:buChar char="•"/>
            </a:pPr>
            <a:endParaRPr lang="en-US" sz="2000" b="1">
              <a:latin typeface="Times New Roman"/>
              <a:ea typeface="Calibri"/>
              <a:cs typeface="Calibri"/>
            </a:endParaRPr>
          </a:p>
        </p:txBody>
      </p:sp>
      <p:pic>
        <p:nvPicPr>
          <p:cNvPr id="6" name="Picture 5" descr="Table&#10;&#10;Description automatically generated">
            <a:extLst>
              <a:ext uri="{FF2B5EF4-FFF2-40B4-BE49-F238E27FC236}">
                <a16:creationId xmlns:a16="http://schemas.microsoft.com/office/drawing/2014/main" id="{72FF31C3-9618-F8FF-341E-3B0A208592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7228" y="3968961"/>
            <a:ext cx="6417543" cy="1631215"/>
          </a:xfrm>
          <a:prstGeom prst="rect">
            <a:avLst/>
          </a:prstGeom>
        </p:spPr>
      </p:pic>
    </p:spTree>
    <p:extLst>
      <p:ext uri="{BB962C8B-B14F-4D97-AF65-F5344CB8AC3E}">
        <p14:creationId xmlns:p14="http://schemas.microsoft.com/office/powerpoint/2010/main" val="19172558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8549"/>
    </mc:Choice>
    <mc:Fallback xmlns="">
      <p:transition spd="slow" advTm="3854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mj-ea"/>
              <a:cs typeface="Calibri Light"/>
            </a:endParaRPr>
          </a:p>
        </p:txBody>
      </p:sp>
      <p:sp>
        <p:nvSpPr>
          <p:cNvPr id="19" name="TextBox 18">
            <a:extLst>
              <a:ext uri="{FF2B5EF4-FFF2-40B4-BE49-F238E27FC236}">
                <a16:creationId xmlns:a16="http://schemas.microsoft.com/office/drawing/2014/main" id="{9874CB23-74D4-1AF7-4FC8-2DD17A3E439C}"/>
              </a:ext>
            </a:extLst>
          </p:cNvPr>
          <p:cNvSpPr txBox="1"/>
          <p:nvPr/>
        </p:nvSpPr>
        <p:spPr>
          <a:xfrm>
            <a:off x="538843" y="576943"/>
            <a:ext cx="111143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b="1">
                <a:latin typeface="Times New Roman"/>
                <a:cs typeface="Arial"/>
              </a:rPr>
              <a:t>Since there are most customers on Saturday, the boss requires that each flavor of bread be made at least one cycle. In addition, bread of the same type cannot be made more than 2 baking cycles a day. </a:t>
            </a:r>
            <a:r>
              <a:rPr lang="en-US">
                <a:latin typeface="Times New Roman"/>
                <a:cs typeface="Arial"/>
              </a:rPr>
              <a:t>​</a:t>
            </a:r>
            <a:endParaRPr lang="en-US">
              <a:cs typeface="Calibri" panose="020F0502020204030204"/>
            </a:endParaRPr>
          </a:p>
        </p:txBody>
      </p:sp>
      <p:sp>
        <p:nvSpPr>
          <p:cNvPr id="20" name="TextBox 19">
            <a:extLst>
              <a:ext uri="{FF2B5EF4-FFF2-40B4-BE49-F238E27FC236}">
                <a16:creationId xmlns:a16="http://schemas.microsoft.com/office/drawing/2014/main" id="{C98FCD60-5665-E75B-DDF9-A8716ED82909}"/>
              </a:ext>
            </a:extLst>
          </p:cNvPr>
          <p:cNvSpPr txBox="1"/>
          <p:nvPr/>
        </p:nvSpPr>
        <p:spPr>
          <a:xfrm>
            <a:off x="538843" y="1714500"/>
            <a:ext cx="115388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latin typeface="Times New Roman"/>
                <a:cs typeface="Arial"/>
              </a:rPr>
              <a:t>To incentivize employee performance, the boss promises a percentage(10%) of their weekend profit as employee’s bonuses. </a:t>
            </a:r>
            <a:r>
              <a:rPr lang="en-US">
                <a:latin typeface="Times New Roman"/>
                <a:cs typeface="Arial"/>
              </a:rPr>
              <a:t>​</a:t>
            </a:r>
            <a:endParaRPr lang="en-US">
              <a:cs typeface="Calibri" panose="020F0502020204030204"/>
            </a:endParaRPr>
          </a:p>
        </p:txBody>
      </p:sp>
      <p:sp>
        <p:nvSpPr>
          <p:cNvPr id="21" name="TextBox 20">
            <a:extLst>
              <a:ext uri="{FF2B5EF4-FFF2-40B4-BE49-F238E27FC236}">
                <a16:creationId xmlns:a16="http://schemas.microsoft.com/office/drawing/2014/main" id="{035D65D4-65ED-D4E5-4906-93147E15DD44}"/>
              </a:ext>
            </a:extLst>
          </p:cNvPr>
          <p:cNvSpPr txBox="1"/>
          <p:nvPr/>
        </p:nvSpPr>
        <p:spPr>
          <a:xfrm>
            <a:off x="538844" y="2895600"/>
            <a:ext cx="11495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latin typeface="Times New Roman"/>
                <a:cs typeface="Arial"/>
              </a:rPr>
              <a:t>Since general demand for tarts, loaves</a:t>
            </a:r>
            <a:r>
              <a:rPr lang="en-US" sz="1800">
                <a:effectLst/>
                <a:latin typeface="Times New Roman" panose="02020603050405020304" pitchFamily="18" charset="0"/>
                <a:ea typeface="Arial" panose="020B0604020202020204" pitchFamily="34" charset="0"/>
              </a:rPr>
              <a:t> </a:t>
            </a:r>
            <a:r>
              <a:rPr lang="en-US" b="1">
                <a:latin typeface="Times New Roman"/>
                <a:cs typeface="Arial"/>
              </a:rPr>
              <a:t> and cookies are not high, Joanne prefers to make each flavor of tarts/loafs/cookies at most once per day. </a:t>
            </a:r>
            <a:r>
              <a:rPr lang="en-US">
                <a:latin typeface="Times New Roman"/>
                <a:cs typeface="Arial"/>
              </a:rPr>
              <a:t>​</a:t>
            </a:r>
            <a:endParaRPr lang="en-US">
              <a:cs typeface="Calibri" panose="020F0502020204030204"/>
            </a:endParaRPr>
          </a:p>
        </p:txBody>
      </p:sp>
      <p:pic>
        <p:nvPicPr>
          <p:cNvPr id="24" name="Picture 8" descr="A picture containing text, box, pastry, refrigerator&#10;&#10;Description automatically generated">
            <a:extLst>
              <a:ext uri="{FF2B5EF4-FFF2-40B4-BE49-F238E27FC236}">
                <a16:creationId xmlns:a16="http://schemas.microsoft.com/office/drawing/2014/main" id="{F684F1BB-4894-10F5-3AE1-06962C66EEA9}"/>
              </a:ext>
            </a:extLst>
          </p:cNvPr>
          <p:cNvPicPr>
            <a:picLocks noChangeAspect="1"/>
          </p:cNvPicPr>
          <p:nvPr/>
        </p:nvPicPr>
        <p:blipFill>
          <a:blip r:embed="rId3"/>
          <a:stretch>
            <a:fillRect/>
          </a:stretch>
        </p:blipFill>
        <p:spPr>
          <a:xfrm>
            <a:off x="3684815" y="3920218"/>
            <a:ext cx="4637313" cy="2609849"/>
          </a:xfrm>
          <a:prstGeom prst="rect">
            <a:avLst/>
          </a:prstGeom>
        </p:spPr>
      </p:pic>
    </p:spTree>
    <p:extLst>
      <p:ext uri="{BB962C8B-B14F-4D97-AF65-F5344CB8AC3E}">
        <p14:creationId xmlns:p14="http://schemas.microsoft.com/office/powerpoint/2010/main" val="815906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0191"/>
    </mc:Choice>
    <mc:Fallback xmlns="">
      <p:transition spd="slow" advTm="5019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mj-ea"/>
              <a:cs typeface="Calibri Light"/>
            </a:endParaRPr>
          </a:p>
        </p:txBody>
      </p:sp>
      <p:sp>
        <p:nvSpPr>
          <p:cNvPr id="14" name="TextBox 13">
            <a:extLst>
              <a:ext uri="{FF2B5EF4-FFF2-40B4-BE49-F238E27FC236}">
                <a16:creationId xmlns:a16="http://schemas.microsoft.com/office/drawing/2014/main" id="{ED58A047-1147-EE75-B3EA-075550550ABF}"/>
              </a:ext>
            </a:extLst>
          </p:cNvPr>
          <p:cNvSpPr txBox="1"/>
          <p:nvPr/>
        </p:nvSpPr>
        <p:spPr>
          <a:xfrm>
            <a:off x="2149928" y="489857"/>
            <a:ext cx="83493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What items should the baker bake weekly to max the profit of the bakery?</a:t>
            </a:r>
            <a:r>
              <a:rPr lang="en-US" sz="2000">
                <a:latin typeface="Times New Roman"/>
                <a:cs typeface="Times New Roman"/>
              </a:rPr>
              <a:t>​</a:t>
            </a:r>
            <a:endParaRPr lang="en-US" sz="2000"/>
          </a:p>
        </p:txBody>
      </p:sp>
      <p:pic>
        <p:nvPicPr>
          <p:cNvPr id="16" name="Picture 5" descr="Table&#10;&#10;Description automatically generated">
            <a:extLst>
              <a:ext uri="{FF2B5EF4-FFF2-40B4-BE49-F238E27FC236}">
                <a16:creationId xmlns:a16="http://schemas.microsoft.com/office/drawing/2014/main" id="{AE66CD45-6C21-F0E7-BE87-39B1311B749F}"/>
              </a:ext>
            </a:extLst>
          </p:cNvPr>
          <p:cNvPicPr>
            <a:picLocks noChangeAspect="1"/>
          </p:cNvPicPr>
          <p:nvPr/>
        </p:nvPicPr>
        <p:blipFill>
          <a:blip r:embed="rId3"/>
          <a:stretch>
            <a:fillRect/>
          </a:stretch>
        </p:blipFill>
        <p:spPr>
          <a:xfrm>
            <a:off x="1915883" y="1071117"/>
            <a:ext cx="8583387" cy="1300455"/>
          </a:xfrm>
          <a:prstGeom prst="rect">
            <a:avLst/>
          </a:prstGeom>
        </p:spPr>
      </p:pic>
      <p:sp>
        <p:nvSpPr>
          <p:cNvPr id="18" name="TextBox 17">
            <a:extLst>
              <a:ext uri="{FF2B5EF4-FFF2-40B4-BE49-F238E27FC236}">
                <a16:creationId xmlns:a16="http://schemas.microsoft.com/office/drawing/2014/main" id="{5EBA1534-808A-AA60-B1A0-91A9D8D9E743}"/>
              </a:ext>
            </a:extLst>
          </p:cNvPr>
          <p:cNvSpPr txBox="1"/>
          <p:nvPr/>
        </p:nvSpPr>
        <p:spPr>
          <a:xfrm>
            <a:off x="631372" y="5823857"/>
            <a:ext cx="11484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rPr>
              <a:t>The results of the model 1 show that the maximum weekly income of the bakery is $ 5090.224 (before consider labor cost and fixed cost). In addition, we also know how many times each item should be baked weekly.</a:t>
            </a:r>
            <a:r>
              <a:rPr lang="en-US">
                <a:latin typeface="Times New Roman"/>
                <a:cs typeface="Times New Roman"/>
              </a:rPr>
              <a:t>​</a:t>
            </a:r>
            <a:endParaRPr lang="en-US"/>
          </a:p>
        </p:txBody>
      </p:sp>
      <p:pic>
        <p:nvPicPr>
          <p:cNvPr id="7" name="Picture 6" descr="Text&#10;&#10;Description automatically generated">
            <a:extLst>
              <a:ext uri="{FF2B5EF4-FFF2-40B4-BE49-F238E27FC236}">
                <a16:creationId xmlns:a16="http://schemas.microsoft.com/office/drawing/2014/main" id="{87A1A86D-5612-DDC0-9128-6A69A1A83130}"/>
              </a:ext>
            </a:extLst>
          </p:cNvPr>
          <p:cNvPicPr>
            <a:picLocks noChangeAspect="1"/>
          </p:cNvPicPr>
          <p:nvPr/>
        </p:nvPicPr>
        <p:blipFill rotWithShape="1">
          <a:blip r:embed="rId4">
            <a:extLst>
              <a:ext uri="{28A0092B-C50C-407E-A947-70E740481C1C}">
                <a14:useLocalDpi xmlns:a14="http://schemas.microsoft.com/office/drawing/2010/main" val="0"/>
              </a:ext>
            </a:extLst>
          </a:blip>
          <a:srcRect b="34916"/>
          <a:stretch/>
        </p:blipFill>
        <p:spPr>
          <a:xfrm>
            <a:off x="3661335" y="2552722"/>
            <a:ext cx="4610784" cy="2883324"/>
          </a:xfrm>
          <a:prstGeom prst="rect">
            <a:avLst/>
          </a:prstGeom>
        </p:spPr>
      </p:pic>
    </p:spTree>
    <p:extLst>
      <p:ext uri="{BB962C8B-B14F-4D97-AF65-F5344CB8AC3E}">
        <p14:creationId xmlns:p14="http://schemas.microsoft.com/office/powerpoint/2010/main" val="1404116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0586"/>
    </mc:Choice>
    <mc:Fallback xmlns="">
      <p:transition spd="slow" advTm="4058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mj-ea"/>
              <a:cs typeface="Calibri Light"/>
            </a:endParaRPr>
          </a:p>
        </p:txBody>
      </p:sp>
      <p:sp>
        <p:nvSpPr>
          <p:cNvPr id="9" name="TextBox 8">
            <a:extLst>
              <a:ext uri="{FF2B5EF4-FFF2-40B4-BE49-F238E27FC236}">
                <a16:creationId xmlns:a16="http://schemas.microsoft.com/office/drawing/2014/main" id="{C1F238E9-A359-4E0D-9A69-F2CCD85FE8E5}"/>
              </a:ext>
            </a:extLst>
          </p:cNvPr>
          <p:cNvSpPr txBox="1"/>
          <p:nvPr/>
        </p:nvSpPr>
        <p:spPr>
          <a:xfrm>
            <a:off x="3820885" y="718457"/>
            <a:ext cx="62701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Is it necessary to hire one more baker  ?</a:t>
            </a:r>
            <a:endParaRPr lang="en-US" sz="2000"/>
          </a:p>
        </p:txBody>
      </p:sp>
      <p:sp>
        <p:nvSpPr>
          <p:cNvPr id="10" name="TextBox 9">
            <a:extLst>
              <a:ext uri="{FF2B5EF4-FFF2-40B4-BE49-F238E27FC236}">
                <a16:creationId xmlns:a16="http://schemas.microsoft.com/office/drawing/2014/main" id="{01D9161C-1BF1-9257-09F9-6EB46797D90C}"/>
              </a:ext>
            </a:extLst>
          </p:cNvPr>
          <p:cNvSpPr txBox="1"/>
          <p:nvPr/>
        </p:nvSpPr>
        <p:spPr>
          <a:xfrm>
            <a:off x="489857" y="1768929"/>
            <a:ext cx="115170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a:r>
              <a:rPr lang="en-US" sz="1800">
                <a:effectLst/>
                <a:latin typeface="Times New Roman" panose="02020603050405020304" pitchFamily="18" charset="0"/>
                <a:ea typeface="Calibri" panose="020F0502020204030204" pitchFamily="34" charset="0"/>
                <a:cs typeface="Arial" panose="020B0604020202020204" pitchFamily="34" charset="0"/>
              </a:rPr>
              <a:t>If we need to hire one more baker, we just need to change the data of the input MT, ML, MC (baker’s maximum weekly baking ability of items) and then run the model again.</a:t>
            </a:r>
            <a:endParaRPr lang="en-AE" sz="180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6" descr="Graphical user interface, text, application&#10;&#10;Description automatically generated">
            <a:extLst>
              <a:ext uri="{FF2B5EF4-FFF2-40B4-BE49-F238E27FC236}">
                <a16:creationId xmlns:a16="http://schemas.microsoft.com/office/drawing/2014/main" id="{87AAAACE-0929-F805-AC3D-AFF7160BA01E}"/>
              </a:ext>
            </a:extLst>
          </p:cNvPr>
          <p:cNvPicPr>
            <a:picLocks noChangeAspect="1"/>
          </p:cNvPicPr>
          <p:nvPr/>
        </p:nvPicPr>
        <p:blipFill>
          <a:blip r:embed="rId3"/>
          <a:stretch>
            <a:fillRect/>
          </a:stretch>
        </p:blipFill>
        <p:spPr>
          <a:xfrm>
            <a:off x="3614056" y="2957503"/>
            <a:ext cx="4963885" cy="1100836"/>
          </a:xfrm>
          <a:prstGeom prst="rect">
            <a:avLst/>
          </a:prstGeom>
        </p:spPr>
      </p:pic>
      <p:sp>
        <p:nvSpPr>
          <p:cNvPr id="13" name="TextBox 12">
            <a:extLst>
              <a:ext uri="{FF2B5EF4-FFF2-40B4-BE49-F238E27FC236}">
                <a16:creationId xmlns:a16="http://schemas.microsoft.com/office/drawing/2014/main" id="{6654586D-F6A1-E68C-8111-538F7AA1ABB5}"/>
              </a:ext>
            </a:extLst>
          </p:cNvPr>
          <p:cNvSpPr txBox="1"/>
          <p:nvPr/>
        </p:nvSpPr>
        <p:spPr>
          <a:xfrm>
            <a:off x="462642" y="4740668"/>
            <a:ext cx="115715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a:r>
              <a:rPr lang="en-US" sz="1800">
                <a:effectLst/>
                <a:latin typeface="Times New Roman" panose="02020603050405020304" pitchFamily="18" charset="0"/>
                <a:ea typeface="Calibri" panose="020F0502020204030204" pitchFamily="34" charset="0"/>
                <a:cs typeface="Arial" panose="020B0604020202020204" pitchFamily="34" charset="0"/>
              </a:rPr>
              <a:t>As the output shows. There will be increase in profit of $1078, but Joanne needs to pay $2880 extra as the salary of the second baker, so hiring one more baker is not feasible.</a:t>
            </a:r>
            <a:endParaRPr lang="en-AE" sz="18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60238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4901"/>
    </mc:Choice>
    <mc:Fallback xmlns="">
      <p:transition spd="slow" advTm="5490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mj-ea"/>
              <a:cs typeface="Calibri Light"/>
            </a:endParaRPr>
          </a:p>
        </p:txBody>
      </p:sp>
      <p:sp>
        <p:nvSpPr>
          <p:cNvPr id="2" name="TextBox 1">
            <a:extLst>
              <a:ext uri="{FF2B5EF4-FFF2-40B4-BE49-F238E27FC236}">
                <a16:creationId xmlns:a16="http://schemas.microsoft.com/office/drawing/2014/main" id="{D876B97B-9966-C7CB-7E42-6FF6A7D4E579}"/>
              </a:ext>
            </a:extLst>
          </p:cNvPr>
          <p:cNvSpPr txBox="1"/>
          <p:nvPr/>
        </p:nvSpPr>
        <p:spPr>
          <a:xfrm>
            <a:off x="2030186" y="506186"/>
            <a:ext cx="81316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Times New Roman"/>
              </a:rPr>
              <a:t>What items should the baker bake daily in order to minimize the bonus?</a:t>
            </a:r>
            <a:endParaRPr lang="en-US" sz="2000">
              <a:latin typeface="Times New Roman"/>
              <a:cs typeface="Times New Roman"/>
            </a:endParaRPr>
          </a:p>
        </p:txBody>
      </p:sp>
      <p:sp>
        <p:nvSpPr>
          <p:cNvPr id="3" name="TextBox 2">
            <a:extLst>
              <a:ext uri="{FF2B5EF4-FFF2-40B4-BE49-F238E27FC236}">
                <a16:creationId xmlns:a16="http://schemas.microsoft.com/office/drawing/2014/main" id="{3BA5CB4C-4B18-01A1-FDF1-A1F8447456D1}"/>
              </a:ext>
            </a:extLst>
          </p:cNvPr>
          <p:cNvSpPr txBox="1"/>
          <p:nvPr/>
        </p:nvSpPr>
        <p:spPr>
          <a:xfrm>
            <a:off x="2342367" y="997102"/>
            <a:ext cx="7725961" cy="646331"/>
          </a:xfrm>
          <a:prstGeom prst="rect">
            <a:avLst/>
          </a:prstGeom>
          <a:noFill/>
        </p:spPr>
        <p:txBody>
          <a:bodyPr wrap="none" rtlCol="0">
            <a:spAutoFit/>
          </a:bodyPr>
          <a:lstStyle/>
          <a:p>
            <a:r>
              <a:rPr lang="en-US" sz="1800">
                <a:effectLst/>
                <a:latin typeface="Times New Roman" panose="02020603050405020304" pitchFamily="18" charset="0"/>
                <a:ea typeface="Calibri" panose="020F0502020204030204" pitchFamily="34" charset="0"/>
                <a:cs typeface="Arial" panose="020B0604020202020204" pitchFamily="34" charset="0"/>
              </a:rPr>
              <a:t>We split the breads and other items and solved them using two separate models</a:t>
            </a:r>
            <a:endParaRPr lang="en-AE" sz="1800">
              <a:effectLst/>
              <a:latin typeface="Calibri" panose="020F0502020204030204" pitchFamily="34" charset="0"/>
              <a:ea typeface="Calibri" panose="020F0502020204030204" pitchFamily="34" charset="0"/>
              <a:cs typeface="Arial" panose="020B0604020202020204" pitchFamily="34" charset="0"/>
            </a:endParaRPr>
          </a:p>
          <a:p>
            <a:endParaRPr lang="en-AE"/>
          </a:p>
        </p:txBody>
      </p:sp>
      <p:pic>
        <p:nvPicPr>
          <p:cNvPr id="11" name="Picture 10" descr="Text, letter&#10;&#10;Description automatically generated">
            <a:extLst>
              <a:ext uri="{FF2B5EF4-FFF2-40B4-BE49-F238E27FC236}">
                <a16:creationId xmlns:a16="http://schemas.microsoft.com/office/drawing/2014/main" id="{2D884759-A859-351D-A5C3-279A735BF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 y="1884345"/>
            <a:ext cx="4953000" cy="4527589"/>
          </a:xfrm>
          <a:prstGeom prst="rect">
            <a:avLst/>
          </a:prstGeom>
        </p:spPr>
      </p:pic>
      <p:pic>
        <p:nvPicPr>
          <p:cNvPr id="13" name="Picture 12" descr="Text, letter&#10;&#10;Description automatically generated">
            <a:extLst>
              <a:ext uri="{FF2B5EF4-FFF2-40B4-BE49-F238E27FC236}">
                <a16:creationId xmlns:a16="http://schemas.microsoft.com/office/drawing/2014/main" id="{C999E4D8-CC66-1D45-EFED-6B5E5F3FF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347" y="1884345"/>
            <a:ext cx="4953001" cy="4493347"/>
          </a:xfrm>
          <a:prstGeom prst="rect">
            <a:avLst/>
          </a:prstGeom>
        </p:spPr>
      </p:pic>
    </p:spTree>
    <p:extLst>
      <p:ext uri="{BB962C8B-B14F-4D97-AF65-F5344CB8AC3E}">
        <p14:creationId xmlns:p14="http://schemas.microsoft.com/office/powerpoint/2010/main" val="15746344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5407"/>
    </mc:Choice>
    <mc:Fallback xmlns="">
      <p:transition spd="slow" advTm="2540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hocolate, food, dessert, eaten&#10;&#10;Description automatically generated">
            <a:extLst>
              <a:ext uri="{FF2B5EF4-FFF2-40B4-BE49-F238E27FC236}">
                <a16:creationId xmlns:a16="http://schemas.microsoft.com/office/drawing/2014/main" id="{9ACF0AB6-78A8-20E8-6AFF-E810BE254A7A}"/>
              </a:ext>
            </a:extLst>
          </p:cNvPr>
          <p:cNvPicPr>
            <a:picLocks noChangeAspect="1"/>
          </p:cNvPicPr>
          <p:nvPr/>
        </p:nvPicPr>
        <p:blipFill rotWithShape="1">
          <a:blip r:embed="rId2">
            <a:alphaModFix amt="50000"/>
          </a:blip>
          <a:srcRect l="25159" r="16175"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FE1DC4A9-75B3-17DB-CF36-3C1D5611279E}"/>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a:solidFill>
                <a:srgbClr val="FFFFFF"/>
              </a:solidFill>
              <a:latin typeface="+mj-lt"/>
              <a:ea typeface="Calibri Light"/>
              <a:cs typeface="Calibri Light"/>
            </a:endParaRPr>
          </a:p>
        </p:txBody>
      </p:sp>
      <p:sp>
        <p:nvSpPr>
          <p:cNvPr id="2" name="TextBox 1">
            <a:extLst>
              <a:ext uri="{FF2B5EF4-FFF2-40B4-BE49-F238E27FC236}">
                <a16:creationId xmlns:a16="http://schemas.microsoft.com/office/drawing/2014/main" id="{EC39FBF6-E9DD-17C2-97D3-AA95C769DC8B}"/>
              </a:ext>
            </a:extLst>
          </p:cNvPr>
          <p:cNvSpPr txBox="1"/>
          <p:nvPr/>
        </p:nvSpPr>
        <p:spPr>
          <a:xfrm>
            <a:off x="500742" y="356785"/>
            <a:ext cx="11081657"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a:effectLst/>
                <a:latin typeface="Times New Roman" panose="02020603050405020304" pitchFamily="18" charset="0"/>
                <a:ea typeface="Calibri" panose="020F0502020204030204" pitchFamily="34" charset="0"/>
              </a:rPr>
              <a:t>Regarding the second and third models, we added some inputs based on requirements 7, 8. We encountered some feasibility problems when building models 2 and 3. After further checking the model building report, we found two over-constrained parts: </a:t>
            </a:r>
          </a:p>
          <a:p>
            <a:pPr marL="228600"/>
            <a:r>
              <a:rPr lang="en-US" sz="1600">
                <a:effectLst/>
                <a:latin typeface="Times New Roman" panose="02020603050405020304" pitchFamily="18" charset="0"/>
                <a:ea typeface="Calibri" panose="020F0502020204030204" pitchFamily="34" charset="0"/>
                <a:cs typeface="Arial" panose="020B0604020202020204" pitchFamily="34" charset="0"/>
              </a:rPr>
              <a:t>1. Bolo items should not be included to maximize the profit since it was causing a conflict in constraints, but Joanne asked to make each flavor of bread at least once at Saturday. We suggested just cutting this production because the bakery loses profit each time it bakes Bolo bread.</a:t>
            </a:r>
            <a:endParaRPr lang="en-AE" sz="1600">
              <a:effectLst/>
              <a:latin typeface="Calibri" panose="020F0502020204030204" pitchFamily="34" charset="0"/>
              <a:ea typeface="Calibri" panose="020F0502020204030204" pitchFamily="34" charset="0"/>
              <a:cs typeface="Arial" panose="020B0604020202020204" pitchFamily="34" charset="0"/>
            </a:endParaRPr>
          </a:p>
          <a:p>
            <a:pPr marL="228600"/>
            <a:r>
              <a:rPr lang="en-US" sz="1600">
                <a:effectLst/>
                <a:latin typeface="Times New Roman" panose="02020603050405020304" pitchFamily="18" charset="0"/>
                <a:ea typeface="Calibri" panose="020F0502020204030204" pitchFamily="34" charset="0"/>
                <a:cs typeface="Arial" panose="020B0604020202020204" pitchFamily="34" charset="0"/>
              </a:rPr>
              <a:t>2. Coconut macaron should be made 3 times weekly, but Joanne asked to make each flavor of cookies at most once per day, and the baker only has 2 days to make cookies every week. So, we suggested adding one more day to make cookies.</a:t>
            </a:r>
            <a:endParaRPr lang="en-AE" sz="160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5">
            <a:extLst>
              <a:ext uri="{FF2B5EF4-FFF2-40B4-BE49-F238E27FC236}">
                <a16:creationId xmlns:a16="http://schemas.microsoft.com/office/drawing/2014/main" id="{C364DB20-9E5D-7B94-2FDE-B1028D36D3AA}"/>
              </a:ext>
            </a:extLst>
          </p:cNvPr>
          <p:cNvPicPr>
            <a:picLocks noChangeAspect="1"/>
          </p:cNvPicPr>
          <p:nvPr/>
        </p:nvPicPr>
        <p:blipFill>
          <a:blip r:embed="rId3"/>
          <a:stretch>
            <a:fillRect/>
          </a:stretch>
        </p:blipFill>
        <p:spPr>
          <a:xfrm>
            <a:off x="1524000" y="3257435"/>
            <a:ext cx="9098644" cy="1403759"/>
          </a:xfrm>
          <a:prstGeom prst="rect">
            <a:avLst/>
          </a:prstGeom>
        </p:spPr>
      </p:pic>
      <p:sp>
        <p:nvSpPr>
          <p:cNvPr id="10" name="TextBox 9">
            <a:extLst>
              <a:ext uri="{FF2B5EF4-FFF2-40B4-BE49-F238E27FC236}">
                <a16:creationId xmlns:a16="http://schemas.microsoft.com/office/drawing/2014/main" id="{28AB3ADC-EE8B-883E-8ABD-0851B9A3BC53}"/>
              </a:ext>
            </a:extLst>
          </p:cNvPr>
          <p:cNvSpPr txBox="1"/>
          <p:nvPr/>
        </p:nvSpPr>
        <p:spPr>
          <a:xfrm>
            <a:off x="424543" y="5040087"/>
            <a:ext cx="112340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This is our result. </a:t>
            </a:r>
            <a:r>
              <a:rPr lang="en-US" sz="1800">
                <a:effectLst/>
                <a:latin typeface="Times New Roman" panose="02020603050405020304" pitchFamily="18" charset="0"/>
                <a:ea typeface="Calibri" panose="020F0502020204030204" pitchFamily="34" charset="0"/>
              </a:rPr>
              <a:t>We recommended that the bakery bake daily items according to the following results to maximize the monthly profit. At the same time, Joanne can also pay employees a minimum weekend bonus.</a:t>
            </a:r>
            <a:r>
              <a:rPr lang="en-AE">
                <a:effectLst/>
              </a:rPr>
              <a:t> </a:t>
            </a:r>
            <a:endParaRPr lang="en-US"/>
          </a:p>
        </p:txBody>
      </p:sp>
    </p:spTree>
    <p:extLst>
      <p:ext uri="{BB962C8B-B14F-4D97-AF65-F5344CB8AC3E}">
        <p14:creationId xmlns:p14="http://schemas.microsoft.com/office/powerpoint/2010/main" val="1186112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7574"/>
    </mc:Choice>
    <mc:Fallback xmlns="">
      <p:transition spd="slow" advTm="37574"/>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1032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 Potedar (Student)</dc:creator>
  <cp:lastModifiedBy>Nitish Potedar (Student)</cp:lastModifiedBy>
  <cp:revision>3</cp:revision>
  <dcterms:created xsi:type="dcterms:W3CDTF">2022-12-08T21:38:13Z</dcterms:created>
  <dcterms:modified xsi:type="dcterms:W3CDTF">2023-02-14T11:19:33Z</dcterms:modified>
</cp:coreProperties>
</file>