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Inter"/>
      <p:regular r:id="rId17"/>
      <p:bold r:id="rId18"/>
    </p:embeddedFon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BIe9STTumBVcwLG9EUV859yW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3F8682-513A-4965-872C-22C7526E28F3}">
  <a:tblStyle styleId="{FC3F8682-513A-4965-872C-22C7526E28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nter-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font" Target="fonts/Int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28b36dca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28b36dc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2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2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5"/>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1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15"/>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6"/>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6"/>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16"/>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1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7"/>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17"/>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17"/>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17"/>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1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1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1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0"/>
          <p:cNvGrpSpPr/>
          <p:nvPr/>
        </p:nvGrpSpPr>
        <p:grpSpPr>
          <a:xfrm>
            <a:off x="7477387" y="482170"/>
            <a:ext cx="4074533" cy="5149101"/>
            <a:chOff x="7477387" y="482170"/>
            <a:chExt cx="4074533" cy="5149101"/>
          </a:xfrm>
        </p:grpSpPr>
        <p:sp>
          <p:nvSpPr>
            <p:cNvPr id="73" name="Google Shape;73;p2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p:nvPr>
            <p:ph idx="2" type="pic"/>
          </p:nvPr>
        </p:nvSpPr>
        <p:spPr>
          <a:xfrm>
            <a:off x="8124389" y="1122542"/>
            <a:ext cx="2791171" cy="3866327"/>
          </a:xfrm>
          <a:prstGeom prst="rect">
            <a:avLst/>
          </a:prstGeom>
          <a:solidFill>
            <a:srgbClr val="D8D8D8"/>
          </a:solidFill>
          <a:ln>
            <a:noFill/>
          </a:ln>
        </p:spPr>
      </p:sp>
      <p:sp>
        <p:nvSpPr>
          <p:cNvPr id="77" name="Google Shape;77;p2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ill Sans"/>
              <a:buNone/>
            </a:pPr>
            <a:r>
              <a:rPr lang="en-US"/>
              <a:t>CIS508 – TEAM ASSIGNMENT 1</a:t>
            </a:r>
            <a:endParaRPr/>
          </a:p>
        </p:txBody>
      </p:sp>
      <p:sp>
        <p:nvSpPr>
          <p:cNvPr id="101" name="Google Shape;101;p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2800"/>
              <a:buNone/>
            </a:pPr>
            <a:r>
              <a:rPr b="1" i="0" lang="en-US" sz="2800">
                <a:latin typeface="Arial"/>
                <a:ea typeface="Arial"/>
                <a:cs typeface="Arial"/>
                <a:sym typeface="Arial"/>
              </a:rPr>
              <a:t>HOUSE PRICES - ADVANCED REGRESSION TECHNIQUES</a:t>
            </a:r>
            <a:endParaRPr/>
          </a:p>
          <a:p>
            <a:pPr indent="0" lvl="0" marL="0" rtl="0" algn="l">
              <a:lnSpc>
                <a:spcPct val="120000"/>
              </a:lnSpc>
              <a:spcBef>
                <a:spcPts val="10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CONTRIBUTIONS </a:t>
            </a:r>
            <a:endParaRPr/>
          </a:p>
        </p:txBody>
      </p:sp>
      <p:sp>
        <p:nvSpPr>
          <p:cNvPr id="153" name="Google Shape;153;p9"/>
          <p:cNvSpPr txBox="1"/>
          <p:nvPr>
            <p:ph idx="1" type="body"/>
          </p:nvPr>
        </p:nvSpPr>
        <p:spPr>
          <a:xfrm>
            <a:off x="1451575" y="2015725"/>
            <a:ext cx="9603300" cy="3540600"/>
          </a:xfrm>
          <a:prstGeom prst="rect">
            <a:avLst/>
          </a:prstGeom>
          <a:noFill/>
          <a:ln>
            <a:noFill/>
          </a:ln>
        </p:spPr>
        <p:txBody>
          <a:bodyPr anchorCtr="0" anchor="t" bIns="45700" lIns="91425" spcFirstLastPara="1" rIns="91425" wrap="square" tIns="45700">
            <a:normAutofit fontScale="77500" lnSpcReduction="20000"/>
          </a:bodyPr>
          <a:lstStyle/>
          <a:p>
            <a:pPr indent="-212725" lvl="0" marL="228600" rtl="0" algn="l">
              <a:spcBef>
                <a:spcPts val="0"/>
              </a:spcBef>
              <a:spcAft>
                <a:spcPts val="0"/>
              </a:spcAft>
              <a:buSzPct val="100000"/>
              <a:buChar char="•"/>
            </a:pPr>
            <a:r>
              <a:rPr lang="en-US"/>
              <a:t>Abhiram Cheruku – Tried Label Encoding, Decision Tree algorithm</a:t>
            </a:r>
            <a:endParaRPr/>
          </a:p>
          <a:p>
            <a:pPr indent="-212725" lvl="0" marL="228600" rtl="0" algn="l">
              <a:spcBef>
                <a:spcPts val="1000"/>
              </a:spcBef>
              <a:spcAft>
                <a:spcPts val="0"/>
              </a:spcAft>
              <a:buSzPct val="100000"/>
              <a:buChar char="•"/>
            </a:pPr>
            <a:r>
              <a:rPr lang="en-US"/>
              <a:t>Yijian Zheng – Code the initial steps. Check the data, and doing OneHot Encoding. Make the data ready for putting into models. Simply ran some models like random forest, decision tree and knn to see if the adjustment of data works.</a:t>
            </a:r>
            <a:endParaRPr/>
          </a:p>
          <a:p>
            <a:pPr indent="-212725" lvl="0" marL="228600" rtl="0" algn="l">
              <a:spcBef>
                <a:spcPts val="1000"/>
              </a:spcBef>
              <a:spcAft>
                <a:spcPts val="0"/>
              </a:spcAft>
              <a:buSzPct val="100000"/>
              <a:buChar char="•"/>
            </a:pPr>
            <a:r>
              <a:rPr lang="en-US"/>
              <a:t>Smitha Basavaraju – Data Cleaning, Random Forest Algorithm</a:t>
            </a:r>
            <a:endParaRPr/>
          </a:p>
          <a:p>
            <a:pPr indent="-212725" lvl="0" marL="228600" rtl="0" algn="l">
              <a:spcBef>
                <a:spcPts val="1000"/>
              </a:spcBef>
              <a:spcAft>
                <a:spcPts val="0"/>
              </a:spcAft>
              <a:buSzPct val="100000"/>
              <a:buChar char="•"/>
            </a:pPr>
            <a:r>
              <a:rPr lang="en-US"/>
              <a:t>Nitish Potedar – Data Cleaning (Test Data), One-Hot Encoding, SVM, Gradient-Boosting, Stacking and Code Consolidation</a:t>
            </a:r>
            <a:endParaRPr/>
          </a:p>
          <a:p>
            <a:pPr indent="-212725" lvl="0" marL="228600" rtl="0" algn="l">
              <a:spcBef>
                <a:spcPts val="1000"/>
              </a:spcBef>
              <a:spcAft>
                <a:spcPts val="0"/>
              </a:spcAft>
              <a:buSzPct val="100000"/>
              <a:buChar char="•"/>
            </a:pPr>
            <a:r>
              <a:rPr lang="en-US"/>
              <a:t>Kiran Murchite – MLP algorithm and hyper-parameter tuning, code consolidation, assignment overall planning and presentation</a:t>
            </a:r>
            <a:endParaRPr/>
          </a:p>
          <a:p>
            <a:pPr indent="-190182" lvl="0" marL="228600" rtl="0" algn="l">
              <a:lnSpc>
                <a:spcPct val="120000"/>
              </a:lnSpc>
              <a:spcBef>
                <a:spcPts val="1000"/>
              </a:spcBef>
              <a:spcAft>
                <a:spcPts val="0"/>
              </a:spcAft>
              <a:buSzPct val="90000"/>
              <a:buChar char="•"/>
            </a:pPr>
            <a:r>
              <a:t/>
            </a:r>
            <a:endParaRPr/>
          </a:p>
          <a:p>
            <a:pPr indent="-101600" lvl="0" marL="228600" rtl="0" algn="l">
              <a:lnSpc>
                <a:spcPct val="120000"/>
              </a:lnSpc>
              <a:spcBef>
                <a:spcPts val="1000"/>
              </a:spcBef>
              <a:spcAft>
                <a:spcPts val="0"/>
              </a:spcAft>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nvSpPr>
        <p:spPr>
          <a:xfrm>
            <a:off x="3333750" y="1504950"/>
            <a:ext cx="56292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Thank You!</a:t>
            </a:r>
            <a:endParaRPr sz="18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451579" y="804520"/>
            <a:ext cx="9603275" cy="63375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i="0" lang="en-US">
                <a:latin typeface="Arial"/>
                <a:ea typeface="Arial"/>
                <a:cs typeface="Arial"/>
                <a:sym typeface="Arial"/>
              </a:rPr>
              <a:t>HOUSE PRICES - ADVANCED REGRESSION TECHNIQUES</a:t>
            </a:r>
            <a:br>
              <a:rPr b="1" i="0" lang="en-US">
                <a:solidFill>
                  <a:srgbClr val="FFFFFF"/>
                </a:solidFill>
                <a:latin typeface="Arial"/>
                <a:ea typeface="Arial"/>
                <a:cs typeface="Arial"/>
                <a:sym typeface="Arial"/>
              </a:rPr>
            </a:br>
            <a:endParaRPr/>
          </a:p>
        </p:txBody>
      </p:sp>
      <p:sp>
        <p:nvSpPr>
          <p:cNvPr id="107" name="Google Shape;107;p2"/>
          <p:cNvSpPr txBox="1"/>
          <p:nvPr>
            <p:ph idx="1" type="body"/>
          </p:nvPr>
        </p:nvSpPr>
        <p:spPr>
          <a:xfrm>
            <a:off x="1366554" y="1984876"/>
            <a:ext cx="9603300" cy="419610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852"/>
              <a:buNone/>
            </a:pPr>
            <a:r>
              <a:t/>
            </a:r>
            <a:endParaRPr sz="1550">
              <a:latin typeface="Inter"/>
              <a:ea typeface="Inter"/>
              <a:cs typeface="Inter"/>
              <a:sym typeface="Inter"/>
            </a:endParaRPr>
          </a:p>
          <a:p>
            <a:pPr indent="-212725" lvl="0" marL="228600" rtl="0" algn="l">
              <a:lnSpc>
                <a:spcPct val="115000"/>
              </a:lnSpc>
              <a:spcBef>
                <a:spcPts val="0"/>
              </a:spcBef>
              <a:spcAft>
                <a:spcPts val="0"/>
              </a:spcAft>
              <a:buSzPts val="1550"/>
              <a:buFont typeface="Inter"/>
              <a:buChar char="•"/>
            </a:pPr>
            <a:r>
              <a:rPr b="0" i="0" lang="en-US" sz="1550">
                <a:latin typeface="Inter"/>
                <a:ea typeface="Inter"/>
                <a:cs typeface="Inter"/>
                <a:sym typeface="Inter"/>
              </a:rPr>
              <a:t>With 79 explanatory variables describing (almost) every aspect of residential homes in Ames, Iowa, this competition challenges us to predict the final price of each home.</a:t>
            </a:r>
            <a:endParaRPr sz="1550">
              <a:latin typeface="Inter"/>
              <a:ea typeface="Inter"/>
              <a:cs typeface="Inter"/>
              <a:sym typeface="Inter"/>
            </a:endParaRPr>
          </a:p>
          <a:p>
            <a:pPr indent="-212725" lvl="0" marL="228600" rtl="0" algn="l">
              <a:lnSpc>
                <a:spcPct val="115000"/>
              </a:lnSpc>
              <a:spcBef>
                <a:spcPts val="0"/>
              </a:spcBef>
              <a:spcAft>
                <a:spcPts val="0"/>
              </a:spcAft>
              <a:buSzPts val="1550"/>
              <a:buFont typeface="Inter"/>
              <a:buChar char="•"/>
            </a:pPr>
            <a:r>
              <a:rPr lang="en-US" sz="1550">
                <a:latin typeface="Inter"/>
                <a:ea typeface="Inter"/>
                <a:cs typeface="Inter"/>
                <a:sym typeface="Inter"/>
              </a:rPr>
              <a:t>We have used below basic regression algorithms</a:t>
            </a:r>
            <a:endParaRPr sz="1550"/>
          </a:p>
          <a:p>
            <a:pPr indent="-428625" lvl="0" marL="914400" rtl="0" algn="l">
              <a:lnSpc>
                <a:spcPct val="100000"/>
              </a:lnSpc>
              <a:spcBef>
                <a:spcPts val="1000"/>
              </a:spcBef>
              <a:spcAft>
                <a:spcPts val="0"/>
              </a:spcAft>
              <a:buSzPts val="1550"/>
              <a:buFont typeface="Gill Sans"/>
              <a:buAutoNum type="arabicPeriod"/>
            </a:pPr>
            <a:r>
              <a:rPr b="0" i="0" lang="en-US" sz="1550">
                <a:latin typeface="Inter"/>
                <a:ea typeface="Inter"/>
                <a:cs typeface="Inter"/>
                <a:sym typeface="Inter"/>
              </a:rPr>
              <a:t>Random Forest</a:t>
            </a:r>
            <a:endParaRPr sz="1550"/>
          </a:p>
          <a:p>
            <a:pPr indent="-428625" lvl="0" marL="914400" rtl="0" algn="l">
              <a:lnSpc>
                <a:spcPct val="100000"/>
              </a:lnSpc>
              <a:spcBef>
                <a:spcPts val="1000"/>
              </a:spcBef>
              <a:spcAft>
                <a:spcPts val="0"/>
              </a:spcAft>
              <a:buSzPts val="1550"/>
              <a:buFont typeface="Gill Sans"/>
              <a:buAutoNum type="arabicPeriod"/>
            </a:pPr>
            <a:r>
              <a:rPr lang="en-US" sz="1550">
                <a:latin typeface="Inter"/>
                <a:ea typeface="Inter"/>
                <a:cs typeface="Inter"/>
                <a:sym typeface="Inter"/>
              </a:rPr>
              <a:t>Decision Tree</a:t>
            </a:r>
            <a:endParaRPr sz="1550"/>
          </a:p>
          <a:p>
            <a:pPr indent="-428625" lvl="0" marL="914400" rtl="0" algn="l">
              <a:lnSpc>
                <a:spcPct val="100000"/>
              </a:lnSpc>
              <a:spcBef>
                <a:spcPts val="1000"/>
              </a:spcBef>
              <a:spcAft>
                <a:spcPts val="0"/>
              </a:spcAft>
              <a:buSzPts val="1550"/>
              <a:buFont typeface="Gill Sans"/>
              <a:buAutoNum type="arabicPeriod"/>
            </a:pPr>
            <a:r>
              <a:rPr b="0" i="0" lang="en-US" sz="1550">
                <a:latin typeface="Inter"/>
                <a:ea typeface="Inter"/>
                <a:cs typeface="Inter"/>
                <a:sym typeface="Inter"/>
              </a:rPr>
              <a:t>Multilayer Perceptron</a:t>
            </a:r>
            <a:endParaRPr sz="1550"/>
          </a:p>
          <a:p>
            <a:pPr indent="-428625" lvl="0" marL="914400" rtl="0" algn="l">
              <a:lnSpc>
                <a:spcPct val="100000"/>
              </a:lnSpc>
              <a:spcBef>
                <a:spcPts val="1000"/>
              </a:spcBef>
              <a:spcAft>
                <a:spcPts val="0"/>
              </a:spcAft>
              <a:buSzPts val="1550"/>
              <a:buFont typeface="Gill Sans"/>
              <a:buAutoNum type="arabicPeriod"/>
            </a:pPr>
            <a:r>
              <a:rPr lang="en-US" sz="1550">
                <a:latin typeface="Inter"/>
                <a:ea typeface="Inter"/>
                <a:cs typeface="Inter"/>
                <a:sym typeface="Inter"/>
              </a:rPr>
              <a:t>Support Vector Machines</a:t>
            </a:r>
            <a:endParaRPr sz="1550">
              <a:latin typeface="Inter"/>
              <a:ea typeface="Inter"/>
              <a:cs typeface="Inter"/>
              <a:sym typeface="Inter"/>
            </a:endParaRPr>
          </a:p>
          <a:p>
            <a:pPr indent="-418782" lvl="0" marL="914400" rtl="0" algn="l">
              <a:lnSpc>
                <a:spcPct val="100000"/>
              </a:lnSpc>
              <a:spcBef>
                <a:spcPts val="1000"/>
              </a:spcBef>
              <a:spcAft>
                <a:spcPts val="0"/>
              </a:spcAft>
              <a:buSzPts val="1395"/>
              <a:buFont typeface="Inter"/>
              <a:buAutoNum type="arabicPeriod"/>
            </a:pPr>
            <a:r>
              <a:rPr lang="en-US" sz="1550">
                <a:latin typeface="Inter"/>
                <a:ea typeface="Inter"/>
                <a:cs typeface="Inter"/>
                <a:sym typeface="Inter"/>
              </a:rPr>
              <a:t>Gradient Boosting</a:t>
            </a:r>
            <a:endParaRPr sz="1550">
              <a:latin typeface="Inter"/>
              <a:ea typeface="Inter"/>
              <a:cs typeface="Inter"/>
              <a:sym typeface="Inter"/>
            </a:endParaRPr>
          </a:p>
          <a:p>
            <a:pPr indent="0" lvl="0" marL="0" rtl="0" algn="l">
              <a:lnSpc>
                <a:spcPct val="100000"/>
              </a:lnSpc>
              <a:spcBef>
                <a:spcPts val="1000"/>
              </a:spcBef>
              <a:spcAft>
                <a:spcPts val="0"/>
              </a:spcAft>
              <a:buNone/>
            </a:pPr>
            <a:r>
              <a:t/>
            </a:r>
            <a:endParaRPr sz="100">
              <a:latin typeface="Inter"/>
              <a:ea typeface="Inter"/>
              <a:cs typeface="Inter"/>
              <a:sym typeface="Inter"/>
            </a:endParaRPr>
          </a:p>
          <a:p>
            <a:pPr indent="-327025" lvl="0" marL="457200" rtl="0" algn="l">
              <a:lnSpc>
                <a:spcPct val="100000"/>
              </a:lnSpc>
              <a:spcBef>
                <a:spcPts val="1000"/>
              </a:spcBef>
              <a:spcAft>
                <a:spcPts val="0"/>
              </a:spcAft>
              <a:buSzPts val="1550"/>
              <a:buFont typeface="Inter"/>
              <a:buChar char="•"/>
            </a:pPr>
            <a:r>
              <a:rPr lang="en-US" sz="1550">
                <a:latin typeface="Inter"/>
                <a:ea typeface="Inter"/>
                <a:cs typeface="Inter"/>
                <a:sym typeface="Inter"/>
              </a:rPr>
              <a:t>Performed s</a:t>
            </a:r>
            <a:r>
              <a:rPr b="0" i="0" lang="en-US" sz="1550">
                <a:latin typeface="Inter"/>
                <a:ea typeface="Inter"/>
                <a:cs typeface="Inter"/>
                <a:sym typeface="Inter"/>
              </a:rPr>
              <a:t>tack</a:t>
            </a:r>
            <a:r>
              <a:rPr lang="en-US" sz="1550">
                <a:latin typeface="Inter"/>
                <a:ea typeface="Inter"/>
                <a:cs typeface="Inter"/>
                <a:sym typeface="Inter"/>
              </a:rPr>
              <a:t>ing by using top three </a:t>
            </a:r>
            <a:r>
              <a:rPr b="0" i="0" lang="en-US" sz="1550">
                <a:latin typeface="Inter"/>
                <a:ea typeface="Inter"/>
                <a:cs typeface="Inter"/>
                <a:sym typeface="Inter"/>
              </a:rPr>
              <a:t>models - Multila</a:t>
            </a:r>
            <a:r>
              <a:rPr lang="en-US" sz="1550">
                <a:latin typeface="Inter"/>
                <a:ea typeface="Inter"/>
                <a:cs typeface="Inter"/>
                <a:sym typeface="Inter"/>
              </a:rPr>
              <a:t>yer Perceptron, Support Vector Machines and Gradient Boosting. </a:t>
            </a:r>
            <a:r>
              <a:rPr lang="en-US" sz="1550">
                <a:latin typeface="Inter"/>
                <a:ea typeface="Inter"/>
                <a:cs typeface="Inter"/>
                <a:sym typeface="Inter"/>
              </a:rPr>
              <a:t>Applied</a:t>
            </a:r>
            <a:r>
              <a:rPr lang="en-US" sz="1550">
                <a:latin typeface="Inter"/>
                <a:ea typeface="Inter"/>
                <a:cs typeface="Inter"/>
                <a:sym typeface="Inter"/>
              </a:rPr>
              <a:t> the obtained datasets on all the above mentioned models to compare.</a:t>
            </a:r>
            <a:endParaRPr sz="1550"/>
          </a:p>
          <a:p>
            <a:pPr indent="-101600" lvl="0" marL="228600" rtl="0" algn="l">
              <a:lnSpc>
                <a:spcPct val="100000"/>
              </a:lnSpc>
              <a:spcBef>
                <a:spcPts val="1000"/>
              </a:spcBef>
              <a:spcAft>
                <a:spcPts val="0"/>
              </a:spcAft>
              <a:buSzPts val="1550"/>
              <a:buNone/>
            </a:pPr>
            <a:r>
              <a:t/>
            </a: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p:nvPr/>
        </p:nvSpPr>
        <p:spPr>
          <a:xfrm>
            <a:off x="0" y="0"/>
            <a:ext cx="10020300" cy="6093927"/>
          </a:xfrm>
          <a:prstGeom prst="rect">
            <a:avLst/>
          </a:prstGeom>
          <a:solidFill>
            <a:srgbClr val="FFFFFF"/>
          </a:solidFill>
          <a:ln>
            <a:noFill/>
          </a:ln>
        </p:spPr>
        <p:txBody>
          <a:bodyPr anchorCtr="0" anchor="ctr" bIns="0" lIns="0" spcFirstLastPara="1" rIns="0" wrap="square" tIns="15235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Data fields</a:t>
            </a:r>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Here's a brief version of what you'll find in the data description file.</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SalePrice</a:t>
            </a:r>
            <a:r>
              <a:rPr b="0" i="0" lang="en-US" sz="1000" u="none" cap="none" strike="noStrike">
                <a:solidFill>
                  <a:srgbClr val="000000"/>
                </a:solidFill>
                <a:latin typeface="Arial"/>
                <a:ea typeface="Arial"/>
                <a:cs typeface="Arial"/>
                <a:sym typeface="Arial"/>
              </a:rPr>
              <a:t> - the property's sale price in dollars. This is the target variable that you're trying to predict.</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MSSubClass</a:t>
            </a:r>
            <a:r>
              <a:rPr b="0" i="0" lang="en-US" sz="1000" u="none" cap="none" strike="noStrike">
                <a:solidFill>
                  <a:srgbClr val="000000"/>
                </a:solidFill>
                <a:latin typeface="Arial"/>
                <a:ea typeface="Arial"/>
                <a:cs typeface="Arial"/>
                <a:sym typeface="Arial"/>
              </a:rPr>
              <a:t>: The building class</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MSZoning</a:t>
            </a:r>
            <a:r>
              <a:rPr b="0" i="0" lang="en-US" sz="1000" u="none" cap="none" strike="noStrike">
                <a:solidFill>
                  <a:srgbClr val="000000"/>
                </a:solidFill>
                <a:latin typeface="Arial"/>
                <a:ea typeface="Arial"/>
                <a:cs typeface="Arial"/>
                <a:sym typeface="Arial"/>
              </a:rPr>
              <a:t>: The general zoning classification</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LotFrontage</a:t>
            </a:r>
            <a:r>
              <a:rPr b="0" i="0" lang="en-US" sz="1000" u="none" cap="none" strike="noStrike">
                <a:solidFill>
                  <a:srgbClr val="000000"/>
                </a:solidFill>
                <a:latin typeface="Arial"/>
                <a:ea typeface="Arial"/>
                <a:cs typeface="Arial"/>
                <a:sym typeface="Arial"/>
              </a:rPr>
              <a:t>: Linear feet of street connected to property</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LotArea</a:t>
            </a:r>
            <a:r>
              <a:rPr b="0" i="0" lang="en-US" sz="1000" u="none" cap="none" strike="noStrike">
                <a:solidFill>
                  <a:srgbClr val="000000"/>
                </a:solidFill>
                <a:latin typeface="Arial"/>
                <a:ea typeface="Arial"/>
                <a:cs typeface="Arial"/>
                <a:sym typeface="Arial"/>
              </a:rPr>
              <a:t>: Lot size in square feet</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Street</a:t>
            </a:r>
            <a:r>
              <a:rPr b="0" i="0" lang="en-US" sz="1000" u="none" cap="none" strike="noStrike">
                <a:solidFill>
                  <a:srgbClr val="000000"/>
                </a:solidFill>
                <a:latin typeface="Arial"/>
                <a:ea typeface="Arial"/>
                <a:cs typeface="Arial"/>
                <a:sym typeface="Arial"/>
              </a:rPr>
              <a:t>: Type of road access</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Alley</a:t>
            </a:r>
            <a:r>
              <a:rPr b="0" i="0" lang="en-US" sz="1000" u="none" cap="none" strike="noStrike">
                <a:solidFill>
                  <a:srgbClr val="000000"/>
                </a:solidFill>
                <a:latin typeface="Arial"/>
                <a:ea typeface="Arial"/>
                <a:cs typeface="Arial"/>
                <a:sym typeface="Arial"/>
              </a:rPr>
              <a:t>: Type of alley access</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LotShape</a:t>
            </a:r>
            <a:r>
              <a:rPr b="0" i="0" lang="en-US" sz="1000" u="none" cap="none" strike="noStrike">
                <a:solidFill>
                  <a:srgbClr val="000000"/>
                </a:solidFill>
                <a:latin typeface="Arial"/>
                <a:ea typeface="Arial"/>
                <a:cs typeface="Arial"/>
                <a:sym typeface="Arial"/>
              </a:rPr>
              <a:t>: General shape of property</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LandContour</a:t>
            </a:r>
            <a:r>
              <a:rPr b="0" i="0" lang="en-US" sz="1000" u="none" cap="none" strike="noStrike">
                <a:solidFill>
                  <a:srgbClr val="000000"/>
                </a:solidFill>
                <a:latin typeface="Arial"/>
                <a:ea typeface="Arial"/>
                <a:cs typeface="Arial"/>
                <a:sym typeface="Arial"/>
              </a:rPr>
              <a:t>: Flatness of the property</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Utilities</a:t>
            </a:r>
            <a:r>
              <a:rPr b="0" i="0" lang="en-US" sz="1000" u="none" cap="none" strike="noStrike">
                <a:solidFill>
                  <a:srgbClr val="000000"/>
                </a:solidFill>
                <a:latin typeface="Arial"/>
                <a:ea typeface="Arial"/>
                <a:cs typeface="Arial"/>
                <a:sym typeface="Arial"/>
              </a:rPr>
              <a:t>: Type of utilities available</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LotConfig</a:t>
            </a:r>
            <a:r>
              <a:rPr b="0" i="0" lang="en-US" sz="1000" u="none" cap="none" strike="noStrike">
                <a:solidFill>
                  <a:srgbClr val="000000"/>
                </a:solidFill>
                <a:latin typeface="Arial"/>
                <a:ea typeface="Arial"/>
                <a:cs typeface="Arial"/>
                <a:sym typeface="Arial"/>
              </a:rPr>
              <a:t>: Lot configuration</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LandSlope</a:t>
            </a:r>
            <a:r>
              <a:rPr b="0" i="0" lang="en-US" sz="1000" u="none" cap="none" strike="noStrike">
                <a:solidFill>
                  <a:srgbClr val="000000"/>
                </a:solidFill>
                <a:latin typeface="Arial"/>
                <a:ea typeface="Arial"/>
                <a:cs typeface="Arial"/>
                <a:sym typeface="Arial"/>
              </a:rPr>
              <a:t>: Slope of property</a:t>
            </a:r>
            <a:endParaRPr/>
          </a:p>
          <a:p>
            <a:pPr indent="-63500" lvl="0" marL="0" marR="0" rtl="0" algn="l">
              <a:lnSpc>
                <a:spcPct val="10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Neighborhood</a:t>
            </a:r>
            <a:r>
              <a:rPr b="0" i="0" lang="en-US" sz="1000" u="none" cap="none" strike="noStrike">
                <a:solidFill>
                  <a:srgbClr val="000000"/>
                </a:solidFill>
                <a:latin typeface="Arial"/>
                <a:ea typeface="Arial"/>
                <a:cs typeface="Arial"/>
                <a:sym typeface="Arial"/>
              </a:rPr>
              <a:t>: Physical locations within Ames city limits</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Condition1: Proximity to main road or railroad</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Condition2: Proximity to main road or railroad (if a second is present)</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BldgType: Type of dwelling</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HouseStyle: Style of dwelling</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OverallQual: Overall material and finish quality</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OverallCond: Overall condition rating</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YearBuilt: Original construction date</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YearRemodAdd: Remodel date</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RoofStyle: Type of roof</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RoofMatl: Roof material</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Exterior1st: Exterior covering on house</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Exterior2nd: Exterior covering on house (if more than one material)</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MasVnrType: Masonry veneer type</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MasVnrArea: Masonry veneer area in square feet</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ExterQual: Exterior material quality</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ExterCond: Present condition of the material on the exterior</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Foundation: Type of foundation</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BsmtQual: Height of the basement</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BsmtCond: General condition of the basement</a:t>
            </a:r>
            <a:endParaRPr/>
          </a:p>
          <a:p>
            <a:pPr indent="-63500" lvl="0" marL="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BsmtExposure: Walkout or garden level basement walls</a:t>
            </a:r>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1" y="0"/>
            <a:ext cx="10544175" cy="7325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none" cap="none" strike="noStrike">
                <a:solidFill>
                  <a:schemeClr val="dk1"/>
                </a:solidFill>
                <a:latin typeface="Gill Sans"/>
                <a:ea typeface="Gill Sans"/>
                <a:cs typeface="Gill Sans"/>
                <a:sym typeface="Gill Sans"/>
              </a:rPr>
              <a:t>BsmtFinType1: Quality of basement finished area</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BsmtFinSF1: Type 1 finished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BsmtFinType2: Quality of second finished area (if present)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BsmtFinSF2: Type 2 finished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BsmtUnfSF: Unfinished square feet of basement area</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TotalBsmtSF: Total square feet of basement area</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Heating: Type of heating</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HeatingQC: Heating quality and condition</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CentralAir: Central air conditioning</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Electrical: Electrical system</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1stFlrSF: First Floor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2ndFlrSF: Second floor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LowQualFinSF: Low quality finished square feet (all floors)</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GrLivArea: Above grade (ground) living area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BsmtFullBath: Basement full bathrooms</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BsmtHalfBath: Basement half bathrooms</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FullBath: Full bathrooms above grade</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HalfBath: Half baths above grade</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Bedroom: Number of bedrooms above basement level</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Kitchen: Number of kitchens</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KitchenQual: Kitchen quality</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TotRmsAbvGrd: Total rooms above grade (does not include bathrooms)</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Functional: Home functionality rating</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Fireplaces: Number of fireplaces</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FireplaceQu: Fireplace quality</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GarageType: Garage location</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GarageYrBlt: Year garage was built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GarageFinish: Interior finish of the garage</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GarageCars: Size of garage in car capacity</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GarageArea: Size of garage in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GarageQual: Garage quality</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GarageCond: Garage condition</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PavedDrive: Paved driveway</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WoodDeckSF: Wood deck area in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OpenPorchSF: Open porch area in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EnclosedPorch: Enclosed porch area in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3SsnPorch: Three season porch area in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ScreenPorch: Screen porch area in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PoolArea: Pool area in square feet</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PoolQC: Pool quality</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Fence: Fence quality</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MiscFeature: Miscellaneous feature not covered in other categories</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MiscVal: $Value of miscellaneous feature</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MoSold: Month Sold</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YrSold: Year Sold</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SaleType: Type of sale</a:t>
            </a:r>
            <a:endParaRPr/>
          </a:p>
          <a:p>
            <a:pPr indent="0" lvl="0" marL="0" marR="0" rtl="0" algn="l">
              <a:spcBef>
                <a:spcPts val="0"/>
              </a:spcBef>
              <a:spcAft>
                <a:spcPts val="0"/>
              </a:spcAft>
              <a:buNone/>
            </a:pPr>
            <a:r>
              <a:rPr lang="en-US" sz="1000">
                <a:solidFill>
                  <a:schemeClr val="dk1"/>
                </a:solidFill>
                <a:latin typeface="Gill Sans"/>
                <a:ea typeface="Gill Sans"/>
                <a:cs typeface="Gill Sans"/>
                <a:sym typeface="Gill Sans"/>
              </a:rPr>
              <a:t>SaleCondition: Condition of sale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INDIVIDUAL MODELS AND KAGGLE SCORES</a:t>
            </a:r>
            <a:endParaRPr/>
          </a:p>
        </p:txBody>
      </p:sp>
      <p:sp>
        <p:nvSpPr>
          <p:cNvPr id="123" name="Google Shape;123;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MLP</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RF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INDIVIDUAL MODELS AND KAGGLE SCORES</a:t>
            </a:r>
            <a:endParaRPr/>
          </a:p>
        </p:txBody>
      </p:sp>
      <p:sp>
        <p:nvSpPr>
          <p:cNvPr id="129" name="Google Shape;129;p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SVM</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Decision Tree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STACKED MODELS AND KAGGLE SCORES</a:t>
            </a:r>
            <a:endParaRPr/>
          </a:p>
        </p:txBody>
      </p:sp>
      <p:sp>
        <p:nvSpPr>
          <p:cNvPr id="135" name="Google Shape;135;p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STACKED MODELS AND KAGGLE SCORES</a:t>
            </a:r>
            <a:endParaRPr/>
          </a:p>
        </p:txBody>
      </p:sp>
      <p:sp>
        <p:nvSpPr>
          <p:cNvPr id="141" name="Google Shape;141;p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728b36dcac_0_0"/>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MSME scores comparison</a:t>
            </a:r>
            <a:endParaRPr/>
          </a:p>
        </p:txBody>
      </p:sp>
      <p:graphicFrame>
        <p:nvGraphicFramePr>
          <p:cNvPr id="147" name="Google Shape;147;g1728b36dcac_0_0"/>
          <p:cNvGraphicFramePr/>
          <p:nvPr/>
        </p:nvGraphicFramePr>
        <p:xfrm>
          <a:off x="952500" y="2526875"/>
          <a:ext cx="3000000" cy="3000000"/>
        </p:xfrm>
        <a:graphic>
          <a:graphicData uri="http://schemas.openxmlformats.org/drawingml/2006/table">
            <a:tbl>
              <a:tblPr>
                <a:noFill/>
                <a:tableStyleId>{FC3F8682-513A-4965-872C-22C7526E28F3}</a:tableStyleId>
              </a:tblPr>
              <a:tblGrid>
                <a:gridCol w="658850"/>
                <a:gridCol w="4484650"/>
                <a:gridCol w="2571750"/>
                <a:gridCol w="2571750"/>
              </a:tblGrid>
              <a:tr h="381000">
                <a:tc>
                  <a:txBody>
                    <a:bodyPr/>
                    <a:lstStyle/>
                    <a:p>
                      <a:pPr indent="0" lvl="0" marL="0" rtl="0" algn="ctr">
                        <a:spcBef>
                          <a:spcPts val="0"/>
                        </a:spcBef>
                        <a:spcAft>
                          <a:spcPts val="0"/>
                        </a:spcAft>
                        <a:buNone/>
                      </a:pPr>
                      <a:r>
                        <a:rPr b="1" lang="en-US"/>
                        <a:t>SNo</a:t>
                      </a:r>
                      <a:endParaRPr b="1"/>
                    </a:p>
                  </a:txBody>
                  <a:tcPr marT="91425" marB="91425" marR="91425" marL="91425"/>
                </a:tc>
                <a:tc>
                  <a:txBody>
                    <a:bodyPr/>
                    <a:lstStyle/>
                    <a:p>
                      <a:pPr indent="0" lvl="0" marL="0" rtl="0" algn="ctr">
                        <a:spcBef>
                          <a:spcPts val="0"/>
                        </a:spcBef>
                        <a:spcAft>
                          <a:spcPts val="0"/>
                        </a:spcAft>
                        <a:buNone/>
                      </a:pPr>
                      <a:r>
                        <a:rPr b="1" lang="en-US"/>
                        <a:t>Regression Model</a:t>
                      </a:r>
                      <a:endParaRPr b="1"/>
                    </a:p>
                  </a:txBody>
                  <a:tcPr marT="91425" marB="91425" marR="91425" marL="91425"/>
                </a:tc>
                <a:tc>
                  <a:txBody>
                    <a:bodyPr/>
                    <a:lstStyle/>
                    <a:p>
                      <a:pPr indent="0" lvl="0" marL="0" rtl="0" algn="ctr">
                        <a:spcBef>
                          <a:spcPts val="0"/>
                        </a:spcBef>
                        <a:spcAft>
                          <a:spcPts val="0"/>
                        </a:spcAft>
                        <a:buNone/>
                      </a:pPr>
                      <a:r>
                        <a:rPr b="1" lang="en-US"/>
                        <a:t>MSME before stacking</a:t>
                      </a:r>
                      <a:endParaRPr b="1"/>
                    </a:p>
                  </a:txBody>
                  <a:tcPr marT="91425" marB="91425" marR="91425" marL="91425"/>
                </a:tc>
                <a:tc>
                  <a:txBody>
                    <a:bodyPr/>
                    <a:lstStyle/>
                    <a:p>
                      <a:pPr indent="0" lvl="0" marL="0" rtl="0" algn="ctr">
                        <a:spcBef>
                          <a:spcPts val="0"/>
                        </a:spcBef>
                        <a:spcAft>
                          <a:spcPts val="0"/>
                        </a:spcAft>
                        <a:buNone/>
                      </a:pPr>
                      <a:r>
                        <a:rPr b="1" lang="en-US"/>
                        <a:t>MSME ater stacking</a:t>
                      </a:r>
                      <a:endParaRPr b="1"/>
                    </a:p>
                  </a:txBody>
                  <a:tcPr marT="91425" marB="91425" marR="91425" marL="91425"/>
                </a:tc>
              </a:tr>
              <a:tr h="381000">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Support Vector Machine</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lang="en-US"/>
                        <a:t>2.</a:t>
                      </a:r>
                      <a:endParaRPr/>
                    </a:p>
                  </a:txBody>
                  <a:tcPr marT="91425" marB="91425" marR="91425" marL="91425"/>
                </a:tc>
                <a:tc>
                  <a:txBody>
                    <a:bodyPr/>
                    <a:lstStyle/>
                    <a:p>
                      <a:pPr indent="0" lvl="0" marL="0" rtl="0" algn="ctr">
                        <a:spcBef>
                          <a:spcPts val="0"/>
                        </a:spcBef>
                        <a:spcAft>
                          <a:spcPts val="0"/>
                        </a:spcAft>
                        <a:buNone/>
                      </a:pPr>
                      <a:r>
                        <a:rPr lang="en-US"/>
                        <a:t>Decision Trees</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lang="en-US"/>
                        <a:t>3.</a:t>
                      </a:r>
                      <a:endParaRPr/>
                    </a:p>
                  </a:txBody>
                  <a:tcPr marT="91425" marB="91425" marR="91425" marL="91425"/>
                </a:tc>
                <a:tc>
                  <a:txBody>
                    <a:bodyPr/>
                    <a:lstStyle/>
                    <a:p>
                      <a:pPr indent="0" lvl="0" marL="0" rtl="0" algn="ctr">
                        <a:spcBef>
                          <a:spcPts val="0"/>
                        </a:spcBef>
                        <a:spcAft>
                          <a:spcPts val="0"/>
                        </a:spcAft>
                        <a:buNone/>
                      </a:pPr>
                      <a:r>
                        <a:rPr lang="en-US"/>
                        <a:t>Random Forest</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lang="en-US"/>
                        <a:t>4.</a:t>
                      </a:r>
                      <a:endParaRPr/>
                    </a:p>
                  </a:txBody>
                  <a:tcPr marT="91425" marB="91425" marR="91425" marL="91425"/>
                </a:tc>
                <a:tc>
                  <a:txBody>
                    <a:bodyPr/>
                    <a:lstStyle/>
                    <a:p>
                      <a:pPr indent="0" lvl="0" marL="0" rtl="0" algn="ctr">
                        <a:spcBef>
                          <a:spcPts val="0"/>
                        </a:spcBef>
                        <a:spcAft>
                          <a:spcPts val="0"/>
                        </a:spcAft>
                        <a:buNone/>
                      </a:pPr>
                      <a:r>
                        <a:rPr lang="en-US"/>
                        <a:t>Gradient Boosting</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lang="en-US"/>
                        <a:t>5.</a:t>
                      </a:r>
                      <a:endParaRPr/>
                    </a:p>
                  </a:txBody>
                  <a:tcPr marT="91425" marB="91425" marR="91425" marL="91425"/>
                </a:tc>
                <a:tc>
                  <a:txBody>
                    <a:bodyPr/>
                    <a:lstStyle/>
                    <a:p>
                      <a:pPr indent="0" lvl="0" marL="0" rtl="0" algn="ctr">
                        <a:spcBef>
                          <a:spcPts val="0"/>
                        </a:spcBef>
                        <a:spcAft>
                          <a:spcPts val="0"/>
                        </a:spcAft>
                        <a:buNone/>
                      </a:pPr>
                      <a:r>
                        <a:rPr lang="en-US"/>
                        <a:t>Multilayer Perceptron</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2022-10-23T19:25:11Z</dcterms:created>
  <dc:creator>Kiran Murchite</dc:creator>
</cp:coreProperties>
</file>