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0" r:id="rId9"/>
    <p:sldId id="261" r:id="rId10"/>
    <p:sldId id="262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79" r:id="rId24"/>
    <p:sldId id="278" r:id="rId25"/>
    <p:sldId id="280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>
        <p:scale>
          <a:sx n="60" d="100"/>
          <a:sy n="60" d="100"/>
        </p:scale>
        <p:origin x="2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23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1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56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9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7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8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3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BCF9-B727-4F42-91F1-16E3BA290A4D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037176-566B-44CE-9B32-98503734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1183906"/>
            <a:ext cx="8351520" cy="1787041"/>
          </a:xfrm>
        </p:spPr>
        <p:txBody>
          <a:bodyPr/>
          <a:lstStyle/>
          <a:p>
            <a:r>
              <a:rPr lang="en-US" dirty="0"/>
              <a:t>KDD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2885"/>
          </a:xfrm>
        </p:spPr>
        <p:txBody>
          <a:bodyPr>
            <a:normAutofit/>
          </a:bodyPr>
          <a:lstStyle/>
          <a:p>
            <a:r>
              <a:rPr lang="en-US" u="sng" dirty="0"/>
              <a:t>Team members: </a:t>
            </a:r>
          </a:p>
          <a:p>
            <a:r>
              <a:rPr lang="en-US" dirty="0" err="1"/>
              <a:t>Sampath</a:t>
            </a:r>
            <a:r>
              <a:rPr lang="en-US" dirty="0"/>
              <a:t> Kumar </a:t>
            </a:r>
            <a:r>
              <a:rPr lang="en-US" dirty="0" err="1"/>
              <a:t>Gunasekaran</a:t>
            </a:r>
            <a:endParaRPr lang="en-US" dirty="0"/>
          </a:p>
          <a:p>
            <a:r>
              <a:rPr lang="en-US" dirty="0" err="1"/>
              <a:t>Nitish</a:t>
            </a:r>
            <a:r>
              <a:rPr lang="en-US" dirty="0"/>
              <a:t> </a:t>
            </a:r>
            <a:r>
              <a:rPr lang="en-US" dirty="0" err="1"/>
              <a:t>Rangarajan</a:t>
            </a:r>
            <a:endParaRPr lang="en-US" dirty="0"/>
          </a:p>
          <a:p>
            <a:r>
              <a:rPr lang="en-US" dirty="0" err="1"/>
              <a:t>Yuvaraj</a:t>
            </a:r>
            <a:r>
              <a:rPr lang="en-US" dirty="0"/>
              <a:t> </a:t>
            </a:r>
            <a:r>
              <a:rPr lang="en-US" dirty="0" err="1"/>
              <a:t>Sundarrajan</a:t>
            </a:r>
            <a:endParaRPr lang="en-US" dirty="0"/>
          </a:p>
          <a:p>
            <a:r>
              <a:rPr lang="en-US" dirty="0"/>
              <a:t>Ajay Kumar </a:t>
            </a:r>
            <a:r>
              <a:rPr lang="en-US" dirty="0" err="1"/>
              <a:t>Prathap</a:t>
            </a:r>
            <a:endParaRPr lang="en-US" dirty="0"/>
          </a:p>
          <a:p>
            <a:r>
              <a:rPr lang="en-US" dirty="0"/>
              <a:t>Shrutha Kashyap</a:t>
            </a:r>
          </a:p>
        </p:txBody>
      </p:sp>
    </p:spTree>
    <p:extLst>
      <p:ext uri="{BB962C8B-B14F-4D97-AF65-F5344CB8AC3E}">
        <p14:creationId xmlns:p14="http://schemas.microsoft.com/office/powerpoint/2010/main" val="377212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417"/>
            <a:ext cx="10515600" cy="4646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Call: </a:t>
            </a:r>
            <a:r>
              <a:rPr lang="en-US" dirty="0" err="1"/>
              <a:t>xtabs</a:t>
            </a:r>
            <a:r>
              <a:rPr lang="en-US" dirty="0"/>
              <a:t>(formula = ~race + readmitted, data = patients)</a:t>
            </a:r>
            <a:endParaRPr lang="en-US" b="0" dirty="0">
              <a:effectLst/>
            </a:endParaRPr>
          </a:p>
          <a:p>
            <a:r>
              <a:rPr lang="en-US" dirty="0"/>
              <a:t>Number of cases in table: 9772 </a:t>
            </a:r>
            <a:endParaRPr lang="en-US" b="0" dirty="0">
              <a:effectLst/>
            </a:endParaRPr>
          </a:p>
          <a:p>
            <a:r>
              <a:rPr lang="en-US" dirty="0"/>
              <a:t>Number of factors: 2 </a:t>
            </a:r>
            <a:endParaRPr lang="en-US" b="0" dirty="0">
              <a:effectLst/>
            </a:endParaRPr>
          </a:p>
          <a:p>
            <a:r>
              <a:rPr lang="en-US" dirty="0"/>
              <a:t>Test for independence of all factors:</a:t>
            </a:r>
            <a:endParaRPr lang="en-US" b="0" dirty="0">
              <a:effectLst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Chisq</a:t>
            </a:r>
            <a:r>
              <a:rPr lang="en-US" dirty="0">
                <a:solidFill>
                  <a:srgbClr val="FF0000"/>
                </a:solidFill>
              </a:rPr>
              <a:t> = 58.37, 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= 5, p-value = 2.644e-11</a:t>
            </a:r>
            <a:endParaRPr lang="en-US" b="0" dirty="0">
              <a:solidFill>
                <a:srgbClr val="FF0000"/>
              </a:solidFill>
              <a:effectLst/>
            </a:endParaRPr>
          </a:p>
          <a:p>
            <a:r>
              <a:rPr lang="en-US" dirty="0"/>
              <a:t>                   X^2 </a:t>
            </a:r>
            <a:r>
              <a:rPr lang="en-US" dirty="0" err="1"/>
              <a:t>df</a:t>
            </a:r>
            <a:r>
              <a:rPr lang="en-US" dirty="0"/>
              <a:t>   P(&gt; X^2)</a:t>
            </a:r>
            <a:endParaRPr lang="en-US" b="0" dirty="0">
              <a:effectLst/>
            </a:endParaRPr>
          </a:p>
          <a:p>
            <a:r>
              <a:rPr lang="en-US" dirty="0"/>
              <a:t>Likelihood Ratio 60.077  5 1.1719e-11</a:t>
            </a:r>
            <a:endParaRPr lang="en-US" b="0" dirty="0">
              <a:effectLst/>
            </a:endParaRPr>
          </a:p>
          <a:p>
            <a:r>
              <a:rPr lang="en-US" dirty="0"/>
              <a:t>Pearson          58.366  5 2.6439e-11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Phi-Coefficient   : NA </a:t>
            </a:r>
            <a:endParaRPr lang="en-US" b="0" dirty="0">
              <a:effectLst/>
            </a:endParaRPr>
          </a:p>
          <a:p>
            <a:r>
              <a:rPr lang="en-US" dirty="0"/>
              <a:t>Contingency </a:t>
            </a:r>
            <a:r>
              <a:rPr lang="en-US" dirty="0" err="1"/>
              <a:t>Coeff</a:t>
            </a:r>
            <a:r>
              <a:rPr lang="en-US" dirty="0"/>
              <a:t>.: 0.077 </a:t>
            </a:r>
            <a:endParaRPr lang="en-US" b="0" dirty="0">
              <a:effectLst/>
            </a:endParaRPr>
          </a:p>
          <a:p>
            <a:r>
              <a:rPr lang="en-US" dirty="0"/>
              <a:t>Cramer's V        : 0.077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0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288"/>
          </a:xfrm>
        </p:spPr>
        <p:txBody>
          <a:bodyPr/>
          <a:lstStyle/>
          <a:p>
            <a:r>
              <a:rPr lang="en-US" dirty="0"/>
              <a:t>Bar-Plot for Race and Readmitted</a:t>
            </a:r>
          </a:p>
        </p:txBody>
      </p:sp>
      <p:pic>
        <p:nvPicPr>
          <p:cNvPr id="2050" name="Picture 2" descr="https://lh6.googleusercontent.com/gmoE7KlyqbQohhNZ-3qZwKv9v1Qn3xqFKCGQBe24kvYH_n-iPtispcZQziSg1GHjOF6dapSa45-oc4xcuqs0_9fsFCYG_Q9LfYkrZ6ZvP2Vb4rjZv7nd8FMyj82CuTVDUhYw977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17" y="1480372"/>
            <a:ext cx="9144000" cy="483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6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909"/>
          </a:xfrm>
        </p:spPr>
        <p:txBody>
          <a:bodyPr/>
          <a:lstStyle/>
          <a:p>
            <a:r>
              <a:rPr lang="en-US" dirty="0"/>
              <a:t>Correlation analysis: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162"/>
            <a:ext cx="10515600" cy="4819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&gt;tab &lt;- </a:t>
            </a:r>
            <a:r>
              <a:rPr lang="en-US" dirty="0" err="1">
                <a:solidFill>
                  <a:schemeClr val="accent1"/>
                </a:solidFill>
              </a:rPr>
              <a:t>xtabs</a:t>
            </a:r>
            <a:r>
              <a:rPr lang="en-US" dirty="0">
                <a:solidFill>
                  <a:schemeClr val="accent1"/>
                </a:solidFill>
              </a:rPr>
              <a:t>(~age + readmitted, data = patients)</a:t>
            </a:r>
            <a:br>
              <a:rPr lang="en-US" b="0" dirty="0">
                <a:solidFill>
                  <a:schemeClr val="accent1"/>
                </a:solidFill>
                <a:effectLst/>
              </a:rPr>
            </a:br>
            <a:r>
              <a:rPr lang="en-US" b="0" dirty="0">
                <a:solidFill>
                  <a:schemeClr val="accent1"/>
                </a:solidFill>
                <a:effectLst/>
              </a:rPr>
              <a:t>&gt;</a:t>
            </a:r>
            <a:r>
              <a:rPr lang="en-US" dirty="0" err="1">
                <a:solidFill>
                  <a:schemeClr val="accent1"/>
                </a:solidFill>
              </a:rPr>
              <a:t>barplot</a:t>
            </a:r>
            <a:r>
              <a:rPr lang="en-US" dirty="0">
                <a:solidFill>
                  <a:schemeClr val="accent1"/>
                </a:solidFill>
              </a:rPr>
              <a:t>(tab, main="Data Distribution by Readmitted patients vs Age results",</a:t>
            </a:r>
            <a:r>
              <a:rPr lang="en-US" dirty="0" err="1">
                <a:solidFill>
                  <a:schemeClr val="accent1"/>
                </a:solidFill>
              </a:rPr>
              <a:t>xlab</a:t>
            </a:r>
            <a:r>
              <a:rPr lang="en-US" dirty="0">
                <a:solidFill>
                  <a:schemeClr val="accent1"/>
                </a:solidFill>
              </a:rPr>
              <a:t>="Age </a:t>
            </a:r>
            <a:r>
              <a:rPr lang="en-US" dirty="0" err="1">
                <a:solidFill>
                  <a:schemeClr val="accent1"/>
                </a:solidFill>
              </a:rPr>
              <a:t>Results",col</a:t>
            </a:r>
            <a:r>
              <a:rPr lang="en-US" dirty="0">
                <a:solidFill>
                  <a:schemeClr val="accent1"/>
                </a:solidFill>
              </a:rPr>
              <a:t>=c("darkgreen","blue","red","orange","yellow","maroon","pink","violet","cyan","magenta"),legend = </a:t>
            </a:r>
            <a:r>
              <a:rPr lang="en-US" dirty="0" err="1">
                <a:solidFill>
                  <a:schemeClr val="accent1"/>
                </a:solidFill>
              </a:rPr>
              <a:t>rownames</a:t>
            </a:r>
            <a:r>
              <a:rPr lang="en-US" dirty="0">
                <a:solidFill>
                  <a:schemeClr val="accent1"/>
                </a:solidFill>
              </a:rPr>
              <a:t>(tab), beside=TRUE)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b="0" dirty="0">
                <a:solidFill>
                  <a:schemeClr val="accent1"/>
                </a:solidFill>
                <a:effectLst/>
              </a:rPr>
            </a:br>
            <a:r>
              <a:rPr lang="en-US" b="0" dirty="0">
                <a:solidFill>
                  <a:schemeClr val="accent1"/>
                </a:solidFill>
                <a:effectLst/>
              </a:rPr>
              <a:t>&gt;</a:t>
            </a:r>
            <a:r>
              <a:rPr lang="en-US" dirty="0">
                <a:solidFill>
                  <a:schemeClr val="accent1"/>
                </a:solidFill>
              </a:rPr>
              <a:t>summary(</a:t>
            </a:r>
            <a:r>
              <a:rPr lang="en-US" dirty="0" err="1">
                <a:solidFill>
                  <a:schemeClr val="accent1"/>
                </a:solidFill>
              </a:rPr>
              <a:t>assocstats</a:t>
            </a:r>
            <a:r>
              <a:rPr lang="en-US" dirty="0">
                <a:solidFill>
                  <a:schemeClr val="accent1"/>
                </a:solidFill>
              </a:rPr>
              <a:t>(tab))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34600" cy="645528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657"/>
            <a:ext cx="10515600" cy="5012306"/>
          </a:xfrm>
        </p:spPr>
        <p:txBody>
          <a:bodyPr>
            <a:normAutofit/>
          </a:bodyPr>
          <a:lstStyle/>
          <a:p>
            <a:r>
              <a:rPr lang="en-US" dirty="0"/>
              <a:t>Call: </a:t>
            </a:r>
            <a:r>
              <a:rPr lang="en-US" dirty="0" err="1"/>
              <a:t>xtabs</a:t>
            </a:r>
            <a:r>
              <a:rPr lang="en-US" dirty="0"/>
              <a:t>(formula = ~age + readmitted, data = patients)</a:t>
            </a:r>
            <a:endParaRPr lang="en-US" b="0" dirty="0">
              <a:effectLst/>
            </a:endParaRPr>
          </a:p>
          <a:p>
            <a:r>
              <a:rPr lang="en-US" dirty="0"/>
              <a:t>Number of cases in table: 9772 </a:t>
            </a:r>
            <a:endParaRPr lang="en-US" b="0" dirty="0">
              <a:effectLst/>
            </a:endParaRPr>
          </a:p>
          <a:p>
            <a:r>
              <a:rPr lang="en-US" dirty="0"/>
              <a:t>Number of factors: 2 </a:t>
            </a:r>
            <a:endParaRPr lang="en-US" b="0" dirty="0">
              <a:effectLst/>
            </a:endParaRPr>
          </a:p>
          <a:p>
            <a:r>
              <a:rPr lang="en-US" dirty="0"/>
              <a:t>Test for independence of all factors:</a:t>
            </a:r>
            <a:endParaRPr lang="en-US" b="0" dirty="0">
              <a:effectLst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Chisq</a:t>
            </a:r>
            <a:r>
              <a:rPr lang="en-US" dirty="0">
                <a:solidFill>
                  <a:srgbClr val="FF0000"/>
                </a:solidFill>
              </a:rPr>
              <a:t> = 100.81, 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= 9, p-value = 1.078e-17</a:t>
            </a:r>
            <a:endParaRPr lang="en-US" b="0" dirty="0">
              <a:solidFill>
                <a:srgbClr val="FF0000"/>
              </a:solidFill>
              <a:effectLst/>
            </a:endParaRPr>
          </a:p>
          <a:p>
            <a:r>
              <a:rPr lang="en-US" dirty="0"/>
              <a:t>                   X^2 </a:t>
            </a:r>
            <a:r>
              <a:rPr lang="en-US" dirty="0" err="1"/>
              <a:t>df</a:t>
            </a:r>
            <a:r>
              <a:rPr lang="en-US" dirty="0"/>
              <a:t> P(&gt; X^2)</a:t>
            </a:r>
            <a:endParaRPr lang="en-US" b="0" dirty="0">
              <a:effectLst/>
            </a:endParaRPr>
          </a:p>
          <a:p>
            <a:r>
              <a:rPr lang="en-US" dirty="0"/>
              <a:t>Likelihood Ratio 104.77  9        0</a:t>
            </a:r>
            <a:endParaRPr lang="en-US" b="0" dirty="0">
              <a:effectLst/>
            </a:endParaRPr>
          </a:p>
          <a:p>
            <a:r>
              <a:rPr lang="en-US" dirty="0"/>
              <a:t>Pearson          100.81  9        0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Phi-Coefficient   : NA </a:t>
            </a:r>
            <a:endParaRPr lang="en-US" b="0" dirty="0">
              <a:effectLst/>
            </a:endParaRPr>
          </a:p>
          <a:p>
            <a:r>
              <a:rPr lang="en-US" dirty="0"/>
              <a:t>Contingency </a:t>
            </a:r>
            <a:r>
              <a:rPr lang="en-US" dirty="0" err="1"/>
              <a:t>Coeff</a:t>
            </a:r>
            <a:r>
              <a:rPr lang="en-US" dirty="0"/>
              <a:t>.: 0.101 </a:t>
            </a:r>
            <a:endParaRPr lang="en-US" b="0" dirty="0">
              <a:effectLst/>
            </a:endParaRPr>
          </a:p>
          <a:p>
            <a:r>
              <a:rPr lang="en-US" dirty="0"/>
              <a:t>Cramer's V        : 0.102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4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dCLND_oiviI0heEcZVASceR1n0nyscyHvCtJFRKzvqaHfduc8Q9x_qIxXsR0cs71mp3IgORy5mSREqyGrS4fnmRC2-jWGJyQH04BzoFLp9O248ACnru6ju-e2N15pG_xF2hKpY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1" y="693019"/>
            <a:ext cx="10911703" cy="530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3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/>
          <a:lstStyle/>
          <a:p>
            <a:r>
              <a:rPr lang="en-US" dirty="0"/>
              <a:t>Correlation Analysis: HbA1C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036"/>
            <a:ext cx="10515600" cy="48679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&gt;tab &lt;- </a:t>
            </a:r>
            <a:r>
              <a:rPr lang="en-US" dirty="0" err="1">
                <a:solidFill>
                  <a:schemeClr val="accent1"/>
                </a:solidFill>
              </a:rPr>
              <a:t>xtabs</a:t>
            </a:r>
            <a:r>
              <a:rPr lang="en-US" dirty="0">
                <a:solidFill>
                  <a:schemeClr val="accent1"/>
                </a:solidFill>
              </a:rPr>
              <a:t>(~A1Cresult + readmitted, data = patients)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 err="1">
                <a:solidFill>
                  <a:schemeClr val="accent1"/>
                </a:solidFill>
              </a:rPr>
              <a:t>barplot</a:t>
            </a:r>
            <a:r>
              <a:rPr lang="en-US" dirty="0">
                <a:solidFill>
                  <a:schemeClr val="accent1"/>
                </a:solidFill>
              </a:rPr>
              <a:t>(tab, main="Data Distribution by Readmitted patients vs HBA1C results",</a:t>
            </a:r>
            <a:r>
              <a:rPr lang="en-US" dirty="0" err="1">
                <a:solidFill>
                  <a:schemeClr val="accent1"/>
                </a:solidFill>
              </a:rPr>
              <a:t>xlab</a:t>
            </a:r>
            <a:r>
              <a:rPr lang="en-US" dirty="0">
                <a:solidFill>
                  <a:schemeClr val="accent1"/>
                </a:solidFill>
              </a:rPr>
              <a:t>="HBA1C Results", col=c("</a:t>
            </a:r>
            <a:r>
              <a:rPr lang="en-US" dirty="0" err="1">
                <a:solidFill>
                  <a:schemeClr val="accent1"/>
                </a:solidFill>
              </a:rPr>
              <a:t>darkgreen</a:t>
            </a:r>
            <a:r>
              <a:rPr lang="en-US" dirty="0">
                <a:solidFill>
                  <a:schemeClr val="accent1"/>
                </a:solidFill>
              </a:rPr>
              <a:t>","</a:t>
            </a:r>
            <a:r>
              <a:rPr lang="en-US" dirty="0" err="1">
                <a:solidFill>
                  <a:schemeClr val="accent1"/>
                </a:solidFill>
              </a:rPr>
              <a:t>blue","red","orange</a:t>
            </a:r>
            <a:r>
              <a:rPr lang="en-US" dirty="0">
                <a:solidFill>
                  <a:schemeClr val="accent1"/>
                </a:solidFill>
              </a:rPr>
              <a:t>"),legend = </a:t>
            </a:r>
            <a:r>
              <a:rPr lang="en-US" dirty="0" err="1">
                <a:solidFill>
                  <a:schemeClr val="accent1"/>
                </a:solidFill>
              </a:rPr>
              <a:t>rownames</a:t>
            </a:r>
            <a:r>
              <a:rPr lang="en-US" dirty="0">
                <a:solidFill>
                  <a:schemeClr val="accent1"/>
                </a:solidFill>
              </a:rPr>
              <a:t>(tab), beside=TRUE)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b="0" dirty="0">
                <a:solidFill>
                  <a:schemeClr val="accent1"/>
                </a:solidFill>
                <a:effectLst/>
              </a:rPr>
            </a:br>
            <a:r>
              <a:rPr lang="en-US" b="0" dirty="0">
                <a:solidFill>
                  <a:schemeClr val="accent1"/>
                </a:solidFill>
                <a:effectLst/>
              </a:rPr>
              <a:t>&gt;</a:t>
            </a:r>
            <a:r>
              <a:rPr lang="en-US" dirty="0">
                <a:solidFill>
                  <a:schemeClr val="accent1"/>
                </a:solidFill>
              </a:rPr>
              <a:t>summary(</a:t>
            </a:r>
            <a:r>
              <a:rPr lang="en-US" dirty="0" err="1">
                <a:solidFill>
                  <a:schemeClr val="accent1"/>
                </a:solidFill>
              </a:rPr>
              <a:t>assocstats</a:t>
            </a:r>
            <a:r>
              <a:rPr lang="en-US" dirty="0">
                <a:solidFill>
                  <a:schemeClr val="accent1"/>
                </a:solidFill>
              </a:rPr>
              <a:t>(tab))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en-US" dirty="0"/>
              <a:t>Call: </a:t>
            </a:r>
            <a:r>
              <a:rPr lang="en-US" dirty="0" err="1"/>
              <a:t>xtabs</a:t>
            </a:r>
            <a:r>
              <a:rPr lang="en-US" dirty="0"/>
              <a:t>(formula = ~A1Cresult + readmitted, data = patients)</a:t>
            </a:r>
            <a:endParaRPr lang="en-US" b="0" dirty="0">
              <a:effectLst/>
            </a:endParaRPr>
          </a:p>
          <a:p>
            <a:r>
              <a:rPr lang="en-US" dirty="0"/>
              <a:t>Number of cases in table: 9772 </a:t>
            </a:r>
            <a:endParaRPr lang="en-US" b="0" dirty="0">
              <a:effectLst/>
            </a:endParaRPr>
          </a:p>
          <a:p>
            <a:r>
              <a:rPr lang="en-US" dirty="0"/>
              <a:t>Number of factors: 2 </a:t>
            </a:r>
            <a:endParaRPr lang="en-US" b="0" dirty="0">
              <a:effectLst/>
            </a:endParaRPr>
          </a:p>
          <a:p>
            <a:r>
              <a:rPr lang="en-US" dirty="0"/>
              <a:t>Test for independence of all factors:</a:t>
            </a:r>
            <a:endParaRPr lang="en-US" b="0" dirty="0">
              <a:effectLst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Chisq</a:t>
            </a:r>
            <a:r>
              <a:rPr lang="en-US" dirty="0">
                <a:solidFill>
                  <a:srgbClr val="FF0000"/>
                </a:solidFill>
              </a:rPr>
              <a:t> = 8.836, 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= 3, p-value = 0.03156</a:t>
            </a:r>
            <a:endParaRPr lang="en-US" b="0" dirty="0">
              <a:solidFill>
                <a:srgbClr val="FF0000"/>
              </a:solidFill>
              <a:effectLst/>
            </a:endParaRPr>
          </a:p>
          <a:p>
            <a:r>
              <a:rPr lang="en-US" dirty="0"/>
              <a:t>                   X^2 </a:t>
            </a:r>
            <a:r>
              <a:rPr lang="en-US" dirty="0" err="1"/>
              <a:t>df</a:t>
            </a:r>
            <a:r>
              <a:rPr lang="en-US" dirty="0"/>
              <a:t> P(&gt; X^2)</a:t>
            </a:r>
            <a:endParaRPr lang="en-US" b="0" dirty="0">
              <a:effectLst/>
            </a:endParaRPr>
          </a:p>
          <a:p>
            <a:r>
              <a:rPr lang="en-US" dirty="0"/>
              <a:t>Likelihood Ratio 8.9155  3 0.030436</a:t>
            </a:r>
            <a:endParaRPr lang="en-US" b="0" dirty="0">
              <a:effectLst/>
            </a:endParaRPr>
          </a:p>
          <a:p>
            <a:r>
              <a:rPr lang="en-US" dirty="0"/>
              <a:t>Pearson          8.8358  3 0.031556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Phi-Coefficient   : NA </a:t>
            </a:r>
            <a:endParaRPr lang="en-US" b="0" dirty="0">
              <a:effectLst/>
            </a:endParaRPr>
          </a:p>
          <a:p>
            <a:r>
              <a:rPr lang="en-US" dirty="0"/>
              <a:t>Contingency </a:t>
            </a:r>
            <a:r>
              <a:rPr lang="en-US" dirty="0" err="1"/>
              <a:t>Coeff</a:t>
            </a:r>
            <a:r>
              <a:rPr lang="en-US" dirty="0"/>
              <a:t>.: 0.03 </a:t>
            </a:r>
            <a:endParaRPr lang="en-US" b="0" dirty="0">
              <a:effectLst/>
            </a:endParaRPr>
          </a:p>
          <a:p>
            <a:r>
              <a:rPr lang="en-US" dirty="0"/>
              <a:t>Cramer's V        : 0.03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691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DewUBTv6oDNWi6VhfWxFRj58_UzTribUHRDnaFi6sD0QEvubW5ZQQShmzFAZMAQsUrAoVu5behEci48_z2W3c4LXVsZavxL_4kj5JDC8mL1TX9G7cxHrQuI8eGtR7k61Z5TTxXS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6" y="827773"/>
            <a:ext cx="10262495" cy="542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3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3358" cy="89578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analysis: </a:t>
            </a:r>
            <a:r>
              <a:rPr lang="en-US" dirty="0"/>
              <a:t>Change in Medication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905"/>
            <a:ext cx="10515600" cy="50700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&gt;tab &lt;- </a:t>
            </a:r>
            <a:r>
              <a:rPr lang="en-US" dirty="0" err="1">
                <a:solidFill>
                  <a:schemeClr val="accent1"/>
                </a:solidFill>
              </a:rPr>
              <a:t>xtabs</a:t>
            </a:r>
            <a:r>
              <a:rPr lang="en-US" dirty="0">
                <a:solidFill>
                  <a:schemeClr val="accent1"/>
                </a:solidFill>
              </a:rPr>
              <a:t>(~change + readmitted , data = patients)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 err="1">
                <a:solidFill>
                  <a:schemeClr val="accent1"/>
                </a:solidFill>
              </a:rPr>
              <a:t>barplot</a:t>
            </a:r>
            <a:r>
              <a:rPr lang="en-US" dirty="0">
                <a:solidFill>
                  <a:schemeClr val="accent1"/>
                </a:solidFill>
              </a:rPr>
              <a:t>(tab, main="Data Distribution by Readmitted patients vs Change in Medication results", </a:t>
            </a:r>
            <a:r>
              <a:rPr lang="en-US" dirty="0" err="1">
                <a:solidFill>
                  <a:schemeClr val="accent1"/>
                </a:solidFill>
              </a:rPr>
              <a:t>xlab</a:t>
            </a:r>
            <a:r>
              <a:rPr lang="en-US" dirty="0">
                <a:solidFill>
                  <a:schemeClr val="accent1"/>
                </a:solidFill>
              </a:rPr>
              <a:t>="Change in Medication Results", col=c("</a:t>
            </a:r>
            <a:r>
              <a:rPr lang="en-US" dirty="0" err="1">
                <a:solidFill>
                  <a:schemeClr val="accent1"/>
                </a:solidFill>
              </a:rPr>
              <a:t>darkgreen</a:t>
            </a:r>
            <a:r>
              <a:rPr lang="en-US" dirty="0">
                <a:solidFill>
                  <a:schemeClr val="accent1"/>
                </a:solidFill>
              </a:rPr>
              <a:t>","red"), legend = </a:t>
            </a:r>
            <a:r>
              <a:rPr lang="en-US" dirty="0" err="1">
                <a:solidFill>
                  <a:schemeClr val="accent1"/>
                </a:solidFill>
              </a:rPr>
              <a:t>rownames</a:t>
            </a:r>
            <a:r>
              <a:rPr lang="en-US" dirty="0">
                <a:solidFill>
                  <a:schemeClr val="accent1"/>
                </a:solidFill>
              </a:rPr>
              <a:t>(tab), beside=TRUE)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b="0" dirty="0">
                <a:solidFill>
                  <a:schemeClr val="accent1"/>
                </a:solidFill>
                <a:effectLst/>
              </a:rPr>
            </a:br>
            <a:r>
              <a:rPr lang="en-US" b="0" dirty="0">
                <a:solidFill>
                  <a:schemeClr val="accent1"/>
                </a:solidFill>
                <a:effectLst/>
              </a:rPr>
              <a:t>&gt;</a:t>
            </a:r>
            <a:r>
              <a:rPr lang="en-US" dirty="0">
                <a:solidFill>
                  <a:schemeClr val="accent1"/>
                </a:solidFill>
              </a:rPr>
              <a:t>summary(</a:t>
            </a:r>
            <a:r>
              <a:rPr lang="en-US" dirty="0" err="1">
                <a:solidFill>
                  <a:schemeClr val="accent1"/>
                </a:solidFill>
              </a:rPr>
              <a:t>assocstats</a:t>
            </a:r>
            <a:r>
              <a:rPr lang="en-US" dirty="0">
                <a:solidFill>
                  <a:schemeClr val="accent1"/>
                </a:solidFill>
              </a:rPr>
              <a:t>(tab))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46356" cy="722529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7655"/>
            <a:ext cx="10515600" cy="5089308"/>
          </a:xfrm>
        </p:spPr>
        <p:txBody>
          <a:bodyPr>
            <a:normAutofit/>
          </a:bodyPr>
          <a:lstStyle/>
          <a:p>
            <a:r>
              <a:rPr lang="en-US" dirty="0"/>
              <a:t>Call: </a:t>
            </a:r>
            <a:r>
              <a:rPr lang="en-US" dirty="0" err="1"/>
              <a:t>xtabs</a:t>
            </a:r>
            <a:r>
              <a:rPr lang="en-US" dirty="0"/>
              <a:t>(formula = ~change + readmitted, data = patients)</a:t>
            </a:r>
            <a:endParaRPr lang="en-US" b="0" dirty="0">
              <a:effectLst/>
            </a:endParaRPr>
          </a:p>
          <a:p>
            <a:r>
              <a:rPr lang="en-US" dirty="0"/>
              <a:t>Number of cases in table: 9772 </a:t>
            </a:r>
            <a:endParaRPr lang="en-US" b="0" dirty="0">
              <a:effectLst/>
            </a:endParaRPr>
          </a:p>
          <a:p>
            <a:r>
              <a:rPr lang="en-US" dirty="0"/>
              <a:t>Number of factors: 2 </a:t>
            </a:r>
            <a:endParaRPr lang="en-US" b="0" dirty="0">
              <a:effectLst/>
            </a:endParaRPr>
          </a:p>
          <a:p>
            <a:r>
              <a:rPr lang="en-US" dirty="0"/>
              <a:t>Test for independence of all factors:</a:t>
            </a:r>
            <a:endParaRPr lang="en-US" b="0" dirty="0">
              <a:effectLst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Chisq</a:t>
            </a:r>
            <a:r>
              <a:rPr lang="en-US" dirty="0">
                <a:solidFill>
                  <a:srgbClr val="FF0000"/>
                </a:solidFill>
              </a:rPr>
              <a:t> = 22.304, 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= 1, p-value = 2.327e-06</a:t>
            </a:r>
            <a:endParaRPr lang="en-US" b="0" dirty="0">
              <a:solidFill>
                <a:srgbClr val="FF0000"/>
              </a:solidFill>
              <a:effectLst/>
            </a:endParaRPr>
          </a:p>
          <a:p>
            <a:r>
              <a:rPr lang="en-US" dirty="0"/>
              <a:t>                   X^2 </a:t>
            </a:r>
            <a:r>
              <a:rPr lang="en-US" dirty="0" err="1"/>
              <a:t>df</a:t>
            </a:r>
            <a:r>
              <a:rPr lang="en-US" dirty="0"/>
              <a:t>   P(&gt; X^2)</a:t>
            </a:r>
            <a:endParaRPr lang="en-US" b="0" dirty="0">
              <a:effectLst/>
            </a:endParaRPr>
          </a:p>
          <a:p>
            <a:r>
              <a:rPr lang="en-US" dirty="0"/>
              <a:t>Likelihood Ratio 22.276  1 2.3612e-06</a:t>
            </a:r>
            <a:endParaRPr lang="en-US" b="0" dirty="0">
              <a:effectLst/>
            </a:endParaRPr>
          </a:p>
          <a:p>
            <a:r>
              <a:rPr lang="en-US" dirty="0"/>
              <a:t>Pearson          22.304  1 2.3268e-06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Phi-Coefficient   : 0.048 </a:t>
            </a:r>
            <a:endParaRPr lang="en-US" b="0" dirty="0">
              <a:effectLst/>
            </a:endParaRPr>
          </a:p>
          <a:p>
            <a:r>
              <a:rPr lang="en-US" dirty="0"/>
              <a:t>Contingency </a:t>
            </a:r>
            <a:r>
              <a:rPr lang="en-US" dirty="0" err="1"/>
              <a:t>Coeff</a:t>
            </a:r>
            <a:r>
              <a:rPr lang="en-US" dirty="0"/>
              <a:t>.: 0.048 </a:t>
            </a:r>
            <a:endParaRPr lang="en-US" b="0" dirty="0">
              <a:effectLst/>
            </a:endParaRPr>
          </a:p>
          <a:p>
            <a:r>
              <a:rPr lang="en-US" dirty="0"/>
              <a:t>Cramer's V        : 0.048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4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787"/>
            <a:ext cx="10515600" cy="4810176"/>
          </a:xfrm>
        </p:spPr>
        <p:txBody>
          <a:bodyPr/>
          <a:lstStyle/>
          <a:p>
            <a:r>
              <a:rPr lang="en-US" dirty="0"/>
              <a:t>A managed healthcare organization believes they suffer from over $30 million in preventable losses annually due to the readmission of patients who are discharged from the hospital too soon. </a:t>
            </a:r>
          </a:p>
          <a:p>
            <a:r>
              <a:rPr lang="en-US" dirty="0"/>
              <a:t>AIM: </a:t>
            </a:r>
            <a:r>
              <a:rPr lang="en-US" dirty="0"/>
              <a:t>To develop a model of readmission risk that doctors can consider when determining when to discharge a patient.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6.googleusercontent.com/wlnJYpQCgqNhmqBggYSwpf55GQySkOGq5kfpYKRjpAoe_32D6gOWsbx1HDZynzQHj0_zle4CBKR7N1rIkr6PC3XeyCRLjlzQw88eeAETrjXni57-sRyFUHRiC_nAmXV6if74nUo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07" y="721325"/>
            <a:ext cx="10097803" cy="53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7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analysis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8167" y="1169581"/>
            <a:ext cx="7455835" cy="5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37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2233"/>
            <a:ext cx="8296545" cy="4221125"/>
          </a:xfrm>
        </p:spPr>
        <p:txBody>
          <a:bodyPr>
            <a:normAutofit/>
          </a:bodyPr>
          <a:lstStyle/>
          <a:p>
            <a:r>
              <a:rPr lang="en-US" dirty="0"/>
              <a:t>How the discharge disposition affects change in medication and other factors.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This task helps predict the patterns in insulin level, HbA1c test results and change of medication based on discharge disposition.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TECHNIQUES:</a:t>
            </a:r>
            <a:br>
              <a:rPr lang="en-US" dirty="0"/>
            </a:br>
            <a:r>
              <a:rPr lang="en-US" dirty="0"/>
              <a:t>linear regression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6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5986" cy="868252"/>
          </a:xfrm>
        </p:spPr>
        <p:txBody>
          <a:bodyPr/>
          <a:lstStyle/>
          <a:p>
            <a:r>
              <a:rPr lang="en-GB" dirty="0"/>
              <a:t>Additional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335"/>
            <a:ext cx="10515600" cy="4826628"/>
          </a:xfrm>
        </p:spPr>
        <p:txBody>
          <a:bodyPr>
            <a:normAutofit/>
          </a:bodyPr>
          <a:lstStyle/>
          <a:p>
            <a:r>
              <a:rPr lang="en-GB" dirty="0"/>
              <a:t>Predicting the likelihood of a non-diabetic patient (say Circulatory disorder) going for  a secondary/diabetes diagnosis.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WHY?</a:t>
            </a:r>
            <a:br>
              <a:rPr lang="en-GB" dirty="0"/>
            </a:br>
            <a:r>
              <a:rPr lang="en-GB" dirty="0"/>
              <a:t>The likelihood of a patient being readmitted is high when a patient has both circulatory disorder as well as diabetes. So this helps us indirectly in predicting readmission rate.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TECHNIQUES:</a:t>
            </a:r>
            <a:br>
              <a:rPr lang="en-GB" dirty="0"/>
            </a:br>
            <a:r>
              <a:rPr lang="en-GB" dirty="0"/>
              <a:t>correlation test, multivariate multiple regression.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5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r>
              <a:rPr lang="en-US" dirty="0"/>
              <a:t>How insulin and change in medication affects HbA1C result.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This task helps prevent early readmission indirectly by monitoring the administration of medication and insulin levels that affect the HbA1C result. </a:t>
            </a:r>
            <a:br>
              <a:rPr lang="en-US" dirty="0"/>
            </a:br>
            <a:r>
              <a:rPr lang="en-US" dirty="0"/>
              <a:t>Some patients may choose not to take the HbA1C tests. Hence we could use insulin and change in medication to predict readmission.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TECHNIQUES:</a:t>
            </a:r>
            <a:br>
              <a:rPr lang="en-US" dirty="0"/>
            </a:br>
            <a:r>
              <a:rPr lang="en-US" dirty="0"/>
              <a:t>Correlation test, Multivariate multiple regression.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93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GB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911689"/>
          </a:xfrm>
        </p:spPr>
        <p:txBody>
          <a:bodyPr/>
          <a:lstStyle/>
          <a:p>
            <a:r>
              <a:rPr lang="en-GB" dirty="0"/>
              <a:t>Multiple Collinearity</a:t>
            </a:r>
          </a:p>
          <a:p>
            <a:r>
              <a:rPr lang="en-GB" dirty="0"/>
              <a:t>Removing duplicate observations</a:t>
            </a:r>
          </a:p>
          <a:p>
            <a:r>
              <a:rPr lang="en-GB" dirty="0"/>
              <a:t>Getting familiar with R</a:t>
            </a:r>
          </a:p>
        </p:txBody>
      </p:sp>
    </p:spTree>
    <p:extLst>
      <p:ext uri="{BB962C8B-B14F-4D97-AF65-F5344CB8AC3E}">
        <p14:creationId xmlns:p14="http://schemas.microsoft.com/office/powerpoint/2010/main" val="14374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994" y="2483318"/>
            <a:ext cx="3657600" cy="187692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2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/>
          <a:lstStyle/>
          <a:p>
            <a:r>
              <a:rPr lang="en-US" dirty="0"/>
              <a:t>The dataset originally had over 10000 records.</a:t>
            </a:r>
          </a:p>
          <a:p>
            <a:r>
              <a:rPr lang="en-US" dirty="0"/>
              <a:t>The encounters that resulted in death of the patient or discharge to a hospice were removed to avoid biasing on the dataset.</a:t>
            </a:r>
          </a:p>
          <a:p>
            <a:r>
              <a:rPr lang="en-US" dirty="0"/>
              <a:t>The following R commands were used to achieve this: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patients &lt;- subset(patients, </a:t>
            </a:r>
            <a:r>
              <a:rPr lang="en-US" dirty="0" err="1">
                <a:solidFill>
                  <a:schemeClr val="accent1"/>
                </a:solidFill>
              </a:rPr>
              <a:t>discharge_disposition_id</a:t>
            </a:r>
            <a:r>
              <a:rPr lang="en-US" dirty="0">
                <a:solidFill>
                  <a:schemeClr val="accent1"/>
                </a:solidFill>
              </a:rPr>
              <a:t> != "Expired")</a:t>
            </a:r>
            <a:endParaRPr lang="en-US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patients &lt;- subset(patients, </a:t>
            </a:r>
            <a:r>
              <a:rPr lang="en-US" dirty="0" err="1">
                <a:solidFill>
                  <a:schemeClr val="accent1"/>
                </a:solidFill>
              </a:rPr>
              <a:t>discharge_disposition_id</a:t>
            </a:r>
            <a:r>
              <a:rPr lang="en-US" dirty="0">
                <a:solidFill>
                  <a:schemeClr val="accent1"/>
                </a:solidFill>
              </a:rPr>
              <a:t> != "Hospice /      home")</a:t>
            </a:r>
          </a:p>
          <a:p>
            <a:r>
              <a:rPr lang="en-US" dirty="0"/>
              <a:t>Now the dataset was reduced to 9772 records.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4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Inconsistencies: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658"/>
            <a:ext cx="10515600" cy="50123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effectLst/>
            </a:endParaRPr>
          </a:p>
          <a:p>
            <a:r>
              <a:rPr lang="en-US" dirty="0"/>
              <a:t>A1Cresult %in% c('</a:t>
            </a:r>
            <a:r>
              <a:rPr lang="en-US" dirty="0" err="1"/>
              <a:t>Norm','None</a:t>
            </a:r>
            <a:r>
              <a:rPr lang="en-US" dirty="0"/>
              <a:t>','&gt;7','&gt;8')</a:t>
            </a:r>
            <a:endParaRPr lang="en-US" b="0" dirty="0">
              <a:effectLst/>
            </a:endParaRPr>
          </a:p>
          <a:p>
            <a:r>
              <a:rPr lang="en-US" dirty="0"/>
              <a:t>readmitted %in% c('FALSE','TRUE')</a:t>
            </a:r>
            <a:endParaRPr lang="en-US" b="0" dirty="0">
              <a:effectLst/>
            </a:endParaRPr>
          </a:p>
          <a:p>
            <a:r>
              <a:rPr lang="en-US" dirty="0"/>
              <a:t>gender %in% c('</a:t>
            </a:r>
            <a:r>
              <a:rPr lang="en-US" dirty="0" err="1"/>
              <a:t>Male','Female</a:t>
            </a:r>
            <a:r>
              <a:rPr lang="en-US" dirty="0"/>
              <a:t>')</a:t>
            </a:r>
            <a:endParaRPr lang="en-US" b="0" dirty="0">
              <a:effectLst/>
            </a:endParaRPr>
          </a:p>
          <a:p>
            <a:r>
              <a:rPr lang="en-US" dirty="0"/>
              <a:t>insulin %in% c('</a:t>
            </a:r>
            <a:r>
              <a:rPr lang="en-US" dirty="0" err="1"/>
              <a:t>Down','No','Up','Steady</a:t>
            </a:r>
            <a:r>
              <a:rPr lang="en-US" dirty="0"/>
              <a:t>')</a:t>
            </a:r>
            <a:endParaRPr lang="en-US" b="0" dirty="0">
              <a:effectLst/>
            </a:endParaRPr>
          </a:p>
          <a:p>
            <a:r>
              <a:rPr lang="en-US" dirty="0" err="1"/>
              <a:t>time_in_hospital</a:t>
            </a:r>
            <a:r>
              <a:rPr lang="en-US" dirty="0"/>
              <a:t>&gt;0</a:t>
            </a:r>
            <a:endParaRPr lang="en-US" b="0" dirty="0">
              <a:effectLst/>
            </a:endParaRPr>
          </a:p>
          <a:p>
            <a:r>
              <a:rPr lang="en-US" dirty="0"/>
              <a:t>weight %in% c('[0-25)','[25-50)','[50-75)','[75-100)','[100-125)','[125-150)','[150-175)')</a:t>
            </a:r>
            <a:endParaRPr lang="en-US" b="0" dirty="0">
              <a:effectLst/>
            </a:endParaRPr>
          </a:p>
          <a:p>
            <a:r>
              <a:rPr lang="en-US" dirty="0"/>
              <a:t>race %in% c('Caucasian','</a:t>
            </a:r>
            <a:r>
              <a:rPr lang="en-US" dirty="0" err="1"/>
              <a:t>AfricanAmerican</a:t>
            </a:r>
            <a:r>
              <a:rPr lang="en-US" dirty="0"/>
              <a:t>','</a:t>
            </a:r>
            <a:r>
              <a:rPr lang="en-US" dirty="0" err="1"/>
              <a:t>Asian','Hispanic','Other</a:t>
            </a:r>
            <a:r>
              <a:rPr lang="en-US" dirty="0"/>
              <a:t>')</a:t>
            </a:r>
            <a:endParaRPr lang="en-US" b="0" dirty="0">
              <a:effectLst/>
            </a:endParaRPr>
          </a:p>
          <a:p>
            <a:r>
              <a:rPr lang="en-US" dirty="0"/>
              <a:t>change %in% c('</a:t>
            </a:r>
            <a:r>
              <a:rPr lang="en-US" dirty="0" err="1"/>
              <a:t>No','Ch</a:t>
            </a:r>
            <a:r>
              <a:rPr lang="en-US" dirty="0"/>
              <a:t>')</a:t>
            </a:r>
            <a:endParaRPr lang="en-US" b="0" dirty="0">
              <a:effectLst/>
            </a:endParaRPr>
          </a:p>
          <a:p>
            <a:r>
              <a:rPr lang="en-US" dirty="0" err="1"/>
              <a:t>diabetesMed</a:t>
            </a:r>
            <a:r>
              <a:rPr lang="en-US" dirty="0"/>
              <a:t> %in% c('</a:t>
            </a:r>
            <a:r>
              <a:rPr lang="en-US" dirty="0" err="1"/>
              <a:t>Yes','No</a:t>
            </a:r>
            <a:r>
              <a:rPr lang="en-US" dirty="0"/>
              <a:t>')</a:t>
            </a:r>
            <a:endParaRPr lang="en-US" b="0" dirty="0">
              <a:effectLst/>
            </a:endParaRPr>
          </a:p>
          <a:p>
            <a:r>
              <a:rPr lang="en-US" dirty="0"/>
              <a:t>insulin %in% c('</a:t>
            </a:r>
            <a:r>
              <a:rPr lang="en-US" dirty="0" err="1"/>
              <a:t>Up','Down','No','Steady</a:t>
            </a:r>
            <a:r>
              <a:rPr lang="en-US" dirty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4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Inconsistencies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4627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Rules were run to determine violations on the dataset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editrules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r>
              <a:rPr lang="en-US" dirty="0"/>
              <a:t>(E&lt;-</a:t>
            </a:r>
            <a:r>
              <a:rPr lang="en-US" dirty="0" err="1"/>
              <a:t>editfile</a:t>
            </a:r>
            <a:r>
              <a:rPr lang="en-US" dirty="0"/>
              <a:t>("rules.txt"))</a:t>
            </a:r>
            <a:endParaRPr lang="en-US" b="0" dirty="0">
              <a:effectLst/>
            </a:endParaRPr>
          </a:p>
          <a:p>
            <a:r>
              <a:rPr lang="en-US" dirty="0" err="1"/>
              <a:t>ve</a:t>
            </a:r>
            <a:r>
              <a:rPr lang="en-US" dirty="0"/>
              <a:t> &lt;- </a:t>
            </a:r>
            <a:r>
              <a:rPr lang="en-US" dirty="0" err="1"/>
              <a:t>violatedEdits</a:t>
            </a:r>
            <a:r>
              <a:rPr lang="en-US" dirty="0"/>
              <a:t>(E, patients)</a:t>
            </a:r>
            <a:endParaRPr lang="en-US" b="0" dirty="0">
              <a:effectLst/>
            </a:endParaRPr>
          </a:p>
          <a:p>
            <a:r>
              <a:rPr lang="en-US" dirty="0"/>
              <a:t>summary(</a:t>
            </a:r>
            <a:r>
              <a:rPr lang="en-US" dirty="0" err="1"/>
              <a:t>ve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r>
              <a:rPr lang="en-US" dirty="0"/>
              <a:t>plot(</a:t>
            </a:r>
            <a:r>
              <a:rPr lang="en-US" dirty="0" err="1"/>
              <a:t>ve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267"/>
            <a:ext cx="10515600" cy="554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 model:</a:t>
            </a:r>
            <a:endParaRPr lang="en-US" b="0" u="sng" dirty="0">
              <a:effectLst/>
            </a:endParaRPr>
          </a:p>
          <a:p>
            <a:r>
              <a:rPr lang="en-US" dirty="0"/>
              <a:t>dat1 : A1Cresult %in% c('&gt;7', '&gt;8', 'None', 'Norm')</a:t>
            </a:r>
            <a:endParaRPr lang="en-US" b="0" dirty="0">
              <a:effectLst/>
            </a:endParaRPr>
          </a:p>
          <a:p>
            <a:r>
              <a:rPr lang="en-US" dirty="0"/>
              <a:t>dat2 : change %in% c('Ch', 'No')</a:t>
            </a:r>
            <a:endParaRPr lang="en-US" b="0" dirty="0">
              <a:effectLst/>
            </a:endParaRPr>
          </a:p>
          <a:p>
            <a:r>
              <a:rPr lang="en-US" dirty="0"/>
              <a:t>dat3 : </a:t>
            </a:r>
            <a:r>
              <a:rPr lang="en-US" dirty="0" err="1"/>
              <a:t>diabetesMed</a:t>
            </a:r>
            <a:r>
              <a:rPr lang="en-US" dirty="0"/>
              <a:t> %in% c('No', 'Yes')</a:t>
            </a:r>
            <a:endParaRPr lang="en-US" b="0" dirty="0">
              <a:effectLst/>
            </a:endParaRPr>
          </a:p>
          <a:p>
            <a:r>
              <a:rPr lang="en-US" dirty="0"/>
              <a:t>dat4 : gender %in% c('Female', 'Male')</a:t>
            </a:r>
            <a:endParaRPr lang="en-US" b="0" dirty="0">
              <a:effectLst/>
            </a:endParaRPr>
          </a:p>
          <a:p>
            <a:r>
              <a:rPr lang="en-US" dirty="0"/>
              <a:t>dat5 : insulin %in% c('Down', 'No', 'Steady', 'Up')</a:t>
            </a:r>
            <a:endParaRPr lang="en-US" b="0" dirty="0">
              <a:effectLst/>
            </a:endParaRPr>
          </a:p>
          <a:p>
            <a:r>
              <a:rPr lang="en-US" dirty="0"/>
              <a:t>dat6 : race %in% c('</a:t>
            </a:r>
            <a:r>
              <a:rPr lang="en-US" dirty="0" err="1"/>
              <a:t>AfricanAmerican</a:t>
            </a:r>
            <a:r>
              <a:rPr lang="en-US" dirty="0"/>
              <a:t>', 'Asian', 'Caucasian', 'Hispanic', 'Other')</a:t>
            </a:r>
            <a:endParaRPr lang="en-US" b="0" dirty="0">
              <a:effectLst/>
            </a:endParaRPr>
          </a:p>
          <a:p>
            <a:r>
              <a:rPr lang="en-US" dirty="0"/>
              <a:t>dat7 : readmitted %in% c(FALSE, TRUE)</a:t>
            </a:r>
            <a:endParaRPr lang="en-US" b="0" dirty="0">
              <a:effectLst/>
            </a:endParaRPr>
          </a:p>
          <a:p>
            <a:r>
              <a:rPr lang="en-US" dirty="0"/>
              <a:t>dat8 : weight %in% c('[0-25)', '[100-125)', '[125-150)', '[150-175)', '[25-50)', '[50-75)', '[75-100)')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4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lh4.googleusercontent.com/I92g2JTQgoykDhD5-mryvvz-vo2ppR3S_rXvgCkm7CuHv48w0ygZAyihVgPahAVYTntVrk5vLcTytiChOuNTGawlf9Q6EWTZ194_QsX1EudL_WtAYk5OmC2_gljXzPTJkPQpBLF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23" y="789272"/>
            <a:ext cx="8730114" cy="5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</p:spPr>
        <p:txBody>
          <a:bodyPr/>
          <a:lstStyle/>
          <a:p>
            <a:r>
              <a:rPr lang="en-US" dirty="0"/>
              <a:t>Correlation Analysis: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4762049"/>
          </a:xfrm>
        </p:spPr>
        <p:txBody>
          <a:bodyPr/>
          <a:lstStyle/>
          <a:p>
            <a:r>
              <a:rPr lang="en-US" dirty="0"/>
              <a:t>The following attributes are used in relation to readmission attribute: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A1Cresult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in Medication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6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Analysis: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39"/>
            <a:ext cx="10515600" cy="4752424"/>
          </a:xfrm>
        </p:spPr>
        <p:txBody>
          <a:bodyPr>
            <a:normAutofit/>
          </a:bodyPr>
          <a:lstStyle/>
          <a:p>
            <a:r>
              <a:rPr lang="en-US" dirty="0"/>
              <a:t>The first criterion considered was Race. The following R commands were run to obtain the correlation with readmission attribute: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>
                <a:solidFill>
                  <a:schemeClr val="accent1"/>
                </a:solidFill>
              </a:rPr>
              <a:t>tab &lt;- </a:t>
            </a:r>
            <a:r>
              <a:rPr lang="en-US" dirty="0" err="1">
                <a:solidFill>
                  <a:schemeClr val="accent1"/>
                </a:solidFill>
              </a:rPr>
              <a:t>xtabs</a:t>
            </a:r>
            <a:r>
              <a:rPr lang="en-US" dirty="0">
                <a:solidFill>
                  <a:schemeClr val="accent1"/>
                </a:solidFill>
              </a:rPr>
              <a:t>(~race + readmitted, data = patients)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 err="1">
                <a:solidFill>
                  <a:schemeClr val="accent1"/>
                </a:solidFill>
              </a:rPr>
              <a:t>barplot</a:t>
            </a:r>
            <a:r>
              <a:rPr lang="en-US" dirty="0">
                <a:solidFill>
                  <a:schemeClr val="accent1"/>
                </a:solidFill>
              </a:rPr>
              <a:t>(tab, main="Data Distribution by Readmitted patients vs Race results",</a:t>
            </a:r>
            <a:r>
              <a:rPr lang="en-US" dirty="0" err="1">
                <a:solidFill>
                  <a:schemeClr val="accent1"/>
                </a:solidFill>
              </a:rPr>
              <a:t>xlab</a:t>
            </a:r>
            <a:r>
              <a:rPr lang="en-US" dirty="0">
                <a:solidFill>
                  <a:schemeClr val="accent1"/>
                </a:solidFill>
              </a:rPr>
              <a:t>="Race </a:t>
            </a:r>
            <a:r>
              <a:rPr lang="en-US" dirty="0" err="1">
                <a:solidFill>
                  <a:schemeClr val="accent1"/>
                </a:solidFill>
              </a:rPr>
              <a:t>Results",col</a:t>
            </a:r>
            <a:r>
              <a:rPr lang="en-US" dirty="0">
                <a:solidFill>
                  <a:schemeClr val="accent1"/>
                </a:solidFill>
              </a:rPr>
              <a:t>=c("</a:t>
            </a:r>
            <a:r>
              <a:rPr lang="en-US" dirty="0" err="1">
                <a:solidFill>
                  <a:schemeClr val="accent1"/>
                </a:solidFill>
              </a:rPr>
              <a:t>darkgreen</a:t>
            </a:r>
            <a:r>
              <a:rPr lang="en-US" dirty="0">
                <a:solidFill>
                  <a:schemeClr val="accent1"/>
                </a:solidFill>
              </a:rPr>
              <a:t>","</a:t>
            </a:r>
            <a:r>
              <a:rPr lang="en-US" dirty="0" err="1">
                <a:solidFill>
                  <a:schemeClr val="accent1"/>
                </a:solidFill>
              </a:rPr>
              <a:t>blue","red","orange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legend = </a:t>
            </a:r>
            <a:r>
              <a:rPr lang="en-US" dirty="0" err="1">
                <a:solidFill>
                  <a:schemeClr val="accent1"/>
                </a:solidFill>
              </a:rPr>
              <a:t>rownames</a:t>
            </a:r>
            <a:r>
              <a:rPr lang="en-US" dirty="0">
                <a:solidFill>
                  <a:schemeClr val="accent1"/>
                </a:solidFill>
              </a:rPr>
              <a:t>(tab), beside=TRUE)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&gt;summary(</a:t>
            </a:r>
            <a:r>
              <a:rPr lang="en-US" dirty="0" err="1">
                <a:solidFill>
                  <a:schemeClr val="accent1"/>
                </a:solidFill>
              </a:rPr>
              <a:t>assocstats</a:t>
            </a:r>
            <a:r>
              <a:rPr lang="en-US" dirty="0">
                <a:solidFill>
                  <a:schemeClr val="accent1"/>
                </a:solidFill>
              </a:rPr>
              <a:t>(tab))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1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1802</TotalTime>
  <Words>820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Trebuchet MS</vt:lpstr>
      <vt:lpstr>Wingdings</vt:lpstr>
      <vt:lpstr>Wingdings 3</vt:lpstr>
      <vt:lpstr>Facet</vt:lpstr>
      <vt:lpstr>KDD Project Presentation</vt:lpstr>
      <vt:lpstr>PROBLEM STATEMENT</vt:lpstr>
      <vt:lpstr>Data Cleaning</vt:lpstr>
      <vt:lpstr>Data Inconsistencies: Rules</vt:lpstr>
      <vt:lpstr>Data Inconsistencies</vt:lpstr>
      <vt:lpstr>PowerPoint Presentation</vt:lpstr>
      <vt:lpstr>PowerPoint Presentation</vt:lpstr>
      <vt:lpstr>Correlation Analysis: Feature selection</vt:lpstr>
      <vt:lpstr>Correlation Analysis: Race</vt:lpstr>
      <vt:lpstr>Results:</vt:lpstr>
      <vt:lpstr>Bar-Plot for Race and Readmitted</vt:lpstr>
      <vt:lpstr>Correlation analysis: Age</vt:lpstr>
      <vt:lpstr>Results:</vt:lpstr>
      <vt:lpstr>PowerPoint Presentation</vt:lpstr>
      <vt:lpstr>Correlation Analysis: HbA1C</vt:lpstr>
      <vt:lpstr>Results:</vt:lpstr>
      <vt:lpstr>PowerPoint Presentation</vt:lpstr>
      <vt:lpstr>Correlation analysis: Change in Medication  </vt:lpstr>
      <vt:lpstr>Results:</vt:lpstr>
      <vt:lpstr>PowerPoint Presentation</vt:lpstr>
      <vt:lpstr>Summary of analysis </vt:lpstr>
      <vt:lpstr>Additional Tasks:</vt:lpstr>
      <vt:lpstr>Additional Tasks</vt:lpstr>
      <vt:lpstr>Additional Tasks: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Project Presentation</dc:title>
  <dc:creator>Shrutha Kashyap</dc:creator>
  <cp:lastModifiedBy>Shrutha Kashyap</cp:lastModifiedBy>
  <cp:revision>21</cp:revision>
  <dcterms:created xsi:type="dcterms:W3CDTF">2017-02-08T16:46:08Z</dcterms:created>
  <dcterms:modified xsi:type="dcterms:W3CDTF">2017-02-09T22:48:41Z</dcterms:modified>
</cp:coreProperties>
</file>