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257" r:id="rId4"/>
    <p:sldId id="259" r:id="rId5"/>
    <p:sldId id="332" r:id="rId6"/>
    <p:sldId id="319" r:id="rId7"/>
    <p:sldId id="306" r:id="rId8"/>
    <p:sldId id="313" r:id="rId9"/>
    <p:sldId id="320" r:id="rId10"/>
    <p:sldId id="346" r:id="rId11"/>
    <p:sldId id="322" r:id="rId12"/>
    <p:sldId id="307" r:id="rId13"/>
    <p:sldId id="327" r:id="rId14"/>
    <p:sldId id="324" r:id="rId15"/>
    <p:sldId id="315" r:id="rId16"/>
    <p:sldId id="326" r:id="rId17"/>
    <p:sldId id="310" r:id="rId18"/>
    <p:sldId id="328" r:id="rId19"/>
    <p:sldId id="309" r:id="rId20"/>
    <p:sldId id="329" r:id="rId21"/>
    <p:sldId id="316" r:id="rId22"/>
    <p:sldId id="331" r:id="rId23"/>
    <p:sldId id="311" r:id="rId24"/>
    <p:sldId id="323" r:id="rId25"/>
    <p:sldId id="308" r:id="rId26"/>
    <p:sldId id="334" r:id="rId27"/>
    <p:sldId id="335" r:id="rId28"/>
    <p:sldId id="336" r:id="rId29"/>
    <p:sldId id="337" r:id="rId30"/>
    <p:sldId id="338" r:id="rId31"/>
    <p:sldId id="340" r:id="rId32"/>
    <p:sldId id="333" r:id="rId33"/>
    <p:sldId id="350" r:id="rId34"/>
    <p:sldId id="341" r:id="rId35"/>
    <p:sldId id="344" r:id="rId36"/>
    <p:sldId id="348" r:id="rId37"/>
    <p:sldId id="352" r:id="rId38"/>
    <p:sldId id="342" r:id="rId39"/>
    <p:sldId id="343" r:id="rId40"/>
    <p:sldId id="28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1"/>
    <a:srgbClr val="E20087"/>
    <a:srgbClr val="FFABCB"/>
    <a:srgbClr val="EF720B"/>
    <a:srgbClr val="F79B4F"/>
    <a:srgbClr val="6F4001"/>
    <a:srgbClr val="CC9900"/>
    <a:srgbClr val="157FFF"/>
    <a:srgbClr val="F7E289"/>
    <a:srgbClr val="FF9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4660"/>
  </p:normalViewPr>
  <p:slideViewPr>
    <p:cSldViewPr>
      <p:cViewPr>
        <p:scale>
          <a:sx n="91" d="100"/>
          <a:sy n="91" d="100"/>
        </p:scale>
        <p:origin x="112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D476-D630-409C-9AAD-462D4EA3BD4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6313A-4F88-4D4C-A7B3-97C7A811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6313A-4F88-4D4C-A7B3-97C7A8111C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2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6313A-4F88-4D4C-A7B3-97C7A8111C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6313A-4F88-4D4C-A7B3-97C7A8111C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0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4130" y="1138425"/>
            <a:ext cx="6108200" cy="1527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5261460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FFABC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8D4-0097-4A17-949E-1B5FBABD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BC213-30B3-4D61-9647-7FE20384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DC12-9B5C-4019-BCCE-ACBF0004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D21-E9E9-4F16-8C51-F2ABA97F2FC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3165-33A0-4537-9BA2-ABD52EF7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DC0F-4633-4E5A-8FA0-7DA9172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3DF5-500C-4730-B2A0-4535B88C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E8BF-FD82-46ED-8B9A-0D7DFB2C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4A51-AD04-4B83-8CF2-900173B4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98C9-C6DF-4FBF-AD1A-6C2BC796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D21-E9E9-4F16-8C51-F2ABA97F2FC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9EDB6-87C1-45B5-BDF4-92090B6C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5C56-C651-468F-BE7A-BAF60DE5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3DF5-500C-4730-B2A0-4535B88C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1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33BE-FBDD-445E-AB3C-804ECE03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4F87D-0A1D-44AD-B777-DC4B4D102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B48D-56BD-4E04-AECB-D0C96DF5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D21-E9E9-4F16-8C51-F2ABA97F2FC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0021-522A-4BC5-928E-4BC384AA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A824-61C5-4038-A4C5-89D25019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3DF5-500C-4730-B2A0-4535B88C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FCE-BAF9-4761-A8BD-CD9B9A09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B886-E48B-450C-A0D5-D9C045C7A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95E0E-06FB-4C93-BE69-AD4D8D4B3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51208-07C3-45E3-A74D-14CB711F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D21-E9E9-4F16-8C51-F2ABA97F2FC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4932-0A69-4C8A-8AD7-A7B27F6A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1BB90-7389-4C65-95F6-00E11F8B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3DF5-500C-4730-B2A0-4535B88C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3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9C22-13BD-43AB-983E-DF3AA9F6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6634A-5125-4B5C-B8AA-225189FA9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38631-5BA1-4D30-A4F4-077DD9DA4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3C25E-2E12-4170-B209-04513488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AE5C0-0FE8-47A6-B894-9124B3E37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244DA-ABEE-49B6-8161-67055C66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D21-E9E9-4F16-8C51-F2ABA97F2FC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71E4F-461B-4D3E-A176-0FEDFBCC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82CF7-FF25-459B-B5C9-A8FADF9F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3DF5-500C-4730-B2A0-4535B88C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38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7BD0-0C36-42B7-8554-1FEA20CF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B9999-A1BD-48CD-831E-F7D363A4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D21-E9E9-4F16-8C51-F2ABA97F2FC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31159-464A-4792-9F60-6F5C73EC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135F4-F08C-491D-BBE1-7871C0A0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3DF5-500C-4730-B2A0-4535B88C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5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A2CFE-A67D-4BB6-BCEF-B36CE989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D21-E9E9-4F16-8C51-F2ABA97F2FC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91C8A-FA0A-46CC-8C16-73CBF6C8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F652A-7F21-48A9-B33C-CC5B2D99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3DF5-500C-4730-B2A0-4535B88C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1291130"/>
            <a:ext cx="824607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200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46070" cy="412303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0A6F-02F4-4517-8993-1B74E92B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CADA-0E91-4FF5-8506-74816AED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9217F-B36F-4D13-865A-7F26136D9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388BE-4630-4A67-A1CA-93EF71E1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D21-E9E9-4F16-8C51-F2ABA97F2FC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E33C-0837-47C6-9E50-AA93F288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9340-B687-4257-98F3-A311AD48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3DF5-500C-4730-B2A0-4535B88C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6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9709-F077-42AC-A4D5-F78E4C9D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6BF1A-9D20-4369-B8AB-B0A3F27AA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E9198-7C8C-4B8F-98B6-AA1DD1FC7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430-13B7-4832-991B-E09B8977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D21-E9E9-4F16-8C51-F2ABA97F2FC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7F1EE-489A-42F7-AB1C-9601D9AB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25604-3C0F-4619-BBAB-DBF19BD4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3DF5-500C-4730-B2A0-4535B88C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3E9D-0D36-4E83-8CBE-73060E93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4318D-E35A-4CAF-BC72-37064AFC8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A879-B3AB-49DA-BF83-91095030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D21-E9E9-4F16-8C51-F2ABA97F2FC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9BB8-05AC-4BE6-9F31-76BFD6A0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28025-73F1-4BBA-A21C-CE2CEE1F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3DF5-500C-4730-B2A0-4535B88C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29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B25F9-BF74-4752-BE15-DAB53A816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E600-888A-47A9-8327-9BC94F74F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35A9D-ACFC-485A-A7B4-597AEB42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D21-E9E9-4F16-8C51-F2ABA97F2FC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BA41-F5FF-4E3A-9B63-FFB5761A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F916-5764-406C-A1D9-6FEF2248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3DF5-500C-4730-B2A0-4535B88C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27605"/>
            <a:ext cx="6558080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200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443835"/>
            <a:ext cx="6558080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1291130"/>
            <a:ext cx="593902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200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E200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818180"/>
            <a:ext cx="3817625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41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E200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410" y="2818180"/>
            <a:ext cx="3817625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EB2C8-2950-406B-96FD-0720E366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1DE0A-DA90-4177-BC18-4F9EC3F0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518F-D935-4194-889D-0B9038385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3D21-E9E9-4F16-8C51-F2ABA97F2FC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F70C-0E64-496E-B214-C4F4561C6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DB25-9702-4161-823F-4B3E37D8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3DF5-500C-4730-B2A0-4535B88C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680310"/>
            <a:ext cx="6108200" cy="1527050"/>
          </a:xfrm>
        </p:spPr>
        <p:txBody>
          <a:bodyPr>
            <a:normAutofit/>
          </a:bodyPr>
          <a:lstStyle/>
          <a:p>
            <a:r>
              <a:rPr lang="en-US" dirty="0"/>
              <a:t>KDD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5261460"/>
            <a:ext cx="6400800" cy="1068935"/>
          </a:xfrm>
        </p:spPr>
        <p:txBody>
          <a:bodyPr>
            <a:normAutofit fontScale="40000" lnSpcReduction="20000"/>
          </a:bodyPr>
          <a:lstStyle/>
          <a:p>
            <a:r>
              <a:rPr lang="en-US" u="sng" dirty="0"/>
              <a:t>Team members: </a:t>
            </a:r>
          </a:p>
          <a:p>
            <a:r>
              <a:rPr lang="en-US" dirty="0" err="1"/>
              <a:t>Sampath</a:t>
            </a:r>
            <a:r>
              <a:rPr lang="en-US" dirty="0"/>
              <a:t> Kumar </a:t>
            </a:r>
            <a:r>
              <a:rPr lang="en-US" dirty="0" err="1"/>
              <a:t>Gunasekaran</a:t>
            </a:r>
            <a:endParaRPr lang="en-US" dirty="0"/>
          </a:p>
          <a:p>
            <a:r>
              <a:rPr lang="en-US" dirty="0" err="1"/>
              <a:t>Nitish</a:t>
            </a:r>
            <a:r>
              <a:rPr lang="en-US" dirty="0"/>
              <a:t> </a:t>
            </a:r>
            <a:r>
              <a:rPr lang="en-US" dirty="0" err="1"/>
              <a:t>Rangarajan</a:t>
            </a:r>
            <a:endParaRPr lang="en-US" dirty="0"/>
          </a:p>
          <a:p>
            <a:r>
              <a:rPr lang="en-US" dirty="0"/>
              <a:t>Yuvaraj </a:t>
            </a:r>
            <a:r>
              <a:rPr lang="en-US" dirty="0" err="1"/>
              <a:t>Sundarrajan</a:t>
            </a:r>
            <a:endParaRPr lang="en-US" dirty="0"/>
          </a:p>
          <a:p>
            <a:r>
              <a:rPr lang="en-US" dirty="0"/>
              <a:t>Ajay Kumar </a:t>
            </a:r>
            <a:r>
              <a:rPr lang="en-US" dirty="0" err="1"/>
              <a:t>Prathap</a:t>
            </a:r>
            <a:endParaRPr lang="en-US" dirty="0"/>
          </a:p>
          <a:p>
            <a:r>
              <a:rPr lang="en-US" dirty="0" err="1"/>
              <a:t>Shrutha</a:t>
            </a:r>
            <a:r>
              <a:rPr lang="en-US" dirty="0"/>
              <a:t> </a:t>
            </a:r>
            <a:r>
              <a:rPr lang="en-US" dirty="0" err="1"/>
              <a:t>Kashyap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E89C-260A-41B8-A055-D9FF6EAD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67889"/>
          </a:xfrm>
        </p:spPr>
        <p:txBody>
          <a:bodyPr>
            <a:normAutofit fontScale="90000"/>
          </a:bodyPr>
          <a:lstStyle/>
          <a:p>
            <a:r>
              <a:rPr lang="en-US" dirty="0"/>
              <a:t>Balloon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5E809-8ED8-4CBB-B383-F83B2C1D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95" y="880682"/>
            <a:ext cx="6376969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64B7-D24A-4C77-AAF4-7204CC6E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A42EF-1EFD-468D-B1D2-EEFCC4BA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classification models are developed to predict categorical class labels which classifies data based on current set and uses it in classifying future data </a:t>
            </a:r>
          </a:p>
          <a:p>
            <a:r>
              <a:rPr lang="en-US" dirty="0"/>
              <a:t>Performance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Error Probability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Accuracy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Kappa Statistics </a:t>
            </a:r>
          </a:p>
        </p:txBody>
      </p:sp>
    </p:spTree>
    <p:extLst>
      <p:ext uri="{BB962C8B-B14F-4D97-AF65-F5344CB8AC3E}">
        <p14:creationId xmlns:p14="http://schemas.microsoft.com/office/powerpoint/2010/main" val="427974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E03F-D91B-405C-85D3-57085A4A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135B-FF01-44EF-909B-AF0DF85D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74" y="2054655"/>
            <a:ext cx="8293861" cy="4465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performs probabilistic prediction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determine the probability of readmission given the values for all the other variables </a:t>
            </a:r>
          </a:p>
          <a:p>
            <a:r>
              <a:rPr lang="en-US" dirty="0"/>
              <a:t>Model has been predicted and it has been evaluated for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Accuracy: 66.25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Kappa: 0.2232</a:t>
            </a:r>
          </a:p>
        </p:txBody>
      </p:sp>
      <p:pic>
        <p:nvPicPr>
          <p:cNvPr id="5124" name="Picture 4" descr="Displaying ">
            <a:extLst>
              <a:ext uri="{FF2B5EF4-FFF2-40B4-BE49-F238E27FC236}">
                <a16:creationId xmlns:a16="http://schemas.microsoft.com/office/drawing/2014/main" id="{544F6A17-BB11-433E-8BEA-810B88E3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89" y="2430867"/>
            <a:ext cx="6260905" cy="145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15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FBAC-0E46-48AA-991F-A58F2B5F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CB23-1B2F-432A-9568-35076912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of decisions and their possible consequences are represented in a tree format</a:t>
            </a:r>
          </a:p>
          <a:p>
            <a:r>
              <a:rPr lang="en-US" dirty="0"/>
              <a:t>Attributes are chosen based on the information gain </a:t>
            </a:r>
          </a:p>
          <a:p>
            <a:r>
              <a:rPr lang="en-US" dirty="0"/>
              <a:t>Splitting point is chosen using Gini Index </a:t>
            </a:r>
          </a:p>
          <a:p>
            <a:r>
              <a:rPr lang="en-US" dirty="0"/>
              <a:t>Model has been predicted and it has been evaluated for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Accuracy :60.56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Kappa: 0.0100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4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DC41-A81F-4DF0-9CD6-B715B5AF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69490"/>
            <a:ext cx="7694256" cy="6108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Decision Tree for Readmission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3426B-E4A7-40F5-ADD4-AC9CE7838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2" y="711515"/>
            <a:ext cx="7113281" cy="64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3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FBAC-0E46-48AA-991F-A58F2B5F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CB23-1B2F-432A-9568-35076912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of decisions and their possible consequences are represented in a tree format</a:t>
            </a:r>
          </a:p>
          <a:p>
            <a:r>
              <a:rPr lang="en-US" dirty="0"/>
              <a:t>Attributes are chosen based on the information gain </a:t>
            </a:r>
          </a:p>
          <a:p>
            <a:r>
              <a:rPr lang="en-US" dirty="0"/>
              <a:t>Splitting point is chosen using Gini Index </a:t>
            </a:r>
          </a:p>
          <a:p>
            <a:r>
              <a:rPr lang="en-US" dirty="0"/>
              <a:t>Model has been predicted and it has been evaluated for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Accuracy: 59.33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Kappa: 0.0171</a:t>
            </a:r>
          </a:p>
        </p:txBody>
      </p:sp>
    </p:spTree>
    <p:extLst>
      <p:ext uri="{BB962C8B-B14F-4D97-AF65-F5344CB8AC3E}">
        <p14:creationId xmlns:p14="http://schemas.microsoft.com/office/powerpoint/2010/main" val="87183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9DC4-6F50-4615-B16F-628036AE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5" y="365127"/>
            <a:ext cx="7329840" cy="467888"/>
          </a:xfrm>
        </p:spPr>
        <p:txBody>
          <a:bodyPr>
            <a:normAutofit fontScale="90000"/>
          </a:bodyPr>
          <a:lstStyle/>
          <a:p>
            <a:r>
              <a:rPr lang="en-US" dirty="0"/>
              <a:t>Mean Decrease Gini – Purity of the variable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4345A-36E6-45DF-8A99-3013A0287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779914"/>
            <a:ext cx="35433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2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5E44-6BA5-4EB9-801C-938ABB93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89F4-9212-41D3-B009-EA7FF70A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connected input and output units where each connection has a weight associated with it </a:t>
            </a:r>
          </a:p>
          <a:p>
            <a:r>
              <a:rPr lang="en-US" dirty="0"/>
              <a:t>Model has been predicted and it has been evaluated for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Accuracy: 63.19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Kappa: 0.0192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8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9F2A8-078A-4551-94F8-12A3E57C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760975" cy="773299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0847F-0AF8-4AC5-A103-73D009FE1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2675" y="1452224"/>
            <a:ext cx="10648088" cy="54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9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5789-7E71-4AB7-A634-8A92E1B1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2CE5-A792-4655-8278-B4BC96EA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Learning: less time in training but more time in predicting </a:t>
            </a:r>
          </a:p>
          <a:p>
            <a:r>
              <a:rPr lang="en-US" dirty="0"/>
              <a:t>Model has been predicted and it has been evaluated for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7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managed healthcare organization believes they suffer from over $30 million in preventable losses annually due to the readmission of patients who are discharged from the hospital too soon. </a:t>
            </a:r>
          </a:p>
          <a:p>
            <a:r>
              <a:rPr lang="en-US" dirty="0"/>
              <a:t>AIM: To develop a model of readmission risk that doctors can consider when determining when to discharge a patient.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21EB-2268-4138-9D1C-CC876ABD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455565" cy="620594"/>
          </a:xfrm>
        </p:spPr>
        <p:txBody>
          <a:bodyPr/>
          <a:lstStyle/>
          <a:p>
            <a:r>
              <a:rPr lang="en-US" dirty="0"/>
              <a:t>KNN Accuracy at different k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0EE91-4FFC-44AA-8F95-1F5A80515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1452224"/>
            <a:ext cx="7543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3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5789-7E71-4AB7-A634-8A92E1B1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2CE5-A792-4655-8278-B4BC96EA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nominal outcome variable(Readmission rates).</a:t>
            </a:r>
          </a:p>
          <a:p>
            <a:r>
              <a:rPr lang="en-US" dirty="0"/>
              <a:t>We have visualized the model using ROC plot</a:t>
            </a:r>
          </a:p>
          <a:p>
            <a:r>
              <a:rPr lang="en-US" dirty="0"/>
              <a:t>Model has been predicted and it has been evaluated for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Accuracy: 64.23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Kappa: 0.0433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72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300A-D4D1-4AE2-A47B-4E5E50AF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80" y="365126"/>
            <a:ext cx="7608270" cy="773299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38955-0026-4C30-BA37-A96F7BD30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027907"/>
            <a:ext cx="6508246" cy="44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0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30F7-ABB2-4DED-B816-022DD8F0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80" y="365126"/>
            <a:ext cx="7608270" cy="7732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D40A96F-2DB6-4B24-B93D-85267AAC3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-12570"/>
            <a:ext cx="6871724" cy="66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8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6A5D-D4AF-4BBE-AC5E-1423BB92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3613B0-8DD9-45FC-84D5-742354B79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dataset also contains categorical variables, we used K-Modes instead of K-Means to cluster the similar set of patients. </a:t>
            </a:r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C6909B-26FA-4E8D-8B3E-D31D61A7E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37802"/>
              </p:ext>
            </p:extLst>
          </p:nvPr>
        </p:nvGraphicFramePr>
        <p:xfrm>
          <a:off x="1524000" y="3887115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94312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56366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2323625"/>
                    </a:ext>
                  </a:extLst>
                </a:gridCol>
              </a:tblGrid>
              <a:tr h="287194">
                <a:tc>
                  <a:txBody>
                    <a:bodyPr/>
                    <a:lstStyle/>
                    <a:p>
                      <a:r>
                        <a:rPr lang="en-US" dirty="0"/>
                        <a:t>Cluster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A1C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40865"/>
                  </a:ext>
                </a:extLst>
              </a:tr>
              <a:tr h="245060">
                <a:tc>
                  <a:txBody>
                    <a:bodyPr/>
                    <a:lstStyle/>
                    <a:p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&gt;7,&gt;8,Norm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78333"/>
                  </a:ext>
                </a:extLst>
              </a:tr>
              <a:tr h="287194">
                <a:tc>
                  <a:txBody>
                    <a:bodyPr/>
                    <a:lstStyle/>
                    <a:p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23409"/>
                  </a:ext>
                </a:extLst>
              </a:tr>
              <a:tr h="287194">
                <a:tc>
                  <a:txBody>
                    <a:bodyPr/>
                    <a:lstStyle/>
                    <a:p>
                      <a:r>
                        <a:rPr lang="en-US" dirty="0"/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&gt;7,&gt;8,Norm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16956"/>
                  </a:ext>
                </a:extLst>
              </a:tr>
              <a:tr h="287194">
                <a:tc>
                  <a:txBody>
                    <a:bodyPr/>
                    <a:lstStyle/>
                    <a:p>
                      <a:r>
                        <a:rPr lang="en-US" dirty="0"/>
                        <a:t>Cluster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8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548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379E-CCF7-4ECD-BA1D-59E37A37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B918A-811D-4637-ADF7-345D80E5E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222195"/>
            <a:ext cx="8847740" cy="61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87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Task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insulin and change in medication affects HbA1C result.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WHY?</a:t>
            </a:r>
            <a:br>
              <a:rPr lang="en-US" dirty="0"/>
            </a:br>
            <a:r>
              <a:rPr lang="en-US" dirty="0"/>
              <a:t>This task helps prevent early readmission indirectly by monitoring the administration of medication and insulin levels that affect the HbA1C result. </a:t>
            </a:r>
            <a:br>
              <a:rPr lang="en-US" dirty="0"/>
            </a:br>
            <a:r>
              <a:rPr lang="en-US" dirty="0"/>
              <a:t>Some patients may choose not to take the HbA1C tests. Hence we could use insulin and change in medication to predict readmission.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TECHNIQUES:</a:t>
            </a:r>
            <a:br>
              <a:rPr lang="en-US" dirty="0"/>
            </a:br>
            <a:r>
              <a:rPr lang="en-US" dirty="0"/>
              <a:t>Bayesian Network, Logistic Regression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0AE6-7A25-4546-93DD-E3B5E2F1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Bayesian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AB18-98C7-4C00-8FC6-FCBA3AE2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Bayesian network to find the conditional dependencies between A1C result, insulin, change in medication and readmission</a:t>
            </a:r>
          </a:p>
          <a:p>
            <a:r>
              <a:rPr lang="en-US" dirty="0"/>
              <a:t>Using these dependencies, we are finding the effects of insulin and change in medication of A1C result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83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53FE-020D-4029-BD78-21706C31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0085C-0105-4636-A780-7394BA74E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371600"/>
            <a:ext cx="6877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39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0AE6-7A25-4546-93DD-E3B5E2F1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Bayesian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AB18-98C7-4C00-8FC6-FCBA3AE2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 a few queries using the </a:t>
            </a:r>
            <a:r>
              <a:rPr lang="en-US" b="1" dirty="0" err="1"/>
              <a:t>cpquery</a:t>
            </a:r>
            <a:r>
              <a:rPr lang="en-US" dirty="0"/>
              <a:t> method for the event A1C result being None given different combination of values for insulin and change in medication as evidence</a:t>
            </a:r>
          </a:p>
        </p:txBody>
      </p:sp>
    </p:spTree>
    <p:extLst>
      <p:ext uri="{BB962C8B-B14F-4D97-AF65-F5344CB8AC3E}">
        <p14:creationId xmlns:p14="http://schemas.microsoft.com/office/powerpoint/2010/main" val="409398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Presentation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Removing inconsistencies in Data </a:t>
            </a:r>
          </a:p>
          <a:p>
            <a:r>
              <a:rPr lang="en-US" dirty="0"/>
              <a:t>Correlation Analysis</a:t>
            </a:r>
          </a:p>
          <a:p>
            <a:r>
              <a:rPr lang="en-US" dirty="0"/>
              <a:t>Identifying Additional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EF1B-51C4-472D-9AC6-625AD4C5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Cpquery</a:t>
            </a:r>
            <a:r>
              <a:rPr lang="en-US" dirty="0"/>
              <a:t>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18DCB-3822-4954-88EC-1D0AC53C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2015468"/>
            <a:ext cx="9153150" cy="28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57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23E1-7351-4F97-9B30-9EB87E57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FC9B-D236-4155-8B06-AD43A189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following regression models were developed: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the linear relationship between readmission rate(dependent variable) and HbA1C result (independent variable)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the linear relationship between readmission rate (dependent variable) and HbA1C result, insulin (independent variables)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the linear relationship between readmission rate (dependent variable) and HbA1C result, insulin, change in medication (independent variables)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78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7986-E51F-4703-9D3C-C04AE126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ANOVA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7AE6D9-E0BF-48E7-96BC-4A7BF3E45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172856"/>
              </p:ext>
            </p:extLst>
          </p:nvPr>
        </p:nvGraphicFramePr>
        <p:xfrm>
          <a:off x="2128720" y="2512770"/>
          <a:ext cx="4275739" cy="2044788"/>
        </p:xfrm>
        <a:graphic>
          <a:graphicData uri="http://schemas.openxmlformats.org/drawingml/2006/table">
            <a:tbl>
              <a:tblPr/>
              <a:tblGrid>
                <a:gridCol w="1039515">
                  <a:extLst>
                    <a:ext uri="{9D8B030D-6E8A-4147-A177-3AD203B41FA5}">
                      <a16:colId xmlns:a16="http://schemas.microsoft.com/office/drawing/2014/main" val="1766243940"/>
                    </a:ext>
                  </a:extLst>
                </a:gridCol>
                <a:gridCol w="1216036">
                  <a:extLst>
                    <a:ext uri="{9D8B030D-6E8A-4147-A177-3AD203B41FA5}">
                      <a16:colId xmlns:a16="http://schemas.microsoft.com/office/drawing/2014/main" val="505114373"/>
                    </a:ext>
                  </a:extLst>
                </a:gridCol>
                <a:gridCol w="941447">
                  <a:extLst>
                    <a:ext uri="{9D8B030D-6E8A-4147-A177-3AD203B41FA5}">
                      <a16:colId xmlns:a16="http://schemas.microsoft.com/office/drawing/2014/main" val="3201816751"/>
                    </a:ext>
                  </a:extLst>
                </a:gridCol>
                <a:gridCol w="1078741">
                  <a:extLst>
                    <a:ext uri="{9D8B030D-6E8A-4147-A177-3AD203B41FA5}">
                      <a16:colId xmlns:a16="http://schemas.microsoft.com/office/drawing/2014/main" val="4259791675"/>
                    </a:ext>
                  </a:extLst>
                </a:gridCol>
              </a:tblGrid>
              <a:tr h="5111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Resid. Df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Resid. Dev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Deviance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901849"/>
                  </a:ext>
                </a:extLst>
              </a:tr>
              <a:tr h="511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7813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324587"/>
                  </a:ext>
                </a:extLst>
              </a:tr>
              <a:tr h="511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7810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-0.9486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279633"/>
                  </a:ext>
                </a:extLst>
              </a:tr>
              <a:tr h="511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7809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-26.8344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15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600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89C5-DAFE-4AB7-B135-F5C8628B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Task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EC26-07B6-462A-BB61-2F571B83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Predicting the likelihood of a non-diabetic patient being readmitted 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WHY?</a:t>
            </a:r>
          </a:p>
          <a:p>
            <a:pPr marL="0" indent="0">
              <a:buNone/>
            </a:pPr>
            <a:r>
              <a:rPr lang="en-GB" dirty="0"/>
              <a:t>To find patterns of any non diabetic patient being readmitted. </a:t>
            </a:r>
          </a:p>
          <a:p>
            <a:pPr marL="0" indent="0">
              <a:buNone/>
            </a:pPr>
            <a:r>
              <a:rPr lang="en-GB" dirty="0"/>
              <a:t>The likelihood of a patient being readmitted is high when a patient has both circulatory disorder as well as diabetes.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TECHNIQUES:</a:t>
            </a:r>
            <a:br>
              <a:rPr lang="en-GB" dirty="0"/>
            </a:br>
            <a:r>
              <a:rPr lang="en-GB" dirty="0"/>
              <a:t>Pattern Mining, Logistic Regression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14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2706-CAA6-445B-9A91-E5977A53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Mining - Associative Rules for Non-diabetic patients being readmitted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B9534-95A8-44BE-B26C-B30C101B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467"/>
            <a:ext cx="9144000" cy="36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52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1817-7607-466A-B8EE-1A22A513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0A8B-F37B-4EF5-8D2E-B29529FE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Logistic regression was run on the readmission data to determine </a:t>
            </a:r>
            <a:r>
              <a:rPr lang="en-GB" dirty="0"/>
              <a:t>the relationship between a non-diabetic patient getting readmitted.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regression models were developed: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the linear relationship between readmission rate(dependent variable) and primary diagnosis as diabetes (independent variable)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the linear relationship between readmission rate (dependent variable) and primary diagnosis as circulatory disorder, secondary diagnosis as diabetes (independent variables)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61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7986-E51F-4703-9D3C-C04AE126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ANOVA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781B1D-F462-4E6A-B4A2-02D82944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89" y="2237158"/>
            <a:ext cx="6566315" cy="3671488"/>
          </a:xfrm>
        </p:spPr>
      </p:pic>
    </p:spTree>
    <p:extLst>
      <p:ext uri="{BB962C8B-B14F-4D97-AF65-F5344CB8AC3E}">
        <p14:creationId xmlns:p14="http://schemas.microsoft.com/office/powerpoint/2010/main" val="3215039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F3EE-1308-4065-8A00-EF41C088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AD83-CB55-4E89-85BC-BA6C67335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noise and missing values </a:t>
            </a:r>
          </a:p>
          <a:p>
            <a:r>
              <a:rPr lang="en-US" dirty="0"/>
              <a:t>Attribute selection for various models</a:t>
            </a:r>
          </a:p>
          <a:p>
            <a:r>
              <a:rPr lang="en-US" dirty="0"/>
              <a:t>Understanding the insights provided by all the classification models</a:t>
            </a:r>
          </a:p>
          <a:p>
            <a:r>
              <a:rPr lang="en-US" dirty="0"/>
              <a:t>Training the model to achieve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659388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370C-C97D-46F6-B255-7B0FD308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5C4A-F6B6-488C-97BC-0AAA6F12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 Chi-squared analysis, we found that the HBA1C results, influences the readmission rate.</a:t>
            </a:r>
          </a:p>
          <a:p>
            <a:r>
              <a:rPr lang="en-US" dirty="0"/>
              <a:t>By Logistic regression, we anticipate that A1C result, insulin and change in medication highly influences the readmission rate.</a:t>
            </a:r>
          </a:p>
          <a:p>
            <a:r>
              <a:rPr lang="en-US" dirty="0"/>
              <a:t>Using various classification models, we can predict the readmission rate of the future patients </a:t>
            </a:r>
          </a:p>
          <a:p>
            <a:r>
              <a:rPr lang="en-US" dirty="0"/>
              <a:t>By Bayesian network, even though A1C was not performed, we can use change in medication and insulin to predict readmission rate to a certain extent.</a:t>
            </a:r>
          </a:p>
          <a:p>
            <a:r>
              <a:rPr lang="en-US" dirty="0"/>
              <a:t>By clustering analysis, we  envisage that the decision to test for A1C result, impacted the readmission rates rather than the actual values of the A1C result.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98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6365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Mid Term 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</a:p>
          <a:p>
            <a:r>
              <a:rPr lang="en-US" dirty="0"/>
              <a:t>Regression Analysis</a:t>
            </a:r>
          </a:p>
          <a:p>
            <a:r>
              <a:rPr lang="en-US" dirty="0"/>
              <a:t>ANOVA </a:t>
            </a:r>
          </a:p>
          <a:p>
            <a:r>
              <a:rPr lang="en-US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395484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Readmission Rate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Mining</a:t>
            </a:r>
          </a:p>
          <a:p>
            <a:r>
              <a:rPr lang="en-US" dirty="0"/>
              <a:t>Classification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Naïve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Decision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Random Forest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Neural Networks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KNN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73062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B6CF-5E77-4801-8506-06161E8A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Mining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D6899-88A5-413D-8DEC-393C9BAB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</a:t>
            </a:r>
            <a:r>
              <a:rPr lang="en-US" dirty="0" err="1"/>
              <a:t>Apriori</a:t>
            </a:r>
            <a:r>
              <a:rPr lang="en-US" dirty="0"/>
              <a:t>, a candidate generation and test approach for mining frequent patterns to predict readmission rate.</a:t>
            </a:r>
          </a:p>
          <a:p>
            <a:r>
              <a:rPr lang="en-US" dirty="0"/>
              <a:t>Initially, we got 42 associative rules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66B1-11E7-47FE-AA22-421D9248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709" y="217308"/>
            <a:ext cx="7150155" cy="9260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C6EF0-0986-4CB4-B64A-7EDC17BF7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39" y="222195"/>
            <a:ext cx="6940739" cy="62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6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3138-60FC-46F6-B7C4-D29F9E4D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222196"/>
            <a:ext cx="7886700" cy="610820"/>
          </a:xfrm>
        </p:spPr>
        <p:txBody>
          <a:bodyPr/>
          <a:lstStyle/>
          <a:p>
            <a:r>
              <a:rPr lang="en-US" dirty="0"/>
              <a:t>After Pruning redundant rules</a:t>
            </a:r>
          </a:p>
        </p:txBody>
      </p:sp>
      <p:pic>
        <p:nvPicPr>
          <p:cNvPr id="1026" name="Picture 2" descr="https://lh5.googleusercontent.com/tusZRJjHAdLnMj9r6lou4uD2FyRgFKB_BxhJ4tiUPmXrIaOpP7O-1g0uFHSBwNI-dgPkxSgaRi5NiheKx4Wu0bWHtgUoqXKv-3rlUWHCuk4OtswM3kCA6F5rHWIwb77y_L6C8arQ">
            <a:extLst>
              <a:ext uri="{FF2B5EF4-FFF2-40B4-BE49-F238E27FC236}">
                <a16:creationId xmlns:a16="http://schemas.microsoft.com/office/drawing/2014/main" id="{D00AABB1-B556-4985-997E-708828491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727904"/>
            <a:ext cx="6999256" cy="619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1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C9B7-2CF2-412F-A0C4-971D6236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Associative rules for readmission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BDD44-CCBF-4940-8C8B-D759EA514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3935"/>
            <a:ext cx="9144000" cy="323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8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916</Words>
  <Application>Microsoft Office PowerPoint</Application>
  <PresentationFormat>On-screen Show (4:3)</PresentationFormat>
  <Paragraphs>159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1_Office Theme</vt:lpstr>
      <vt:lpstr>KDD Project Presentation</vt:lpstr>
      <vt:lpstr>PROBLEM STATEMENT</vt:lpstr>
      <vt:lpstr>Initial Presentation Summary</vt:lpstr>
      <vt:lpstr>Mid Term Presentation</vt:lpstr>
      <vt:lpstr>Analysis of Readmission Rate</vt:lpstr>
      <vt:lpstr>Pattern Mining</vt:lpstr>
      <vt:lpstr>PowerPoint Presentation</vt:lpstr>
      <vt:lpstr>After Pruning redundant rules</vt:lpstr>
      <vt:lpstr>12 Associative rules for readmission</vt:lpstr>
      <vt:lpstr>Balloon Plot</vt:lpstr>
      <vt:lpstr>Classification Models</vt:lpstr>
      <vt:lpstr>Naïve Bayes</vt:lpstr>
      <vt:lpstr>Decision Tree</vt:lpstr>
      <vt:lpstr>Decision Tree for Readmission</vt:lpstr>
      <vt:lpstr>Random Forest</vt:lpstr>
      <vt:lpstr>Mean Decrease Gini – Purity of the variable </vt:lpstr>
      <vt:lpstr>Neural Network</vt:lpstr>
      <vt:lpstr>Neural Networks</vt:lpstr>
      <vt:lpstr>KNN </vt:lpstr>
      <vt:lpstr>KNN Accuracy at different k values</vt:lpstr>
      <vt:lpstr>Logistic regression</vt:lpstr>
      <vt:lpstr>ROC curve</vt:lpstr>
      <vt:lpstr>PowerPoint Presentation</vt:lpstr>
      <vt:lpstr>Clustering Analysis</vt:lpstr>
      <vt:lpstr>PowerPoint Presentation</vt:lpstr>
      <vt:lpstr>Task  1</vt:lpstr>
      <vt:lpstr>Bayesian Network</vt:lpstr>
      <vt:lpstr>Bayesian Network Graph</vt:lpstr>
      <vt:lpstr>Bayesian Network</vt:lpstr>
      <vt:lpstr>Cpquery results</vt:lpstr>
      <vt:lpstr>Logistic Regression Analysis</vt:lpstr>
      <vt:lpstr>ANOVA Results</vt:lpstr>
      <vt:lpstr> Task 2</vt:lpstr>
      <vt:lpstr>Pattern Mining - Associative Rules for Non-diabetic patients being readmitted</vt:lpstr>
      <vt:lpstr>Logistic Regression</vt:lpstr>
      <vt:lpstr>ANOVA Results</vt:lpstr>
      <vt:lpstr>Challenges 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yuvaraj s</cp:lastModifiedBy>
  <cp:revision>79</cp:revision>
  <dcterms:created xsi:type="dcterms:W3CDTF">2013-08-21T19:17:07Z</dcterms:created>
  <dcterms:modified xsi:type="dcterms:W3CDTF">2017-05-04T22:14:41Z</dcterms:modified>
</cp:coreProperties>
</file>