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82" r:id="rId13"/>
    <p:sldId id="279" r:id="rId14"/>
    <p:sldId id="283" r:id="rId15"/>
    <p:sldId id="275" r:id="rId16"/>
    <p:sldId id="284" r:id="rId17"/>
    <p:sldId id="285" r:id="rId18"/>
    <p:sldId id="287" r:id="rId19"/>
    <p:sldId id="290" r:id="rId20"/>
    <p:sldId id="278" r:id="rId21"/>
    <p:sldId id="297" r:id="rId22"/>
    <p:sldId id="298" r:id="rId23"/>
    <p:sldId id="299" r:id="rId24"/>
    <p:sldId id="303" r:id="rId25"/>
    <p:sldId id="292" r:id="rId26"/>
    <p:sldId id="273" r:id="rId27"/>
    <p:sldId id="295" r:id="rId28"/>
    <p:sldId id="296" r:id="rId29"/>
    <p:sldId id="294" r:id="rId30"/>
    <p:sldId id="277" r:id="rId31"/>
    <p:sldId id="280" r:id="rId32"/>
    <p:sldId id="304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1"/>
    <a:srgbClr val="E20087"/>
    <a:srgbClr val="FFABCB"/>
    <a:srgbClr val="EF720B"/>
    <a:srgbClr val="F79B4F"/>
    <a:srgbClr val="6F4001"/>
    <a:srgbClr val="CC9900"/>
    <a:srgbClr val="157FFF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4130" y="1138425"/>
            <a:ext cx="6108200" cy="1527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ABC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27605"/>
            <a:ext cx="6558080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43835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91130"/>
            <a:ext cx="593902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200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00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680310"/>
            <a:ext cx="6108200" cy="1527050"/>
          </a:xfrm>
        </p:spPr>
        <p:txBody>
          <a:bodyPr>
            <a:normAutofit/>
          </a:bodyPr>
          <a:lstStyle/>
          <a:p>
            <a:r>
              <a:rPr lang="en-US" dirty="0"/>
              <a:t>KDD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261460"/>
            <a:ext cx="6400800" cy="1068935"/>
          </a:xfrm>
        </p:spPr>
        <p:txBody>
          <a:bodyPr>
            <a:normAutofit fontScale="40000" lnSpcReduction="20000"/>
          </a:bodyPr>
          <a:lstStyle/>
          <a:p>
            <a:r>
              <a:rPr lang="en-US" u="sng" dirty="0"/>
              <a:t>Team members: </a:t>
            </a:r>
          </a:p>
          <a:p>
            <a:r>
              <a:rPr lang="en-US" dirty="0" err="1"/>
              <a:t>Sampath</a:t>
            </a:r>
            <a:r>
              <a:rPr lang="en-US" dirty="0"/>
              <a:t> Kumar </a:t>
            </a:r>
            <a:r>
              <a:rPr lang="en-US" dirty="0" err="1"/>
              <a:t>Gunasekaran</a:t>
            </a:r>
            <a:endParaRPr lang="en-US" dirty="0"/>
          </a:p>
          <a:p>
            <a:r>
              <a:rPr lang="en-US" dirty="0" err="1"/>
              <a:t>Nitish</a:t>
            </a:r>
            <a:r>
              <a:rPr lang="en-US" dirty="0"/>
              <a:t> </a:t>
            </a:r>
            <a:r>
              <a:rPr lang="en-US" dirty="0" err="1"/>
              <a:t>Rangarajan</a:t>
            </a:r>
            <a:endParaRPr lang="en-US" dirty="0"/>
          </a:p>
          <a:p>
            <a:r>
              <a:rPr lang="en-US" dirty="0"/>
              <a:t>Yuvaraj </a:t>
            </a:r>
            <a:r>
              <a:rPr lang="en-US" dirty="0" err="1"/>
              <a:t>Sundarrajan</a:t>
            </a:r>
            <a:endParaRPr lang="en-US" dirty="0"/>
          </a:p>
          <a:p>
            <a:r>
              <a:rPr lang="en-US" dirty="0"/>
              <a:t>Ajay Kumar </a:t>
            </a:r>
            <a:r>
              <a:rPr lang="en-US" dirty="0" err="1"/>
              <a:t>Prathap</a:t>
            </a:r>
            <a:endParaRPr lang="en-US" dirty="0"/>
          </a:p>
          <a:p>
            <a:r>
              <a:rPr lang="en-US" dirty="0" err="1"/>
              <a:t>Shrutha</a:t>
            </a:r>
            <a:r>
              <a:rPr lang="en-US" dirty="0"/>
              <a:t> </a:t>
            </a:r>
            <a:r>
              <a:rPr lang="en-US" dirty="0" err="1"/>
              <a:t>Kashyap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596540"/>
            <a:ext cx="8246070" cy="610820"/>
          </a:xfrm>
        </p:spPr>
        <p:txBody>
          <a:bodyPr>
            <a:noAutofit/>
          </a:bodyPr>
          <a:lstStyle/>
          <a:p>
            <a:r>
              <a:rPr lang="en-US" sz="2400" dirty="0"/>
              <a:t>Correlation analysis: Change in Medication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The third criterion considered was change in Medication. The following correlation results were obtained by correlating change in medication with readmission rates </a:t>
            </a:r>
          </a:p>
          <a:p>
            <a:r>
              <a:rPr lang="en-US" sz="2100" dirty="0"/>
              <a:t>Call: </a:t>
            </a:r>
            <a:r>
              <a:rPr lang="en-US" sz="2100" dirty="0" err="1"/>
              <a:t>xtabs</a:t>
            </a:r>
            <a:r>
              <a:rPr lang="en-US" sz="2100" dirty="0"/>
              <a:t>(formula = ~change + readmitted, data = patients)</a:t>
            </a:r>
          </a:p>
          <a:p>
            <a:r>
              <a:rPr lang="en-US" sz="2100" dirty="0"/>
              <a:t>Number of cases in table: 9772 </a:t>
            </a:r>
          </a:p>
          <a:p>
            <a:r>
              <a:rPr lang="en-US" sz="2100" dirty="0"/>
              <a:t>Number of factors: 2 </a:t>
            </a:r>
          </a:p>
          <a:p>
            <a:r>
              <a:rPr lang="en-US" sz="2100" dirty="0"/>
              <a:t>Test for independence of all factors:</a:t>
            </a:r>
          </a:p>
          <a:p>
            <a:r>
              <a:rPr lang="en-US" sz="2100" dirty="0" err="1">
                <a:solidFill>
                  <a:srgbClr val="FF0000"/>
                </a:solidFill>
              </a:rPr>
              <a:t>Chisq</a:t>
            </a:r>
            <a:r>
              <a:rPr lang="en-US" sz="2100" dirty="0">
                <a:solidFill>
                  <a:srgbClr val="FF0000"/>
                </a:solidFill>
              </a:rPr>
              <a:t> = 22.304, </a:t>
            </a:r>
            <a:r>
              <a:rPr lang="en-US" sz="2100" dirty="0" err="1">
                <a:solidFill>
                  <a:srgbClr val="FF0000"/>
                </a:solidFill>
              </a:rPr>
              <a:t>df</a:t>
            </a:r>
            <a:r>
              <a:rPr lang="en-US" sz="2100" dirty="0">
                <a:solidFill>
                  <a:srgbClr val="FF0000"/>
                </a:solidFill>
              </a:rPr>
              <a:t> = 1, p-value = 2.327e-06</a:t>
            </a:r>
          </a:p>
          <a:p>
            <a:r>
              <a:rPr lang="en-US" sz="2100" dirty="0"/>
              <a:t>                   X^2 </a:t>
            </a:r>
            <a:r>
              <a:rPr lang="en-US" sz="2100" dirty="0" err="1"/>
              <a:t>df</a:t>
            </a:r>
            <a:r>
              <a:rPr lang="en-US" sz="2100" dirty="0"/>
              <a:t>   P(&gt; X^2)</a:t>
            </a:r>
          </a:p>
          <a:p>
            <a:r>
              <a:rPr lang="en-US" sz="2100" dirty="0"/>
              <a:t>Likelihood Ratio 22.276  1 2.3612e-06</a:t>
            </a:r>
          </a:p>
          <a:p>
            <a:r>
              <a:rPr lang="en-US" sz="2100" dirty="0"/>
              <a:t>Pearson          22.304  1 2.3268e-06</a:t>
            </a:r>
          </a:p>
          <a:p>
            <a:r>
              <a:rPr lang="en-US" sz="2100" dirty="0"/>
              <a:t>Phi-Coefficient   : 0.048 </a:t>
            </a:r>
          </a:p>
          <a:p>
            <a:r>
              <a:rPr lang="en-US" sz="2100" dirty="0"/>
              <a:t>Contingency </a:t>
            </a:r>
            <a:r>
              <a:rPr lang="en-US" sz="2100" dirty="0" err="1"/>
              <a:t>Coeff</a:t>
            </a:r>
            <a:r>
              <a:rPr lang="en-US" sz="2100" dirty="0"/>
              <a:t>.: 0.048 </a:t>
            </a:r>
          </a:p>
          <a:p>
            <a:r>
              <a:rPr lang="en-US" sz="2100" dirty="0"/>
              <a:t>Cramer's V        : 0.048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91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2" descr="https://lh6.googleusercontent.com/wlnJYpQCgqNhmqBggYSwpf55GQySkOGq5kfpYKRjpAoe_32D6gOWsbx1HDZynzQHj0_zle4CBKR7N1rIkr6PC3XeyCRLjlzQw88eeAETrjXni57-sRyFUHRiC_nAmXV6if74nUo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67719"/>
            <a:ext cx="77533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1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8346" y="1507038"/>
            <a:ext cx="5939025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summary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visualization is performed based on the p value. Hence smaller the bubble size, greater the impact it has on the readmission predictive model.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6956" y="1552271"/>
            <a:ext cx="3817625" cy="7734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295" y="2325695"/>
            <a:ext cx="4180933" cy="36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insulin and change in medication affects HbA1C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This task helps prevent early readmission indirectly by monitoring the administration of medication and insulin levels that affect the HbA1C result. </a:t>
            </a:r>
            <a:br>
              <a:rPr lang="en-US" dirty="0"/>
            </a:br>
            <a:r>
              <a:rPr lang="en-US" dirty="0"/>
              <a:t>Some patients may choose not to take the HbA1C tests. Hence we could use insulin and change in medication to predict readmission.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TECHNIQUES:</a:t>
            </a:r>
            <a:br>
              <a:rPr lang="en-US" dirty="0"/>
            </a:br>
            <a:r>
              <a:rPr lang="en-US" dirty="0"/>
              <a:t>Correlation test, Multivariate multiple regression.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Linear regression was run on the readmission data to determine which of the input components influences model the most.</a:t>
            </a:r>
          </a:p>
          <a:p>
            <a:pPr marL="0" indent="0">
              <a:buNone/>
            </a:pPr>
            <a:r>
              <a:rPr lang="en-US" dirty="0"/>
              <a:t>The following regression models were developed: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rate(dependent variable) and HbA1C result (independent variable)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HbA1C result, insulin (independent variables)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HbA1C result, insulin, change in medication (independent variables)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Linear Regression statistics were run between readmission rate and HbA1C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following regression results were obtained 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Regression Results: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Call: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lm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(formula = readmitted ~ A1Cresult, data =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patientData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Residuals: Min 1Q Median 3Q Max -0.4105 -0.4105 -0.3970 0.5895 0.6299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Coefficients: Estimate Std. Error t value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(&gt;|t|) (Intercept) 0.423960 0.009052 46.835 &lt;2e-16 ***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A1Cresult -0.013472 0.005537 -2.433 0.015 * ---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Signif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 codes: 0 ‘***’ 0.001 ‘**’ 0.01 ‘*’ 0.05 ‘.’ 0.1 ‘ ’ 1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 standard error: 0.4909 on 9770 degrees of freedom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Multiple R-squared: 0.0006055, Adjusted R-squared: 0.0005032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F-statistic: 5.919 on 1 and 9770 DF, p-value: 0.01499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9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Linear Regression statistics were run between readmission rate and HbA1C, insulin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following regression results were obtained </a:t>
            </a:r>
          </a:p>
          <a:p>
            <a:pPr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Regression Results: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Call: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lm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(formula = readmitted ~ A1Cresult + insulin, data =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patientData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Residuals: Min 1Q Median 3Q Max -0.4287 -0.4026 -0.4026 0.5887 0.6410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Coefficients: Estimate Std. Error t value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(&gt;|t|) (Intercept) 0.408355 0.012294 33.215 &lt; 2e-16 ***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A1Cresult -0.014524 0.005565 -2.610 0.00907 ** insulin 0.008718 0.004648 1.876 0.06074 . ---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Signif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 standard error: 0.4908 on 9769 degrees of freedom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Multiple R-squared: 0.0009652, Adjusted R-squared: 0.0007607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F-statistic: 4.719 on 2 and 9769 DF, p-value: 0.008942</a:t>
            </a:r>
            <a:endParaRPr lang="en-US" altLang="en-US" sz="1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3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Linear Regression statistics were run between readmission rate and HbA1C, insulin, change in medication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following regression results were obtained 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Regression Results: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Call: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lm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(formula = readmitted ~ A1Cresult + change + insulin, data =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patientData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Residuals: Min 1Q Median 3Q Max -0.4415 -0.3905 -0.3883 0.5766 0.6593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Coefficients: Estimate Std. Error t value </a:t>
            </a: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(&gt;|t|) (Intercept) 0.407491 0.012283 33.175 &lt; 2e-16 ***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A1Cresult -0.015853 0.005567 -2.848 0.00441 ** change 0.050984 0.011075 4.604 4.2e-06 ***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insulin -0.001127 0.005112 -0.221 0.82544 ---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Signif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. codes: 0 ‘***’ 0.001 ‘**’ 0.01 ‘*’ 0.05 ‘.’ 0.1 ‘ ’ 1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Residual standard error: 0.4903 on 9768 degrees of freedom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Multiple R-squared: 0.003128, Adjusted R-squared: 0.002822 </a:t>
            </a:r>
            <a:b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900" dirty="0">
                <a:solidFill>
                  <a:srgbClr val="00B050"/>
                </a:solidFill>
                <a:latin typeface="Lucida Console" panose="020B0609040504020204" pitchFamily="49" charset="0"/>
              </a:rPr>
              <a:t>F-statistic: 10.22 on 3 and 9768 DF, p-value: 1.029e-06</a:t>
            </a:r>
            <a:endParaRPr lang="en-US" sz="1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7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test was run on the above three models to determine which of  the above three models fits the best.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063" y="3581705"/>
            <a:ext cx="7657873" cy="24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952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833015"/>
            <a:ext cx="8229600" cy="1143000"/>
          </a:xfrm>
        </p:spPr>
        <p:txBody>
          <a:bodyPr>
            <a:normAutofit/>
          </a:bodyPr>
          <a:lstStyle/>
          <a:p>
            <a:pPr algn="l"/>
            <a:br>
              <a:rPr lang="en-US" sz="3200" dirty="0">
                <a:solidFill>
                  <a:srgbClr val="E20071"/>
                </a:solidFill>
              </a:rPr>
            </a:br>
            <a:r>
              <a:rPr lang="en-US" sz="3200" dirty="0">
                <a:solidFill>
                  <a:srgbClr val="E20071"/>
                </a:solidFill>
              </a:rPr>
              <a:t>		Regression Results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670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results indicate a high F statistics for the third model(</a:t>
            </a:r>
            <a:r>
              <a:rPr lang="en-US" altLang="en-US" sz="3600" dirty="0"/>
              <a:t>between readmission rate and HbA1C, insulin, change in medication</a:t>
            </a:r>
            <a:r>
              <a:rPr lang="en-US" sz="3600" dirty="0"/>
              <a:t>). This means that the variance of readmission rate across the different model is much larger than within the same model.</a:t>
            </a:r>
          </a:p>
          <a:p>
            <a:r>
              <a:rPr lang="en-US" sz="3600" dirty="0"/>
              <a:t>Also, the third model has the lowest  p-value, much less than 0.05. </a:t>
            </a:r>
          </a:p>
          <a:p>
            <a:r>
              <a:rPr lang="en-IN" sz="3600" dirty="0"/>
              <a:t>Hence, we can conclude that for our confidence interval </a:t>
            </a:r>
            <a:r>
              <a:rPr lang="en-IN" sz="3600" b="1" dirty="0"/>
              <a:t>we accept the alternative hypothesis</a:t>
            </a:r>
            <a:r>
              <a:rPr lang="en-IN" sz="3600" dirty="0"/>
              <a:t> that there is a significant relationship between  insulin, change in medication ,HbA1C , and readmission.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066901"/>
            <a:ext cx="4038600" cy="20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5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managed healthcare organization believes they suffer from over $30 million in preventable losses annually due to the readmission of patients who are discharged from the hospital too soon. </a:t>
            </a:r>
          </a:p>
          <a:p>
            <a:r>
              <a:rPr lang="en-US" dirty="0"/>
              <a:t>AIM: To develop a model of readmission risk that doctors can consider when determining when to discharge a patient.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Predicting the likelihood of a non-diabetic patient (say Circulatory disorder) going for  a secondary/diabetes diagnosis.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WHY?</a:t>
            </a:r>
            <a:br>
              <a:rPr lang="en-GB" dirty="0"/>
            </a:br>
            <a:r>
              <a:rPr lang="en-GB" dirty="0"/>
              <a:t>The likelihood of a patient being readmitted is high when a patient has both circulatory disorder as well as diabetes. So this helps us indirectly in predicting readmission rate.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TECHNIQUES:</a:t>
            </a:r>
            <a:br>
              <a:rPr lang="en-GB" dirty="0"/>
            </a:br>
            <a:r>
              <a:rPr lang="en-GB" dirty="0"/>
              <a:t>correlation test, multivariate multiple regression.</a:t>
            </a:r>
            <a:br>
              <a:rPr lang="en-GB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9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Linear regression was run on the readmission data to determine </a:t>
            </a:r>
            <a:r>
              <a:rPr lang="en-GB" dirty="0"/>
              <a:t>the relationship between a non-diabetic patient (say Circulatory disorder) going for  a secondary/diabetes diagnosis. In turn, increasing the readmission rate.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regression models were developed: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rate(dependent variable) and secondary diagnosis as diabetes (independent variable)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Predicting the linear relationship between readmission rate (dependent variable) and primary diagnosis as circulatory disorder, secondary diagnosis as diabetes (independent variables)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0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Linear Regression statistics were run between readmission rate and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200" dirty="0"/>
              <a:t>Secondary diagnosis as diabetes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following regression results were obtained 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Regression Results: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85" y="3976525"/>
            <a:ext cx="5944829" cy="2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/>
              <a:t>Linear Regression statistics were run between readmission rate and primary as circulatory, secondary as diabetes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following regression results were obtained </a:t>
            </a:r>
          </a:p>
          <a:p>
            <a:pPr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Regression Results: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E2007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3832568"/>
            <a:ext cx="5944829" cy="23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1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138425"/>
            <a:ext cx="8246070" cy="6108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Regression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results indicate a high F statistics for the second model(</a:t>
            </a:r>
            <a:r>
              <a:rPr lang="en-US" altLang="en-US" dirty="0"/>
              <a:t>between readmission rate and primary as circulatory, secondary as diabetes</a:t>
            </a:r>
            <a:r>
              <a:rPr lang="en-US" dirty="0"/>
              <a:t>). This means that the variance of readmission rate across the different model is much larger than within the same model.</a:t>
            </a:r>
          </a:p>
          <a:p>
            <a:r>
              <a:rPr lang="en-US" dirty="0"/>
              <a:t>Also, the second model has the lowest  p-value, much less than 0.05. </a:t>
            </a:r>
          </a:p>
          <a:p>
            <a:r>
              <a:rPr lang="en-IN" dirty="0"/>
              <a:t>Hence we can conclude that for our confidence interval </a:t>
            </a:r>
            <a:r>
              <a:rPr lang="en-IN" b="1" dirty="0"/>
              <a:t>we accept the alternative hypothesis</a:t>
            </a:r>
            <a:r>
              <a:rPr lang="en-IN" dirty="0"/>
              <a:t> that there is a significant relationship between a patient whose primary diagnoses is circulatory disorder and secondary diagnoses as diabetes increasing the re-admission rate for diabetes. Thus, we need to consider patients not only with diabetes but also with circulatory disorders in our predictive model, to reduce the re-admission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6260" y="2054655"/>
            <a:ext cx="8246070" cy="4123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 Matrix &amp; Descriptive 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3" y="2671763"/>
            <a:ext cx="5037451" cy="782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3" y="3930026"/>
            <a:ext cx="5037451" cy="17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PCA test was run on the following three components:</a:t>
            </a:r>
            <a:br>
              <a:rPr lang="en-US" sz="2400" dirty="0"/>
            </a:br>
            <a:r>
              <a:rPr lang="en-US" sz="2400" dirty="0"/>
              <a:t>1) A1Cresult</a:t>
            </a:r>
            <a:br>
              <a:rPr lang="en-US" sz="2400" dirty="0"/>
            </a:br>
            <a:r>
              <a:rPr lang="en-US" sz="2400" dirty="0"/>
              <a:t>2) </a:t>
            </a:r>
            <a:r>
              <a:rPr lang="en-US" sz="2400" dirty="0" err="1"/>
              <a:t>max_glu_serum</a:t>
            </a:r>
            <a:br>
              <a:rPr lang="en-US" sz="2400" dirty="0"/>
            </a:br>
            <a:r>
              <a:rPr lang="en-US" sz="2400" dirty="0"/>
              <a:t>3) insulin</a:t>
            </a:r>
          </a:p>
        </p:txBody>
      </p:sp>
    </p:spTree>
    <p:extLst>
      <p:ext uri="{BB962C8B-B14F-4D97-AF65-F5344CB8AC3E}">
        <p14:creationId xmlns:p14="http://schemas.microsoft.com/office/powerpoint/2010/main" val="27442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 Plot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Scree plot is used identify the point of inflexion</a:t>
            </a:r>
          </a:p>
          <a:p>
            <a:r>
              <a:rPr lang="en-US" sz="2000" dirty="0"/>
              <a:t>Resulting scree plot clearly shows that only the first factor (HbA1C) is significant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2764152"/>
            <a:ext cx="5872124" cy="40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7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results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results below we can conclude that HbA1C test factor has a great influence on readmission rate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3276295"/>
            <a:ext cx="5944829" cy="28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6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result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Principal component model was created which extracted the above three factors. We can see all the eigen values associated with each factors. Factor1 (HbA1C result) explains 37% of the total variance. </a:t>
            </a:r>
          </a:p>
          <a:p>
            <a:r>
              <a:rPr lang="en-US" dirty="0"/>
              <a:t>Eigen Values</a:t>
            </a:r>
          </a:p>
          <a:p>
            <a:endParaRPr lang="en-US" dirty="0"/>
          </a:p>
          <a:p>
            <a:r>
              <a:rPr lang="en-US" dirty="0"/>
              <a:t>Hence, we can conclude that HbA1C test factor has a great influence on readmission rate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4345230"/>
            <a:ext cx="5944829" cy="1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0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Analysis: Feature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attributes are used in relation to readmission attribute: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A1Cresult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in Medication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Additional 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the discharge disposition affects change in medication and other factors.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This task helps predict the patterns in insulin level, HbA1c test results and change of medication based on discharge disposition.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TECHNIQUES:</a:t>
            </a:r>
            <a:br>
              <a:rPr lang="en-US" dirty="0"/>
            </a:br>
            <a:r>
              <a:rPr lang="en-US" dirty="0"/>
              <a:t>linear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3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INSIGHTS 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72463"/>
            <a:ext cx="8246070" cy="412303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relationship between the probability of readmission and the HbA1C measurement significantly depends on the primary diagnosis being circulatory disorder. There was no significant interaction with other primary diagnosis. </a:t>
            </a:r>
          </a:p>
          <a:p>
            <a:r>
              <a:rPr lang="en-US" dirty="0"/>
              <a:t>Since gender was not significant in the core model without HbA1C it was removed from further analysis.</a:t>
            </a:r>
          </a:p>
          <a:p>
            <a:r>
              <a:rPr lang="en-US" dirty="0"/>
              <a:t>Our analysis cannot address cause and effect but the data provide strong support for development of protocol to examine the hypothesis directly.</a:t>
            </a:r>
          </a:p>
        </p:txBody>
      </p:sp>
    </p:spTree>
    <p:extLst>
      <p:ext uri="{BB962C8B-B14F-4D97-AF65-F5344CB8AC3E}">
        <p14:creationId xmlns:p14="http://schemas.microsoft.com/office/powerpoint/2010/main" val="477043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72463"/>
            <a:ext cx="8246070" cy="4123035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Do specific drugs or combinations of drugs increase the chances of readmission?</a:t>
            </a:r>
          </a:p>
          <a:p>
            <a:r>
              <a:rPr lang="en-US" dirty="0"/>
              <a:t>How does age play a role in the probability of readmission and/or outcomes?</a:t>
            </a:r>
          </a:p>
          <a:p>
            <a:r>
              <a:rPr lang="en-US" dirty="0"/>
              <a:t>Does the number of procedures, medication, and lab procedures correlate with either the readmission probability or the likelihood that the HbA1c test is performed?</a:t>
            </a:r>
          </a:p>
          <a:p>
            <a:r>
              <a:rPr lang="en-US" dirty="0"/>
              <a:t>Do the drugs’ dosage information be carefully examined and find out if it acts as significant predictors for readmission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2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365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Analysis: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4400" dirty="0"/>
          </a:p>
          <a:p>
            <a:r>
              <a:rPr lang="en-US" sz="9600" dirty="0"/>
              <a:t>The first criterion considered was Race. The following correlation results were obtained by correlating race with readmission rates </a:t>
            </a:r>
          </a:p>
          <a:p>
            <a:endParaRPr lang="en-US" sz="4400" dirty="0"/>
          </a:p>
          <a:p>
            <a:r>
              <a:rPr lang="en-US" sz="7200" dirty="0"/>
              <a:t>Call: </a:t>
            </a:r>
            <a:r>
              <a:rPr lang="en-US" sz="7200" dirty="0" err="1"/>
              <a:t>xtabs</a:t>
            </a:r>
            <a:r>
              <a:rPr lang="en-US" sz="7200" dirty="0"/>
              <a:t>(formula = ~race + readmitted, data = patients)</a:t>
            </a:r>
          </a:p>
          <a:p>
            <a:r>
              <a:rPr lang="en-US" sz="7200" dirty="0"/>
              <a:t>Number of cases in table: 9772 </a:t>
            </a:r>
          </a:p>
          <a:p>
            <a:r>
              <a:rPr lang="en-US" sz="7200" dirty="0"/>
              <a:t>Number of factors: 2 </a:t>
            </a:r>
          </a:p>
          <a:p>
            <a:r>
              <a:rPr lang="en-US" sz="7200" dirty="0"/>
              <a:t>Test for independence of all factors: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Chisq</a:t>
            </a:r>
            <a:r>
              <a:rPr lang="en-US" sz="7200" dirty="0">
                <a:solidFill>
                  <a:srgbClr val="FF0000"/>
                </a:solidFill>
              </a:rPr>
              <a:t> = 58.37, </a:t>
            </a:r>
            <a:r>
              <a:rPr lang="en-US" sz="7200" dirty="0" err="1">
                <a:solidFill>
                  <a:srgbClr val="FF0000"/>
                </a:solidFill>
              </a:rPr>
              <a:t>df</a:t>
            </a:r>
            <a:r>
              <a:rPr lang="en-US" sz="7200" dirty="0">
                <a:solidFill>
                  <a:srgbClr val="FF0000"/>
                </a:solidFill>
              </a:rPr>
              <a:t> = 5, p-value = 2.644e-11</a:t>
            </a:r>
          </a:p>
          <a:p>
            <a:r>
              <a:rPr lang="en-US" sz="7200" dirty="0"/>
              <a:t>                   X^2 </a:t>
            </a:r>
            <a:r>
              <a:rPr lang="en-US" sz="7200" dirty="0" err="1"/>
              <a:t>df</a:t>
            </a:r>
            <a:r>
              <a:rPr lang="en-US" sz="7200" dirty="0"/>
              <a:t>   P(&gt; X^2)</a:t>
            </a:r>
          </a:p>
          <a:p>
            <a:r>
              <a:rPr lang="en-US" sz="7200" dirty="0"/>
              <a:t>Likelihood Ratio 60.077  5 1.1719e-11</a:t>
            </a:r>
          </a:p>
          <a:p>
            <a:r>
              <a:rPr lang="en-US" sz="7200" dirty="0"/>
              <a:t>Pearson          58.366  5 2.6439e-11</a:t>
            </a:r>
          </a:p>
          <a:p>
            <a:r>
              <a:rPr lang="en-US" sz="7200" dirty="0"/>
              <a:t>Phi-Coefficient   : NA </a:t>
            </a:r>
          </a:p>
          <a:p>
            <a:r>
              <a:rPr lang="en-US" sz="7200" dirty="0"/>
              <a:t>Contingency </a:t>
            </a:r>
            <a:r>
              <a:rPr lang="en-US" sz="7200" dirty="0" err="1"/>
              <a:t>Coeff</a:t>
            </a:r>
            <a:r>
              <a:rPr lang="en-US" sz="7200" dirty="0"/>
              <a:t>.: 0.077 </a:t>
            </a:r>
          </a:p>
          <a:p>
            <a:r>
              <a:rPr lang="en-US" sz="7200" dirty="0"/>
              <a:t>Cramer's V        : 0.077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0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Bar-Plot for Race and Readmitted</a:t>
            </a:r>
          </a:p>
        </p:txBody>
      </p:sp>
      <p:pic>
        <p:nvPicPr>
          <p:cNvPr id="4" name="Picture 2" descr="https://lh6.googleusercontent.com/gmoE7KlyqbQohhNZ-3qZwKv9v1Qn3xqFKCGQBe24kvYH_n-iPtispcZQziSg1GHjOF6dapSa45-oc4xcuqs0_9fsFCYG_Q9LfYkrZ6ZvP2Vb4rjZv7nd8FMyj82CuTVDUhYw977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360065"/>
            <a:ext cx="77533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5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/>
              <a:t>The second criterion considered was Age. The following correlation results were obtained by correlating age with readmission rates </a:t>
            </a:r>
          </a:p>
          <a:p>
            <a:endParaRPr lang="en-US" sz="1900" dirty="0"/>
          </a:p>
          <a:p>
            <a:r>
              <a:rPr lang="en-US" sz="2600" dirty="0"/>
              <a:t>Call: </a:t>
            </a:r>
            <a:r>
              <a:rPr lang="en-US" sz="2600" dirty="0" err="1"/>
              <a:t>xtabs</a:t>
            </a:r>
            <a:r>
              <a:rPr lang="en-US" sz="2600" dirty="0"/>
              <a:t>(formula = ~age + readmitted, data = patients)</a:t>
            </a:r>
          </a:p>
          <a:p>
            <a:r>
              <a:rPr lang="en-US" sz="2600" dirty="0"/>
              <a:t>Number of cases in table: 9772 </a:t>
            </a:r>
          </a:p>
          <a:p>
            <a:r>
              <a:rPr lang="en-US" sz="2600" dirty="0"/>
              <a:t>Number of factors: 2 </a:t>
            </a:r>
          </a:p>
          <a:p>
            <a:r>
              <a:rPr lang="en-US" sz="2600" dirty="0"/>
              <a:t>Test for independence of all factors: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Chisq</a:t>
            </a:r>
            <a:r>
              <a:rPr lang="en-US" sz="2600" dirty="0">
                <a:solidFill>
                  <a:srgbClr val="FF0000"/>
                </a:solidFill>
              </a:rPr>
              <a:t> = 100.81, </a:t>
            </a:r>
            <a:r>
              <a:rPr lang="en-US" sz="2600" dirty="0" err="1">
                <a:solidFill>
                  <a:srgbClr val="FF0000"/>
                </a:solidFill>
              </a:rPr>
              <a:t>df</a:t>
            </a:r>
            <a:r>
              <a:rPr lang="en-US" sz="2600" dirty="0">
                <a:solidFill>
                  <a:srgbClr val="FF0000"/>
                </a:solidFill>
              </a:rPr>
              <a:t> = 9, p-value = 1.078e-17</a:t>
            </a:r>
          </a:p>
          <a:p>
            <a:pPr marL="457200" lvl="1" indent="0">
              <a:buNone/>
            </a:pPr>
            <a:r>
              <a:rPr lang="en-US" sz="2600" dirty="0"/>
              <a:t>             X^2 </a:t>
            </a:r>
            <a:r>
              <a:rPr lang="en-US" sz="2600" dirty="0" err="1"/>
              <a:t>df</a:t>
            </a:r>
            <a:r>
              <a:rPr lang="en-US" sz="2600" dirty="0"/>
              <a:t> P(&gt; X^2)</a:t>
            </a:r>
          </a:p>
          <a:p>
            <a:r>
              <a:rPr lang="en-US" sz="2600" dirty="0"/>
              <a:t>Likelihood Ratio 104.77  9        0</a:t>
            </a:r>
          </a:p>
          <a:p>
            <a:r>
              <a:rPr lang="en-US" sz="2600" dirty="0"/>
              <a:t>Pearson          100.81  9        0</a:t>
            </a:r>
          </a:p>
          <a:p>
            <a:r>
              <a:rPr lang="en-US" sz="2600" dirty="0"/>
              <a:t>Phi-Coefficient   : NA </a:t>
            </a:r>
          </a:p>
          <a:p>
            <a:r>
              <a:rPr lang="en-US" sz="2600" dirty="0"/>
              <a:t>Contingency </a:t>
            </a:r>
            <a:r>
              <a:rPr lang="en-US" sz="2600" dirty="0" err="1"/>
              <a:t>Coeff</a:t>
            </a:r>
            <a:r>
              <a:rPr lang="en-US" sz="2600" dirty="0"/>
              <a:t>.: 0.101 </a:t>
            </a:r>
          </a:p>
          <a:p>
            <a:r>
              <a:rPr lang="en-US" sz="2600" dirty="0"/>
              <a:t>Cramer's V        : 0.102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2" descr="https://lh3.googleusercontent.com/dCLND_oiviI0heEcZVASceR1n0nyscyHvCtJFRKzvqaHfduc8Q9x_qIxXsR0cs71mp3IgORy5mSREqyGrS4fnmRC2-jWGJyQH04BzoFLp9O248ACnru6ju-e2N15pG_xF2hKpY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67719"/>
            <a:ext cx="77533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Analysis: HbA1C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300" dirty="0"/>
              <a:t>The third criterion considered was HbA1C. The following correlation results were obtained by correlating HbA1C with readmission rates </a:t>
            </a:r>
          </a:p>
          <a:p>
            <a:r>
              <a:rPr lang="en-US" sz="1900" dirty="0"/>
              <a:t>Call: </a:t>
            </a:r>
            <a:r>
              <a:rPr lang="en-US" sz="1900" dirty="0" err="1"/>
              <a:t>xtabs</a:t>
            </a:r>
            <a:r>
              <a:rPr lang="en-US" sz="1900" dirty="0"/>
              <a:t>(formula = ~A1Cresult + readmitted, data = patients)</a:t>
            </a:r>
          </a:p>
          <a:p>
            <a:r>
              <a:rPr lang="en-US" sz="1900" dirty="0"/>
              <a:t>Number of cases in table: 9772 </a:t>
            </a:r>
          </a:p>
          <a:p>
            <a:r>
              <a:rPr lang="en-US" sz="1900" dirty="0"/>
              <a:t>Number of factors: 2 </a:t>
            </a:r>
          </a:p>
          <a:p>
            <a:r>
              <a:rPr lang="en-US" sz="1900" dirty="0"/>
              <a:t>Test for independence of all factors:</a:t>
            </a:r>
          </a:p>
          <a:p>
            <a:r>
              <a:rPr lang="en-US" sz="1900" dirty="0" err="1">
                <a:solidFill>
                  <a:srgbClr val="FF0000"/>
                </a:solidFill>
              </a:rPr>
              <a:t>Chisq</a:t>
            </a:r>
            <a:r>
              <a:rPr lang="en-US" sz="1900" dirty="0">
                <a:solidFill>
                  <a:srgbClr val="FF0000"/>
                </a:solidFill>
              </a:rPr>
              <a:t> = 8.836, </a:t>
            </a:r>
            <a:r>
              <a:rPr lang="en-US" sz="1900" dirty="0" err="1">
                <a:solidFill>
                  <a:srgbClr val="FF0000"/>
                </a:solidFill>
              </a:rPr>
              <a:t>df</a:t>
            </a:r>
            <a:r>
              <a:rPr lang="en-US" sz="1900" dirty="0">
                <a:solidFill>
                  <a:srgbClr val="FF0000"/>
                </a:solidFill>
              </a:rPr>
              <a:t> = 3, p-value = 0.03156</a:t>
            </a:r>
          </a:p>
          <a:p>
            <a:r>
              <a:rPr lang="en-US" sz="1900" dirty="0"/>
              <a:t>                   X^2 </a:t>
            </a:r>
            <a:r>
              <a:rPr lang="en-US" sz="1900" dirty="0" err="1"/>
              <a:t>df</a:t>
            </a:r>
            <a:r>
              <a:rPr lang="en-US" sz="1900" dirty="0"/>
              <a:t> P(&gt; X^2)</a:t>
            </a:r>
          </a:p>
          <a:p>
            <a:r>
              <a:rPr lang="en-US" sz="1900" dirty="0"/>
              <a:t>Likelihood Ratio 8.9155  3 0.030436</a:t>
            </a:r>
          </a:p>
          <a:p>
            <a:r>
              <a:rPr lang="en-US" sz="1900" dirty="0"/>
              <a:t>Pearson          8.8358  3 0.031556</a:t>
            </a:r>
          </a:p>
          <a:p>
            <a:r>
              <a:rPr lang="en-US" sz="1900" dirty="0"/>
              <a:t>Phi-Coefficient   : NA </a:t>
            </a:r>
          </a:p>
          <a:p>
            <a:r>
              <a:rPr lang="en-US" sz="1900" dirty="0"/>
              <a:t>Contingency </a:t>
            </a:r>
            <a:r>
              <a:rPr lang="en-US" sz="1900" dirty="0" err="1"/>
              <a:t>Coeff</a:t>
            </a:r>
            <a:r>
              <a:rPr lang="en-US" sz="1900" dirty="0"/>
              <a:t>.: 0.03 </a:t>
            </a:r>
          </a:p>
          <a:p>
            <a:r>
              <a:rPr lang="en-US" sz="1900" dirty="0"/>
              <a:t>Cramer's V        : 0.03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63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DewUBTv6oDNWi6VhfWxFRj58_UzTribUHRDnaFi6sD0QEvubW5ZQQShmzFAZMAQsUrAoVu5behEci48_z2W3c4LXVsZavxL_4kj5JDC8mL1TX9G7cxHrQuI8eGtR7k61Z5TTxX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054655"/>
            <a:ext cx="8393072" cy="44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9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1360</Words>
  <Application>Microsoft Office PowerPoint</Application>
  <PresentationFormat>On-screen Show (4:3)</PresentationFormat>
  <Paragraphs>180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Lucida Console</vt:lpstr>
      <vt:lpstr>Wingdings</vt:lpstr>
      <vt:lpstr>Office Theme</vt:lpstr>
      <vt:lpstr>KDD Project Presentation</vt:lpstr>
      <vt:lpstr>PROBLEM STATEMENT</vt:lpstr>
      <vt:lpstr>Correlation Analysis: Feature selection</vt:lpstr>
      <vt:lpstr>Correlation Analysis: Race</vt:lpstr>
      <vt:lpstr>Bar-Plot for Race and Readmitted</vt:lpstr>
      <vt:lpstr>Correlation analysis: Age</vt:lpstr>
      <vt:lpstr>PowerPoint Presentation</vt:lpstr>
      <vt:lpstr>Correlation Analysis: HbA1C</vt:lpstr>
      <vt:lpstr>PowerPoint Presentation</vt:lpstr>
      <vt:lpstr>Correlation analysis: Change in Medication  </vt:lpstr>
      <vt:lpstr>PowerPoint Presentation</vt:lpstr>
      <vt:lpstr>Correlation summary </vt:lpstr>
      <vt:lpstr>Task  1</vt:lpstr>
      <vt:lpstr>Regression analysis</vt:lpstr>
      <vt:lpstr>Linear Regression Analysis </vt:lpstr>
      <vt:lpstr>Linear Regression Analysis </vt:lpstr>
      <vt:lpstr>Linear Regression Analysis </vt:lpstr>
      <vt:lpstr>ANOVA test</vt:lpstr>
      <vt:lpstr>   Regression Results summary</vt:lpstr>
      <vt:lpstr> Task 2</vt:lpstr>
      <vt:lpstr>Regression analysis</vt:lpstr>
      <vt:lpstr>Linear Regression Analysis </vt:lpstr>
      <vt:lpstr>Linear Regression Analysis </vt:lpstr>
      <vt:lpstr> Regression Results summary</vt:lpstr>
      <vt:lpstr>Descriptive Statistics</vt:lpstr>
      <vt:lpstr>Principle Component Analysis</vt:lpstr>
      <vt:lpstr>Scree Plot </vt:lpstr>
      <vt:lpstr>PCA results </vt:lpstr>
      <vt:lpstr>PCA result Summary</vt:lpstr>
      <vt:lpstr>Additional Tasks:</vt:lpstr>
      <vt:lpstr>INSIGHTS ABOUT DATA</vt:lpstr>
      <vt:lpstr>FUTURE RESEARCH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yuvaraj s</cp:lastModifiedBy>
  <cp:revision>52</cp:revision>
  <dcterms:created xsi:type="dcterms:W3CDTF">2013-08-21T19:17:07Z</dcterms:created>
  <dcterms:modified xsi:type="dcterms:W3CDTF">2017-03-16T15:43:58Z</dcterms:modified>
</cp:coreProperties>
</file>