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11/2/2024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11/2/2024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11/2/2024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11/2/2024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11/2/2024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11/2/2024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13BD4-9646-724C-D84D-C43B90345AB3}"/>
              </a:ext>
            </a:extLst>
          </p:cNvPr>
          <p:cNvSpPr>
            <a:spLocks noGrp="1"/>
          </p:cNvSpPr>
          <p:nvPr>
            <p:ph type="ctrTitle"/>
          </p:nvPr>
        </p:nvSpPr>
        <p:spPr>
          <a:xfrm>
            <a:off x="601762" y="1004534"/>
            <a:ext cx="4438323" cy="889306"/>
          </a:xfrm>
        </p:spPr>
        <p:txBody>
          <a:bodyPr>
            <a:normAutofit fontScale="90000"/>
          </a:bodyPr>
          <a:lstStyle/>
          <a:p>
            <a:r>
              <a:rPr lang="en-IN" dirty="0">
                <a:latin typeface="Algerian" panose="04020705040A02060702" pitchFamily="82" charset="0"/>
              </a:rPr>
              <a:t>MYNTRA</a:t>
            </a:r>
          </a:p>
        </p:txBody>
      </p:sp>
      <p:sp>
        <p:nvSpPr>
          <p:cNvPr id="3" name="Subtitle 2">
            <a:extLst>
              <a:ext uri="{FF2B5EF4-FFF2-40B4-BE49-F238E27FC236}">
                <a16:creationId xmlns:a16="http://schemas.microsoft.com/office/drawing/2014/main" id="{6FFD70F5-AB35-81E6-1F34-7AE623CF832A}"/>
              </a:ext>
            </a:extLst>
          </p:cNvPr>
          <p:cNvSpPr>
            <a:spLocks noGrp="1"/>
          </p:cNvSpPr>
          <p:nvPr>
            <p:ph type="subTitle" idx="1"/>
          </p:nvPr>
        </p:nvSpPr>
        <p:spPr>
          <a:xfrm>
            <a:off x="601762" y="1817640"/>
            <a:ext cx="2903438" cy="457475"/>
          </a:xfrm>
        </p:spPr>
        <p:txBody>
          <a:bodyPr>
            <a:normAutofit/>
          </a:bodyPr>
          <a:lstStyle/>
          <a:p>
            <a:r>
              <a:rPr lang="en-IN" sz="1400" dirty="0"/>
              <a:t>THE SHOPPING APP</a:t>
            </a:r>
          </a:p>
        </p:txBody>
      </p:sp>
      <p:pic>
        <p:nvPicPr>
          <p:cNvPr id="4" name="Picture 3">
            <a:extLst>
              <a:ext uri="{FF2B5EF4-FFF2-40B4-BE49-F238E27FC236}">
                <a16:creationId xmlns:a16="http://schemas.microsoft.com/office/drawing/2014/main" id="{D532CDA1-AD32-8CF7-2F70-99B49C9A282C}"/>
              </a:ext>
            </a:extLst>
          </p:cNvPr>
          <p:cNvPicPr>
            <a:picLocks noChangeAspect="1"/>
          </p:cNvPicPr>
          <p:nvPr/>
        </p:nvPicPr>
        <p:blipFill>
          <a:blip r:embed="rId2"/>
          <a:stretch>
            <a:fillRect/>
          </a:stretch>
        </p:blipFill>
        <p:spPr>
          <a:xfrm>
            <a:off x="0" y="2144487"/>
            <a:ext cx="9154885" cy="3929742"/>
          </a:xfrm>
          <a:prstGeom prst="rect">
            <a:avLst/>
          </a:prstGeom>
        </p:spPr>
      </p:pic>
      <p:pic>
        <p:nvPicPr>
          <p:cNvPr id="5" name="Picture 4">
            <a:extLst>
              <a:ext uri="{FF2B5EF4-FFF2-40B4-BE49-F238E27FC236}">
                <a16:creationId xmlns:a16="http://schemas.microsoft.com/office/drawing/2014/main" id="{59F4D054-7FD8-896A-643D-36C350EC67BC}"/>
              </a:ext>
            </a:extLst>
          </p:cNvPr>
          <p:cNvPicPr>
            <a:picLocks noChangeAspect="1"/>
          </p:cNvPicPr>
          <p:nvPr/>
        </p:nvPicPr>
        <p:blipFill>
          <a:blip r:embed="rId3"/>
          <a:stretch>
            <a:fillRect/>
          </a:stretch>
        </p:blipFill>
        <p:spPr>
          <a:xfrm>
            <a:off x="9154885" y="783771"/>
            <a:ext cx="3037115" cy="5290458"/>
          </a:xfrm>
          <a:prstGeom prst="rect">
            <a:avLst/>
          </a:prstGeom>
        </p:spPr>
      </p:pic>
    </p:spTree>
    <p:extLst>
      <p:ext uri="{BB962C8B-B14F-4D97-AF65-F5344CB8AC3E}">
        <p14:creationId xmlns:p14="http://schemas.microsoft.com/office/powerpoint/2010/main" val="90831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763AA-25CA-E849-986C-0E78A16422FC}"/>
              </a:ext>
            </a:extLst>
          </p:cNvPr>
          <p:cNvSpPr>
            <a:spLocks noGrp="1"/>
          </p:cNvSpPr>
          <p:nvPr>
            <p:ph type="title"/>
          </p:nvPr>
        </p:nvSpPr>
        <p:spPr/>
        <p:txBody>
          <a:bodyPr/>
          <a:lstStyle/>
          <a:p>
            <a:r>
              <a:rPr lang="en-IN" dirty="0"/>
              <a:t>What are Recommender Systems ?</a:t>
            </a:r>
          </a:p>
        </p:txBody>
      </p:sp>
      <p:sp>
        <p:nvSpPr>
          <p:cNvPr id="3" name="Content Placeholder 2">
            <a:extLst>
              <a:ext uri="{FF2B5EF4-FFF2-40B4-BE49-F238E27FC236}">
                <a16:creationId xmlns:a16="http://schemas.microsoft.com/office/drawing/2014/main" id="{F94449DF-435C-1F2F-1E21-8478C87BD842}"/>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Recommender Systems (RS) are algorithms that suggest products, services, or information to users based on their past behavior, preferences, and interests. The goal is to increase user engagement, satisfaction, and conversion rates.</a:t>
            </a:r>
            <a:endParaRPr lang="en-IN" dirty="0"/>
          </a:p>
        </p:txBody>
      </p:sp>
      <p:pic>
        <p:nvPicPr>
          <p:cNvPr id="4" name="Picture 3">
            <a:extLst>
              <a:ext uri="{FF2B5EF4-FFF2-40B4-BE49-F238E27FC236}">
                <a16:creationId xmlns:a16="http://schemas.microsoft.com/office/drawing/2014/main" id="{C0FFC30B-5CE2-1D91-76D2-0B3BE7563144}"/>
              </a:ext>
            </a:extLst>
          </p:cNvPr>
          <p:cNvPicPr>
            <a:picLocks noChangeAspect="1"/>
          </p:cNvPicPr>
          <p:nvPr/>
        </p:nvPicPr>
        <p:blipFill>
          <a:blip r:embed="rId2"/>
          <a:stretch>
            <a:fillRect/>
          </a:stretch>
        </p:blipFill>
        <p:spPr>
          <a:xfrm>
            <a:off x="4267200" y="1025978"/>
            <a:ext cx="6150429" cy="3154136"/>
          </a:xfrm>
          <a:prstGeom prst="rect">
            <a:avLst/>
          </a:prstGeom>
        </p:spPr>
      </p:pic>
    </p:spTree>
    <p:extLst>
      <p:ext uri="{BB962C8B-B14F-4D97-AF65-F5344CB8AC3E}">
        <p14:creationId xmlns:p14="http://schemas.microsoft.com/office/powerpoint/2010/main" val="1051257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1BFFD-7AC4-3F91-51E4-2797E573994E}"/>
              </a:ext>
            </a:extLst>
          </p:cNvPr>
          <p:cNvSpPr>
            <a:spLocks noGrp="1"/>
          </p:cNvSpPr>
          <p:nvPr>
            <p:ph type="title"/>
          </p:nvPr>
        </p:nvSpPr>
        <p:spPr>
          <a:xfrm>
            <a:off x="252919" y="642257"/>
            <a:ext cx="2947482" cy="5845629"/>
          </a:xfrm>
        </p:spPr>
        <p:txBody>
          <a:bodyPr>
            <a:normAutofit/>
          </a:bodyPr>
          <a:lstStyle/>
          <a:p>
            <a:r>
              <a:rPr lang="en-IN" sz="2800" dirty="0">
                <a:solidFill>
                  <a:srgbClr val="002060"/>
                </a:solidFill>
                <a:latin typeface="Algerian" panose="04020705040A02060702" pitchFamily="82" charset="0"/>
              </a:rPr>
              <a:t>TYPES   OF RECOMMENDER SYSTEMS </a:t>
            </a:r>
          </a:p>
        </p:txBody>
      </p:sp>
      <p:sp>
        <p:nvSpPr>
          <p:cNvPr id="3" name="Content Placeholder 2">
            <a:extLst>
              <a:ext uri="{FF2B5EF4-FFF2-40B4-BE49-F238E27FC236}">
                <a16:creationId xmlns:a16="http://schemas.microsoft.com/office/drawing/2014/main" id="{C3ED56AB-05B4-5E3C-A144-B466373409E1}"/>
              </a:ext>
            </a:extLst>
          </p:cNvPr>
          <p:cNvSpPr>
            <a:spLocks noGrp="1"/>
          </p:cNvSpPr>
          <p:nvPr>
            <p:ph sz="half" idx="1"/>
          </p:nvPr>
        </p:nvSpPr>
        <p:spPr/>
        <p:txBody>
          <a:bodyPr/>
          <a:lstStyle/>
          <a:p>
            <a:pPr marL="0" indent="0">
              <a:buNone/>
            </a:pPr>
            <a:r>
              <a:rPr lang="en-IN" dirty="0">
                <a:latin typeface="Arial Black" panose="020B0A04020102020204" pitchFamily="34" charset="0"/>
              </a:rPr>
              <a:t>CONTENT BASED FILTERING</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Content Placeholder 3">
            <a:extLst>
              <a:ext uri="{FF2B5EF4-FFF2-40B4-BE49-F238E27FC236}">
                <a16:creationId xmlns:a16="http://schemas.microsoft.com/office/drawing/2014/main" id="{A9CF77BD-8E4E-E2A4-AA79-0AB6DB989BDF}"/>
              </a:ext>
            </a:extLst>
          </p:cNvPr>
          <p:cNvSpPr>
            <a:spLocks noGrp="1"/>
          </p:cNvSpPr>
          <p:nvPr>
            <p:ph sz="half" idx="2"/>
          </p:nvPr>
        </p:nvSpPr>
        <p:spPr/>
        <p:txBody>
          <a:bodyPr/>
          <a:lstStyle/>
          <a:p>
            <a:r>
              <a:rPr lang="en-IN" dirty="0">
                <a:latin typeface="Arial Black" panose="020B0A04020102020204" pitchFamily="34" charset="0"/>
              </a:rPr>
              <a:t>COLLABORATIVE BASED FILTERING</a:t>
            </a:r>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1E8B3CAF-49B0-318C-C099-BCB4CBAE93E7}"/>
              </a:ext>
            </a:extLst>
          </p:cNvPr>
          <p:cNvPicPr>
            <a:picLocks noChangeAspect="1"/>
          </p:cNvPicPr>
          <p:nvPr/>
        </p:nvPicPr>
        <p:blipFill>
          <a:blip r:embed="rId2"/>
          <a:stretch>
            <a:fillRect/>
          </a:stretch>
        </p:blipFill>
        <p:spPr>
          <a:xfrm>
            <a:off x="3392425" y="1807030"/>
            <a:ext cx="3639666" cy="4103914"/>
          </a:xfrm>
          <a:prstGeom prst="rect">
            <a:avLst/>
          </a:prstGeom>
        </p:spPr>
      </p:pic>
      <p:pic>
        <p:nvPicPr>
          <p:cNvPr id="6" name="Picture 5">
            <a:extLst>
              <a:ext uri="{FF2B5EF4-FFF2-40B4-BE49-F238E27FC236}">
                <a16:creationId xmlns:a16="http://schemas.microsoft.com/office/drawing/2014/main" id="{679ADE4E-D33A-E081-0968-97A3473D157F}"/>
              </a:ext>
            </a:extLst>
          </p:cNvPr>
          <p:cNvPicPr>
            <a:picLocks noChangeAspect="1"/>
          </p:cNvPicPr>
          <p:nvPr/>
        </p:nvPicPr>
        <p:blipFill>
          <a:blip r:embed="rId3"/>
          <a:stretch>
            <a:fillRect/>
          </a:stretch>
        </p:blipFill>
        <p:spPr>
          <a:xfrm>
            <a:off x="7818119" y="1948543"/>
            <a:ext cx="3394167" cy="3962401"/>
          </a:xfrm>
          <a:prstGeom prst="rect">
            <a:avLst/>
          </a:prstGeom>
        </p:spPr>
      </p:pic>
    </p:spTree>
    <p:extLst>
      <p:ext uri="{BB962C8B-B14F-4D97-AF65-F5344CB8AC3E}">
        <p14:creationId xmlns:p14="http://schemas.microsoft.com/office/powerpoint/2010/main" val="1139764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063F50-5E3A-FBC9-BBBF-88E1395F9962}"/>
              </a:ext>
            </a:extLst>
          </p:cNvPr>
          <p:cNvSpPr>
            <a:spLocks noGrp="1"/>
          </p:cNvSpPr>
          <p:nvPr>
            <p:ph type="title"/>
          </p:nvPr>
        </p:nvSpPr>
        <p:spPr/>
        <p:txBody>
          <a:bodyPr/>
          <a:lstStyle/>
          <a:p>
            <a:r>
              <a:rPr lang="en-IN" dirty="0">
                <a:latin typeface="Arial Black" panose="020B0A04020102020204" pitchFamily="34" charset="0"/>
              </a:rPr>
              <a:t>CONTENT-BASED FILTERING</a:t>
            </a:r>
          </a:p>
        </p:txBody>
      </p:sp>
      <p:sp>
        <p:nvSpPr>
          <p:cNvPr id="6" name="Content Placeholder 5">
            <a:extLst>
              <a:ext uri="{FF2B5EF4-FFF2-40B4-BE49-F238E27FC236}">
                <a16:creationId xmlns:a16="http://schemas.microsoft.com/office/drawing/2014/main" id="{659702A2-D92F-111A-67AD-A5B50F79D940}"/>
              </a:ext>
            </a:extLst>
          </p:cNvPr>
          <p:cNvSpPr>
            <a:spLocks noGrp="1"/>
          </p:cNvSpPr>
          <p:nvPr>
            <p:ph idx="1"/>
          </p:nvPr>
        </p:nvSpPr>
        <p:spPr/>
        <p:txBody>
          <a:bodyPr/>
          <a:lstStyle/>
          <a:p>
            <a:r>
              <a:rPr lang="en-US" sz="2800" dirty="0">
                <a:solidFill>
                  <a:schemeClr val="accent6"/>
                </a:solidFill>
              </a:rPr>
              <a:t>Content-Based Filtering (CBF) is a type of recommender system that recommends items based on their attributes or features.</a:t>
            </a:r>
          </a:p>
          <a:p>
            <a:pPr marL="0" indent="0">
              <a:buNone/>
            </a:pPr>
            <a:endParaRPr lang="en-US" dirty="0"/>
          </a:p>
          <a:p>
            <a:r>
              <a:rPr lang="en-US" dirty="0">
                <a:latin typeface="Arial Black" panose="020B0A04020102020204" pitchFamily="34" charset="0"/>
              </a:rPr>
              <a:t>Key Components</a:t>
            </a:r>
          </a:p>
          <a:p>
            <a:r>
              <a:rPr lang="en-US" dirty="0"/>
              <a:t>:1. Item attributes (e.g., genre, director, release year)2. User profiles (e.g., interests, preferences)3. Similarity measurement (e.g., cosine similarity)</a:t>
            </a:r>
          </a:p>
          <a:p>
            <a:endParaRPr lang="en-US" dirty="0"/>
          </a:p>
          <a:p>
            <a:endParaRPr lang="en-IN" dirty="0"/>
          </a:p>
        </p:txBody>
      </p:sp>
    </p:spTree>
    <p:extLst>
      <p:ext uri="{BB962C8B-B14F-4D97-AF65-F5344CB8AC3E}">
        <p14:creationId xmlns:p14="http://schemas.microsoft.com/office/powerpoint/2010/main" val="638925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E8E59-89D8-8846-5936-8608AD502CDA}"/>
              </a:ext>
            </a:extLst>
          </p:cNvPr>
          <p:cNvSpPr>
            <a:spLocks noGrp="1"/>
          </p:cNvSpPr>
          <p:nvPr>
            <p:ph type="title"/>
          </p:nvPr>
        </p:nvSpPr>
        <p:spPr/>
        <p:txBody>
          <a:bodyPr/>
          <a:lstStyle/>
          <a:p>
            <a:r>
              <a:rPr lang="en-IN" dirty="0"/>
              <a:t>Example of CBF on </a:t>
            </a:r>
            <a:r>
              <a:rPr lang="en-IN" dirty="0" err="1"/>
              <a:t>myntra</a:t>
            </a:r>
            <a:endParaRPr lang="en-IN" dirty="0"/>
          </a:p>
        </p:txBody>
      </p:sp>
      <p:sp>
        <p:nvSpPr>
          <p:cNvPr id="3" name="Content Placeholder 2">
            <a:extLst>
              <a:ext uri="{FF2B5EF4-FFF2-40B4-BE49-F238E27FC236}">
                <a16:creationId xmlns:a16="http://schemas.microsoft.com/office/drawing/2014/main" id="{0A897BF1-5B18-8995-2321-DFC2167A4CFA}"/>
              </a:ext>
            </a:extLst>
          </p:cNvPr>
          <p:cNvSpPr>
            <a:spLocks noGrp="1"/>
          </p:cNvSpPr>
          <p:nvPr>
            <p:ph idx="1"/>
          </p:nvPr>
        </p:nvSpPr>
        <p:spPr/>
        <p:txBody>
          <a:bodyPr/>
          <a:lstStyle/>
          <a:p>
            <a:r>
              <a:rPr lang="en-IN" dirty="0">
                <a:latin typeface="Arial Black" panose="020B0A04020102020204" pitchFamily="34" charset="0"/>
              </a:rPr>
              <a:t>Scenario</a:t>
            </a:r>
            <a:r>
              <a:rPr lang="en-IN" dirty="0"/>
              <a:t>:</a:t>
            </a:r>
          </a:p>
          <a:p>
            <a:r>
              <a:rPr lang="en-IN" sz="2400" dirty="0"/>
              <a:t> A user, Rohan, searches for "casual shirts" on </a:t>
            </a:r>
            <a:r>
              <a:rPr lang="en-IN" sz="2400" dirty="0" err="1"/>
              <a:t>Myntra.User</a:t>
            </a:r>
            <a:r>
              <a:rPr lang="en-IN" sz="2400" dirty="0"/>
              <a:t> Profile: Rohan's profile based on his past interactions:- Preferred brands: Nike, Adidas- Preferred categories: Casual wear, Sports wear- Preferred </a:t>
            </a:r>
            <a:r>
              <a:rPr lang="en-IN" sz="2400" dirty="0" err="1"/>
              <a:t>colors</a:t>
            </a:r>
            <a:r>
              <a:rPr lang="en-IN" sz="2400" dirty="0"/>
              <a:t>: Blue, White- Preferred price range: ₹1,000 - ₹3,000Item Attributes: Myntra's database of shirts with attributes:- Brand- Category- </a:t>
            </a:r>
            <a:r>
              <a:rPr lang="en-IN" sz="2400" dirty="0" err="1"/>
              <a:t>Color</a:t>
            </a:r>
            <a:r>
              <a:rPr lang="en-IN" sz="2400" dirty="0"/>
              <a:t>- Price- Style (e.g., crew neck, V-neck)- Material (e.g., cotton, polyester)</a:t>
            </a:r>
          </a:p>
        </p:txBody>
      </p:sp>
    </p:spTree>
    <p:extLst>
      <p:ext uri="{BB962C8B-B14F-4D97-AF65-F5344CB8AC3E}">
        <p14:creationId xmlns:p14="http://schemas.microsoft.com/office/powerpoint/2010/main" val="1016374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7033-61CC-4DAD-C257-D91C7FF929C1}"/>
              </a:ext>
            </a:extLst>
          </p:cNvPr>
          <p:cNvSpPr>
            <a:spLocks noGrp="1"/>
          </p:cNvSpPr>
          <p:nvPr>
            <p:ph type="title"/>
          </p:nvPr>
        </p:nvSpPr>
        <p:spPr/>
        <p:txBody>
          <a:bodyPr/>
          <a:lstStyle/>
          <a:p>
            <a:r>
              <a:rPr lang="en-IN" dirty="0">
                <a:latin typeface="Arial Black" panose="020B0A04020102020204" pitchFamily="34" charset="0"/>
              </a:rPr>
              <a:t>Collaborative Based filtering</a:t>
            </a:r>
          </a:p>
        </p:txBody>
      </p:sp>
      <p:sp>
        <p:nvSpPr>
          <p:cNvPr id="3" name="Content Placeholder 2">
            <a:extLst>
              <a:ext uri="{FF2B5EF4-FFF2-40B4-BE49-F238E27FC236}">
                <a16:creationId xmlns:a16="http://schemas.microsoft.com/office/drawing/2014/main" id="{25F9DDA4-A760-CC34-1100-840C564B6A11}"/>
              </a:ext>
            </a:extLst>
          </p:cNvPr>
          <p:cNvSpPr>
            <a:spLocks noGrp="1"/>
          </p:cNvSpPr>
          <p:nvPr>
            <p:ph idx="1"/>
          </p:nvPr>
        </p:nvSpPr>
        <p:spPr/>
        <p:txBody>
          <a:bodyPr/>
          <a:lstStyle/>
          <a:p>
            <a:r>
              <a:rPr lang="en-US" sz="2800" dirty="0">
                <a:solidFill>
                  <a:schemeClr val="accent6"/>
                </a:solidFill>
              </a:rPr>
              <a:t>Collaborative Filtering (CF) is a type of recommender system that recommends items to a user based on the behavior of similar users</a:t>
            </a:r>
          </a:p>
          <a:p>
            <a:pPr marL="0" indent="0">
              <a:buNone/>
            </a:pPr>
            <a:endParaRPr lang="en-US" sz="2800" dirty="0">
              <a:solidFill>
                <a:schemeClr val="accent6"/>
              </a:solidFill>
            </a:endParaRPr>
          </a:p>
          <a:p>
            <a:pPr marL="0" indent="0">
              <a:buNone/>
            </a:pPr>
            <a:r>
              <a:rPr lang="en-US" dirty="0"/>
              <a:t>.</a:t>
            </a:r>
            <a:r>
              <a:rPr lang="en-US" dirty="0">
                <a:latin typeface="Arial Black" panose="020B0A04020102020204" pitchFamily="34" charset="0"/>
              </a:rPr>
              <a:t>Key Components</a:t>
            </a:r>
            <a:r>
              <a:rPr lang="en-US" dirty="0"/>
              <a:t>:</a:t>
            </a:r>
          </a:p>
          <a:p>
            <a:pPr marL="457200" indent="-457200">
              <a:buAutoNum type="arabicPeriod"/>
            </a:pPr>
            <a:r>
              <a:rPr lang="en-US" dirty="0"/>
              <a:t>User-item interaction matrix (e.g., ratings, clicks)</a:t>
            </a:r>
          </a:p>
          <a:p>
            <a:pPr marL="457200" indent="-457200">
              <a:buAutoNum type="arabicPeriod"/>
            </a:pPr>
            <a:r>
              <a:rPr lang="en-US" dirty="0"/>
              <a:t>. Similarity measurement (e.g., cosine similarity, Jaccard similarity)</a:t>
            </a:r>
          </a:p>
          <a:p>
            <a:pPr marL="457200" indent="-457200">
              <a:buAutoNum type="arabicPeriod"/>
            </a:pPr>
            <a:r>
              <a:rPr lang="en-US" dirty="0"/>
              <a:t>. Neighborhood selection (e.g., k-nearest neighbors)</a:t>
            </a:r>
            <a:endParaRPr lang="en-IN" dirty="0"/>
          </a:p>
        </p:txBody>
      </p:sp>
    </p:spTree>
    <p:extLst>
      <p:ext uri="{BB962C8B-B14F-4D97-AF65-F5344CB8AC3E}">
        <p14:creationId xmlns:p14="http://schemas.microsoft.com/office/powerpoint/2010/main" val="3121757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75CFC-7793-1122-7367-F736EE38ADA5}"/>
              </a:ext>
            </a:extLst>
          </p:cNvPr>
          <p:cNvSpPr>
            <a:spLocks noGrp="1"/>
          </p:cNvSpPr>
          <p:nvPr>
            <p:ph type="title"/>
          </p:nvPr>
        </p:nvSpPr>
        <p:spPr/>
        <p:txBody>
          <a:bodyPr/>
          <a:lstStyle/>
          <a:p>
            <a:r>
              <a:rPr lang="en-IN" dirty="0"/>
              <a:t>Example of CF on Myntra</a:t>
            </a:r>
          </a:p>
        </p:txBody>
      </p:sp>
      <p:sp>
        <p:nvSpPr>
          <p:cNvPr id="3" name="Content Placeholder 2">
            <a:extLst>
              <a:ext uri="{FF2B5EF4-FFF2-40B4-BE49-F238E27FC236}">
                <a16:creationId xmlns:a16="http://schemas.microsoft.com/office/drawing/2014/main" id="{C8E10AAF-D49E-3082-0B16-A66DA2340C01}"/>
              </a:ext>
            </a:extLst>
          </p:cNvPr>
          <p:cNvSpPr>
            <a:spLocks noGrp="1"/>
          </p:cNvSpPr>
          <p:nvPr>
            <p:ph idx="1"/>
          </p:nvPr>
        </p:nvSpPr>
        <p:spPr/>
        <p:txBody>
          <a:bodyPr/>
          <a:lstStyle/>
          <a:p>
            <a:r>
              <a:rPr lang="en-IN" dirty="0">
                <a:latin typeface="Arial Black" panose="020B0A04020102020204" pitchFamily="34" charset="0"/>
              </a:rPr>
              <a:t>Scenario: </a:t>
            </a:r>
          </a:p>
          <a:p>
            <a:r>
              <a:rPr lang="en-IN" dirty="0"/>
              <a:t>Rohan, a user, logs in to Myntra and views a Nike casual </a:t>
            </a:r>
            <a:r>
              <a:rPr lang="en-IN" dirty="0" err="1"/>
              <a:t>shirt.User</a:t>
            </a:r>
            <a:r>
              <a:rPr lang="en-IN" dirty="0"/>
              <a:t> Profile: Rohan's profile based on his past interactions:-</a:t>
            </a:r>
          </a:p>
          <a:p>
            <a:r>
              <a:rPr lang="en-IN" dirty="0"/>
              <a:t> User ID: 1234- </a:t>
            </a:r>
          </a:p>
          <a:p>
            <a:r>
              <a:rPr lang="en-IN" dirty="0"/>
              <a:t>Past purchases: Adidas sports shoes, Levi's jeans- Browsing history: Nike casual shirts, Puma sports shirts- Ratings: 4/5 for Adidas shoes, 5/5 for Levi's jeans</a:t>
            </a:r>
          </a:p>
        </p:txBody>
      </p:sp>
    </p:spTree>
    <p:extLst>
      <p:ext uri="{BB962C8B-B14F-4D97-AF65-F5344CB8AC3E}">
        <p14:creationId xmlns:p14="http://schemas.microsoft.com/office/powerpoint/2010/main" val="567121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AE074-D27E-19CA-350E-78F2BC7CB97D}"/>
              </a:ext>
            </a:extLst>
          </p:cNvPr>
          <p:cNvSpPr>
            <a:spLocks noGrp="1"/>
          </p:cNvSpPr>
          <p:nvPr>
            <p:ph type="title"/>
          </p:nvPr>
        </p:nvSpPr>
        <p:spPr/>
        <p:txBody>
          <a:bodyPr/>
          <a:lstStyle/>
          <a:p>
            <a:r>
              <a:rPr lang="en-IN" dirty="0"/>
              <a:t>Implementing recommended systems on Myntra shopping app</a:t>
            </a:r>
          </a:p>
        </p:txBody>
      </p:sp>
      <p:sp>
        <p:nvSpPr>
          <p:cNvPr id="3" name="Content Placeholder 2">
            <a:extLst>
              <a:ext uri="{FF2B5EF4-FFF2-40B4-BE49-F238E27FC236}">
                <a16:creationId xmlns:a16="http://schemas.microsoft.com/office/drawing/2014/main" id="{C781C95C-557E-5994-917C-B254C00AB8E4}"/>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pPr marL="0" indent="0">
              <a:buNone/>
            </a:pPr>
            <a:endParaRPr lang="en-US" dirty="0"/>
          </a:p>
          <a:p>
            <a:r>
              <a:rPr lang="en-US" dirty="0"/>
              <a:t>Integrating recommender systems can enhance user engagement and boost conversion rates</a:t>
            </a:r>
          </a:p>
          <a:p>
            <a:r>
              <a:rPr lang="en-US" dirty="0"/>
              <a:t>.• Data-driven algorithms tailor product suggestions, improving shopping satisfaction and </a:t>
            </a:r>
            <a:r>
              <a:rPr lang="en-US" dirty="0" err="1"/>
              <a:t>retentionData</a:t>
            </a:r>
            <a:r>
              <a:rPr lang="en-US" dirty="0"/>
              <a:t>-driven algorithms tailor product suggestions, improving shopping satisfaction and retention</a:t>
            </a:r>
            <a:endParaRPr lang="en-IN" dirty="0"/>
          </a:p>
        </p:txBody>
      </p:sp>
      <p:pic>
        <p:nvPicPr>
          <p:cNvPr id="4" name="Picture 3">
            <a:extLst>
              <a:ext uri="{FF2B5EF4-FFF2-40B4-BE49-F238E27FC236}">
                <a16:creationId xmlns:a16="http://schemas.microsoft.com/office/drawing/2014/main" id="{5A48884C-81AC-5691-BE8D-BC30F71616FF}"/>
              </a:ext>
            </a:extLst>
          </p:cNvPr>
          <p:cNvPicPr>
            <a:picLocks noChangeAspect="1"/>
          </p:cNvPicPr>
          <p:nvPr/>
        </p:nvPicPr>
        <p:blipFill>
          <a:blip r:embed="rId2"/>
          <a:stretch>
            <a:fillRect/>
          </a:stretch>
        </p:blipFill>
        <p:spPr>
          <a:xfrm>
            <a:off x="3869268" y="424543"/>
            <a:ext cx="6929361" cy="3124199"/>
          </a:xfrm>
          <a:prstGeom prst="rect">
            <a:avLst/>
          </a:prstGeom>
        </p:spPr>
      </p:pic>
    </p:spTree>
    <p:extLst>
      <p:ext uri="{BB962C8B-B14F-4D97-AF65-F5344CB8AC3E}">
        <p14:creationId xmlns:p14="http://schemas.microsoft.com/office/powerpoint/2010/main" val="595587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6876E4-3236-746E-F8C6-5855AD8B13FA}"/>
              </a:ext>
            </a:extLst>
          </p:cNvPr>
          <p:cNvPicPr>
            <a:picLocks noChangeAspect="1"/>
          </p:cNvPicPr>
          <p:nvPr/>
        </p:nvPicPr>
        <p:blipFill>
          <a:blip r:embed="rId2"/>
          <a:stretch>
            <a:fillRect/>
          </a:stretch>
        </p:blipFill>
        <p:spPr>
          <a:xfrm>
            <a:off x="1861457" y="1284514"/>
            <a:ext cx="7413171" cy="4561115"/>
          </a:xfrm>
          <a:prstGeom prst="rect">
            <a:avLst/>
          </a:prstGeom>
        </p:spPr>
      </p:pic>
    </p:spTree>
    <p:extLst>
      <p:ext uri="{BB962C8B-B14F-4D97-AF65-F5344CB8AC3E}">
        <p14:creationId xmlns:p14="http://schemas.microsoft.com/office/powerpoint/2010/main" val="52158117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25</TotalTime>
  <Words>401</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Algerian</vt:lpstr>
      <vt:lpstr>Arial Black</vt:lpstr>
      <vt:lpstr>Corbel</vt:lpstr>
      <vt:lpstr>Wingdings 2</vt:lpstr>
      <vt:lpstr>Frame</vt:lpstr>
      <vt:lpstr>MYNTRA</vt:lpstr>
      <vt:lpstr>What are Recommender Systems ?</vt:lpstr>
      <vt:lpstr>TYPES   OF RECOMMENDER SYSTEMS </vt:lpstr>
      <vt:lpstr>CONTENT-BASED FILTERING</vt:lpstr>
      <vt:lpstr>Example of CBF on myntra</vt:lpstr>
      <vt:lpstr>Collaborative Based filtering</vt:lpstr>
      <vt:lpstr>Example of CF on Myntra</vt:lpstr>
      <vt:lpstr>Implementing recommended systems on Myntra shopping app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gummasrimahesh@outlook.com</dc:creator>
  <cp:lastModifiedBy>gummasrimahesh@outlook.com</cp:lastModifiedBy>
  <cp:revision>1</cp:revision>
  <dcterms:created xsi:type="dcterms:W3CDTF">2024-11-02T10:28:00Z</dcterms:created>
  <dcterms:modified xsi:type="dcterms:W3CDTF">2024-11-02T10:53:42Z</dcterms:modified>
</cp:coreProperties>
</file>