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6" r:id="rId2"/>
    <p:sldId id="257" r:id="rId3"/>
    <p:sldId id="258" r:id="rId4"/>
    <p:sldId id="259" r:id="rId5"/>
    <p:sldId id="260" r:id="rId6"/>
    <p:sldId id="261" r:id="rId7"/>
    <p:sldId id="262" r:id="rId8"/>
    <p:sldId id="267"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81" d="100"/>
          <a:sy n="81" d="100"/>
        </p:scale>
        <p:origin x="151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31DD-7961-4D9F-9A5B-EC67822A214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53FD40E-A3D1-4121-A013-71F4C979E1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ED273-7232-479C-BEF5-21B140C11AA1}"/>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5" name="Footer Placeholder 4">
            <a:extLst>
              <a:ext uri="{FF2B5EF4-FFF2-40B4-BE49-F238E27FC236}">
                <a16:creationId xmlns:a16="http://schemas.microsoft.com/office/drawing/2014/main" id="{D04DC844-E8CA-4884-978C-68DEAF150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D2379-04A9-47E9-9F6A-E9AC5A3D257E}"/>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59028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4B5B-3992-43B7-B7D1-41D52D6D7E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155D3-598B-4E7E-9000-FDEEA85EB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18254-ABE6-4434-B3E0-8F93DE0B86D5}"/>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5" name="Footer Placeholder 4">
            <a:extLst>
              <a:ext uri="{FF2B5EF4-FFF2-40B4-BE49-F238E27FC236}">
                <a16:creationId xmlns:a16="http://schemas.microsoft.com/office/drawing/2014/main" id="{6880F5CA-DB69-49FB-BB4F-5DB880662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14666-CCF4-4838-BB05-1065BEC1A90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00764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A3616-FC1C-4BEB-BA96-3EBE878DF0B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76670-36E4-4A6A-9816-15D751CE37D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A664F-E187-4D99-B2E1-16E9F43C9021}"/>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5" name="Footer Placeholder 4">
            <a:extLst>
              <a:ext uri="{FF2B5EF4-FFF2-40B4-BE49-F238E27FC236}">
                <a16:creationId xmlns:a16="http://schemas.microsoft.com/office/drawing/2014/main" id="{351AF8AA-43EA-4489-9E64-50C564D1E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FB46F-DF46-4E0B-9CA0-457BC524042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74443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CF1F-3D6C-4409-8E69-E5F5EEF660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B35C79-D6E4-4E0C-8086-E923840EB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3E64C-B5AE-4A76-8630-DCA2ABF91010}"/>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5" name="Footer Placeholder 4">
            <a:extLst>
              <a:ext uri="{FF2B5EF4-FFF2-40B4-BE49-F238E27FC236}">
                <a16:creationId xmlns:a16="http://schemas.microsoft.com/office/drawing/2014/main" id="{DD4A2D73-4A11-4D66-B9C7-60609D2A2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711FD-7D93-44C3-9CDB-D11617377B9D}"/>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98848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EEB0-1FBF-462A-95FB-DC07B2FFE56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3AF0E-AD2B-4A23-A3F7-DBD49644103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C5C12-418E-4C11-93CF-9A6A0EE733FA}"/>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5" name="Footer Placeholder 4">
            <a:extLst>
              <a:ext uri="{FF2B5EF4-FFF2-40B4-BE49-F238E27FC236}">
                <a16:creationId xmlns:a16="http://schemas.microsoft.com/office/drawing/2014/main" id="{16F16E9B-6FF2-49C7-AAC0-BBE968C72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9CD37-B53C-4910-8F79-9200F8639D0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25794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75FF-8FA7-4FDE-AC03-A7797CDC2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9FC79-BB8F-4B02-B0F1-A85D6B24411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EACE59-3E5F-4871-9E58-AE3E5D80E0B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0D710-D788-4F43-8DFC-9DF64E6688D7}"/>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6" name="Footer Placeholder 5">
            <a:extLst>
              <a:ext uri="{FF2B5EF4-FFF2-40B4-BE49-F238E27FC236}">
                <a16:creationId xmlns:a16="http://schemas.microsoft.com/office/drawing/2014/main" id="{61E7E998-E7DE-448B-978E-BC335AE1D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EC725-7E1E-49E4-87B0-2FF76788548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5705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531E-102F-4D97-B708-45679112240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59CF0-850C-4969-85B3-F4243CE347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42553-372D-4B42-8DEE-86AF41D321A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27C10D-705B-4D79-B757-AC8BB1F2147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26C15-383A-4C75-990E-4132476C471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7B958A-3B75-4DAA-8EE6-010D3086C748}"/>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8" name="Footer Placeholder 7">
            <a:extLst>
              <a:ext uri="{FF2B5EF4-FFF2-40B4-BE49-F238E27FC236}">
                <a16:creationId xmlns:a16="http://schemas.microsoft.com/office/drawing/2014/main" id="{A618A415-55B3-4700-A854-7BFB5820AD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52F664-371F-4193-9DC4-FADAD71FE4A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4206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249-97F8-43A1-A710-003A4083F0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8851C9-8D25-4C6E-B623-728FC5DFD7FE}"/>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4" name="Footer Placeholder 3">
            <a:extLst>
              <a:ext uri="{FF2B5EF4-FFF2-40B4-BE49-F238E27FC236}">
                <a16:creationId xmlns:a16="http://schemas.microsoft.com/office/drawing/2014/main" id="{260FF020-0B42-40B0-A8B3-641B9B354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C31417-EEBB-4AA1-B649-70BCAEFABF0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2161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5E647-CAE6-4855-86D5-C239FFB72330}"/>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3" name="Footer Placeholder 2">
            <a:extLst>
              <a:ext uri="{FF2B5EF4-FFF2-40B4-BE49-F238E27FC236}">
                <a16:creationId xmlns:a16="http://schemas.microsoft.com/office/drawing/2014/main" id="{9242EB68-1A80-43E3-BB96-4CA1748AB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A7A21-7267-4AB1-9B63-DEDC58D70F2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24415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AB20-8CA0-4A94-84DE-74AAA3831EE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7A38AA-D9F5-4FAF-B70E-DECF503171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B58CB-2775-44F4-B059-F02B22817B2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355280-3A72-415F-8FA8-504E5DF4EB64}"/>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6" name="Footer Placeholder 5">
            <a:extLst>
              <a:ext uri="{FF2B5EF4-FFF2-40B4-BE49-F238E27FC236}">
                <a16:creationId xmlns:a16="http://schemas.microsoft.com/office/drawing/2014/main" id="{E65EE3F2-DB53-4D2B-BDB1-5E0C2360A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37FE3-B2A4-42C9-9C8A-80157660314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0403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96DE-7862-422F-8DA3-54BE4E9948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68352E-85BE-4036-8657-FA2D294B092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8938C9D-FCAD-4770-B51C-FCD5DAB4FB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83EC4C-977F-40E0-AF6D-1EE38C52E3DC}"/>
              </a:ext>
            </a:extLst>
          </p:cNvPr>
          <p:cNvSpPr>
            <a:spLocks noGrp="1"/>
          </p:cNvSpPr>
          <p:nvPr>
            <p:ph type="dt" sz="half" idx="10"/>
          </p:nvPr>
        </p:nvSpPr>
        <p:spPr/>
        <p:txBody>
          <a:bodyPr/>
          <a:lstStyle/>
          <a:p>
            <a:fld id="{CDFCE9F1-5E9B-43DF-8385-9047DC51655B}" type="datetimeFigureOut">
              <a:rPr lang="en-US" smtClean="0"/>
              <a:pPr/>
              <a:t>5/24/2022</a:t>
            </a:fld>
            <a:endParaRPr lang="en-US"/>
          </a:p>
        </p:txBody>
      </p:sp>
      <p:sp>
        <p:nvSpPr>
          <p:cNvPr id="6" name="Footer Placeholder 5">
            <a:extLst>
              <a:ext uri="{FF2B5EF4-FFF2-40B4-BE49-F238E27FC236}">
                <a16:creationId xmlns:a16="http://schemas.microsoft.com/office/drawing/2014/main" id="{7DC97F1D-ED6E-441A-A653-048B8EEF8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E7971-DDFF-41AB-87E8-4DA9E7153D2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50154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D8150-AE36-40F7-BAC1-11D184A15EA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7151E5-DF5D-42EF-AFE2-0EA1DC67CA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EF43-4D55-4154-88B8-9B437CC3C7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FCE9F1-5E9B-43DF-8385-9047DC51655B}" type="datetimeFigureOut">
              <a:rPr lang="en-US" smtClean="0"/>
              <a:pPr/>
              <a:t>5/24/2022</a:t>
            </a:fld>
            <a:endParaRPr lang="en-US"/>
          </a:p>
        </p:txBody>
      </p:sp>
      <p:sp>
        <p:nvSpPr>
          <p:cNvPr id="5" name="Footer Placeholder 4">
            <a:extLst>
              <a:ext uri="{FF2B5EF4-FFF2-40B4-BE49-F238E27FC236}">
                <a16:creationId xmlns:a16="http://schemas.microsoft.com/office/drawing/2014/main" id="{0C134E7B-6FCA-4F02-9E14-EED87072DAA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391BF-5AE5-4B57-AC47-CACCC46EF4C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B0F6B-5E8C-45E5-A81B-21F07227C66E}" type="slidenum">
              <a:rPr lang="en-US" smtClean="0"/>
              <a:pPr/>
              <a:t>‹#›</a:t>
            </a:fld>
            <a:endParaRPr lang="en-US"/>
          </a:p>
        </p:txBody>
      </p:sp>
    </p:spTree>
    <p:extLst>
      <p:ext uri="{BB962C8B-B14F-4D97-AF65-F5344CB8AC3E}">
        <p14:creationId xmlns:p14="http://schemas.microsoft.com/office/powerpoint/2010/main" val="30410551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2517-1BDC-4411-A4B4-52E8639481E7}"/>
              </a:ext>
            </a:extLst>
          </p:cNvPr>
          <p:cNvSpPr>
            <a:spLocks noGrp="1"/>
          </p:cNvSpPr>
          <p:nvPr>
            <p:ph type="title"/>
          </p:nvPr>
        </p:nvSpPr>
        <p:spPr>
          <a:xfrm>
            <a:off x="628650" y="365126"/>
            <a:ext cx="7886700" cy="5944194"/>
          </a:xfrm>
        </p:spPr>
        <p:txBody>
          <a:bodyPr>
            <a:normAutofit/>
          </a:bodyPr>
          <a:lstStyle/>
          <a:p>
            <a:pPr algn="ctr"/>
            <a:r>
              <a:rPr lang="en-US" sz="3600" b="1" u="sng" dirty="0"/>
              <a:t>EXPOSYS DATA LABS</a:t>
            </a:r>
            <a:br>
              <a:rPr lang="en-US" sz="3200" b="1" dirty="0"/>
            </a:br>
            <a:br>
              <a:rPr lang="en-US" sz="3200" b="1" dirty="0"/>
            </a:br>
            <a:br>
              <a:rPr lang="en-US" sz="3200" b="1" dirty="0"/>
            </a:br>
            <a:r>
              <a:rPr lang="en-US" sz="3200" b="1" dirty="0"/>
              <a:t> </a:t>
            </a:r>
            <a:br>
              <a:rPr lang="en-US" sz="3200" b="1" dirty="0"/>
            </a:br>
            <a:r>
              <a:rPr lang="en-US" sz="3200" b="1" dirty="0"/>
              <a:t>NAME – NITISH KUMAR</a:t>
            </a:r>
            <a:br>
              <a:rPr lang="en-US" sz="3200" b="1" dirty="0"/>
            </a:br>
            <a:r>
              <a:rPr lang="en-US" sz="3200" b="1" dirty="0"/>
              <a:t>PHONE NO. - 6387317796</a:t>
            </a:r>
            <a:br>
              <a:rPr lang="en-US" sz="3200" b="1" dirty="0"/>
            </a:br>
            <a:r>
              <a:rPr lang="en-US" sz="3200" b="1" dirty="0"/>
              <a:t>INTERNSHIP AREA – DATA SCIENCE </a:t>
            </a:r>
            <a:br>
              <a:rPr lang="en-US" sz="3200" b="1" dirty="0"/>
            </a:br>
            <a:r>
              <a:rPr lang="en-US" sz="3200" b="1" dirty="0"/>
              <a:t>PROJECT NAME – DIABETES PREDICTION</a:t>
            </a:r>
            <a:endParaRPr lang="en-IN" sz="3200" b="1" dirty="0"/>
          </a:p>
        </p:txBody>
      </p:sp>
    </p:spTree>
    <p:extLst>
      <p:ext uri="{BB962C8B-B14F-4D97-AF65-F5344CB8AC3E}">
        <p14:creationId xmlns:p14="http://schemas.microsoft.com/office/powerpoint/2010/main" val="380402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a:p>
            <a:pPr marL="0" indent="0" algn="ctr">
              <a:buNone/>
            </a:pPr>
            <a:endParaRPr lang="en-US" dirty="0"/>
          </a:p>
          <a:p>
            <a:pPr marL="0" indent="0" algn="ctr">
              <a:buNone/>
            </a:pPr>
            <a:endParaRPr lang="en-US" dirty="0"/>
          </a:p>
          <a:p>
            <a:pPr marL="0" indent="0" algn="ctr">
              <a:buNone/>
            </a:pPr>
            <a:r>
              <a:rPr lang="en-US" sz="4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is-data-science.jpg"/>
          <p:cNvPicPr>
            <a:picLocks noGrp="1" noChangeAspect="1"/>
          </p:cNvPicPr>
          <p:nvPr>
            <p:ph idx="1"/>
          </p:nvPr>
        </p:nvPicPr>
        <p:blipFill>
          <a:blip r:embed="rId2"/>
          <a:stretch>
            <a:fillRect/>
          </a:stretch>
        </p:blipFill>
        <p:spPr>
          <a:xfrm>
            <a:off x="467544" y="1124744"/>
            <a:ext cx="8128000" cy="4881578"/>
          </a:xfr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0E0008DD-7777-4FA2-991E-6630C740B9C9}"/>
                  </a:ext>
                </a:extLst>
              </p:cNvPr>
              <p:cNvGraphicFramePr>
                <a:graphicFrameLocks noChangeAspect="1"/>
              </p:cNvGraphicFramePr>
              <p:nvPr>
                <p:extLst>
                  <p:ext uri="{D42A27DB-BD31-4B8C-83A1-F6EECF244321}">
                    <p14:modId xmlns:p14="http://schemas.microsoft.com/office/powerpoint/2010/main" val="1856949267"/>
                  </p:ext>
                </p:extLst>
              </p:nvPr>
            </p:nvGraphicFramePr>
            <p:xfrm>
              <a:off x="2005553" y="4003640"/>
              <a:ext cx="2286000" cy="1714500"/>
            </p:xfrm>
            <a:graphic>
              <a:graphicData uri="http://schemas.microsoft.com/office/powerpoint/2016/slidezoom">
                <pslz:sldZm>
                  <pslz:sldZmObj sldId="266" cId="3804027166">
                    <pslz:zmPr id="{75C2E70E-E140-4F79-A82D-1F19993A62A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0E0008DD-7777-4FA2-991E-6630C740B9C9}"/>
                  </a:ext>
                </a:extLst>
              </p:cNvPr>
              <p:cNvPicPr>
                <a:picLocks noGrp="1" noRot="1" noChangeAspect="1" noMove="1" noResize="1" noEditPoints="1" noAdjustHandles="1" noChangeArrowheads="1" noChangeShapeType="1"/>
              </p:cNvPicPr>
              <p:nvPr/>
            </p:nvPicPr>
            <p:blipFill>
              <a:blip r:embed="rId5"/>
              <a:stretch>
                <a:fillRect/>
              </a:stretch>
            </p:blipFill>
            <p:spPr>
              <a:xfrm>
                <a:off x="2005553" y="4003640"/>
                <a:ext cx="2286000" cy="1714500"/>
              </a:xfrm>
              <a:prstGeom prst="rect">
                <a:avLst/>
              </a:prstGeom>
              <a:ln w="3175">
                <a:solidFill>
                  <a:prstClr val="ltGray"/>
                </a:solidFill>
              </a:ln>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6"/>
            <a:ext cx="6967686" cy="903633"/>
          </a:xfrm>
        </p:spPr>
        <p:txBody>
          <a:bodyPr>
            <a:normAutofit/>
          </a:bodyPr>
          <a:lstStyle/>
          <a:p>
            <a:r>
              <a:rPr sz="4000" b="1" u="sng" dirty="0"/>
              <a:t>Diabetes prediction using python</a:t>
            </a:r>
            <a:endParaRPr lang="en-US" sz="4000" b="1" u="sng" dirty="0"/>
          </a:p>
        </p:txBody>
      </p:sp>
      <p:sp>
        <p:nvSpPr>
          <p:cNvPr id="2" name="Content Placeholder 1"/>
          <p:cNvSpPr>
            <a:spLocks noGrp="1"/>
          </p:cNvSpPr>
          <p:nvPr>
            <p:ph idx="1"/>
          </p:nvPr>
        </p:nvSpPr>
        <p:spPr>
          <a:xfrm>
            <a:off x="628650" y="1340768"/>
            <a:ext cx="7886700" cy="5184576"/>
          </a:xfrm>
        </p:spPr>
        <p:txBody>
          <a:bodyPr>
            <a:normAutofit lnSpcReduction="10000"/>
          </a:bodyPr>
          <a:lstStyle/>
          <a:p>
            <a:pPr algn="just"/>
            <a:r>
              <a:rPr lang="en-US" sz="2400" dirty="0"/>
              <a:t>Diabetes has become one of the major causes of national disease and death in most countries. </a:t>
            </a:r>
          </a:p>
          <a:p>
            <a:pPr algn="just"/>
            <a:r>
              <a:rPr lang="en-US" sz="2400"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sz="2400"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sz="2400" dirty="0"/>
              <a:t>With the development of Data mining, researchers find that machine learning is playing an increasingly important role in diabetes research.</a:t>
            </a:r>
          </a:p>
          <a:p>
            <a:pPr marL="0" indent="0" algn="just">
              <a:buNone/>
            </a:pP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9c26d7e958bea1b34d7fdfbb3e8dc1.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Steps of implementing the model</a:t>
            </a:r>
            <a:endParaRPr lang="en-US" dirty="0"/>
          </a:p>
        </p:txBody>
      </p:sp>
      <p:pic>
        <p:nvPicPr>
          <p:cNvPr id="4" name="Content Placeholder 3" descr="mlsteps-1024x380.png"/>
          <p:cNvPicPr>
            <a:picLocks noGrp="1" noChangeAspect="1"/>
          </p:cNvPicPr>
          <p:nvPr>
            <p:ph idx="1"/>
          </p:nvPr>
        </p:nvPicPr>
        <p:blipFill>
          <a:blip r:embed="rId2"/>
          <a:stretch>
            <a:fillRect/>
          </a:stretch>
        </p:blipFill>
        <p:spPr>
          <a:xfrm>
            <a:off x="628650" y="2537941"/>
            <a:ext cx="7886700" cy="29267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err="1"/>
              <a:t>Softwares</a:t>
            </a:r>
            <a:r>
              <a:rPr sz="4000" b="1" u="sng" dirty="0"/>
              <a:t> and libraries required</a:t>
            </a:r>
            <a:endParaRPr lang="en-US" sz="4000" b="1" u="sng" dirty="0"/>
          </a:p>
        </p:txBody>
      </p:sp>
      <p:sp>
        <p:nvSpPr>
          <p:cNvPr id="2" name="Content Placeholder 1"/>
          <p:cNvSpPr>
            <a:spLocks noGrp="1"/>
          </p:cNvSpPr>
          <p:nvPr>
            <p:ph idx="1"/>
          </p:nvPr>
        </p:nvSpPr>
        <p:spPr/>
        <p:txBody>
          <a:bodyPr/>
          <a:lstStyle/>
          <a:p>
            <a:r>
              <a:rPr lang="en-US" sz="2400" dirty="0"/>
              <a:t>Google </a:t>
            </a:r>
            <a:r>
              <a:rPr lang="en-US" sz="2400" dirty="0" err="1"/>
              <a:t>Colab</a:t>
            </a:r>
            <a:endParaRPr lang="en-US" sz="2400" dirty="0"/>
          </a:p>
          <a:p>
            <a:pPr>
              <a:buNone/>
            </a:pPr>
            <a:r>
              <a:rPr lang="en-US" sz="2400" dirty="0"/>
              <a:t>Python Libraries:</a:t>
            </a:r>
          </a:p>
          <a:p>
            <a:r>
              <a:rPr lang="en-US" sz="2400" dirty="0"/>
              <a:t>Pandas</a:t>
            </a:r>
          </a:p>
          <a:p>
            <a:r>
              <a:rPr lang="en-US" sz="2400" dirty="0"/>
              <a:t>Numpy</a:t>
            </a:r>
          </a:p>
          <a:p>
            <a:r>
              <a:rPr lang="en-IN" sz="2400" b="0" dirty="0" err="1">
                <a:effectLst/>
              </a:rPr>
              <a:t>StandardScaler</a:t>
            </a:r>
            <a:endParaRPr lang="en-IN" sz="2400" b="0" dirty="0">
              <a:effectLst/>
            </a:endParaRPr>
          </a:p>
          <a:p>
            <a:r>
              <a:rPr lang="en-IN" sz="2400" b="0" dirty="0" err="1">
                <a:effectLst/>
              </a:rPr>
              <a:t>train_test_split</a:t>
            </a:r>
            <a:endParaRPr lang="en-IN" sz="2400" b="0" dirty="0">
              <a:effectLst/>
            </a:endParaRPr>
          </a:p>
          <a:p>
            <a:r>
              <a:rPr lang="en-IN" sz="2400" b="0" dirty="0" err="1">
                <a:effectLst/>
              </a:rPr>
              <a:t>svm</a:t>
            </a:r>
            <a:endParaRPr lang="en-IN" sz="2400" b="0" dirty="0">
              <a:effectLst/>
            </a:endParaRPr>
          </a:p>
          <a:p>
            <a:r>
              <a:rPr lang="en-IN" sz="2400" b="0" dirty="0" err="1">
                <a:effectLst/>
              </a:rPr>
              <a:t>accuracy_score</a:t>
            </a:r>
            <a:endParaRPr lang="en-IN" sz="2400" b="0" dirty="0">
              <a:effectLst/>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Algorithms used</a:t>
            </a:r>
            <a:endParaRPr lang="en-US" sz="4000" b="1" u="sng" dirty="0"/>
          </a:p>
        </p:txBody>
      </p:sp>
      <p:sp>
        <p:nvSpPr>
          <p:cNvPr id="2" name="Content Placeholder 1"/>
          <p:cNvSpPr>
            <a:spLocks noGrp="1"/>
          </p:cNvSpPr>
          <p:nvPr>
            <p:ph idx="1"/>
          </p:nvPr>
        </p:nvSpPr>
        <p:spPr/>
        <p:txBody>
          <a:bodyPr/>
          <a:lstStyle/>
          <a:p>
            <a:r>
              <a:rPr lang="en-US" sz="2400" dirty="0" err="1"/>
              <a:t>KNeighborsClassifier</a:t>
            </a:r>
            <a:r>
              <a:rPr lang="en-US" sz="2400" dirty="0"/>
              <a:t>.</a:t>
            </a:r>
          </a:p>
          <a:p>
            <a:r>
              <a:rPr lang="en-US" sz="2400" dirty="0"/>
              <a:t>SVC.</a:t>
            </a:r>
          </a:p>
          <a:p>
            <a:r>
              <a:rPr lang="en-US" sz="2400" dirty="0" err="1"/>
              <a:t>GaussianNb</a:t>
            </a:r>
            <a:endParaRPr lang="en-US" sz="2400" dirty="0"/>
          </a:p>
          <a:p>
            <a:r>
              <a:rPr lang="en-US" sz="2400" dirty="0"/>
              <a:t>Random forest classifier.</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69A22-9312-4339-A9FF-56A9BD39EB44}"/>
              </a:ext>
            </a:extLst>
          </p:cNvPr>
          <p:cNvSpPr>
            <a:spLocks noGrp="1"/>
          </p:cNvSpPr>
          <p:nvPr>
            <p:ph type="title"/>
          </p:nvPr>
        </p:nvSpPr>
        <p:spPr/>
        <p:txBody>
          <a:bodyPr>
            <a:normAutofit/>
          </a:bodyPr>
          <a:lstStyle/>
          <a:p>
            <a:r>
              <a:rPr lang="en-US" sz="4000" b="1" u="sng" dirty="0"/>
              <a:t>Advantages</a:t>
            </a:r>
            <a:endParaRPr lang="en-IN" sz="4000" b="1" u="sng" dirty="0"/>
          </a:p>
        </p:txBody>
      </p:sp>
      <p:sp>
        <p:nvSpPr>
          <p:cNvPr id="5" name="Content Placeholder 4">
            <a:extLst>
              <a:ext uri="{FF2B5EF4-FFF2-40B4-BE49-F238E27FC236}">
                <a16:creationId xmlns:a16="http://schemas.microsoft.com/office/drawing/2014/main" id="{D63DA695-56DC-46EF-A74C-723BBFF74A86}"/>
              </a:ext>
            </a:extLst>
          </p:cNvPr>
          <p:cNvSpPr>
            <a:spLocks noGrp="1"/>
          </p:cNvSpPr>
          <p:nvPr>
            <p:ph idx="1"/>
          </p:nvPr>
        </p:nvSpPr>
        <p:spPr/>
        <p:txBody>
          <a:bodyPr>
            <a:normAutofit/>
          </a:bodyPr>
          <a:lstStyle/>
          <a:p>
            <a:r>
              <a:rPr lang="en-US" sz="2400" b="0" i="0" dirty="0">
                <a:effectLst/>
              </a:rPr>
              <a:t>The advantage of this method is the whole samples in the dataset are trained and tested, which can avoid the higher variance . In this study, we used the five-fold cross validation method</a:t>
            </a:r>
            <a:r>
              <a:rPr lang="en-US" sz="2400" dirty="0">
                <a:solidFill>
                  <a:srgbClr val="3E3D40"/>
                </a:solidFill>
              </a:rPr>
              <a:t>.</a:t>
            </a:r>
          </a:p>
          <a:p>
            <a:r>
              <a:rPr lang="en-US" sz="2400" b="0" i="0" dirty="0">
                <a:effectLst/>
              </a:rPr>
              <a:t>Prediction of diabetes at an early stage can lead to </a:t>
            </a:r>
            <a:r>
              <a:rPr lang="en-US" sz="2400" b="1" i="0" dirty="0">
                <a:effectLst/>
              </a:rPr>
              <a:t>improved treatment</a:t>
            </a:r>
            <a:r>
              <a:rPr lang="en-US" sz="2400" b="0" i="0" dirty="0">
                <a:effectLst/>
              </a:rPr>
              <a:t>.</a:t>
            </a:r>
          </a:p>
          <a:p>
            <a:r>
              <a:rPr lang="en-US" sz="2400" b="0" i="0" dirty="0">
                <a:effectLst/>
              </a:rPr>
              <a:t> Data Science techniques are widely used for prediction of disease at an early stage. In this research paper, diabetes is predicted using significant attributes, and the relationship of the differing attributes is also characterized.</a:t>
            </a:r>
          </a:p>
          <a:p>
            <a:r>
              <a:rPr lang="en-US" sz="2400" b="0" i="0" dirty="0">
                <a:solidFill>
                  <a:srgbClr val="2E2E2E"/>
                </a:solidFill>
                <a:effectLst/>
              </a:rPr>
              <a:t>Risk stratification by sudomotor test has more accuracy than standard clinical test</a:t>
            </a:r>
            <a:r>
              <a:rPr lang="en-US" sz="2400" dirty="0">
                <a:solidFill>
                  <a:srgbClr val="2E2E2E"/>
                </a:solidFill>
              </a:rPr>
              <a:t>.</a:t>
            </a:r>
            <a:endParaRPr lang="en-IN" sz="2400" dirty="0"/>
          </a:p>
        </p:txBody>
      </p:sp>
    </p:spTree>
    <p:extLst>
      <p:ext uri="{BB962C8B-B14F-4D97-AF65-F5344CB8AC3E}">
        <p14:creationId xmlns:p14="http://schemas.microsoft.com/office/powerpoint/2010/main" val="34845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Conclusion</a:t>
            </a:r>
            <a:endParaRPr lang="en-US" sz="4000" b="1" u="sng" dirty="0"/>
          </a:p>
        </p:txBody>
      </p:sp>
      <p:sp>
        <p:nvSpPr>
          <p:cNvPr id="2" name="Content Placeholder 1"/>
          <p:cNvSpPr>
            <a:spLocks noGrp="1"/>
          </p:cNvSpPr>
          <p:nvPr>
            <p:ph idx="1"/>
          </p:nvPr>
        </p:nvSpPr>
        <p:spPr/>
        <p:txBody>
          <a:bodyPr>
            <a:normAutofit/>
          </a:bodyPr>
          <a:lstStyle/>
          <a:p>
            <a:pPr lvl="0"/>
            <a:r>
              <a:rPr lang="en-US" sz="2400" dirty="0"/>
              <a:t>The main aim of this project was to design and implement Diabetes Prediction Using Machine Learning Methods and Performance Analysis of that methods and it has been achieved successfully. </a:t>
            </a:r>
          </a:p>
          <a:p>
            <a:pPr lvl="0"/>
            <a:r>
              <a:rPr lang="en-US" sz="2400" dirty="0"/>
              <a:t>The proposed approach uses various classification and ensemble learning method in which SVM, KNN, Random Forest, Decision Tree, Logistic Regression and Gradient Boosting classifiers are used. </a:t>
            </a:r>
          </a:p>
          <a:p>
            <a:pPr lvl="0"/>
            <a:r>
              <a:rPr lang="en-US" sz="2400" dirty="0"/>
              <a:t>The Experimental results can be assist health care to predict and make early decision to cure diabetes and save humans life.</a:t>
            </a:r>
          </a:p>
          <a:p>
            <a:pPr lvl="0"/>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383</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EXPOSYS DATA LABS     NAME – NITISH KUMAR PHONE NO. - 6387317796 INTERNSHIP AREA – DATA SCIENCE  PROJECT NAME – DIABETES PREDICTION</vt:lpstr>
      <vt:lpstr>PowerPoint Presentation</vt:lpstr>
      <vt:lpstr>Diabetes prediction using python</vt:lpstr>
      <vt:lpstr>PowerPoint Presentation</vt:lpstr>
      <vt:lpstr>Steps of implementing the model</vt:lpstr>
      <vt:lpstr>Softwares and libraries required</vt:lpstr>
      <vt:lpstr>Algorithms used</vt:lpstr>
      <vt:lpstr>Advantages</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cp:revision>10</cp:revision>
  <dcterms:created xsi:type="dcterms:W3CDTF">2021-04-12T17:32:03Z</dcterms:created>
  <dcterms:modified xsi:type="dcterms:W3CDTF">2022-05-24T06:20:53Z</dcterms:modified>
</cp:coreProperties>
</file>