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56" r:id="rId5"/>
    <p:sldId id="277" r:id="rId6"/>
    <p:sldId id="278" r:id="rId7"/>
    <p:sldId id="279" r:id="rId8"/>
    <p:sldId id="280" r:id="rId9"/>
    <p:sldId id="281" r:id="rId10"/>
    <p:sldId id="282" r:id="rId11"/>
    <p:sldId id="28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4/16/2023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a:solidFill>
                  <a:srgbClr val="FFFFFF"/>
                </a:solidFill>
              </a:rPr>
              <a:t>Speech recognition system </a:t>
            </a:r>
            <a:br>
              <a:rPr lang="en-US" dirty="0">
                <a:solidFill>
                  <a:srgbClr val="FFFFFF"/>
                </a:solidFill>
              </a:rPr>
            </a:br>
            <a:r>
              <a:rPr lang="en-US" dirty="0">
                <a:solidFill>
                  <a:srgbClr val="FFFFFF"/>
                </a:solidFill>
              </a:rPr>
              <a:t>(using python)</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2"/>
            <a:ext cx="7501650" cy="774183"/>
          </a:xfrm>
        </p:spPr>
        <p:txBody>
          <a:bodyPr anchor="t">
            <a:normAutofit fontScale="85000" lnSpcReduction="20000"/>
          </a:bodyPr>
          <a:lstStyle/>
          <a:p>
            <a:r>
              <a:rPr lang="en-IN" dirty="0">
                <a:solidFill>
                  <a:schemeClr val="bg1"/>
                </a:solidFill>
              </a:rPr>
              <a:t>Presented by- </a:t>
            </a:r>
          </a:p>
          <a:p>
            <a:r>
              <a:rPr lang="en-IN" dirty="0" err="1">
                <a:solidFill>
                  <a:schemeClr val="bg1"/>
                </a:solidFill>
              </a:rPr>
              <a:t>Anupriya</a:t>
            </a:r>
            <a:r>
              <a:rPr lang="en-IN" dirty="0">
                <a:solidFill>
                  <a:schemeClr val="bg1"/>
                </a:solidFill>
              </a:rPr>
              <a:t> </a:t>
            </a:r>
            <a:r>
              <a:rPr lang="en-IN" dirty="0" err="1">
                <a:solidFill>
                  <a:schemeClr val="bg1"/>
                </a:solidFill>
              </a:rPr>
              <a:t>Lathey</a:t>
            </a:r>
            <a:r>
              <a:rPr lang="en-IN" dirty="0">
                <a:solidFill>
                  <a:schemeClr val="bg1"/>
                </a:solidFill>
              </a:rPr>
              <a:t> 102103373                   </a:t>
            </a:r>
            <a:r>
              <a:rPr lang="en-IN" dirty="0" err="1">
                <a:solidFill>
                  <a:schemeClr val="bg1"/>
                </a:solidFill>
              </a:rPr>
              <a:t>Hargun</a:t>
            </a:r>
            <a:r>
              <a:rPr lang="en-IN" dirty="0">
                <a:solidFill>
                  <a:schemeClr val="bg1"/>
                </a:solidFill>
              </a:rPr>
              <a:t> Singh Walia 102103386</a:t>
            </a:r>
          </a:p>
          <a:p>
            <a:r>
              <a:rPr lang="en-IN" dirty="0" err="1">
                <a:solidFill>
                  <a:schemeClr val="bg1"/>
                </a:solidFill>
              </a:rPr>
              <a:t>Nitleen</a:t>
            </a:r>
            <a:r>
              <a:rPr lang="en-IN" dirty="0">
                <a:solidFill>
                  <a:schemeClr val="bg1"/>
                </a:solidFill>
              </a:rPr>
              <a:t> Kaur 102103377                         Radhika Jasra 102103815</a:t>
            </a:r>
          </a:p>
          <a:p>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Why python?</a:t>
            </a:r>
          </a:p>
        </p:txBody>
      </p:sp>
      <p:sp>
        <p:nvSpPr>
          <p:cNvPr id="4" name="Content Placeholder 3">
            <a:extLst>
              <a:ext uri="{FF2B5EF4-FFF2-40B4-BE49-F238E27FC236}">
                <a16:creationId xmlns:a16="http://schemas.microsoft.com/office/drawing/2014/main" id="{E878DD59-1B02-0142-7051-753EBCFE7167}"/>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Speech recognition is the process of converting spoken language into text.</a:t>
            </a:r>
          </a:p>
          <a:p>
            <a:pPr marL="0" indent="0">
              <a:buNone/>
            </a:pPr>
            <a:r>
              <a:rPr lang="en-US" sz="2000" dirty="0">
                <a:latin typeface="Arial" panose="020B0604020202020204" pitchFamily="34" charset="0"/>
                <a:cs typeface="Arial" panose="020B0604020202020204" pitchFamily="34" charset="0"/>
              </a:rPr>
              <a:t>In AI, speech recognition is achieved through machine learning algorithms that can learn from examples of spoken language to recognize and transcribe speech accurately. </a:t>
            </a:r>
          </a:p>
          <a:p>
            <a:pPr marL="0" indent="0">
              <a:buNone/>
            </a:pPr>
            <a:r>
              <a:rPr lang="en-US" sz="2000" dirty="0">
                <a:latin typeface="Arial" panose="020B0604020202020204" pitchFamily="34" charset="0"/>
                <a:cs typeface="Arial" panose="020B0604020202020204" pitchFamily="34" charset="0"/>
              </a:rPr>
              <a:t>Python is a popular programming language for implementing speech recognition systems because of its simplicity, versatility, and rich ecosystem of libraries.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C359-5560-982A-C815-ED83F174DE74}"/>
              </a:ext>
            </a:extLst>
          </p:cNvPr>
          <p:cNvSpPr>
            <a:spLocks noGrp="1"/>
          </p:cNvSpPr>
          <p:nvPr>
            <p:ph type="title"/>
          </p:nvPr>
        </p:nvSpPr>
        <p:spPr/>
        <p:txBody>
          <a:bodyPr/>
          <a:lstStyle/>
          <a:p>
            <a:r>
              <a:rPr lang="en-IN" dirty="0"/>
              <a:t>Principle of speech recognition</a:t>
            </a:r>
          </a:p>
        </p:txBody>
      </p:sp>
      <p:sp>
        <p:nvSpPr>
          <p:cNvPr id="3" name="Content Placeholder 2">
            <a:extLst>
              <a:ext uri="{FF2B5EF4-FFF2-40B4-BE49-F238E27FC236}">
                <a16:creationId xmlns:a16="http://schemas.microsoft.com/office/drawing/2014/main" id="{7B178DB5-408E-2FDA-8881-084C240F32AF}"/>
              </a:ext>
            </a:extLst>
          </p:cNvPr>
          <p:cNvSpPr>
            <a:spLocks noGrp="1"/>
          </p:cNvSpPr>
          <p:nvPr>
            <p:ph idx="1"/>
          </p:nvPr>
        </p:nvSpPr>
        <p:spPr>
          <a:xfrm>
            <a:off x="1024128" y="2084833"/>
            <a:ext cx="9720073" cy="4187951"/>
          </a:xfrm>
        </p:spPr>
        <p:txBody>
          <a:bodyPr>
            <a:noAutofit/>
          </a:bodyPr>
          <a:lstStyle/>
          <a:p>
            <a:pPr algn="l">
              <a:buFont typeface="+mj-lt"/>
              <a:buAutoNum type="arabicPeriod"/>
            </a:pPr>
            <a:r>
              <a:rPr lang="en-US" sz="2000" b="0" i="0" dirty="0">
                <a:effectLst/>
                <a:latin typeface="Arial" panose="020B0604020202020204" pitchFamily="34" charset="0"/>
                <a:cs typeface="Arial" panose="020B0604020202020204" pitchFamily="34" charset="0"/>
              </a:rPr>
              <a:t>Data Collection: The first step is to collect audio data that will be used to train the speech recognition model. The audio data can be in the form of audio recordings or live audio input.</a:t>
            </a:r>
          </a:p>
          <a:p>
            <a:pPr algn="l">
              <a:buFont typeface="+mj-lt"/>
              <a:buAutoNum type="arabicPeriod"/>
            </a:pPr>
            <a:r>
              <a:rPr lang="en-US" sz="2000" b="0" i="0" dirty="0">
                <a:effectLst/>
                <a:latin typeface="Arial" panose="020B0604020202020204" pitchFamily="34" charset="0"/>
                <a:cs typeface="Arial" panose="020B0604020202020204" pitchFamily="34" charset="0"/>
              </a:rPr>
              <a:t>Feature Extraction: Once the audio data has been collected, the next step is to extract relevant features from it. </a:t>
            </a:r>
          </a:p>
          <a:p>
            <a:pPr algn="l">
              <a:buFont typeface="+mj-lt"/>
              <a:buAutoNum type="arabicPeriod"/>
            </a:pPr>
            <a:r>
              <a:rPr lang="en-US" sz="2000" b="0" i="0" dirty="0">
                <a:effectLst/>
                <a:latin typeface="Arial" panose="020B0604020202020204" pitchFamily="34" charset="0"/>
                <a:cs typeface="Arial" panose="020B0604020202020204" pitchFamily="34" charset="0"/>
              </a:rPr>
              <a:t>Model Training: After the features have been extracted, they are used to train a machine learning model.</a:t>
            </a:r>
          </a:p>
          <a:p>
            <a:pPr algn="l">
              <a:buFont typeface="+mj-lt"/>
              <a:buAutoNum type="arabicPeriod"/>
            </a:pPr>
            <a:r>
              <a:rPr lang="en-US" sz="2000" b="0" i="0" dirty="0">
                <a:effectLst/>
                <a:latin typeface="Arial" panose="020B0604020202020204" pitchFamily="34" charset="0"/>
                <a:cs typeface="Arial" panose="020B0604020202020204" pitchFamily="34" charset="0"/>
              </a:rPr>
              <a:t>Speech Recognition: Once the model has been trained, it can be used to recognize speech in new audio input. </a:t>
            </a:r>
          </a:p>
          <a:p>
            <a:pPr algn="l">
              <a:buFont typeface="+mj-lt"/>
              <a:buAutoNum type="arabicPeriod"/>
            </a:pPr>
            <a:r>
              <a:rPr lang="en-US" sz="2000" b="0" i="0" dirty="0">
                <a:effectLst/>
                <a:latin typeface="Arial" panose="020B0604020202020204" pitchFamily="34" charset="0"/>
                <a:cs typeface="Arial" panose="020B0604020202020204" pitchFamily="34" charset="0"/>
              </a:rPr>
              <a:t>Error Correction: The final step is to correct any errors in the text transcription. </a:t>
            </a:r>
            <a:endParaRPr lang="en-IN" sz="2000" dirty="0"/>
          </a:p>
        </p:txBody>
      </p:sp>
    </p:spTree>
    <p:extLst>
      <p:ext uri="{BB962C8B-B14F-4D97-AF65-F5344CB8AC3E}">
        <p14:creationId xmlns:p14="http://schemas.microsoft.com/office/powerpoint/2010/main" val="123054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39A4-A948-7640-C4BC-FB5AF37C80F3}"/>
              </a:ext>
            </a:extLst>
          </p:cNvPr>
          <p:cNvSpPr>
            <a:spLocks noGrp="1"/>
          </p:cNvSpPr>
          <p:nvPr>
            <p:ph type="title"/>
          </p:nvPr>
        </p:nvSpPr>
        <p:spPr/>
        <p:txBody>
          <a:bodyPr/>
          <a:lstStyle/>
          <a:p>
            <a:r>
              <a:rPr lang="en-IN" dirty="0"/>
              <a:t>Code</a:t>
            </a:r>
          </a:p>
        </p:txBody>
      </p:sp>
      <p:pic>
        <p:nvPicPr>
          <p:cNvPr id="5" name="Content Placeholder 4">
            <a:extLst>
              <a:ext uri="{FF2B5EF4-FFF2-40B4-BE49-F238E27FC236}">
                <a16:creationId xmlns:a16="http://schemas.microsoft.com/office/drawing/2014/main" id="{8732970D-DD22-4DE8-955D-6B699CA3E558}"/>
              </a:ext>
            </a:extLst>
          </p:cNvPr>
          <p:cNvPicPr>
            <a:picLocks noGrp="1" noChangeAspect="1"/>
          </p:cNvPicPr>
          <p:nvPr>
            <p:ph idx="1"/>
          </p:nvPr>
        </p:nvPicPr>
        <p:blipFill>
          <a:blip r:embed="rId2"/>
          <a:stretch>
            <a:fillRect/>
          </a:stretch>
        </p:blipFill>
        <p:spPr>
          <a:xfrm>
            <a:off x="1360213" y="1987614"/>
            <a:ext cx="8162191" cy="4022725"/>
          </a:xfrm>
        </p:spPr>
      </p:pic>
    </p:spTree>
    <p:extLst>
      <p:ext uri="{BB962C8B-B14F-4D97-AF65-F5344CB8AC3E}">
        <p14:creationId xmlns:p14="http://schemas.microsoft.com/office/powerpoint/2010/main" val="402835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AD03-68AE-AE97-6231-051A987784B5}"/>
              </a:ext>
            </a:extLst>
          </p:cNvPr>
          <p:cNvSpPr>
            <a:spLocks noGrp="1"/>
          </p:cNvSpPr>
          <p:nvPr>
            <p:ph type="title"/>
          </p:nvPr>
        </p:nvSpPr>
        <p:spPr/>
        <p:txBody>
          <a:bodyPr/>
          <a:lstStyle/>
          <a:p>
            <a:r>
              <a:rPr lang="en-IN" dirty="0"/>
              <a:t>Contd.</a:t>
            </a:r>
          </a:p>
        </p:txBody>
      </p:sp>
      <p:sp>
        <p:nvSpPr>
          <p:cNvPr id="16" name="Rectangle 8">
            <a:extLst>
              <a:ext uri="{FF2B5EF4-FFF2-40B4-BE49-F238E27FC236}">
                <a16:creationId xmlns:a16="http://schemas.microsoft.com/office/drawing/2014/main" id="{325A4702-A417-8169-9AB0-C54BFA71E7AC}"/>
              </a:ext>
            </a:extLst>
          </p:cNvPr>
          <p:cNvSpPr>
            <a:spLocks noGrp="1" noChangeArrowheads="1"/>
          </p:cNvSpPr>
          <p:nvPr>
            <p:ph idx="1"/>
          </p:nvPr>
        </p:nvSpPr>
        <p:spPr bwMode="auto">
          <a:xfrm>
            <a:off x="758550" y="4465044"/>
            <a:ext cx="11020926" cy="1323439"/>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cs typeface="Arial" panose="020B0604020202020204" pitchFamily="34" charset="0"/>
              </a:rPr>
              <a:t>This is a Python program that uses the ‘</a:t>
            </a:r>
            <a:r>
              <a:rPr kumimoji="0" lang="en-US" altLang="en-US" sz="2000" i="0" u="none" strike="noStrike" cap="none" normalizeH="0" baseline="0" dirty="0" err="1">
                <a:ln>
                  <a:noFill/>
                </a:ln>
                <a:effectLst/>
                <a:cs typeface="Arial" panose="020B0604020202020204" pitchFamily="34" charset="0"/>
              </a:rPr>
              <a:t>speech_recognition</a:t>
            </a:r>
            <a:r>
              <a:rPr kumimoji="0" lang="en-US" altLang="en-US" sz="2000" i="0" u="none" strike="noStrike" cap="none" normalizeH="0" baseline="0" dirty="0">
                <a:ln>
                  <a:noFill/>
                </a:ln>
                <a:effectLst/>
                <a:cs typeface="Arial" panose="020B0604020202020204" pitchFamily="34" charset="0"/>
              </a:rPr>
              <a:t>’ </a:t>
            </a:r>
            <a:r>
              <a:rPr kumimoji="0" lang="en-US" altLang="en-US" sz="2000" b="0" i="0" u="none" strike="noStrike" cap="none" normalizeH="0" baseline="0" dirty="0">
                <a:ln>
                  <a:noFill/>
                </a:ln>
                <a:effectLst/>
                <a:cs typeface="Arial" panose="020B0604020202020204" pitchFamily="34" charset="0"/>
              </a:rPr>
              <a:t>library to recognize speech input from the user and open a website in the default browser based on the recognized input. The ‘</a:t>
            </a:r>
            <a:r>
              <a:rPr kumimoji="0" lang="en-US" altLang="en-US" sz="2000" i="0" u="none" strike="noStrike" cap="none" normalizeH="0" baseline="0" dirty="0" err="1">
                <a:ln>
                  <a:noFill/>
                </a:ln>
                <a:effectLst/>
                <a:cs typeface="Arial" panose="020B0604020202020204" pitchFamily="34" charset="0"/>
              </a:rPr>
              <a:t>pyautogui</a:t>
            </a:r>
            <a:r>
              <a:rPr kumimoji="0" lang="en-US" altLang="en-US" sz="2000" i="0" u="none" strike="noStrike" cap="none" normalizeH="0" baseline="0" dirty="0">
                <a:ln>
                  <a:noFill/>
                </a:ln>
                <a:effectLst/>
                <a:cs typeface="Arial" panose="020B0604020202020204" pitchFamily="34" charset="0"/>
              </a:rPr>
              <a:t>’</a:t>
            </a:r>
            <a:r>
              <a:rPr kumimoji="0" lang="en-US" altLang="en-US" sz="2000" b="0" i="0" u="none" strike="noStrike" cap="none" normalizeH="0" baseline="0" dirty="0">
                <a:ln>
                  <a:noFill/>
                </a:ln>
                <a:effectLst/>
                <a:cs typeface="Arial" panose="020B0604020202020204" pitchFamily="34" charset="0"/>
              </a:rPr>
              <a:t> library is used to simulate keyboard input to open the browser and enter the website address</a:t>
            </a:r>
            <a:r>
              <a:rPr kumimoji="0" lang="en-US" altLang="en-US" sz="1200" b="0" i="0" u="none" strike="noStrike" cap="none" normalizeH="0" baseline="0" dirty="0">
                <a:ln>
                  <a:noFill/>
                </a:ln>
                <a:effectLst/>
                <a:cs typeface="Arial" panose="020B0604020202020204" pitchFamily="34" charset="0"/>
              </a:rPr>
              <a:t>.</a:t>
            </a:r>
            <a:r>
              <a:rPr kumimoji="0" lang="en-US" altLang="en-US" sz="800" b="0" i="0" u="none" strike="noStrike" cap="none" normalizeH="0" baseline="0" dirty="0">
                <a:ln>
                  <a:noFill/>
                </a:ln>
                <a:effectLst/>
                <a:cs typeface="Arial" panose="020B0604020202020204" pitchFamily="34" charset="0"/>
              </a:rPr>
              <a:t> </a:t>
            </a:r>
            <a:endParaRPr kumimoji="0" lang="en-US" altLang="en-US" sz="1800" b="0" i="0" u="none" strike="noStrike" cap="none" normalizeH="0" baseline="0" dirty="0">
              <a:ln>
                <a:noFill/>
              </a:ln>
              <a:effectLst/>
              <a:cs typeface="Arial" panose="020B0604020202020204" pitchFamily="34" charset="0"/>
            </a:endParaRPr>
          </a:p>
        </p:txBody>
      </p:sp>
      <p:pic>
        <p:nvPicPr>
          <p:cNvPr id="18" name="Picture 17">
            <a:extLst>
              <a:ext uri="{FF2B5EF4-FFF2-40B4-BE49-F238E27FC236}">
                <a16:creationId xmlns:a16="http://schemas.microsoft.com/office/drawing/2014/main" id="{4EED5ACC-1331-CEEF-53FD-58DF0A2B5CBD}"/>
              </a:ext>
            </a:extLst>
          </p:cNvPr>
          <p:cNvPicPr>
            <a:picLocks noChangeAspect="1"/>
          </p:cNvPicPr>
          <p:nvPr/>
        </p:nvPicPr>
        <p:blipFill>
          <a:blip r:embed="rId2"/>
          <a:stretch>
            <a:fillRect/>
          </a:stretch>
        </p:blipFill>
        <p:spPr>
          <a:xfrm>
            <a:off x="758550" y="1987558"/>
            <a:ext cx="10674899" cy="2286117"/>
          </a:xfrm>
          <a:prstGeom prst="rect">
            <a:avLst/>
          </a:prstGeom>
        </p:spPr>
      </p:pic>
    </p:spTree>
    <p:extLst>
      <p:ext uri="{BB962C8B-B14F-4D97-AF65-F5344CB8AC3E}">
        <p14:creationId xmlns:p14="http://schemas.microsoft.com/office/powerpoint/2010/main" val="379340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EB10-F5BE-C8F4-C80F-97628CABEFAC}"/>
              </a:ext>
            </a:extLst>
          </p:cNvPr>
          <p:cNvSpPr>
            <a:spLocks noGrp="1"/>
          </p:cNvSpPr>
          <p:nvPr>
            <p:ph type="title"/>
          </p:nvPr>
        </p:nvSpPr>
        <p:spPr/>
        <p:txBody>
          <a:bodyPr/>
          <a:lstStyle/>
          <a:p>
            <a:r>
              <a:rPr lang="en-IN" dirty="0"/>
              <a:t>Working of the program</a:t>
            </a:r>
          </a:p>
        </p:txBody>
      </p:sp>
      <p:sp>
        <p:nvSpPr>
          <p:cNvPr id="4" name="Rectangle 1">
            <a:extLst>
              <a:ext uri="{FF2B5EF4-FFF2-40B4-BE49-F238E27FC236}">
                <a16:creationId xmlns:a16="http://schemas.microsoft.com/office/drawing/2014/main" id="{DA6A98DD-B7AD-CE34-67C8-867353F871D5}"/>
              </a:ext>
            </a:extLst>
          </p:cNvPr>
          <p:cNvSpPr>
            <a:spLocks noGrp="1" noChangeArrowheads="1"/>
          </p:cNvSpPr>
          <p:nvPr>
            <p:ph idx="1"/>
          </p:nvPr>
        </p:nvSpPr>
        <p:spPr bwMode="auto">
          <a:xfrm>
            <a:off x="465482" y="1831201"/>
            <a:ext cx="11261035" cy="4709496"/>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The program first imports the required libraries: </a:t>
            </a:r>
            <a:r>
              <a:rPr kumimoji="0" lang="en-US" altLang="en-US" sz="2000" b="0" i="0" u="none" strike="noStrike" cap="none" normalizeH="0" baseline="0" dirty="0" err="1">
                <a:ln>
                  <a:noFill/>
                </a:ln>
                <a:effectLst/>
                <a:latin typeface="Arial" panose="020B0604020202020204" pitchFamily="34" charset="0"/>
              </a:rPr>
              <a:t>speech_recognition</a:t>
            </a:r>
            <a:r>
              <a:rPr kumimoji="0" lang="en-US" altLang="en-US" sz="2000" b="0" i="0" u="none" strike="noStrike" cap="none" normalizeH="0" baseline="0" dirty="0">
                <a:ln>
                  <a:noFill/>
                </a:ln>
                <a:effectLst/>
                <a:latin typeface="Arial" panose="020B0604020202020204" pitchFamily="34" charset="0"/>
              </a:rPr>
              <a:t> and </a:t>
            </a:r>
            <a:r>
              <a:rPr kumimoji="0" lang="en-US" altLang="en-US" sz="2000" b="0" i="0" u="none" strike="noStrike" cap="none" normalizeH="0" baseline="0" dirty="0" err="1">
                <a:ln>
                  <a:noFill/>
                </a:ln>
                <a:effectLst/>
                <a:latin typeface="Arial" panose="020B0604020202020204" pitchFamily="34" charset="0"/>
              </a:rPr>
              <a:t>pyautogui</a:t>
            </a:r>
            <a:r>
              <a:rPr kumimoji="0" lang="en-US" altLang="en-US" sz="2000" b="0" i="0" u="none" strike="noStrike" cap="none" normalizeH="0" baseline="0" dirty="0">
                <a:ln>
                  <a:noFill/>
                </a:ln>
                <a:effectLst/>
                <a:latin typeface="Arial" panose="020B0604020202020204" pitchFamily="34" charset="0"/>
              </a:rPr>
              <a:t>.</a:t>
            </a:r>
          </a:p>
          <a:p>
            <a:pPr marL="457200" marR="0" lvl="0" indent="-457200" algn="l" defTabSz="914400" rtl="0" eaLnBrk="0" fontAlgn="base" latinLnBrk="0" hangingPunct="0">
              <a:lnSpc>
                <a:spcPct val="100000"/>
              </a:lnSpc>
              <a:spcBef>
                <a:spcPct val="0"/>
              </a:spcBef>
              <a:spcAft>
                <a:spcPct val="0"/>
              </a:spcAft>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The main() function initializes a speech recognizer object (r) and sets up the microphone as the audio source. It then adjusts for ambient noise to improve the accuracy of the speech recognition.</a:t>
            </a:r>
          </a:p>
          <a:p>
            <a:pPr marL="457200" marR="0" lvl="0" indent="-457200" algn="l" defTabSz="914400" rtl="0" eaLnBrk="0" fontAlgn="base" latinLnBrk="0" hangingPunct="0">
              <a:lnSpc>
                <a:spcPct val="100000"/>
              </a:lnSpc>
              <a:spcBef>
                <a:spcPct val="0"/>
              </a:spcBef>
              <a:spcAft>
                <a:spcPct val="0"/>
              </a:spcAft>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The user is prompted to say something, and the program records the audio input using the microphone.</a:t>
            </a:r>
          </a:p>
          <a:p>
            <a:pPr marL="457200" marR="0" lvl="0" indent="-457200" algn="l" defTabSz="914400" rtl="0" eaLnBrk="0" fontAlgn="base" latinLnBrk="0" hangingPunct="0">
              <a:lnSpc>
                <a:spcPct val="100000"/>
              </a:lnSpc>
              <a:spcBef>
                <a:spcPct val="0"/>
              </a:spcBef>
              <a:spcAft>
                <a:spcPct val="0"/>
              </a:spcAft>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The </a:t>
            </a:r>
            <a:r>
              <a:rPr kumimoji="0" lang="en-US" altLang="en-US" sz="2000" b="0" i="0" u="none" strike="noStrike" cap="none" normalizeH="0" baseline="0" dirty="0" err="1">
                <a:ln>
                  <a:noFill/>
                </a:ln>
                <a:effectLst/>
                <a:latin typeface="Arial" panose="020B0604020202020204" pitchFamily="34" charset="0"/>
              </a:rPr>
              <a:t>recognize_google</a:t>
            </a:r>
            <a:r>
              <a:rPr kumimoji="0" lang="en-US" altLang="en-US" sz="2000" b="0" i="0" u="none" strike="noStrike" cap="none" normalizeH="0" baseline="0" dirty="0">
                <a:ln>
                  <a:noFill/>
                </a:ln>
                <a:effectLst/>
                <a:latin typeface="Arial" panose="020B0604020202020204" pitchFamily="34" charset="0"/>
              </a:rPr>
              <a:t>() method of the speech recognizer object is used to convert the recorded audio input into text, which is stored in the website variable.</a:t>
            </a:r>
          </a:p>
          <a:p>
            <a:pPr marL="457200" marR="0" lvl="0" indent="-457200" algn="l" defTabSz="914400" rtl="0" eaLnBrk="0" fontAlgn="base" latinLnBrk="0" hangingPunct="0">
              <a:lnSpc>
                <a:spcPct val="100000"/>
              </a:lnSpc>
              <a:spcBef>
                <a:spcPct val="0"/>
              </a:spcBef>
              <a:spcAft>
                <a:spcPct val="0"/>
              </a:spcAft>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The program attempts to open the website in the default browser using </a:t>
            </a:r>
            <a:r>
              <a:rPr kumimoji="0" lang="en-US" altLang="en-US" sz="2000" b="0" i="0" u="none" strike="noStrike" cap="none" normalizeH="0" baseline="0" dirty="0" err="1">
                <a:ln>
                  <a:noFill/>
                </a:ln>
                <a:effectLst/>
                <a:latin typeface="Arial" panose="020B0604020202020204" pitchFamily="34" charset="0"/>
              </a:rPr>
              <a:t>pyautogui</a:t>
            </a:r>
            <a:r>
              <a:rPr kumimoji="0" lang="en-US" altLang="en-US" sz="2000" b="0" i="0" u="none" strike="noStrike" cap="none" normalizeH="0" baseline="0" dirty="0">
                <a:ln>
                  <a:noFill/>
                </a:ln>
                <a:effectLst/>
                <a:latin typeface="Arial" panose="020B0604020202020204" pitchFamily="34" charset="0"/>
              </a:rPr>
              <a:t>. It first presses the Windows key, then types "chrome" to open the browser, and finally types the website address to navigate to the </a:t>
            </a:r>
            <a:r>
              <a:rPr kumimoji="0" lang="en-US" altLang="en-US" sz="2000" b="0" i="0" u="none" strike="noStrike" cap="none" normalizeH="0" baseline="0" dirty="0" err="1">
                <a:ln>
                  <a:noFill/>
                </a:ln>
                <a:effectLst/>
                <a:latin typeface="Arial" panose="020B0604020202020204" pitchFamily="34" charset="0"/>
              </a:rPr>
              <a:t>website.If</a:t>
            </a:r>
            <a:r>
              <a:rPr kumimoji="0" lang="en-US" altLang="en-US" sz="2000" b="0" i="0" u="none" strike="noStrike" cap="none" normalizeH="0" baseline="0" dirty="0">
                <a:ln>
                  <a:noFill/>
                </a:ln>
                <a:effectLst/>
                <a:latin typeface="Arial" panose="020B0604020202020204" pitchFamily="34" charset="0"/>
              </a:rPr>
              <a:t> an error occurs during the speech recognition process, an error message is printed to the console.</a:t>
            </a:r>
          </a:p>
          <a:p>
            <a:pPr marL="457200" marR="0" lvl="0" indent="-457200" algn="l" defTabSz="914400" rtl="0" eaLnBrk="0" fontAlgn="base" latinLnBrk="0" hangingPunct="0">
              <a:lnSpc>
                <a:spcPct val="100000"/>
              </a:lnSpc>
              <a:spcBef>
                <a:spcPct val="0"/>
              </a:spcBef>
              <a:spcAft>
                <a:spcPct val="0"/>
              </a:spcAft>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The recorded audio data is then saved to a WAV file named "</a:t>
            </a:r>
            <a:r>
              <a:rPr kumimoji="0" lang="en-US" altLang="en-US" sz="2000" b="0" i="0" u="none" strike="noStrike" cap="none" normalizeH="0" baseline="0" dirty="0" err="1">
                <a:ln>
                  <a:noFill/>
                </a:ln>
                <a:effectLst/>
                <a:latin typeface="Arial" panose="020B0604020202020204" pitchFamily="34" charset="0"/>
              </a:rPr>
              <a:t>recorded.wav".Finally</a:t>
            </a:r>
            <a:r>
              <a:rPr kumimoji="0" lang="en-US" altLang="en-US" sz="2000" b="0" i="0" u="none" strike="noStrike" cap="none" normalizeH="0" baseline="0" dirty="0">
                <a:ln>
                  <a:noFill/>
                </a:ln>
                <a:effectLst/>
                <a:latin typeface="Arial" panose="020B0604020202020204" pitchFamily="34" charset="0"/>
              </a:rPr>
              <a:t>, the main() function is called if the program is run as the main module.</a:t>
            </a:r>
          </a:p>
        </p:txBody>
      </p:sp>
    </p:spTree>
    <p:extLst>
      <p:ext uri="{BB962C8B-B14F-4D97-AF65-F5344CB8AC3E}">
        <p14:creationId xmlns:p14="http://schemas.microsoft.com/office/powerpoint/2010/main" val="39774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DD08-B648-94CD-1CE8-8F89975D9D5B}"/>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26903015-3215-10AF-345C-7C22CE65560C}"/>
              </a:ext>
            </a:extLst>
          </p:cNvPr>
          <p:cNvSpPr>
            <a:spLocks noGrp="1"/>
          </p:cNvSpPr>
          <p:nvPr>
            <p:ph idx="1"/>
          </p:nvPr>
        </p:nvSpPr>
        <p:spPr>
          <a:xfrm>
            <a:off x="619866" y="2084832"/>
            <a:ext cx="9720073" cy="4023360"/>
          </a:xfrm>
        </p:spPr>
        <p:txBody>
          <a:bodyPr>
            <a:normAutofit fontScale="92500" lnSpcReduction="20000"/>
          </a:bodyPr>
          <a:lstStyle/>
          <a:p>
            <a:pPr marL="457200" indent="-457200">
              <a:buFont typeface="+mj-lt"/>
              <a:buAutoNum type="arabicPeriod"/>
            </a:pPr>
            <a:r>
              <a:rPr lang="en-US" dirty="0">
                <a:latin typeface="Arial" panose="020B0604020202020204" pitchFamily="34" charset="0"/>
                <a:cs typeface="Arial" panose="020B0604020202020204" pitchFamily="34" charset="0"/>
              </a:rPr>
              <a:t>Virtual assistants: Voice recognition technology is used to develop virtual assistants like Siri, Alexa, Google Assistant, and others. </a:t>
            </a:r>
          </a:p>
          <a:p>
            <a:pPr marL="457200" indent="-457200">
              <a:buFont typeface="+mj-lt"/>
              <a:buAutoNum type="arabicPeriod"/>
            </a:pPr>
            <a:r>
              <a:rPr lang="en-US" dirty="0">
                <a:latin typeface="Arial" panose="020B0604020202020204" pitchFamily="34" charset="0"/>
                <a:cs typeface="Arial" panose="020B0604020202020204" pitchFamily="34" charset="0"/>
              </a:rPr>
              <a:t>Dictation software: Voice recognition technology is used to develop dictation software that converts spoken words into text. This is particularly useful for individuals with disabilities or those who find typing difficult.</a:t>
            </a:r>
          </a:p>
          <a:p>
            <a:pPr marL="457200" indent="-457200">
              <a:buFont typeface="+mj-lt"/>
              <a:buAutoNum type="arabicPeriod"/>
            </a:pPr>
            <a:r>
              <a:rPr lang="en-US" dirty="0">
                <a:latin typeface="Arial" panose="020B0604020202020204" pitchFamily="34" charset="0"/>
                <a:cs typeface="Arial" panose="020B0604020202020204" pitchFamily="34" charset="0"/>
              </a:rPr>
              <a:t>Customer service: Voice recognition technology is used in call centers to automate customer service interactions.</a:t>
            </a:r>
          </a:p>
          <a:p>
            <a:pPr marL="457200" indent="-457200">
              <a:buFont typeface="+mj-lt"/>
              <a:buAutoNum type="arabicPeriod"/>
            </a:pPr>
            <a:r>
              <a:rPr lang="en-US" dirty="0">
                <a:latin typeface="Arial" panose="020B0604020202020204" pitchFamily="34" charset="0"/>
                <a:cs typeface="Arial" panose="020B0604020202020204" pitchFamily="34" charset="0"/>
              </a:rPr>
              <a:t>Language translation: Voice recognition technology is used in language translation applications to convert spoken words from one language into another. This is particularly useful for individuals traveling to foreign countries or for businesses operating in global markets.</a:t>
            </a:r>
          </a:p>
          <a:p>
            <a:pPr marL="457200" indent="-457200">
              <a:buFont typeface="+mj-lt"/>
              <a:buAutoNum type="arabicPeriod"/>
            </a:pPr>
            <a:r>
              <a:rPr lang="en-US" dirty="0">
                <a:latin typeface="Arial" panose="020B0604020202020204" pitchFamily="34" charset="0"/>
                <a:cs typeface="Arial" panose="020B0604020202020204" pitchFamily="34" charset="0"/>
              </a:rPr>
              <a:t>Automotive industry: Voice recognition technology is used in the automotive industry to develop systems that allow drivers to control various functions of their vehicle using their voice. This includes controlling the radio, air conditioning, and navigation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25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B7E0-30A2-4B3A-F3CB-C2753EB61CF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05D5B0C-9EA6-3759-88CE-4C1DB4F7C4E0}"/>
              </a:ext>
            </a:extLst>
          </p:cNvPr>
          <p:cNvSpPr>
            <a:spLocks noGrp="1"/>
          </p:cNvSpPr>
          <p:nvPr>
            <p:ph idx="1"/>
          </p:nvPr>
        </p:nvSpPr>
        <p:spPr/>
        <p:txBody>
          <a:bodyPr>
            <a:normAutofit/>
          </a:bodyPr>
          <a:lstStyle/>
          <a:p>
            <a:pPr marL="0" indent="0">
              <a:buNone/>
            </a:pPr>
            <a:r>
              <a:rPr lang="en-US" sz="2000" b="0" i="0" dirty="0">
                <a:effectLst/>
                <a:latin typeface="Arial" panose="020B0604020202020204" pitchFamily="34" charset="0"/>
                <a:cs typeface="Arial" panose="020B0604020202020204" pitchFamily="34" charset="0"/>
              </a:rPr>
              <a:t>In conclusion, voice recognition is a critical application of AI that enables machines to understand and interpret human speech.</a:t>
            </a:r>
          </a:p>
          <a:p>
            <a:pPr marL="0" indent="0">
              <a:buNone/>
            </a:pPr>
            <a:r>
              <a:rPr lang="en-US" sz="2000" b="0" i="0" dirty="0">
                <a:effectLst/>
                <a:latin typeface="Arial" panose="020B0604020202020204" pitchFamily="34" charset="0"/>
                <a:cs typeface="Arial" panose="020B0604020202020204" pitchFamily="34" charset="0"/>
              </a:rPr>
              <a:t>It has numerous practical applications in various industries, including virtual assistants, dictation software, customer service, language translation, and the automotive industry. </a:t>
            </a:r>
          </a:p>
          <a:p>
            <a:pPr marL="0" indent="0">
              <a:buNone/>
            </a:pPr>
            <a:r>
              <a:rPr lang="en-US" sz="2000" b="0" i="0" dirty="0">
                <a:effectLst/>
                <a:latin typeface="Arial" panose="020B0604020202020204" pitchFamily="34" charset="0"/>
                <a:cs typeface="Arial" panose="020B0604020202020204" pitchFamily="34" charset="0"/>
              </a:rPr>
              <a:t>As AI technology continues to improve, we can expect voice recognition to become even more advanced, accurate, and versatile, enabling machines to interact with humans in increasingly natural and intuitive ways.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040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60</TotalTime>
  <Words>712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Tw Cen MT</vt:lpstr>
      <vt:lpstr>Tw Cen MT Condensed</vt:lpstr>
      <vt:lpstr>Wingdings 3</vt:lpstr>
      <vt:lpstr>Integral</vt:lpstr>
      <vt:lpstr>Speech recognition system  (using python)</vt:lpstr>
      <vt:lpstr>Why python?</vt:lpstr>
      <vt:lpstr>Principle of speech recognition</vt:lpstr>
      <vt:lpstr>Code</vt:lpstr>
      <vt:lpstr>Contd.</vt:lpstr>
      <vt:lpstr>Working of the program</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 system  (using python)</dc:title>
  <dc:creator>Radhika Jasra</dc:creator>
  <cp:lastModifiedBy>Radhika Jasra</cp:lastModifiedBy>
  <cp:revision>1</cp:revision>
  <dcterms:created xsi:type="dcterms:W3CDTF">2023-04-16T15:53:12Z</dcterms:created>
  <dcterms:modified xsi:type="dcterms:W3CDTF">2023-04-16T16:53:58Z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