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5" r:id="rId7"/>
    <p:sldId id="267" r:id="rId8"/>
    <p:sldId id="268" r:id="rId9"/>
    <p:sldId id="269" r:id="rId10"/>
    <p:sldId id="270" r:id="rId11"/>
    <p:sldId id="271" r:id="rId12"/>
    <p:sldId id="273" r:id="rId13"/>
    <p:sldId id="274" r:id="rId14"/>
    <p:sldId id="278" r:id="rId15"/>
    <p:sldId id="275" r:id="rId16"/>
    <p:sldId id="277" r:id="rId17"/>
    <p:sldId id="279" r:id="rId18"/>
    <p:sldId id="280" r:id="rId19"/>
    <p:sldId id="281" r:id="rId20"/>
    <p:sldId id="261" r:id="rId21"/>
    <p:sldId id="282" r:id="rId22"/>
    <p:sldId id="262" r:id="rId23"/>
    <p:sldId id="263" r:id="rId24"/>
    <p:sldId id="264"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0" d="100"/>
          <a:sy n="40" d="100"/>
        </p:scale>
        <p:origin x="95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051D-0394-B56D-7AA5-32F9C0DEEA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161FBD-0B7A-BB50-7A8C-6C3D91837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9175B1-9CDB-9D47-3152-9D96BCBF873A}"/>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5" name="Footer Placeholder 4">
            <a:extLst>
              <a:ext uri="{FF2B5EF4-FFF2-40B4-BE49-F238E27FC236}">
                <a16:creationId xmlns:a16="http://schemas.microsoft.com/office/drawing/2014/main" id="{B2FE22F6-3C3A-FCE5-B43C-8C30E5FEAA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F0708-58E9-7604-DA6D-E019C62E20F0}"/>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168433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D9D1-59C5-B81A-A85F-AE8D944C77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034B5A-0358-2F2F-89BB-033D8D57F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A05B7-E87D-C71E-0029-A951DEC2A0DA}"/>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5" name="Footer Placeholder 4">
            <a:extLst>
              <a:ext uri="{FF2B5EF4-FFF2-40B4-BE49-F238E27FC236}">
                <a16:creationId xmlns:a16="http://schemas.microsoft.com/office/drawing/2014/main" id="{614761EE-1BFD-A1A6-2D69-B2F458E2F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8A8C7-3BCA-8896-23B7-94349F29EF5D}"/>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266536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6BC9C-503D-166A-FF86-771A2C61A5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1D96E-98FD-F2A8-3485-EA893A51A7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FA8E3-EC47-1A18-DB7C-8C1AA1767807}"/>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5" name="Footer Placeholder 4">
            <a:extLst>
              <a:ext uri="{FF2B5EF4-FFF2-40B4-BE49-F238E27FC236}">
                <a16:creationId xmlns:a16="http://schemas.microsoft.com/office/drawing/2014/main" id="{54A6F3B4-A23D-6A30-54B7-AF6DFB8EF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552FA-E024-8787-690A-BFF8305A8703}"/>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404100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2E78-63C8-C92B-0AEA-224A60FF30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E8271-5DF6-5E26-BCC7-9B9AD5772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8A409-2FDA-15F9-A75E-34AC07C1BCB2}"/>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5" name="Footer Placeholder 4">
            <a:extLst>
              <a:ext uri="{FF2B5EF4-FFF2-40B4-BE49-F238E27FC236}">
                <a16:creationId xmlns:a16="http://schemas.microsoft.com/office/drawing/2014/main" id="{542A13B3-B28D-A303-D068-8AEAC3EC3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11113-B309-2A7A-2DEB-10B0F6A3F516}"/>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283499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D3D4-9A47-5DF8-F40D-028C19464C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591EBB-1751-0EEC-ADF6-135B2FE55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5FC55C-2115-5058-E8F9-406B0861BDDF}"/>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5" name="Footer Placeholder 4">
            <a:extLst>
              <a:ext uri="{FF2B5EF4-FFF2-40B4-BE49-F238E27FC236}">
                <a16:creationId xmlns:a16="http://schemas.microsoft.com/office/drawing/2014/main" id="{6A790CFF-ACF1-71AF-E5AF-4E4A40310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25F62-F90A-3FD6-026C-2AE6135005BB}"/>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47579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8B50-7155-F173-8245-A86DEA392B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0173D-A671-7598-87D5-F629E46C4F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B3B350-849E-568D-6A9A-A00046980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902009-AB6D-64D7-AE32-E58DD856BEA8}"/>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6" name="Footer Placeholder 5">
            <a:extLst>
              <a:ext uri="{FF2B5EF4-FFF2-40B4-BE49-F238E27FC236}">
                <a16:creationId xmlns:a16="http://schemas.microsoft.com/office/drawing/2014/main" id="{D7A646AB-F19C-34E6-F345-E3BE0BA38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4025F-3F30-E4EF-9854-550B00910F46}"/>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75310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6F42-A2D6-1800-F5CF-0BB39C2E76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C6F245-E496-26A4-EFD1-699A28524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CB455-C336-BCFC-B9D7-AD2DA076D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168595-B435-896A-98F7-C3C52DA3D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68E5D-B68D-6439-46DB-C6C548A05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B97CC-1F23-B9B3-35B7-A30782E25B60}"/>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8" name="Footer Placeholder 7">
            <a:extLst>
              <a:ext uri="{FF2B5EF4-FFF2-40B4-BE49-F238E27FC236}">
                <a16:creationId xmlns:a16="http://schemas.microsoft.com/office/drawing/2014/main" id="{4BE46825-57A4-9FBE-F588-C2E212F011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A31C19-34C0-188C-9362-428635D0ED1C}"/>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325200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6638-03E8-3D24-21EB-DE9F1C29A2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0811B6-E3C6-4342-6B99-ADC72DEB9AEA}"/>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4" name="Footer Placeholder 3">
            <a:extLst>
              <a:ext uri="{FF2B5EF4-FFF2-40B4-BE49-F238E27FC236}">
                <a16:creationId xmlns:a16="http://schemas.microsoft.com/office/drawing/2014/main" id="{38335E13-A981-B3AD-4D9E-8D81BBE0F9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799F6C-4C5B-BD96-7F76-792F2A498639}"/>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387684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DCF51-177D-6510-550D-1E252675D2C8}"/>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3" name="Footer Placeholder 2">
            <a:extLst>
              <a:ext uri="{FF2B5EF4-FFF2-40B4-BE49-F238E27FC236}">
                <a16:creationId xmlns:a16="http://schemas.microsoft.com/office/drawing/2014/main" id="{B73E2C4C-2FB5-F212-2F8D-661CA6B376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9A41DD-08BA-F0E7-8331-2F6DDDDD7EAB}"/>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393487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FDF7-4C67-5A48-4E1E-4B1F5D8B2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D8BD05-23A4-B000-47A7-7CCD40499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DC29B0-BD1B-BF23-9D7F-BA74D5845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173B9-7872-DE30-8BFA-37F453CE27F6}"/>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6" name="Footer Placeholder 5">
            <a:extLst>
              <a:ext uri="{FF2B5EF4-FFF2-40B4-BE49-F238E27FC236}">
                <a16:creationId xmlns:a16="http://schemas.microsoft.com/office/drawing/2014/main" id="{D0120EC9-3621-2303-F200-849C79586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E8B65-F20D-7D6E-D5D7-91872BBBA567}"/>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203770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30A2-0F0F-7749-2442-DEDBF8E0F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239432-7928-D666-3706-77A1F96A3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073570-9100-69A1-3A41-A58531F8B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81F06-0535-7CD9-11E0-B326306BF1AD}"/>
              </a:ext>
            </a:extLst>
          </p:cNvPr>
          <p:cNvSpPr>
            <a:spLocks noGrp="1"/>
          </p:cNvSpPr>
          <p:nvPr>
            <p:ph type="dt" sz="half" idx="10"/>
          </p:nvPr>
        </p:nvSpPr>
        <p:spPr/>
        <p:txBody>
          <a:bodyPr/>
          <a:lstStyle/>
          <a:p>
            <a:fld id="{AB5C38EF-FBCD-4144-8894-01E355E8F238}" type="datetimeFigureOut">
              <a:rPr lang="en-IN" smtClean="0"/>
              <a:t>31-03-2025</a:t>
            </a:fld>
            <a:endParaRPr lang="en-IN"/>
          </a:p>
        </p:txBody>
      </p:sp>
      <p:sp>
        <p:nvSpPr>
          <p:cNvPr id="6" name="Footer Placeholder 5">
            <a:extLst>
              <a:ext uri="{FF2B5EF4-FFF2-40B4-BE49-F238E27FC236}">
                <a16:creationId xmlns:a16="http://schemas.microsoft.com/office/drawing/2014/main" id="{0BB930FE-C5DA-3A60-9A57-A19F9BEC7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5D9C00-31CC-A379-F1A0-44DD61BEBE29}"/>
              </a:ext>
            </a:extLst>
          </p:cNvPr>
          <p:cNvSpPr>
            <a:spLocks noGrp="1"/>
          </p:cNvSpPr>
          <p:nvPr>
            <p:ph type="sldNum" sz="quarter" idx="12"/>
          </p:nvPr>
        </p:nvSpPr>
        <p:spPr/>
        <p:txBody>
          <a:bodyPr/>
          <a:lstStyle/>
          <a:p>
            <a:fld id="{F5FF9646-B47C-4CE9-B14A-A17A28B59E19}" type="slidenum">
              <a:rPr lang="en-IN" smtClean="0"/>
              <a:t>‹#›</a:t>
            </a:fld>
            <a:endParaRPr lang="en-IN"/>
          </a:p>
        </p:txBody>
      </p:sp>
    </p:spTree>
    <p:extLst>
      <p:ext uri="{BB962C8B-B14F-4D97-AF65-F5344CB8AC3E}">
        <p14:creationId xmlns:p14="http://schemas.microsoft.com/office/powerpoint/2010/main" val="33670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B6D3A-8B73-97E1-FD82-D24BF830C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08B8B-2B9D-5F49-C047-883EA0A4D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F3F43-F701-41EC-DA67-EBA049726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38EF-FBCD-4144-8894-01E355E8F238}" type="datetimeFigureOut">
              <a:rPr lang="en-IN" smtClean="0"/>
              <a:t>31-03-2025</a:t>
            </a:fld>
            <a:endParaRPr lang="en-IN"/>
          </a:p>
        </p:txBody>
      </p:sp>
      <p:sp>
        <p:nvSpPr>
          <p:cNvPr id="5" name="Footer Placeholder 4">
            <a:extLst>
              <a:ext uri="{FF2B5EF4-FFF2-40B4-BE49-F238E27FC236}">
                <a16:creationId xmlns:a16="http://schemas.microsoft.com/office/drawing/2014/main" id="{35407A9F-42BD-CDD3-898F-625F8E313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DB4611-2248-F244-33E1-8DFFD23EF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F9646-B47C-4CE9-B14A-A17A28B59E19}" type="slidenum">
              <a:rPr lang="en-IN" smtClean="0"/>
              <a:t>‹#›</a:t>
            </a:fld>
            <a:endParaRPr lang="en-IN"/>
          </a:p>
        </p:txBody>
      </p:sp>
    </p:spTree>
    <p:extLst>
      <p:ext uri="{BB962C8B-B14F-4D97-AF65-F5344CB8AC3E}">
        <p14:creationId xmlns:p14="http://schemas.microsoft.com/office/powerpoint/2010/main" val="351732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1712A0-94A8-2223-A28E-DE2E4E7B3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8" y="-368623"/>
            <a:ext cx="12642535" cy="7595246"/>
          </a:xfrm>
          <a:prstGeom prst="rect">
            <a:avLst/>
          </a:prstGeom>
        </p:spPr>
      </p:pic>
      <p:sp>
        <p:nvSpPr>
          <p:cNvPr id="23" name="Rectangle 22">
            <a:extLst>
              <a:ext uri="{FF2B5EF4-FFF2-40B4-BE49-F238E27FC236}">
                <a16:creationId xmlns:a16="http://schemas.microsoft.com/office/drawing/2014/main" id="{C81D26AF-09CE-7F75-7E90-48A659FF50CD}"/>
              </a:ext>
            </a:extLst>
          </p:cNvPr>
          <p:cNvSpPr/>
          <p:nvPr/>
        </p:nvSpPr>
        <p:spPr>
          <a:xfrm>
            <a:off x="176464" y="5359613"/>
            <a:ext cx="5502442"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2">
            <a:extLst>
              <a:ext uri="{FF2B5EF4-FFF2-40B4-BE49-F238E27FC236}">
                <a16:creationId xmlns:a16="http://schemas.microsoft.com/office/drawing/2014/main" id="{A889109E-ECB3-BE47-58CE-E8D7E81DC759}"/>
              </a:ext>
            </a:extLst>
          </p:cNvPr>
          <p:cNvSpPr txBox="1">
            <a:spLocks noChangeArrowheads="1"/>
          </p:cNvSpPr>
          <p:nvPr/>
        </p:nvSpPr>
        <p:spPr bwMode="auto">
          <a:xfrm>
            <a:off x="176465" y="5359614"/>
            <a:ext cx="59195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b="1" dirty="0">
                <a:latin typeface="+mj-lt"/>
              </a:rPr>
              <a:t>Presented By: </a:t>
            </a:r>
            <a:r>
              <a:rPr lang="en-US" altLang="en-US" dirty="0">
                <a:latin typeface="+mj-lt"/>
              </a:rPr>
              <a:t>Ananya Shandilya- 1044, Kohinoor-813, Bhupat-1276, Prince- 1252,</a:t>
            </a:r>
          </a:p>
          <a:p>
            <a:pPr algn="l" eaLnBrk="0" fontAlgn="base" hangingPunct="0">
              <a:lnSpc>
                <a:spcPct val="100000"/>
              </a:lnSpc>
              <a:spcBef>
                <a:spcPct val="0"/>
              </a:spcBef>
              <a:spcAft>
                <a:spcPct val="0"/>
              </a:spcAft>
            </a:pPr>
            <a:r>
              <a:rPr lang="en-US" altLang="en-US" dirty="0">
                <a:latin typeface="+mj-lt"/>
              </a:rPr>
              <a:t>Rohit- 697</a:t>
            </a:r>
            <a:endParaRPr lang="en-US" altLang="en-US" dirty="0">
              <a:latin typeface="Arial" panose="020B0604020202020204" pitchFamily="34" charset="0"/>
            </a:endParaRPr>
          </a:p>
        </p:txBody>
      </p:sp>
    </p:spTree>
    <p:extLst>
      <p:ext uri="{BB962C8B-B14F-4D97-AF65-F5344CB8AC3E}">
        <p14:creationId xmlns:p14="http://schemas.microsoft.com/office/powerpoint/2010/main" val="2942137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531B-B217-0C49-E929-CC04B9E98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67C19-7214-9B30-224D-26C8FBA821FA}"/>
              </a:ext>
            </a:extLst>
          </p:cNvPr>
          <p:cNvSpPr>
            <a:spLocks noGrp="1"/>
          </p:cNvSpPr>
          <p:nvPr>
            <p:ph type="ctrTitle"/>
          </p:nvPr>
        </p:nvSpPr>
        <p:spPr>
          <a:xfrm>
            <a:off x="927100" y="457199"/>
            <a:ext cx="10785929" cy="1130301"/>
          </a:xfrm>
        </p:spPr>
        <p:txBody>
          <a:bodyPr>
            <a:normAutofit/>
          </a:bodyPr>
          <a:lstStyle/>
          <a:p>
            <a:pPr algn="l"/>
            <a:r>
              <a:rPr lang="en-US" sz="4800" dirty="0"/>
              <a:t>Landmark Cases Related to Reservations</a:t>
            </a:r>
            <a:endParaRPr lang="en-IN" sz="4800" dirty="0"/>
          </a:p>
        </p:txBody>
      </p:sp>
      <p:sp>
        <p:nvSpPr>
          <p:cNvPr id="3" name="Subtitle 2">
            <a:extLst>
              <a:ext uri="{FF2B5EF4-FFF2-40B4-BE49-F238E27FC236}">
                <a16:creationId xmlns:a16="http://schemas.microsoft.com/office/drawing/2014/main" id="{A010F63B-0692-DA15-C3DE-1F6AEE763A12}"/>
              </a:ext>
            </a:extLst>
          </p:cNvPr>
          <p:cNvSpPr>
            <a:spLocks noGrp="1"/>
          </p:cNvSpPr>
          <p:nvPr>
            <p:ph type="subTitle" idx="1"/>
          </p:nvPr>
        </p:nvSpPr>
        <p:spPr>
          <a:xfrm>
            <a:off x="927100" y="2044700"/>
            <a:ext cx="10404928" cy="3463472"/>
          </a:xfrm>
        </p:spPr>
        <p:txBody>
          <a:bodyPr>
            <a:normAutofit/>
          </a:bodyPr>
          <a:lstStyle/>
          <a:p>
            <a:pPr algn="justLow"/>
            <a:r>
              <a:rPr lang="en-US" dirty="0">
                <a:latin typeface="+mj-lt"/>
              </a:rPr>
              <a:t>The reservation system in India has been </a:t>
            </a:r>
            <a:r>
              <a:rPr lang="en-US" b="1" dirty="0">
                <a:latin typeface="+mj-lt"/>
              </a:rPr>
              <a:t>legally challenged </a:t>
            </a:r>
            <a:r>
              <a:rPr lang="en-US" dirty="0">
                <a:latin typeface="+mj-lt"/>
              </a:rPr>
              <a:t>and shaped by several key Supreme Court judgments. These cases have defined the scope, limits, and eligibility criteria for affirmative action policies.</a:t>
            </a:r>
          </a:p>
          <a:p>
            <a:pPr algn="justLow"/>
            <a:endParaRPr lang="en-IN" dirty="0">
              <a:latin typeface="+mj-lt"/>
            </a:endParaRPr>
          </a:p>
          <a:p>
            <a:pPr marL="457200" indent="-457200" algn="justLow">
              <a:buAutoNum type="arabicPeriod"/>
            </a:pPr>
            <a:r>
              <a:rPr lang="en-US" dirty="0"/>
              <a:t>Indra Sawhney v. Union of India (1992) – The Mandal Case</a:t>
            </a:r>
            <a:endParaRPr lang="en-IN" dirty="0">
              <a:latin typeface="+mj-lt"/>
            </a:endParaRPr>
          </a:p>
          <a:p>
            <a:pPr marL="457200" indent="-457200" algn="justLow">
              <a:buFont typeface="Arial" panose="020B0604020202020204" pitchFamily="34" charset="0"/>
              <a:buAutoNum type="arabicPeriod"/>
            </a:pPr>
            <a:r>
              <a:rPr lang="en-US" dirty="0"/>
              <a:t>Ashoka Kumar Thakur v. Union of India (2008) – Higher Education Case</a:t>
            </a:r>
          </a:p>
          <a:p>
            <a:pPr marL="457200" indent="-457200" algn="justLow">
              <a:buFont typeface="Arial" panose="020B0604020202020204" pitchFamily="34" charset="0"/>
              <a:buAutoNum type="arabicPeriod"/>
            </a:pPr>
            <a:r>
              <a:rPr lang="en-US" dirty="0"/>
              <a:t>Maratha Reservation Case (2021) – Exceeding the 50% Cap</a:t>
            </a:r>
          </a:p>
          <a:p>
            <a:pPr marL="457200" indent="-457200" algn="justLow">
              <a:buFont typeface="Arial" panose="020B0604020202020204" pitchFamily="34" charset="0"/>
              <a:buAutoNum type="arabicPeriod"/>
            </a:pPr>
            <a:r>
              <a:rPr lang="en-US" dirty="0"/>
              <a:t>EWS Quota Case (2019) – Economic-Based Reservations</a:t>
            </a:r>
          </a:p>
          <a:p>
            <a:pPr marL="457200" indent="-457200" algn="justLow">
              <a:buAutoNum type="arabicPeriod"/>
            </a:pPr>
            <a:endParaRPr lang="en-IN" dirty="0">
              <a:latin typeface="+mj-lt"/>
            </a:endParaRPr>
          </a:p>
        </p:txBody>
      </p:sp>
      <p:sp>
        <p:nvSpPr>
          <p:cNvPr id="4" name="Diagonal Stripe 3">
            <a:extLst>
              <a:ext uri="{FF2B5EF4-FFF2-40B4-BE49-F238E27FC236}">
                <a16:creationId xmlns:a16="http://schemas.microsoft.com/office/drawing/2014/main" id="{BCB5F215-9F54-59AE-2C2B-EA9C04297142}"/>
              </a:ext>
            </a:extLst>
          </p:cNvPr>
          <p:cNvSpPr/>
          <p:nvPr/>
        </p:nvSpPr>
        <p:spPr>
          <a:xfrm>
            <a:off x="0" y="0"/>
            <a:ext cx="1054100" cy="1130301"/>
          </a:xfrm>
          <a:prstGeom prst="diagStri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Diagonal Stripe 4">
            <a:extLst>
              <a:ext uri="{FF2B5EF4-FFF2-40B4-BE49-F238E27FC236}">
                <a16:creationId xmlns:a16="http://schemas.microsoft.com/office/drawing/2014/main" id="{4EFA2DF0-3570-1E32-6EE5-373809609A48}"/>
              </a:ext>
            </a:extLst>
          </p:cNvPr>
          <p:cNvSpPr/>
          <p:nvPr/>
        </p:nvSpPr>
        <p:spPr>
          <a:xfrm rot="10800000">
            <a:off x="11137900" y="5727699"/>
            <a:ext cx="1054100" cy="1130301"/>
          </a:xfrm>
          <a:prstGeom prst="diagStri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48019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30AEC-06E3-F64D-83DB-E681A3D34CD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DFC8981-2E9B-2980-5F85-CBB964F0466E}"/>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11281FA-4FBB-9AD8-7927-7C304A9C55D9}"/>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B249EA8-9E23-9F69-24FD-AFF3777EB15E}"/>
              </a:ext>
            </a:extLst>
          </p:cNvPr>
          <p:cNvSpPr>
            <a:spLocks noGrp="1"/>
          </p:cNvSpPr>
          <p:nvPr>
            <p:ph type="ctrTitle"/>
          </p:nvPr>
        </p:nvSpPr>
        <p:spPr>
          <a:xfrm>
            <a:off x="749300" y="776514"/>
            <a:ext cx="8534400" cy="986972"/>
          </a:xfrm>
          <a:effectLst>
            <a:glow rad="520700">
              <a:schemeClr val="tx1">
                <a:lumMod val="65000"/>
                <a:lumOff val="35000"/>
                <a:alpha val="74000"/>
              </a:schemeClr>
            </a:glow>
          </a:effectLst>
        </p:spPr>
        <p:txBody>
          <a:bodyPr>
            <a:noAutofit/>
          </a:bodyPr>
          <a:lstStyle/>
          <a:p>
            <a:pPr algn="justLow"/>
            <a:r>
              <a:rPr lang="en-US" sz="4400" dirty="0">
                <a:effectLst/>
                <a:latin typeface="+mj-lt"/>
              </a:rPr>
              <a:t>Indra Sawhney v. Union of India (1992) – The Mandal Case</a:t>
            </a:r>
          </a:p>
        </p:txBody>
      </p:sp>
      <p:sp>
        <p:nvSpPr>
          <p:cNvPr id="3" name="Subtitle 2">
            <a:extLst>
              <a:ext uri="{FF2B5EF4-FFF2-40B4-BE49-F238E27FC236}">
                <a16:creationId xmlns:a16="http://schemas.microsoft.com/office/drawing/2014/main" id="{05EE20ED-0679-C46D-E7EF-C40BBDA358A4}"/>
              </a:ext>
            </a:extLst>
          </p:cNvPr>
          <p:cNvSpPr>
            <a:spLocks noGrp="1"/>
          </p:cNvSpPr>
          <p:nvPr>
            <p:ph type="subTitle" idx="1"/>
          </p:nvPr>
        </p:nvSpPr>
        <p:spPr>
          <a:xfrm>
            <a:off x="749300" y="1763486"/>
            <a:ext cx="10582728" cy="3744686"/>
          </a:xfrm>
        </p:spPr>
        <p:txBody>
          <a:bodyPr>
            <a:normAutofit/>
          </a:bodyPr>
          <a:lstStyle/>
          <a:p>
            <a:pPr algn="justLow"/>
            <a:endParaRPr lang="en-IN" sz="2800" b="1" dirty="0">
              <a:effectLst>
                <a:glow>
                  <a:schemeClr val="accent1">
                    <a:alpha val="41000"/>
                  </a:schemeClr>
                </a:glow>
                <a:outerShdw dist="50800" algn="ctr" rotWithShape="0">
                  <a:srgbClr val="000000"/>
                </a:outerShdw>
              </a:effectLst>
              <a:latin typeface="+mj-lt"/>
            </a:endParaRPr>
          </a:p>
          <a:p>
            <a:pPr algn="justLow"/>
            <a:r>
              <a:rPr lang="en-US" sz="3200" b="1" dirty="0">
                <a:effectLst>
                  <a:glow>
                    <a:schemeClr val="accent1">
                      <a:alpha val="41000"/>
                    </a:schemeClr>
                  </a:glow>
                  <a:outerShdw dist="50800" sx="1000" sy="1000" algn="ctr" rotWithShape="0">
                    <a:srgbClr val="000000"/>
                  </a:outerShdw>
                </a:effectLst>
                <a:latin typeface="+mj-lt"/>
              </a:rPr>
              <a:t>Background:</a:t>
            </a:r>
          </a:p>
          <a:p>
            <a:pPr marL="342900" indent="-342900" algn="justLow">
              <a:buFont typeface="Arial" panose="020B0604020202020204" pitchFamily="34" charset="0"/>
              <a:buChar char="•"/>
            </a:pPr>
            <a:r>
              <a:rPr lang="en-US" sz="2800" dirty="0">
                <a:effectLst>
                  <a:glow>
                    <a:schemeClr val="accent1">
                      <a:alpha val="41000"/>
                    </a:schemeClr>
                  </a:glow>
                  <a:outerShdw dist="50800" sx="1000" sy="1000" algn="ctr" rotWithShape="0">
                    <a:srgbClr val="000000"/>
                  </a:outerShdw>
                </a:effectLst>
                <a:latin typeface="+mj-lt"/>
              </a:rPr>
              <a:t>The Mandal Commission (1979) recommended </a:t>
            </a:r>
            <a:r>
              <a:rPr lang="en-US" sz="2800" b="1" dirty="0">
                <a:effectLst>
                  <a:glow>
                    <a:schemeClr val="accent1">
                      <a:alpha val="41000"/>
                    </a:schemeClr>
                  </a:glow>
                  <a:outerShdw dist="50800" sx="1000" sy="1000" algn="ctr" rotWithShape="0">
                    <a:srgbClr val="000000"/>
                  </a:outerShdw>
                </a:effectLst>
                <a:latin typeface="+mj-lt"/>
              </a:rPr>
              <a:t>27%</a:t>
            </a:r>
            <a:r>
              <a:rPr lang="en-US" sz="2800" dirty="0">
                <a:effectLst>
                  <a:glow>
                    <a:schemeClr val="accent1">
                      <a:alpha val="41000"/>
                    </a:schemeClr>
                  </a:glow>
                  <a:outerShdw dist="50800" sx="1000" sy="1000" algn="ctr" rotWithShape="0">
                    <a:srgbClr val="000000"/>
                  </a:outerShdw>
                </a:effectLst>
                <a:latin typeface="+mj-lt"/>
              </a:rPr>
              <a:t> reservations for Other Backward Classes </a:t>
            </a:r>
            <a:r>
              <a:rPr lang="en-US" sz="2800" b="1" dirty="0">
                <a:effectLst>
                  <a:glow>
                    <a:schemeClr val="accent1">
                      <a:alpha val="41000"/>
                    </a:schemeClr>
                  </a:glow>
                  <a:outerShdw dist="50800" sx="1000" sy="1000" algn="ctr" rotWithShape="0">
                    <a:srgbClr val="000000"/>
                  </a:outerShdw>
                </a:effectLst>
                <a:latin typeface="+mj-lt"/>
              </a:rPr>
              <a:t>(OBCs) </a:t>
            </a:r>
            <a:r>
              <a:rPr lang="en-US" sz="2800" dirty="0">
                <a:effectLst>
                  <a:glow>
                    <a:schemeClr val="accent1">
                      <a:alpha val="41000"/>
                    </a:schemeClr>
                  </a:glow>
                  <a:outerShdw dist="50800" sx="1000" sy="1000" algn="ctr" rotWithShape="0">
                    <a:srgbClr val="000000"/>
                  </a:outerShdw>
                </a:effectLst>
                <a:latin typeface="+mj-lt"/>
              </a:rPr>
              <a:t>in government jobs.</a:t>
            </a:r>
          </a:p>
          <a:p>
            <a:pPr marL="342900" indent="-342900" algn="justLow">
              <a:buFont typeface="Arial" panose="020B0604020202020204" pitchFamily="34" charset="0"/>
              <a:buChar char="•"/>
            </a:pPr>
            <a:r>
              <a:rPr lang="en-US" sz="2800" dirty="0">
                <a:effectLst>
                  <a:glow>
                    <a:schemeClr val="accent1">
                      <a:alpha val="41000"/>
                    </a:schemeClr>
                  </a:glow>
                  <a:outerShdw dist="50800" sx="1000" sy="1000" algn="ctr" rotWithShape="0">
                    <a:srgbClr val="000000"/>
                  </a:outerShdw>
                </a:effectLst>
                <a:latin typeface="+mj-lt"/>
              </a:rPr>
              <a:t>In 1990, Prime Minister </a:t>
            </a:r>
            <a:r>
              <a:rPr lang="en-US" sz="2800" b="1" dirty="0">
                <a:effectLst>
                  <a:glow>
                    <a:schemeClr val="accent1">
                      <a:alpha val="41000"/>
                    </a:schemeClr>
                  </a:glow>
                  <a:outerShdw dist="50800" sx="1000" sy="1000" algn="ctr" rotWithShape="0">
                    <a:srgbClr val="000000"/>
                  </a:outerShdw>
                </a:effectLst>
                <a:latin typeface="+mj-lt"/>
              </a:rPr>
              <a:t>V.P. Singh </a:t>
            </a:r>
            <a:r>
              <a:rPr lang="en-US" sz="2800" dirty="0">
                <a:effectLst>
                  <a:glow>
                    <a:schemeClr val="accent1">
                      <a:alpha val="41000"/>
                    </a:schemeClr>
                  </a:glow>
                  <a:outerShdw dist="50800" sx="1000" sy="1000" algn="ctr" rotWithShape="0">
                    <a:srgbClr val="000000"/>
                  </a:outerShdw>
                </a:effectLst>
                <a:latin typeface="+mj-lt"/>
              </a:rPr>
              <a:t>implemented these recommendations, sparking widespread protests.</a:t>
            </a:r>
          </a:p>
          <a:p>
            <a:pPr marL="342900" indent="-342900" algn="justLow">
              <a:buFont typeface="Arial" panose="020B0604020202020204" pitchFamily="34" charset="0"/>
              <a:buChar char="•"/>
            </a:pPr>
            <a:r>
              <a:rPr lang="en-US" sz="2800" dirty="0">
                <a:effectLst>
                  <a:glow>
                    <a:schemeClr val="accent1">
                      <a:alpha val="41000"/>
                    </a:schemeClr>
                  </a:glow>
                  <a:outerShdw dist="50800" sx="1000" sy="1000" algn="ctr" rotWithShape="0">
                    <a:srgbClr val="000000"/>
                  </a:outerShdw>
                </a:effectLst>
                <a:latin typeface="+mj-lt"/>
              </a:rPr>
              <a:t>The case was filed to challenge the constitutional validity of OBC reservations.</a:t>
            </a:r>
            <a:endParaRPr lang="en-IN" sz="2800" dirty="0">
              <a:effectLst>
                <a:glow>
                  <a:schemeClr val="accent1">
                    <a:alpha val="41000"/>
                  </a:schemeClr>
                </a:glow>
                <a:outerShdw dist="50800" sx="1000" sy="1000" algn="ctr" rotWithShape="0">
                  <a:srgbClr val="000000"/>
                </a:outerShdw>
              </a:effectLst>
              <a:latin typeface="+mj-lt"/>
            </a:endParaRPr>
          </a:p>
        </p:txBody>
      </p:sp>
      <p:sp>
        <p:nvSpPr>
          <p:cNvPr id="5" name="TextBox 4">
            <a:extLst>
              <a:ext uri="{FF2B5EF4-FFF2-40B4-BE49-F238E27FC236}">
                <a16:creationId xmlns:a16="http://schemas.microsoft.com/office/drawing/2014/main" id="{A62188A0-982C-9DA2-4463-F21F57B675D9}"/>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Tree>
    <p:extLst>
      <p:ext uri="{BB962C8B-B14F-4D97-AF65-F5344CB8AC3E}">
        <p14:creationId xmlns:p14="http://schemas.microsoft.com/office/powerpoint/2010/main" val="377208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1B678-1098-8ADA-B9A1-53EC7F7CEF5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1455FB9-D3FE-B153-97C6-E7A5E1117D2F}"/>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125475C3-CDE8-93FB-9424-A4E84355A339}"/>
              </a:ext>
            </a:extLst>
          </p:cNvPr>
          <p:cNvSpPr>
            <a:spLocks noGrp="1"/>
          </p:cNvSpPr>
          <p:nvPr>
            <p:ph type="subTitle" idx="1"/>
          </p:nvPr>
        </p:nvSpPr>
        <p:spPr>
          <a:xfrm>
            <a:off x="555171" y="1917700"/>
            <a:ext cx="11011187" cy="4451016"/>
          </a:xfrm>
          <a:effectLst>
            <a:glow rad="571500">
              <a:schemeClr val="accent1">
                <a:alpha val="40000"/>
              </a:schemeClr>
            </a:glow>
          </a:effectLst>
        </p:spPr>
        <p:txBody>
          <a:bodyPr>
            <a:normAutofit/>
          </a:bodyPr>
          <a:lstStyle/>
          <a:p>
            <a:pPr algn="justLow"/>
            <a:r>
              <a:rPr lang="en-US" b="1" dirty="0">
                <a:effectLst>
                  <a:outerShdw dist="50800" sx="1000" sy="1000" algn="ctr" rotWithShape="0">
                    <a:srgbClr val="000000"/>
                  </a:outerShdw>
                </a:effectLst>
                <a:latin typeface="+mj-lt"/>
              </a:rPr>
              <a:t>Supreme Court Verdict:</a:t>
            </a:r>
          </a:p>
          <a:p>
            <a:pPr algn="justLow"/>
            <a:endParaRPr lang="en-US" b="1" dirty="0">
              <a:effectLst>
                <a:outerShdw dist="50800" sx="1000" sy="1000" algn="ctr" rotWithShape="0">
                  <a:srgbClr val="000000"/>
                </a:outerShdw>
              </a:effectLst>
              <a:latin typeface="+mj-lt"/>
            </a:endParaRPr>
          </a:p>
          <a:p>
            <a:pPr algn="justLow"/>
            <a:r>
              <a:rPr lang="en-US" dirty="0">
                <a:effectLst>
                  <a:outerShdw dist="50800" sx="1000" sy="1000" algn="ctr" rotWithShape="0">
                    <a:srgbClr val="000000"/>
                  </a:outerShdw>
                </a:effectLst>
                <a:latin typeface="+mj-lt"/>
              </a:rPr>
              <a:t>✔ Upheld 27% OBC reservations but introduced the creamy layer exclusion.</a:t>
            </a:r>
          </a:p>
          <a:p>
            <a:pPr algn="justLow"/>
            <a:r>
              <a:rPr lang="en-US" dirty="0">
                <a:effectLst>
                  <a:outerShdw dist="50800" sx="1000" sy="1000" algn="ctr" rotWithShape="0">
                    <a:srgbClr val="000000"/>
                  </a:outerShdw>
                </a:effectLst>
                <a:latin typeface="+mj-lt"/>
              </a:rPr>
              <a:t>✔ Imposed a 50% cap on total reservations to maintain merit-based selections.</a:t>
            </a:r>
          </a:p>
          <a:p>
            <a:pPr algn="justLow"/>
            <a:r>
              <a:rPr lang="en-US" dirty="0">
                <a:effectLst>
                  <a:outerShdw dist="50800" sx="1000" sy="1000" algn="ctr" rotWithShape="0">
                    <a:srgbClr val="000000"/>
                  </a:outerShdw>
                </a:effectLst>
                <a:latin typeface="+mj-lt"/>
              </a:rPr>
              <a:t>✔ Stated that reservation should not apply in promotions, only in initial appointments.</a:t>
            </a:r>
          </a:p>
          <a:p>
            <a:pPr algn="justLow"/>
            <a:endParaRPr lang="en-US" dirty="0">
              <a:effectLst>
                <a:outerShdw dist="50800" sx="1000" sy="1000" algn="ctr" rotWithShape="0">
                  <a:srgbClr val="000000"/>
                </a:outerShdw>
              </a:effectLst>
              <a:latin typeface="+mj-lt"/>
            </a:endParaRPr>
          </a:p>
          <a:p>
            <a:pPr algn="justLow"/>
            <a:r>
              <a:rPr lang="en-US" b="1" dirty="0">
                <a:effectLst>
                  <a:outerShdw dist="50800" sx="1000" sy="1000" algn="ctr" rotWithShape="0">
                    <a:srgbClr val="000000"/>
                  </a:outerShdw>
                </a:effectLst>
                <a:latin typeface="+mj-lt"/>
              </a:rPr>
              <a:t>Impact:</a:t>
            </a:r>
          </a:p>
          <a:p>
            <a:pPr marL="342900" indent="-342900" algn="justLow">
              <a:buFont typeface="Arial" panose="020B0604020202020204" pitchFamily="34" charset="0"/>
              <a:buChar char="•"/>
            </a:pPr>
            <a:r>
              <a:rPr lang="en-US" dirty="0">
                <a:effectLst>
                  <a:outerShdw dist="50800" sx="1000" sy="1000" algn="ctr" rotWithShape="0">
                    <a:srgbClr val="000000"/>
                  </a:outerShdw>
                </a:effectLst>
                <a:latin typeface="+mj-lt"/>
              </a:rPr>
              <a:t>This ruling set the foundation for OBC reservations in India.</a:t>
            </a:r>
          </a:p>
          <a:p>
            <a:pPr marL="342900" indent="-342900" algn="justLow">
              <a:buFont typeface="Arial" panose="020B0604020202020204" pitchFamily="34" charset="0"/>
              <a:buChar char="•"/>
            </a:pPr>
            <a:r>
              <a:rPr lang="en-US" dirty="0">
                <a:effectLst>
                  <a:outerShdw dist="50800" sx="1000" sy="1000" algn="ctr" rotWithShape="0">
                    <a:srgbClr val="000000"/>
                  </a:outerShdw>
                </a:effectLst>
                <a:latin typeface="+mj-lt"/>
              </a:rPr>
              <a:t>The concept of the creamy layer ensured that economically well-off OBCs do not benefit from reservations, keeping the system focused on genuine social upliftment.</a:t>
            </a:r>
            <a:endParaRPr lang="en-IN" dirty="0">
              <a:effectLst>
                <a:outerShdw dist="50800" sx="1000" sy="1000" algn="ctr" rotWithShape="0">
                  <a:srgbClr val="000000"/>
                </a:outerShdw>
              </a:effectLst>
              <a:latin typeface="+mj-lt"/>
            </a:endParaRPr>
          </a:p>
        </p:txBody>
      </p:sp>
      <p:sp>
        <p:nvSpPr>
          <p:cNvPr id="4" name="TextBox 3">
            <a:extLst>
              <a:ext uri="{FF2B5EF4-FFF2-40B4-BE49-F238E27FC236}">
                <a16:creationId xmlns:a16="http://schemas.microsoft.com/office/drawing/2014/main" id="{693B98F3-A2BA-B02E-E0B5-C14F148B7E1C}"/>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7" name="Title 1">
            <a:extLst>
              <a:ext uri="{FF2B5EF4-FFF2-40B4-BE49-F238E27FC236}">
                <a16:creationId xmlns:a16="http://schemas.microsoft.com/office/drawing/2014/main" id="{32681335-C8B0-7BA3-C2E0-56081759E44A}"/>
              </a:ext>
            </a:extLst>
          </p:cNvPr>
          <p:cNvSpPr txBox="1">
            <a:spLocks/>
          </p:cNvSpPr>
          <p:nvPr/>
        </p:nvSpPr>
        <p:spPr>
          <a:xfrm>
            <a:off x="555171" y="776514"/>
            <a:ext cx="8561615" cy="9869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a:r>
              <a:rPr lang="en-US" sz="4000" dirty="0"/>
              <a:t>Indra Sawhney v. Union of India (1992) – The Mandal Case</a:t>
            </a:r>
          </a:p>
        </p:txBody>
      </p:sp>
      <p:sp>
        <p:nvSpPr>
          <p:cNvPr id="10" name="Rectangle 9">
            <a:extLst>
              <a:ext uri="{FF2B5EF4-FFF2-40B4-BE49-F238E27FC236}">
                <a16:creationId xmlns:a16="http://schemas.microsoft.com/office/drawing/2014/main" id="{8BEEC7B4-D700-04AD-7B9B-E8C6F023D7D4}"/>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881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8B1E9-2818-2A14-8190-732CCDA9890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8503E40-1E3E-AD79-B0FD-F6DB7F7C6DC6}"/>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8A1E068-A00D-90A5-26EE-881407D1A04F}"/>
              </a:ext>
            </a:extLst>
          </p:cNvPr>
          <p:cNvSpPr>
            <a:spLocks noGrp="1"/>
          </p:cNvSpPr>
          <p:nvPr>
            <p:ph type="ctrTitle"/>
          </p:nvPr>
        </p:nvSpPr>
        <p:spPr>
          <a:xfrm>
            <a:off x="825501" y="749299"/>
            <a:ext cx="9753600" cy="1290054"/>
          </a:xfrm>
        </p:spPr>
        <p:txBody>
          <a:bodyPr>
            <a:normAutofit/>
          </a:bodyPr>
          <a:lstStyle/>
          <a:p>
            <a:pPr algn="l"/>
            <a:r>
              <a:rPr lang="en-US" sz="4000" dirty="0"/>
              <a:t>Ashoka Kumar Thakur v. Union of India (2008) – Higher Education Case</a:t>
            </a:r>
            <a:endParaRPr lang="en-IN" sz="4000" dirty="0"/>
          </a:p>
        </p:txBody>
      </p:sp>
      <p:sp>
        <p:nvSpPr>
          <p:cNvPr id="3" name="Subtitle 2">
            <a:extLst>
              <a:ext uri="{FF2B5EF4-FFF2-40B4-BE49-F238E27FC236}">
                <a16:creationId xmlns:a16="http://schemas.microsoft.com/office/drawing/2014/main" id="{7DE78730-F8D0-FA8E-6A23-06AA9788D9C5}"/>
              </a:ext>
            </a:extLst>
          </p:cNvPr>
          <p:cNvSpPr>
            <a:spLocks noGrp="1"/>
          </p:cNvSpPr>
          <p:nvPr>
            <p:ph type="subTitle" idx="1"/>
          </p:nvPr>
        </p:nvSpPr>
        <p:spPr>
          <a:xfrm>
            <a:off x="1574800" y="2626828"/>
            <a:ext cx="8851900" cy="2872272"/>
          </a:xfrm>
        </p:spPr>
        <p:txBody>
          <a:bodyPr>
            <a:normAutofit/>
          </a:bodyPr>
          <a:lstStyle/>
          <a:p>
            <a:pPr algn="justLow"/>
            <a:r>
              <a:rPr lang="en-US" b="1" dirty="0">
                <a:latin typeface="+mj-lt"/>
              </a:rPr>
              <a:t>Background</a:t>
            </a:r>
            <a:r>
              <a:rPr lang="en-US" dirty="0">
                <a:latin typeface="+mj-lt"/>
              </a:rPr>
              <a:t>:</a:t>
            </a:r>
          </a:p>
          <a:p>
            <a:pPr marL="342900" indent="-342900" algn="justLow">
              <a:buFont typeface="Arial" panose="020B0604020202020204" pitchFamily="34" charset="0"/>
              <a:buChar char="•"/>
            </a:pPr>
            <a:r>
              <a:rPr lang="en-US" dirty="0">
                <a:latin typeface="+mj-lt"/>
              </a:rPr>
              <a:t>In 2006, the Indian government extended 27% OBC reservations to centrally funded educational institutions like IITs, IIMs, and AIIMS.</a:t>
            </a:r>
          </a:p>
          <a:p>
            <a:pPr marL="342900" indent="-342900" algn="justLow">
              <a:buFont typeface="Arial" panose="020B0604020202020204" pitchFamily="34" charset="0"/>
              <a:buChar char="•"/>
            </a:pPr>
            <a:r>
              <a:rPr lang="en-US" dirty="0">
                <a:latin typeface="+mj-lt"/>
              </a:rPr>
              <a:t>Ashoka Kumar Thakur, a petitioner, challenged this, arguing that merit-based admissions were being compromised.</a:t>
            </a:r>
          </a:p>
        </p:txBody>
      </p:sp>
      <p:sp>
        <p:nvSpPr>
          <p:cNvPr id="4" name="TextBox 3">
            <a:extLst>
              <a:ext uri="{FF2B5EF4-FFF2-40B4-BE49-F238E27FC236}">
                <a16:creationId xmlns:a16="http://schemas.microsoft.com/office/drawing/2014/main" id="{F1EB63DB-3892-6114-56E4-524C1EDB8D7E}"/>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6" name="Rectangle 5">
            <a:extLst>
              <a:ext uri="{FF2B5EF4-FFF2-40B4-BE49-F238E27FC236}">
                <a16:creationId xmlns:a16="http://schemas.microsoft.com/office/drawing/2014/main" id="{A6C54CCE-88B3-9BC1-5A3D-0FD4EE672561}"/>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166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DD22-8FBE-3A9E-D307-DC3EBE55EB6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25C9BE1-6BDE-B820-AEEB-6E3A1F0AD85C}"/>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E8BB9C9-51DA-374D-1A4F-B5C8DC964496}"/>
              </a:ext>
            </a:extLst>
          </p:cNvPr>
          <p:cNvSpPr>
            <a:spLocks noGrp="1"/>
          </p:cNvSpPr>
          <p:nvPr>
            <p:ph type="ctrTitle"/>
          </p:nvPr>
        </p:nvSpPr>
        <p:spPr>
          <a:xfrm>
            <a:off x="712381" y="381000"/>
            <a:ext cx="10870019" cy="1219200"/>
          </a:xfrm>
        </p:spPr>
        <p:txBody>
          <a:bodyPr>
            <a:noAutofit/>
          </a:bodyPr>
          <a:lstStyle/>
          <a:p>
            <a:pPr algn="l"/>
            <a:r>
              <a:rPr lang="en-US" sz="4000" dirty="0"/>
              <a:t>Ashoka Kumar Thakur v. Union of India (2008) – Higher Education Case</a:t>
            </a:r>
            <a:endParaRPr lang="en-IN" sz="4000" dirty="0"/>
          </a:p>
        </p:txBody>
      </p:sp>
      <p:sp>
        <p:nvSpPr>
          <p:cNvPr id="3" name="Subtitle 2">
            <a:extLst>
              <a:ext uri="{FF2B5EF4-FFF2-40B4-BE49-F238E27FC236}">
                <a16:creationId xmlns:a16="http://schemas.microsoft.com/office/drawing/2014/main" id="{DA934856-B718-4C7C-1713-3A4A9464499A}"/>
              </a:ext>
            </a:extLst>
          </p:cNvPr>
          <p:cNvSpPr>
            <a:spLocks noGrp="1"/>
          </p:cNvSpPr>
          <p:nvPr>
            <p:ph type="subTitle" idx="1"/>
          </p:nvPr>
        </p:nvSpPr>
        <p:spPr>
          <a:xfrm>
            <a:off x="712381" y="1600200"/>
            <a:ext cx="10577919" cy="4876284"/>
          </a:xfrm>
        </p:spPr>
        <p:txBody>
          <a:bodyPr>
            <a:normAutofit lnSpcReduction="10000"/>
          </a:bodyPr>
          <a:lstStyle/>
          <a:p>
            <a:pPr algn="justLow"/>
            <a:r>
              <a:rPr lang="en-US" b="1" dirty="0">
                <a:latin typeface="+mj-lt"/>
              </a:rPr>
              <a:t>Supreme Court Verdict:</a:t>
            </a:r>
          </a:p>
          <a:p>
            <a:pPr algn="justLow"/>
            <a:r>
              <a:rPr lang="en-US" dirty="0">
                <a:latin typeface="+mj-lt"/>
              </a:rPr>
              <a:t>✔ Upheld 27% OBC reservations in higher education.</a:t>
            </a:r>
          </a:p>
          <a:p>
            <a:pPr algn="justLow"/>
            <a:r>
              <a:rPr lang="en-US" dirty="0">
                <a:latin typeface="+mj-lt"/>
              </a:rPr>
              <a:t>✔ Exempted the creamy layer from OBC reservations.</a:t>
            </a:r>
          </a:p>
          <a:p>
            <a:pPr algn="justLow"/>
            <a:r>
              <a:rPr lang="en-US" dirty="0">
                <a:latin typeface="+mj-lt"/>
              </a:rPr>
              <a:t>✔ Affirmed the 50% reservation cap, meaning General Category must have at least 50% open seats.</a:t>
            </a:r>
          </a:p>
          <a:p>
            <a:pPr algn="justLow"/>
            <a:r>
              <a:rPr lang="en-US" dirty="0">
                <a:latin typeface="+mj-lt"/>
              </a:rPr>
              <a:t>✔ Clarified that private institutions were not required to implement reservations.</a:t>
            </a:r>
          </a:p>
          <a:p>
            <a:pPr algn="justLow"/>
            <a:r>
              <a:rPr lang="en-US" b="1" dirty="0">
                <a:latin typeface="+mj-lt"/>
              </a:rPr>
              <a:t>Impact:</a:t>
            </a:r>
          </a:p>
          <a:p>
            <a:pPr marL="342900" indent="-342900" algn="justLow">
              <a:buFont typeface="Arial" panose="020B0604020202020204" pitchFamily="34" charset="0"/>
              <a:buChar char="•"/>
            </a:pPr>
            <a:r>
              <a:rPr lang="en-US" dirty="0">
                <a:latin typeface="+mj-lt"/>
              </a:rPr>
              <a:t>This ruling cemented OBC reservations in premier institutions like IITs and IIMs.</a:t>
            </a:r>
          </a:p>
          <a:p>
            <a:pPr marL="342900" indent="-342900" algn="justLow">
              <a:buFont typeface="Arial" panose="020B0604020202020204" pitchFamily="34" charset="0"/>
              <a:buChar char="•"/>
            </a:pPr>
            <a:r>
              <a:rPr lang="en-US" dirty="0">
                <a:latin typeface="+mj-lt"/>
              </a:rPr>
              <a:t>Strengthened the creamy layer concept, ensuring that economically well-off OBCs do not misuse quotas.</a:t>
            </a:r>
          </a:p>
          <a:p>
            <a:pPr marL="342900" indent="-342900" algn="justLow">
              <a:buFont typeface="Arial" panose="020B0604020202020204" pitchFamily="34" charset="0"/>
              <a:buChar char="•"/>
            </a:pPr>
            <a:r>
              <a:rPr lang="en-US" dirty="0">
                <a:latin typeface="+mj-lt"/>
              </a:rPr>
              <a:t>Laid the groundwork for future economic-based reservations (EWS quota in 2019).</a:t>
            </a:r>
          </a:p>
        </p:txBody>
      </p:sp>
      <p:sp>
        <p:nvSpPr>
          <p:cNvPr id="4" name="TextBox 3">
            <a:extLst>
              <a:ext uri="{FF2B5EF4-FFF2-40B4-BE49-F238E27FC236}">
                <a16:creationId xmlns:a16="http://schemas.microsoft.com/office/drawing/2014/main" id="{DDA04C27-0D83-E6D6-AF3A-DA5E2DD2D934}"/>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6" name="Rectangle 5">
            <a:extLst>
              <a:ext uri="{FF2B5EF4-FFF2-40B4-BE49-F238E27FC236}">
                <a16:creationId xmlns:a16="http://schemas.microsoft.com/office/drawing/2014/main" id="{A4E26B5D-8498-168E-699C-B9D0FF75CBC5}"/>
              </a:ext>
            </a:extLst>
          </p:cNvPr>
          <p:cNvSpPr/>
          <p:nvPr/>
        </p:nvSpPr>
        <p:spPr>
          <a:xfrm>
            <a:off x="3429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155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755DE-C8C8-7572-35FD-3113DD77FFD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4C79B44-27B0-AD27-2A3F-2A64710C6D94}"/>
              </a:ext>
            </a:extLst>
          </p:cNvPr>
          <p:cNvSpPr/>
          <p:nvPr/>
        </p:nvSpPr>
        <p:spPr>
          <a:xfrm>
            <a:off x="11471729" y="4541254"/>
            <a:ext cx="482599"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A3CB6B1-417B-EED7-0C41-181759C5CAD9}"/>
              </a:ext>
            </a:extLst>
          </p:cNvPr>
          <p:cNvSpPr>
            <a:spLocks noGrp="1"/>
          </p:cNvSpPr>
          <p:nvPr>
            <p:ph type="ctrTitle"/>
          </p:nvPr>
        </p:nvSpPr>
        <p:spPr>
          <a:xfrm>
            <a:off x="825500" y="330199"/>
            <a:ext cx="10887529" cy="1290054"/>
          </a:xfrm>
        </p:spPr>
        <p:txBody>
          <a:bodyPr>
            <a:normAutofit/>
          </a:bodyPr>
          <a:lstStyle/>
          <a:p>
            <a:pPr algn="l"/>
            <a:r>
              <a:rPr lang="en-US" sz="4000" dirty="0"/>
              <a:t>Maratha Reservation Case (2021) – Exceeding the 50% Cap</a:t>
            </a:r>
            <a:endParaRPr lang="en-IN" sz="4000" dirty="0"/>
          </a:p>
        </p:txBody>
      </p:sp>
      <p:sp>
        <p:nvSpPr>
          <p:cNvPr id="3" name="Subtitle 2">
            <a:extLst>
              <a:ext uri="{FF2B5EF4-FFF2-40B4-BE49-F238E27FC236}">
                <a16:creationId xmlns:a16="http://schemas.microsoft.com/office/drawing/2014/main" id="{78F501D1-CBAB-F070-F8A4-30C34797CF3D}"/>
              </a:ext>
            </a:extLst>
          </p:cNvPr>
          <p:cNvSpPr>
            <a:spLocks noGrp="1"/>
          </p:cNvSpPr>
          <p:nvPr>
            <p:ph type="subTitle" idx="1"/>
          </p:nvPr>
        </p:nvSpPr>
        <p:spPr>
          <a:xfrm>
            <a:off x="1054099" y="1981200"/>
            <a:ext cx="10236201" cy="4305300"/>
          </a:xfrm>
        </p:spPr>
        <p:txBody>
          <a:bodyPr>
            <a:normAutofit lnSpcReduction="10000"/>
          </a:bodyPr>
          <a:lstStyle/>
          <a:p>
            <a:pPr algn="justLow"/>
            <a:r>
              <a:rPr lang="en-US" dirty="0">
                <a:latin typeface="+mj-lt"/>
              </a:rPr>
              <a:t>Maharashtra passed a law granting 16% reservations to Marathas under the Socially and Educationally Backward Classes (SEBC) Act, 2018.</a:t>
            </a:r>
          </a:p>
          <a:p>
            <a:pPr algn="justLow"/>
            <a:r>
              <a:rPr lang="en-US" dirty="0">
                <a:latin typeface="+mj-lt"/>
              </a:rPr>
              <a:t>This took total reservations in Maharashtra beyond 50%, violating the Indra Sawhney judgment.</a:t>
            </a:r>
          </a:p>
          <a:p>
            <a:pPr algn="justLow"/>
            <a:endParaRPr lang="en-US" dirty="0">
              <a:latin typeface="+mj-lt"/>
            </a:endParaRPr>
          </a:p>
          <a:p>
            <a:pPr algn="justLow"/>
            <a:r>
              <a:rPr lang="en-US" b="1" dirty="0">
                <a:latin typeface="+mj-lt"/>
              </a:rPr>
              <a:t>Supreme Court Verdict:</a:t>
            </a:r>
          </a:p>
          <a:p>
            <a:pPr algn="justLow"/>
            <a:endParaRPr lang="en-US" b="1" dirty="0">
              <a:latin typeface="+mj-lt"/>
            </a:endParaRPr>
          </a:p>
          <a:p>
            <a:pPr marL="342900" indent="-342900" algn="justLow">
              <a:buFont typeface="Arial" panose="020B0604020202020204" pitchFamily="34" charset="0"/>
              <a:buChar char="•"/>
            </a:pPr>
            <a:r>
              <a:rPr lang="en-US" dirty="0">
                <a:latin typeface="+mj-lt"/>
              </a:rPr>
              <a:t>❌ Struck down Maratha reservations, reaffirming the 50% limit on reservations.</a:t>
            </a:r>
          </a:p>
          <a:p>
            <a:pPr marL="342900" indent="-342900" algn="justLow">
              <a:buFont typeface="Arial" panose="020B0604020202020204" pitchFamily="34" charset="0"/>
              <a:buChar char="•"/>
            </a:pPr>
            <a:r>
              <a:rPr lang="en-US" dirty="0">
                <a:latin typeface="+mj-lt"/>
              </a:rPr>
              <a:t>❌ Declared that states no longer have the power to identify backward classes, only the central government can do so.</a:t>
            </a:r>
            <a:endParaRPr lang="en-IN" dirty="0">
              <a:latin typeface="+mj-lt"/>
            </a:endParaRPr>
          </a:p>
        </p:txBody>
      </p:sp>
      <p:sp>
        <p:nvSpPr>
          <p:cNvPr id="4" name="TextBox 3">
            <a:extLst>
              <a:ext uri="{FF2B5EF4-FFF2-40B4-BE49-F238E27FC236}">
                <a16:creationId xmlns:a16="http://schemas.microsoft.com/office/drawing/2014/main" id="{C6E9E64E-AB26-1E83-F566-20078566EBD6}"/>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9" name="Rectangle 8">
            <a:extLst>
              <a:ext uri="{FF2B5EF4-FFF2-40B4-BE49-F238E27FC236}">
                <a16:creationId xmlns:a16="http://schemas.microsoft.com/office/drawing/2014/main" id="{B55EC6A4-C407-51EC-E770-48EDAE9E6628}"/>
              </a:ext>
            </a:extLst>
          </p:cNvPr>
          <p:cNvSpPr/>
          <p:nvPr/>
        </p:nvSpPr>
        <p:spPr>
          <a:xfrm>
            <a:off x="241301" y="0"/>
            <a:ext cx="482599"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119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674E0-B26B-1583-98FC-F3957F74E6D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A076FD6-281B-01CF-83F4-8539434513F0}"/>
              </a:ext>
            </a:extLst>
          </p:cNvPr>
          <p:cNvSpPr/>
          <p:nvPr/>
        </p:nvSpPr>
        <p:spPr>
          <a:xfrm>
            <a:off x="11471729" y="4541254"/>
            <a:ext cx="482599"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987198A-4053-8CD8-F26F-623C2A656EE5}"/>
              </a:ext>
            </a:extLst>
          </p:cNvPr>
          <p:cNvSpPr>
            <a:spLocks noGrp="1"/>
          </p:cNvSpPr>
          <p:nvPr>
            <p:ph type="ctrTitle"/>
          </p:nvPr>
        </p:nvSpPr>
        <p:spPr>
          <a:xfrm>
            <a:off x="723900" y="647700"/>
            <a:ext cx="10989129" cy="1485899"/>
          </a:xfrm>
        </p:spPr>
        <p:txBody>
          <a:bodyPr>
            <a:normAutofit/>
          </a:bodyPr>
          <a:lstStyle/>
          <a:p>
            <a:pPr algn="l"/>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Maratha Reservation Case (2021) – Exceeding the 50% Cap</a:t>
            </a:r>
            <a:endParaRPr lang="en-IN" sz="4400" dirty="0"/>
          </a:p>
        </p:txBody>
      </p:sp>
      <p:sp>
        <p:nvSpPr>
          <p:cNvPr id="3" name="Subtitle 2">
            <a:extLst>
              <a:ext uri="{FF2B5EF4-FFF2-40B4-BE49-F238E27FC236}">
                <a16:creationId xmlns:a16="http://schemas.microsoft.com/office/drawing/2014/main" id="{664DBB44-07AA-987A-2C5F-E7FCA1060BFE}"/>
              </a:ext>
            </a:extLst>
          </p:cNvPr>
          <p:cNvSpPr>
            <a:spLocks noGrp="1"/>
          </p:cNvSpPr>
          <p:nvPr>
            <p:ph type="subTitle" idx="1"/>
          </p:nvPr>
        </p:nvSpPr>
        <p:spPr>
          <a:xfrm>
            <a:off x="838200" y="2438400"/>
            <a:ext cx="10116457" cy="2679700"/>
          </a:xfrm>
        </p:spPr>
        <p:txBody>
          <a:bodyPr>
            <a:normAutofit/>
          </a:bodyPr>
          <a:lstStyle/>
          <a:p>
            <a:pPr algn="justLow"/>
            <a:r>
              <a:rPr lang="en-US" b="1" dirty="0">
                <a:latin typeface="+mj-lt"/>
              </a:rPr>
              <a:t>Impact:</a:t>
            </a:r>
          </a:p>
          <a:p>
            <a:pPr marL="342900" indent="-342900" algn="justLow">
              <a:buFont typeface="Arial" panose="020B0604020202020204" pitchFamily="34" charset="0"/>
              <a:buChar char="•"/>
            </a:pPr>
            <a:r>
              <a:rPr lang="en-US" dirty="0">
                <a:latin typeface="+mj-lt"/>
              </a:rPr>
              <a:t>This ruling prevented state governments from arbitrarily increasing reservations.</a:t>
            </a:r>
          </a:p>
          <a:p>
            <a:pPr marL="342900" indent="-342900" algn="justLow">
              <a:buFont typeface="Arial" panose="020B0604020202020204" pitchFamily="34" charset="0"/>
              <a:buChar char="•"/>
            </a:pPr>
            <a:r>
              <a:rPr lang="en-US" dirty="0">
                <a:latin typeface="+mj-lt"/>
              </a:rPr>
              <a:t>It reinforced the constitutional limit of 50% reservations.</a:t>
            </a:r>
          </a:p>
          <a:p>
            <a:pPr marL="342900" indent="-342900" algn="justLow">
              <a:buFont typeface="Arial" panose="020B0604020202020204" pitchFamily="34" charset="0"/>
              <a:buChar char="•"/>
            </a:pPr>
            <a:r>
              <a:rPr lang="en-US" dirty="0">
                <a:latin typeface="+mj-lt"/>
              </a:rPr>
              <a:t>It led to increased demands for constitutional amendments to extend reservations beyond the 50% cap.</a:t>
            </a:r>
          </a:p>
        </p:txBody>
      </p:sp>
      <p:sp>
        <p:nvSpPr>
          <p:cNvPr id="4" name="TextBox 3">
            <a:extLst>
              <a:ext uri="{FF2B5EF4-FFF2-40B4-BE49-F238E27FC236}">
                <a16:creationId xmlns:a16="http://schemas.microsoft.com/office/drawing/2014/main" id="{EBCDE103-CEBE-2AE9-178C-3E98FFE2CD9F}"/>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8" name="Rectangle 7">
            <a:extLst>
              <a:ext uri="{FF2B5EF4-FFF2-40B4-BE49-F238E27FC236}">
                <a16:creationId xmlns:a16="http://schemas.microsoft.com/office/drawing/2014/main" id="{19AB2F32-CC9F-6125-100A-419917A97D8B}"/>
              </a:ext>
            </a:extLst>
          </p:cNvPr>
          <p:cNvSpPr/>
          <p:nvPr/>
        </p:nvSpPr>
        <p:spPr>
          <a:xfrm>
            <a:off x="241301" y="0"/>
            <a:ext cx="482599"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492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2ABAE-3FE5-7776-B69A-F3FF86A7CE0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50B73BD-D7AC-DFF1-B18B-D9E1604B5E01}"/>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026EA0B-75B0-CFE4-1C95-42723ACB3981}"/>
              </a:ext>
            </a:extLst>
          </p:cNvPr>
          <p:cNvSpPr>
            <a:spLocks noGrp="1"/>
          </p:cNvSpPr>
          <p:nvPr>
            <p:ph type="ctrTitle"/>
          </p:nvPr>
        </p:nvSpPr>
        <p:spPr>
          <a:xfrm>
            <a:off x="876300" y="342900"/>
            <a:ext cx="10934700" cy="1290054"/>
          </a:xfrm>
        </p:spPr>
        <p:txBody>
          <a:bodyPr>
            <a:normAutofit/>
          </a:bodyPr>
          <a:lstStyle/>
          <a:p>
            <a:pPr algn="l"/>
            <a:r>
              <a:rPr lang="en-US" sz="4000" dirty="0"/>
              <a:t>EWS Quota Case (2019) – Economic-Based Reservations</a:t>
            </a:r>
            <a:endParaRPr lang="en-IN" sz="4000" dirty="0"/>
          </a:p>
        </p:txBody>
      </p:sp>
      <p:sp>
        <p:nvSpPr>
          <p:cNvPr id="3" name="Subtitle 2">
            <a:extLst>
              <a:ext uri="{FF2B5EF4-FFF2-40B4-BE49-F238E27FC236}">
                <a16:creationId xmlns:a16="http://schemas.microsoft.com/office/drawing/2014/main" id="{F7FFF372-601E-249C-8503-6938F9B32541}"/>
              </a:ext>
            </a:extLst>
          </p:cNvPr>
          <p:cNvSpPr>
            <a:spLocks noGrp="1"/>
          </p:cNvSpPr>
          <p:nvPr>
            <p:ph type="subTitle" idx="1"/>
          </p:nvPr>
        </p:nvSpPr>
        <p:spPr>
          <a:xfrm>
            <a:off x="1066800" y="1763485"/>
            <a:ext cx="10134600" cy="4764315"/>
          </a:xfrm>
        </p:spPr>
        <p:txBody>
          <a:bodyPr>
            <a:normAutofit/>
          </a:bodyPr>
          <a:lstStyle/>
          <a:p>
            <a:pPr algn="justLow"/>
            <a:r>
              <a:rPr lang="en-US" b="1" dirty="0">
                <a:latin typeface="+mj-lt"/>
              </a:rPr>
              <a:t>Background:</a:t>
            </a:r>
          </a:p>
          <a:p>
            <a:pPr algn="justLow"/>
            <a:r>
              <a:rPr lang="en-US" dirty="0">
                <a:latin typeface="+mj-lt"/>
              </a:rPr>
              <a:t>In 2019, the government introduced a 10% reservation for Economically Weaker Sections (EWS) from the General Category.</a:t>
            </a:r>
          </a:p>
          <a:p>
            <a:pPr algn="justLow"/>
            <a:r>
              <a:rPr lang="en-US" dirty="0">
                <a:latin typeface="+mj-lt"/>
              </a:rPr>
              <a:t>This was the first reservation based purely on economic criteria, not caste.</a:t>
            </a:r>
          </a:p>
          <a:p>
            <a:pPr algn="justLow"/>
            <a:r>
              <a:rPr lang="en-US" b="1" dirty="0">
                <a:latin typeface="+mj-lt"/>
              </a:rPr>
              <a:t>Supreme Court Verdict (2022):</a:t>
            </a:r>
          </a:p>
          <a:p>
            <a:pPr algn="justLow"/>
            <a:r>
              <a:rPr lang="en-US" dirty="0">
                <a:latin typeface="+mj-lt"/>
              </a:rPr>
              <a:t>✔ Upheld the 10% EWS reservation as constitutional.</a:t>
            </a:r>
          </a:p>
          <a:p>
            <a:pPr algn="justLow"/>
            <a:r>
              <a:rPr lang="en-US" dirty="0">
                <a:latin typeface="+mj-lt"/>
              </a:rPr>
              <a:t>✔ Clarified that EWS quotas do not violate the 50% limit, as they are an additional category.</a:t>
            </a:r>
          </a:p>
          <a:p>
            <a:pPr algn="justLow"/>
            <a:r>
              <a:rPr lang="en-US" dirty="0">
                <a:latin typeface="+mj-lt"/>
              </a:rPr>
              <a:t>✔ Confirmed that SCs, STs, and OBCs are not eligible for EWS reservations, as they already have caste-based quotas.</a:t>
            </a:r>
          </a:p>
        </p:txBody>
      </p:sp>
      <p:sp>
        <p:nvSpPr>
          <p:cNvPr id="4" name="TextBox 3">
            <a:extLst>
              <a:ext uri="{FF2B5EF4-FFF2-40B4-BE49-F238E27FC236}">
                <a16:creationId xmlns:a16="http://schemas.microsoft.com/office/drawing/2014/main" id="{673D0EC4-DD9A-0006-D5D5-1018C84C248F}"/>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7" name="Rectangle 6">
            <a:extLst>
              <a:ext uri="{FF2B5EF4-FFF2-40B4-BE49-F238E27FC236}">
                <a16:creationId xmlns:a16="http://schemas.microsoft.com/office/drawing/2014/main" id="{8FC77068-6045-DD95-65E8-93F7ACB13315}"/>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679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60C8-6C30-4242-ED2D-08374D3E2D3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457AC2D-980E-4F51-3B13-CA98B439106F}"/>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60CF428-2A7D-385C-9090-97D8C17379D0}"/>
              </a:ext>
            </a:extLst>
          </p:cNvPr>
          <p:cNvSpPr>
            <a:spLocks noGrp="1"/>
          </p:cNvSpPr>
          <p:nvPr>
            <p:ph type="ctrTitle"/>
          </p:nvPr>
        </p:nvSpPr>
        <p:spPr>
          <a:xfrm>
            <a:off x="787399" y="177799"/>
            <a:ext cx="10925629" cy="1455155"/>
          </a:xfrm>
        </p:spPr>
        <p:txBody>
          <a:bodyPr>
            <a:normAutofit/>
          </a:bodyPr>
          <a:lstStyle/>
          <a:p>
            <a:pPr algn="l"/>
            <a:r>
              <a:rPr lang="en-US" sz="4000" dirty="0"/>
              <a:t>EWS Quota Case (2019) – Economic-Based Reservations</a:t>
            </a:r>
            <a:endParaRPr lang="en-IN" sz="4000" dirty="0"/>
          </a:p>
        </p:txBody>
      </p:sp>
      <p:sp>
        <p:nvSpPr>
          <p:cNvPr id="3" name="Subtitle 2">
            <a:extLst>
              <a:ext uri="{FF2B5EF4-FFF2-40B4-BE49-F238E27FC236}">
                <a16:creationId xmlns:a16="http://schemas.microsoft.com/office/drawing/2014/main" id="{ABBB22BC-6606-0C1B-832B-FC799FFE1511}"/>
              </a:ext>
            </a:extLst>
          </p:cNvPr>
          <p:cNvSpPr>
            <a:spLocks noGrp="1"/>
          </p:cNvSpPr>
          <p:nvPr>
            <p:ph type="subTitle" idx="1"/>
          </p:nvPr>
        </p:nvSpPr>
        <p:spPr>
          <a:xfrm>
            <a:off x="787399" y="2489200"/>
            <a:ext cx="10544629" cy="2984500"/>
          </a:xfrm>
        </p:spPr>
        <p:txBody>
          <a:bodyPr>
            <a:normAutofit/>
          </a:bodyPr>
          <a:lstStyle/>
          <a:p>
            <a:pPr algn="justLow"/>
            <a:r>
              <a:rPr lang="en-US" b="1" dirty="0">
                <a:latin typeface="+mj-lt"/>
              </a:rPr>
              <a:t>Impact:</a:t>
            </a:r>
          </a:p>
          <a:p>
            <a:pPr marL="342900" indent="-342900" algn="justLow">
              <a:buFont typeface="Arial" panose="020B0604020202020204" pitchFamily="34" charset="0"/>
              <a:buChar char="•"/>
            </a:pPr>
            <a:r>
              <a:rPr lang="en-US" dirty="0">
                <a:latin typeface="+mj-lt"/>
              </a:rPr>
              <a:t>This ruling prevented state governments from arbitrarily increasing reservations.</a:t>
            </a:r>
          </a:p>
          <a:p>
            <a:pPr marL="342900" indent="-342900" algn="justLow">
              <a:buFont typeface="Arial" panose="020B0604020202020204" pitchFamily="34" charset="0"/>
              <a:buChar char="•"/>
            </a:pPr>
            <a:r>
              <a:rPr lang="en-US" dirty="0">
                <a:latin typeface="+mj-lt"/>
              </a:rPr>
              <a:t>It reinforced the constitutional limit of 50% reservations.</a:t>
            </a:r>
          </a:p>
          <a:p>
            <a:pPr marL="342900" indent="-342900" algn="justLow">
              <a:buFont typeface="Arial" panose="020B0604020202020204" pitchFamily="34" charset="0"/>
              <a:buChar char="•"/>
            </a:pPr>
            <a:r>
              <a:rPr lang="en-US" dirty="0">
                <a:latin typeface="+mj-lt"/>
              </a:rPr>
              <a:t>It led to increased demands for constitutional amendments to extend reservations beyond the 50% cap.</a:t>
            </a:r>
          </a:p>
        </p:txBody>
      </p:sp>
      <p:sp>
        <p:nvSpPr>
          <p:cNvPr id="4" name="TextBox 3">
            <a:extLst>
              <a:ext uri="{FF2B5EF4-FFF2-40B4-BE49-F238E27FC236}">
                <a16:creationId xmlns:a16="http://schemas.microsoft.com/office/drawing/2014/main" id="{1301E953-949D-F795-E62F-9ED112704EF5}"/>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8" name="Rectangle 7">
            <a:extLst>
              <a:ext uri="{FF2B5EF4-FFF2-40B4-BE49-F238E27FC236}">
                <a16:creationId xmlns:a16="http://schemas.microsoft.com/office/drawing/2014/main" id="{77629656-3177-D2ED-EB49-E845C1B6CD4F}"/>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181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CC0E8-B4CD-08B2-E921-2D28B3E7D61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103C678-80D3-8E55-1197-92BB94AB1188}"/>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67128F-75FF-B144-5E4E-4322BDEC5E3B}"/>
              </a:ext>
            </a:extLst>
          </p:cNvPr>
          <p:cNvSpPr>
            <a:spLocks noGrp="1"/>
          </p:cNvSpPr>
          <p:nvPr>
            <p:ph type="ctrTitle"/>
          </p:nvPr>
        </p:nvSpPr>
        <p:spPr>
          <a:xfrm>
            <a:off x="787399" y="469901"/>
            <a:ext cx="10925629" cy="1257300"/>
          </a:xfrm>
        </p:spPr>
        <p:txBody>
          <a:bodyPr>
            <a:normAutofit/>
          </a:bodyPr>
          <a:lstStyle/>
          <a:p>
            <a:pPr algn="l"/>
            <a:r>
              <a:rPr lang="en-US" sz="4000" dirty="0"/>
              <a:t>EWS Quota Case (2019) – Economic-Based Reservations</a:t>
            </a:r>
            <a:endParaRPr lang="en-IN" sz="4000" dirty="0"/>
          </a:p>
        </p:txBody>
      </p:sp>
      <p:sp>
        <p:nvSpPr>
          <p:cNvPr id="3" name="Subtitle 2">
            <a:extLst>
              <a:ext uri="{FF2B5EF4-FFF2-40B4-BE49-F238E27FC236}">
                <a16:creationId xmlns:a16="http://schemas.microsoft.com/office/drawing/2014/main" id="{1F2FC8C2-A9C3-2F51-64B3-A1C91047416A}"/>
              </a:ext>
            </a:extLst>
          </p:cNvPr>
          <p:cNvSpPr>
            <a:spLocks noGrp="1"/>
          </p:cNvSpPr>
          <p:nvPr>
            <p:ph type="subTitle" idx="1"/>
          </p:nvPr>
        </p:nvSpPr>
        <p:spPr>
          <a:xfrm>
            <a:off x="787399" y="2108200"/>
            <a:ext cx="10544629" cy="3365500"/>
          </a:xfrm>
        </p:spPr>
        <p:txBody>
          <a:bodyPr>
            <a:normAutofit/>
          </a:bodyPr>
          <a:lstStyle/>
          <a:p>
            <a:pPr algn="justLow"/>
            <a:r>
              <a:rPr lang="en-US" b="1" dirty="0">
                <a:latin typeface="+mj-lt"/>
              </a:rPr>
              <a:t>Impact: </a:t>
            </a:r>
          </a:p>
          <a:p>
            <a:pPr marL="342900" indent="-342900" algn="justLow">
              <a:buFont typeface="Arial" panose="020B0604020202020204" pitchFamily="34" charset="0"/>
              <a:buChar char="•"/>
            </a:pPr>
            <a:r>
              <a:rPr lang="en-US" dirty="0">
                <a:latin typeface="+mj-lt"/>
              </a:rPr>
              <a:t>Opened the door for economic-based affirmative action, shifting the debate beyond caste.</a:t>
            </a:r>
          </a:p>
          <a:p>
            <a:pPr marL="342900" indent="-342900" algn="justLow">
              <a:buFont typeface="Arial" panose="020B0604020202020204" pitchFamily="34" charset="0"/>
              <a:buChar char="•"/>
            </a:pPr>
            <a:r>
              <a:rPr lang="en-US" dirty="0">
                <a:latin typeface="+mj-lt"/>
              </a:rPr>
              <a:t>Benefited financially weaker individuals from the General Category.</a:t>
            </a:r>
          </a:p>
          <a:p>
            <a:pPr marL="342900" indent="-342900" algn="justLow">
              <a:buFont typeface="Arial" panose="020B0604020202020204" pitchFamily="34" charset="0"/>
              <a:buChar char="•"/>
            </a:pPr>
            <a:r>
              <a:rPr lang="en-US" dirty="0">
                <a:latin typeface="+mj-lt"/>
              </a:rPr>
              <a:t>Sparked new demands for extending reservations to economically weaker sections within OBCs and SC/STs.</a:t>
            </a:r>
          </a:p>
        </p:txBody>
      </p:sp>
      <p:sp>
        <p:nvSpPr>
          <p:cNvPr id="4" name="TextBox 3">
            <a:extLst>
              <a:ext uri="{FF2B5EF4-FFF2-40B4-BE49-F238E27FC236}">
                <a16:creationId xmlns:a16="http://schemas.microsoft.com/office/drawing/2014/main" id="{4176466B-EBA4-F4BC-4028-32D38335A6C4}"/>
              </a:ext>
            </a:extLst>
          </p:cNvPr>
          <p:cNvSpPr txBox="1"/>
          <p:nvPr/>
        </p:nvSpPr>
        <p:spPr>
          <a:xfrm>
            <a:off x="8255000" y="6476484"/>
            <a:ext cx="4216400" cy="381516"/>
          </a:xfrm>
          <a:prstGeom prst="rect">
            <a:avLst/>
          </a:prstGeom>
          <a:noFill/>
        </p:spPr>
        <p:txBody>
          <a:bodyPr wrap="square">
            <a:spAutoFit/>
          </a:bodyPr>
          <a:lstStyle/>
          <a:p>
            <a:r>
              <a:rPr lang="en-US" sz="1800" dirty="0"/>
              <a:t>Landmark Cases Related to Reservations</a:t>
            </a:r>
            <a:endParaRPr lang="en-IN" dirty="0"/>
          </a:p>
        </p:txBody>
      </p:sp>
      <p:sp>
        <p:nvSpPr>
          <p:cNvPr id="8" name="Rectangle 7">
            <a:extLst>
              <a:ext uri="{FF2B5EF4-FFF2-40B4-BE49-F238E27FC236}">
                <a16:creationId xmlns:a16="http://schemas.microsoft.com/office/drawing/2014/main" id="{BCE9503D-F3C6-9803-0713-8E22DB9A3B12}"/>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459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47C33-E29E-4A03-2CA7-98EF527EB8E3}"/>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6263E3D6-2564-6B06-D8EC-3AA90F36ED38}"/>
              </a:ext>
            </a:extLst>
          </p:cNvPr>
          <p:cNvSpPr>
            <a:spLocks noGrp="1" noChangeArrowheads="1"/>
          </p:cNvSpPr>
          <p:nvPr>
            <p:ph type="subTitle" idx="1"/>
          </p:nvPr>
        </p:nvSpPr>
        <p:spPr bwMode="auto">
          <a:xfrm>
            <a:off x="6856664" y="2136129"/>
            <a:ext cx="507331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effectLst/>
                <a:latin typeface="+mj-lt"/>
              </a:rPr>
              <a:t>The concept of affirmative action, tracing its historical development, landmark legal challenges, the arguments surrounding it, and its complex status today. </a:t>
            </a:r>
          </a:p>
        </p:txBody>
      </p:sp>
      <p:pic>
        <p:nvPicPr>
          <p:cNvPr id="15" name="Picture 14">
            <a:extLst>
              <a:ext uri="{FF2B5EF4-FFF2-40B4-BE49-F238E27FC236}">
                <a16:creationId xmlns:a16="http://schemas.microsoft.com/office/drawing/2014/main" id="{F83593A8-D30D-2BE7-5CD5-1416B4531EE8}"/>
              </a:ext>
            </a:extLst>
          </p:cNvPr>
          <p:cNvPicPr>
            <a:picLocks noChangeAspect="1"/>
          </p:cNvPicPr>
          <p:nvPr/>
        </p:nvPicPr>
        <p:blipFill>
          <a:blip r:embed="rId2">
            <a:extLst>
              <a:ext uri="{28A0092B-C50C-407E-A947-70E740481C1C}">
                <a14:useLocalDpi xmlns:a14="http://schemas.microsoft.com/office/drawing/2010/main" val="0"/>
              </a:ext>
            </a:extLst>
          </a:blip>
          <a:srcRect l="15127" r="27696" b="12075"/>
          <a:stretch/>
        </p:blipFill>
        <p:spPr>
          <a:xfrm>
            <a:off x="0" y="0"/>
            <a:ext cx="6689558" cy="6858000"/>
          </a:xfrm>
          <a:prstGeom prst="rect">
            <a:avLst/>
          </a:prstGeom>
        </p:spPr>
      </p:pic>
      <p:sp>
        <p:nvSpPr>
          <p:cNvPr id="16" name="TextBox 15">
            <a:extLst>
              <a:ext uri="{FF2B5EF4-FFF2-40B4-BE49-F238E27FC236}">
                <a16:creationId xmlns:a16="http://schemas.microsoft.com/office/drawing/2014/main" id="{1D64E018-0608-3B36-7A29-F23DCE6E3C60}"/>
              </a:ext>
            </a:extLst>
          </p:cNvPr>
          <p:cNvSpPr txBox="1"/>
          <p:nvPr/>
        </p:nvSpPr>
        <p:spPr>
          <a:xfrm>
            <a:off x="6856664" y="844040"/>
            <a:ext cx="3873500" cy="707886"/>
          </a:xfrm>
          <a:prstGeom prst="rect">
            <a:avLst/>
          </a:prstGeom>
          <a:noFill/>
        </p:spPr>
        <p:txBody>
          <a:bodyPr wrap="square" rtlCol="0">
            <a:spAutoFit/>
          </a:bodyPr>
          <a:lstStyle/>
          <a:p>
            <a:r>
              <a:rPr lang="en-IN" sz="4000" b="1" dirty="0">
                <a:latin typeface="+mj-lt"/>
              </a:rPr>
              <a:t>Introduction</a:t>
            </a:r>
            <a:endParaRPr lang="en-IN" b="1" dirty="0">
              <a:latin typeface="+mj-lt"/>
            </a:endParaRPr>
          </a:p>
        </p:txBody>
      </p:sp>
    </p:spTree>
    <p:extLst>
      <p:ext uri="{BB962C8B-B14F-4D97-AF65-F5344CB8AC3E}">
        <p14:creationId xmlns:p14="http://schemas.microsoft.com/office/powerpoint/2010/main" val="365571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1BF40-E9DE-D01E-5012-44E7563D7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94367-535A-B117-7A90-F2BBF2B914FB}"/>
              </a:ext>
            </a:extLst>
          </p:cNvPr>
          <p:cNvSpPr>
            <a:spLocks noGrp="1"/>
          </p:cNvSpPr>
          <p:nvPr>
            <p:ph type="ctrTitle"/>
          </p:nvPr>
        </p:nvSpPr>
        <p:spPr>
          <a:xfrm>
            <a:off x="889000" y="491156"/>
            <a:ext cx="8446302" cy="1141798"/>
          </a:xfrm>
        </p:spPr>
        <p:txBody>
          <a:bodyPr>
            <a:noAutofit/>
          </a:bodyPr>
          <a:lstStyle/>
          <a:p>
            <a:pPr algn="l"/>
            <a:r>
              <a:rPr lang="en-US" sz="4000" dirty="0"/>
              <a:t>Present Status of Reservations in India</a:t>
            </a:r>
            <a:endParaRPr lang="en-IN" sz="4000" dirty="0"/>
          </a:p>
        </p:txBody>
      </p:sp>
      <p:sp>
        <p:nvSpPr>
          <p:cNvPr id="3" name="Subtitle 2">
            <a:extLst>
              <a:ext uri="{FF2B5EF4-FFF2-40B4-BE49-F238E27FC236}">
                <a16:creationId xmlns:a16="http://schemas.microsoft.com/office/drawing/2014/main" id="{12965921-826F-1E11-C5E5-120BA980176A}"/>
              </a:ext>
            </a:extLst>
          </p:cNvPr>
          <p:cNvSpPr>
            <a:spLocks noGrp="1"/>
          </p:cNvSpPr>
          <p:nvPr>
            <p:ph type="subTitle" idx="1"/>
          </p:nvPr>
        </p:nvSpPr>
        <p:spPr>
          <a:xfrm>
            <a:off x="889000" y="2146300"/>
            <a:ext cx="10401300" cy="4148622"/>
          </a:xfrm>
        </p:spPr>
        <p:txBody>
          <a:bodyPr>
            <a:normAutofit/>
          </a:bodyPr>
          <a:lstStyle/>
          <a:p>
            <a:pPr marL="342900" indent="-342900" algn="l">
              <a:buFont typeface="Arial" panose="020B0604020202020204" pitchFamily="34" charset="0"/>
              <a:buChar char="•"/>
            </a:pPr>
            <a:r>
              <a:rPr lang="en-US" b="1" dirty="0">
                <a:latin typeface="+mj-lt"/>
              </a:rPr>
              <a:t>SC/ST Reservations:</a:t>
            </a:r>
          </a:p>
          <a:p>
            <a:pPr marL="342900" indent="-342900" algn="l">
              <a:buFont typeface="Arial" panose="020B0604020202020204" pitchFamily="34" charset="0"/>
              <a:buChar char="•"/>
            </a:pPr>
            <a:endParaRPr lang="en-US" b="1" dirty="0">
              <a:latin typeface="+mj-lt"/>
            </a:endParaRPr>
          </a:p>
          <a:p>
            <a:pPr marL="800100" lvl="1" indent="-342900" algn="l">
              <a:buFont typeface="Arial" panose="020B0604020202020204" pitchFamily="34" charset="0"/>
              <a:buChar char="•"/>
            </a:pPr>
            <a:r>
              <a:rPr lang="en-US" sz="2200" b="1" dirty="0">
                <a:latin typeface="+mj-lt"/>
              </a:rPr>
              <a:t>15%</a:t>
            </a:r>
            <a:r>
              <a:rPr lang="en-US" sz="2200" dirty="0">
                <a:latin typeface="+mj-lt"/>
              </a:rPr>
              <a:t> of government jobs and educational seats are reserved for Scheduled Castes (SCs).</a:t>
            </a:r>
          </a:p>
          <a:p>
            <a:pPr marL="800100" lvl="1" indent="-342900" algn="l">
              <a:buFont typeface="Arial" panose="020B0604020202020204" pitchFamily="34" charset="0"/>
              <a:buChar char="•"/>
            </a:pPr>
            <a:r>
              <a:rPr lang="en-US" sz="2200" b="1" dirty="0">
                <a:latin typeface="+mj-lt"/>
              </a:rPr>
              <a:t>7.5%</a:t>
            </a:r>
            <a:r>
              <a:rPr lang="en-US" sz="2200" dirty="0">
                <a:latin typeface="+mj-lt"/>
              </a:rPr>
              <a:t> of government jobs and educational seats are reserved for Scheduled Tribes (STs).</a:t>
            </a:r>
          </a:p>
          <a:p>
            <a:pPr marL="800100" lvl="1" indent="-342900" algn="l">
              <a:buFont typeface="Arial" panose="020B0604020202020204" pitchFamily="34" charset="0"/>
              <a:buChar char="•"/>
            </a:pPr>
            <a:endParaRPr lang="en-US" sz="2200" dirty="0">
              <a:latin typeface="+mj-lt"/>
            </a:endParaRPr>
          </a:p>
          <a:p>
            <a:pPr marL="342900" indent="-342900" algn="l">
              <a:buFont typeface="Arial" panose="020B0604020202020204" pitchFamily="34" charset="0"/>
              <a:buChar char="•"/>
            </a:pPr>
            <a:r>
              <a:rPr lang="en-US" b="1" dirty="0">
                <a:latin typeface="+mj-lt"/>
              </a:rPr>
              <a:t>OBC Reservations: </a:t>
            </a:r>
          </a:p>
          <a:p>
            <a:pPr marL="800100" lvl="1" indent="-342900" algn="l">
              <a:buFont typeface="Arial" panose="020B0604020202020204" pitchFamily="34" charset="0"/>
              <a:buChar char="•"/>
            </a:pPr>
            <a:r>
              <a:rPr lang="en-US" sz="2200" b="1" dirty="0">
                <a:latin typeface="+mj-lt"/>
              </a:rPr>
              <a:t>27%</a:t>
            </a:r>
            <a:r>
              <a:rPr lang="en-US" sz="2200" dirty="0">
                <a:latin typeface="+mj-lt"/>
              </a:rPr>
              <a:t> of government jobs and education seats are reserved for OBCs (excluding the creamy layer).</a:t>
            </a:r>
          </a:p>
        </p:txBody>
      </p:sp>
      <p:sp>
        <p:nvSpPr>
          <p:cNvPr id="10" name="Rectangle 9">
            <a:extLst>
              <a:ext uri="{FF2B5EF4-FFF2-40B4-BE49-F238E27FC236}">
                <a16:creationId xmlns:a16="http://schemas.microsoft.com/office/drawing/2014/main" id="{560E2780-C89E-E445-849F-D891A803C78B}"/>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5A5D8AA-74FE-AA0F-5387-C83580EF709F}"/>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414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7823D-F32B-9BBD-F707-F2BF021453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3244D5-6C33-C9DB-5BFF-38D64CCDDD10}"/>
              </a:ext>
            </a:extLst>
          </p:cNvPr>
          <p:cNvSpPr>
            <a:spLocks noGrp="1"/>
          </p:cNvSpPr>
          <p:nvPr>
            <p:ph type="ctrTitle"/>
          </p:nvPr>
        </p:nvSpPr>
        <p:spPr>
          <a:xfrm>
            <a:off x="1028700" y="647700"/>
            <a:ext cx="10129158" cy="985254"/>
          </a:xfrm>
        </p:spPr>
        <p:txBody>
          <a:bodyPr>
            <a:noAutofit/>
          </a:bodyPr>
          <a:lstStyle/>
          <a:p>
            <a:pPr algn="l"/>
            <a:r>
              <a:rPr lang="en-US" sz="4000" dirty="0"/>
              <a:t>Present Status of Reservations in India</a:t>
            </a:r>
            <a:endParaRPr lang="en-IN" sz="4000" dirty="0"/>
          </a:p>
        </p:txBody>
      </p:sp>
      <p:sp>
        <p:nvSpPr>
          <p:cNvPr id="3" name="Subtitle 2">
            <a:extLst>
              <a:ext uri="{FF2B5EF4-FFF2-40B4-BE49-F238E27FC236}">
                <a16:creationId xmlns:a16="http://schemas.microsoft.com/office/drawing/2014/main" id="{6A58605E-C442-E588-CFA8-1D4FDD6C7DBA}"/>
              </a:ext>
            </a:extLst>
          </p:cNvPr>
          <p:cNvSpPr>
            <a:spLocks noGrp="1"/>
          </p:cNvSpPr>
          <p:nvPr>
            <p:ph type="subTitle" idx="1"/>
          </p:nvPr>
        </p:nvSpPr>
        <p:spPr>
          <a:xfrm>
            <a:off x="1121230" y="2222500"/>
            <a:ext cx="10036628" cy="4156527"/>
          </a:xfrm>
        </p:spPr>
        <p:txBody>
          <a:bodyPr>
            <a:normAutofit/>
          </a:bodyPr>
          <a:lstStyle/>
          <a:p>
            <a:pPr marL="342900" indent="-342900" algn="l">
              <a:buFont typeface="Arial" panose="020B0604020202020204" pitchFamily="34" charset="0"/>
              <a:buChar char="•"/>
            </a:pPr>
            <a:r>
              <a:rPr lang="en-US" b="1" dirty="0">
                <a:latin typeface="+mj-lt"/>
              </a:rPr>
              <a:t>EWS Category </a:t>
            </a:r>
          </a:p>
          <a:p>
            <a:pPr algn="l"/>
            <a:r>
              <a:rPr lang="en-US" dirty="0">
                <a:latin typeface="+mj-lt"/>
              </a:rPr>
              <a:t>A recent addition, </a:t>
            </a:r>
            <a:r>
              <a:rPr lang="en-US" b="1" dirty="0">
                <a:latin typeface="+mj-lt"/>
              </a:rPr>
              <a:t>10%</a:t>
            </a:r>
            <a:r>
              <a:rPr lang="en-US" dirty="0">
                <a:latin typeface="+mj-lt"/>
              </a:rPr>
              <a:t> reservation for economically weaker sections among the unreserved category, ensuring opportunities for financially disadvantaged groups.</a:t>
            </a:r>
          </a:p>
          <a:p>
            <a:pPr algn="l"/>
            <a:endParaRPr lang="en-US" dirty="0">
              <a:latin typeface="+mj-lt"/>
            </a:endParaRPr>
          </a:p>
          <a:p>
            <a:pPr marL="342900" indent="-342900" algn="l">
              <a:buFont typeface="Arial" panose="020B0604020202020204" pitchFamily="34" charset="0"/>
              <a:buChar char="•"/>
            </a:pPr>
            <a:r>
              <a:rPr lang="en-US" b="1" dirty="0">
                <a:latin typeface="+mj-lt"/>
              </a:rPr>
              <a:t>Political Reservations: </a:t>
            </a:r>
          </a:p>
          <a:p>
            <a:pPr algn="l"/>
            <a:r>
              <a:rPr lang="en-US" dirty="0">
                <a:latin typeface="+mj-lt"/>
              </a:rPr>
              <a:t>Reserved seats for SCs and STs in Parliament and state legislatures to ensure their representation in decision-making bodies.</a:t>
            </a:r>
          </a:p>
          <a:p>
            <a:pPr algn="l"/>
            <a:endParaRPr lang="en-IN" dirty="0"/>
          </a:p>
        </p:txBody>
      </p:sp>
      <p:sp>
        <p:nvSpPr>
          <p:cNvPr id="4" name="Rectangle 3">
            <a:extLst>
              <a:ext uri="{FF2B5EF4-FFF2-40B4-BE49-F238E27FC236}">
                <a16:creationId xmlns:a16="http://schemas.microsoft.com/office/drawing/2014/main" id="{A481DDF2-7E07-1507-7DFF-4CD4EAB0CB6C}"/>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7202F90-4860-6766-A0DA-61CDA0461FF2}"/>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59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5FD22-1F37-5E35-D880-9DD39A426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1DC39-5EF8-3183-AE06-87039EC6367D}"/>
              </a:ext>
            </a:extLst>
          </p:cNvPr>
          <p:cNvSpPr>
            <a:spLocks noGrp="1"/>
          </p:cNvSpPr>
          <p:nvPr>
            <p:ph type="ctrTitle"/>
          </p:nvPr>
        </p:nvSpPr>
        <p:spPr>
          <a:xfrm>
            <a:off x="1524000" y="749300"/>
            <a:ext cx="10287000" cy="1067308"/>
          </a:xfrm>
        </p:spPr>
        <p:txBody>
          <a:bodyPr>
            <a:normAutofit/>
          </a:bodyPr>
          <a:lstStyle/>
          <a:p>
            <a:pPr algn="l"/>
            <a:r>
              <a:rPr lang="en-US" sz="4400" dirty="0"/>
              <a:t>Criticism and Support for Reservations</a:t>
            </a:r>
            <a:endParaRPr lang="en-IN" sz="4400" dirty="0"/>
          </a:p>
        </p:txBody>
      </p:sp>
      <p:sp>
        <p:nvSpPr>
          <p:cNvPr id="3" name="Subtitle 2">
            <a:extLst>
              <a:ext uri="{FF2B5EF4-FFF2-40B4-BE49-F238E27FC236}">
                <a16:creationId xmlns:a16="http://schemas.microsoft.com/office/drawing/2014/main" id="{AFCBBD84-86D8-2A3E-C121-E3FED0592D6D}"/>
              </a:ext>
            </a:extLst>
          </p:cNvPr>
          <p:cNvSpPr>
            <a:spLocks noGrp="1"/>
          </p:cNvSpPr>
          <p:nvPr>
            <p:ph type="subTitle" idx="1"/>
          </p:nvPr>
        </p:nvSpPr>
        <p:spPr>
          <a:xfrm>
            <a:off x="4660900" y="2030186"/>
            <a:ext cx="7049516" cy="4434114"/>
          </a:xfrm>
        </p:spPr>
        <p:txBody>
          <a:bodyPr>
            <a:normAutofit/>
          </a:bodyPr>
          <a:lstStyle/>
          <a:p>
            <a:pPr algn="l">
              <a:buNone/>
            </a:pPr>
            <a:r>
              <a:rPr lang="en-US" sz="3200" dirty="0"/>
              <a:t>✅ </a:t>
            </a:r>
            <a:r>
              <a:rPr lang="en-US" sz="3200" b="1" dirty="0"/>
              <a:t>Supporters argue:</a:t>
            </a:r>
          </a:p>
          <a:p>
            <a:pPr algn="l">
              <a:buNone/>
            </a:pPr>
            <a:endParaRPr lang="en-US" sz="2800" dirty="0"/>
          </a:p>
          <a:p>
            <a:pPr algn="l"/>
            <a:r>
              <a:rPr lang="en-US" dirty="0">
                <a:latin typeface="+mj-lt"/>
              </a:rPr>
              <a:t>Reservations </a:t>
            </a:r>
            <a:r>
              <a:rPr lang="en-US" b="1" dirty="0">
                <a:latin typeface="+mj-lt"/>
              </a:rPr>
              <a:t>reduce social and economic disparities</a:t>
            </a:r>
            <a:r>
              <a:rPr lang="en-US" dirty="0">
                <a:latin typeface="+mj-lt"/>
              </a:rPr>
              <a:t> by providing opportunities to historically oppressed communities.</a:t>
            </a:r>
          </a:p>
          <a:p>
            <a:pPr algn="l"/>
            <a:r>
              <a:rPr lang="en-US" dirty="0">
                <a:latin typeface="+mj-lt"/>
              </a:rPr>
              <a:t>They encourage </a:t>
            </a:r>
            <a:r>
              <a:rPr lang="en-US" b="1" dirty="0">
                <a:latin typeface="+mj-lt"/>
              </a:rPr>
              <a:t>social mobility</a:t>
            </a:r>
            <a:r>
              <a:rPr lang="en-US" dirty="0">
                <a:latin typeface="+mj-lt"/>
              </a:rPr>
              <a:t> and </a:t>
            </a:r>
            <a:r>
              <a:rPr lang="en-US" b="1" dirty="0">
                <a:latin typeface="+mj-lt"/>
              </a:rPr>
              <a:t>inclusive growth</a:t>
            </a:r>
            <a:r>
              <a:rPr lang="en-US" dirty="0">
                <a:latin typeface="+mj-lt"/>
              </a:rPr>
              <a:t> in India.</a:t>
            </a:r>
          </a:p>
          <a:p>
            <a:pPr algn="l"/>
            <a:r>
              <a:rPr lang="en-US" dirty="0">
                <a:latin typeface="+mj-lt"/>
              </a:rPr>
              <a:t>They </a:t>
            </a:r>
            <a:r>
              <a:rPr lang="en-US" b="1" dirty="0">
                <a:latin typeface="+mj-lt"/>
              </a:rPr>
              <a:t>rectify historical discrimination</a:t>
            </a:r>
            <a:r>
              <a:rPr lang="en-US" dirty="0">
                <a:latin typeface="+mj-lt"/>
              </a:rPr>
              <a:t> by ensuring equitable access to education and jobs.</a:t>
            </a:r>
          </a:p>
          <a:p>
            <a:pPr algn="l"/>
            <a:endParaRPr lang="en-IN" sz="2800" dirty="0"/>
          </a:p>
        </p:txBody>
      </p:sp>
      <p:sp>
        <p:nvSpPr>
          <p:cNvPr id="7" name="TextBox 6">
            <a:extLst>
              <a:ext uri="{FF2B5EF4-FFF2-40B4-BE49-F238E27FC236}">
                <a16:creationId xmlns:a16="http://schemas.microsoft.com/office/drawing/2014/main" id="{D6D4A886-D937-F652-2334-5D7903316ABF}"/>
              </a:ext>
            </a:extLst>
          </p:cNvPr>
          <p:cNvSpPr txBox="1"/>
          <p:nvPr/>
        </p:nvSpPr>
        <p:spPr>
          <a:xfrm>
            <a:off x="876300" y="2817015"/>
            <a:ext cx="4102100" cy="2646878"/>
          </a:xfrm>
          <a:prstGeom prst="rect">
            <a:avLst/>
          </a:prstGeom>
          <a:noFill/>
        </p:spPr>
        <p:txBody>
          <a:bodyPr wrap="square">
            <a:spAutoFit/>
          </a:bodyPr>
          <a:lstStyle/>
          <a:p>
            <a:r>
              <a:rPr lang="en-IN" sz="16600" dirty="0"/>
              <a:t>👍🏼</a:t>
            </a:r>
          </a:p>
        </p:txBody>
      </p:sp>
    </p:spTree>
    <p:extLst>
      <p:ext uri="{BB962C8B-B14F-4D97-AF65-F5344CB8AC3E}">
        <p14:creationId xmlns:p14="http://schemas.microsoft.com/office/powerpoint/2010/main" val="3973455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471A6-15CC-11F4-5AF4-AB81E345B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9EC8E-DC85-18EF-3CE8-BEF1DB2C4DBC}"/>
              </a:ext>
            </a:extLst>
          </p:cNvPr>
          <p:cNvSpPr>
            <a:spLocks noGrp="1"/>
          </p:cNvSpPr>
          <p:nvPr>
            <p:ph type="ctrTitle"/>
          </p:nvPr>
        </p:nvSpPr>
        <p:spPr>
          <a:xfrm>
            <a:off x="1453414" y="939800"/>
            <a:ext cx="9942897" cy="889000"/>
          </a:xfrm>
        </p:spPr>
        <p:txBody>
          <a:bodyPr>
            <a:normAutofit/>
          </a:bodyPr>
          <a:lstStyle/>
          <a:p>
            <a:pPr algn="l"/>
            <a:r>
              <a:rPr lang="en-US" sz="4400" dirty="0"/>
              <a:t>Criticism and Support for Reservations</a:t>
            </a:r>
            <a:endParaRPr lang="en-IN" sz="4400" dirty="0"/>
          </a:p>
        </p:txBody>
      </p:sp>
      <p:sp>
        <p:nvSpPr>
          <p:cNvPr id="3" name="Subtitle 2">
            <a:extLst>
              <a:ext uri="{FF2B5EF4-FFF2-40B4-BE49-F238E27FC236}">
                <a16:creationId xmlns:a16="http://schemas.microsoft.com/office/drawing/2014/main" id="{C8ABDF5E-4AE0-3C1B-E265-EC18C7FD3BB8}"/>
              </a:ext>
            </a:extLst>
          </p:cNvPr>
          <p:cNvSpPr>
            <a:spLocks noGrp="1"/>
          </p:cNvSpPr>
          <p:nvPr>
            <p:ph type="subTitle" idx="1"/>
          </p:nvPr>
        </p:nvSpPr>
        <p:spPr>
          <a:xfrm>
            <a:off x="1054101" y="2451101"/>
            <a:ext cx="7010399" cy="3746500"/>
          </a:xfrm>
        </p:spPr>
        <p:txBody>
          <a:bodyPr>
            <a:normAutofit/>
          </a:bodyPr>
          <a:lstStyle/>
          <a:p>
            <a:pPr algn="justLow">
              <a:buNone/>
            </a:pPr>
            <a:r>
              <a:rPr lang="en-US" sz="3200" b="1" dirty="0"/>
              <a:t>❌ Critics argue:</a:t>
            </a:r>
          </a:p>
          <a:p>
            <a:pPr algn="justLow">
              <a:buNone/>
            </a:pPr>
            <a:endParaRPr lang="en-US" dirty="0"/>
          </a:p>
          <a:p>
            <a:pPr algn="justLow"/>
            <a:r>
              <a:rPr lang="en-US" dirty="0">
                <a:latin typeface="+mj-lt"/>
              </a:rPr>
              <a:t>The system may be </a:t>
            </a:r>
            <a:r>
              <a:rPr lang="en-US" b="1" dirty="0">
                <a:latin typeface="+mj-lt"/>
              </a:rPr>
              <a:t>unfair to meritorious candidates</a:t>
            </a:r>
            <a:r>
              <a:rPr lang="en-US" dirty="0">
                <a:latin typeface="+mj-lt"/>
              </a:rPr>
              <a:t> who are denied opportunities despite higher qualifications.</a:t>
            </a:r>
          </a:p>
          <a:p>
            <a:pPr algn="justLow"/>
            <a:r>
              <a:rPr lang="en-US" b="1" dirty="0">
                <a:latin typeface="+mj-lt"/>
              </a:rPr>
              <a:t>Misuse of the system</a:t>
            </a:r>
            <a:r>
              <a:rPr lang="en-US" dirty="0">
                <a:latin typeface="+mj-lt"/>
              </a:rPr>
              <a:t> by well-off families within reserved categories (creamy layer issue).</a:t>
            </a:r>
          </a:p>
          <a:p>
            <a:pPr algn="justLow"/>
            <a:r>
              <a:rPr lang="en-US" dirty="0">
                <a:latin typeface="+mj-lt"/>
              </a:rPr>
              <a:t>Calls for </a:t>
            </a:r>
            <a:r>
              <a:rPr lang="en-US" b="1" dirty="0">
                <a:latin typeface="+mj-lt"/>
              </a:rPr>
              <a:t>economic-based reservations</a:t>
            </a:r>
            <a:r>
              <a:rPr lang="en-US" dirty="0">
                <a:latin typeface="+mj-lt"/>
              </a:rPr>
              <a:t> rather than caste-based reservations to ensure fairness.</a:t>
            </a:r>
          </a:p>
        </p:txBody>
      </p:sp>
      <p:sp>
        <p:nvSpPr>
          <p:cNvPr id="8" name="TextBox 7">
            <a:extLst>
              <a:ext uri="{FF2B5EF4-FFF2-40B4-BE49-F238E27FC236}">
                <a16:creationId xmlns:a16="http://schemas.microsoft.com/office/drawing/2014/main" id="{65989720-7AF9-BF7A-8EB1-41B0E075FB67}"/>
              </a:ext>
            </a:extLst>
          </p:cNvPr>
          <p:cNvSpPr txBox="1"/>
          <p:nvPr/>
        </p:nvSpPr>
        <p:spPr>
          <a:xfrm>
            <a:off x="8602312" y="3000912"/>
            <a:ext cx="2793999" cy="2646878"/>
          </a:xfrm>
          <a:prstGeom prst="rect">
            <a:avLst/>
          </a:prstGeom>
          <a:noFill/>
        </p:spPr>
        <p:txBody>
          <a:bodyPr wrap="square">
            <a:spAutoFit/>
          </a:bodyPr>
          <a:lstStyle/>
          <a:p>
            <a:r>
              <a:rPr lang="en-IN" sz="16600" dirty="0"/>
              <a:t>👎🏼</a:t>
            </a:r>
            <a:endParaRPr lang="en-IN" sz="8800" dirty="0"/>
          </a:p>
        </p:txBody>
      </p:sp>
    </p:spTree>
    <p:extLst>
      <p:ext uri="{BB962C8B-B14F-4D97-AF65-F5344CB8AC3E}">
        <p14:creationId xmlns:p14="http://schemas.microsoft.com/office/powerpoint/2010/main" val="182420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7EEA2-6970-C1C8-F9D5-A064636009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5D3BD-83AE-EAFA-67C0-856ABF08AE52}"/>
              </a:ext>
            </a:extLst>
          </p:cNvPr>
          <p:cNvSpPr>
            <a:spLocks noGrp="1"/>
          </p:cNvSpPr>
          <p:nvPr>
            <p:ph type="ctrTitle"/>
          </p:nvPr>
        </p:nvSpPr>
        <p:spPr>
          <a:xfrm>
            <a:off x="1524000" y="674914"/>
            <a:ext cx="9144000" cy="707572"/>
          </a:xfrm>
        </p:spPr>
        <p:txBody>
          <a:bodyPr>
            <a:normAutofit fontScale="90000"/>
          </a:bodyPr>
          <a:lstStyle/>
          <a:p>
            <a:r>
              <a:rPr lang="en-US" sz="4800" dirty="0"/>
              <a:t>Conclusion &amp; Way Forward</a:t>
            </a:r>
            <a:endParaRPr lang="en-IN" sz="4800" dirty="0"/>
          </a:p>
        </p:txBody>
      </p:sp>
      <p:sp>
        <p:nvSpPr>
          <p:cNvPr id="5" name="Rectangle 2">
            <a:extLst>
              <a:ext uri="{FF2B5EF4-FFF2-40B4-BE49-F238E27FC236}">
                <a16:creationId xmlns:a16="http://schemas.microsoft.com/office/drawing/2014/main" id="{50283B65-87CD-F217-1859-648C4356EC75}"/>
              </a:ext>
            </a:extLst>
          </p:cNvPr>
          <p:cNvSpPr>
            <a:spLocks noGrp="1" noChangeArrowheads="1"/>
          </p:cNvSpPr>
          <p:nvPr>
            <p:ph type="subTitle" idx="1"/>
          </p:nvPr>
        </p:nvSpPr>
        <p:spPr bwMode="auto">
          <a:xfrm>
            <a:off x="1219201" y="1779687"/>
            <a:ext cx="9677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Reservations remain a </a:t>
            </a:r>
            <a:r>
              <a:rPr kumimoji="0" lang="en-US" altLang="en-US" b="1" i="0" u="none" strike="noStrike" cap="none" normalizeH="0" baseline="0" dirty="0">
                <a:ln>
                  <a:noFill/>
                </a:ln>
                <a:solidFill>
                  <a:schemeClr val="tx1"/>
                </a:solidFill>
                <a:effectLst/>
                <a:latin typeface="+mj-lt"/>
              </a:rPr>
              <a:t>critical but debated</a:t>
            </a:r>
            <a:r>
              <a:rPr kumimoji="0" lang="en-US" altLang="en-US" b="0" i="0" u="none" strike="noStrike" cap="none" normalizeH="0" baseline="0" dirty="0">
                <a:ln>
                  <a:noFill/>
                </a:ln>
                <a:solidFill>
                  <a:schemeClr val="tx1"/>
                </a:solidFill>
                <a:effectLst/>
                <a:latin typeface="+mj-lt"/>
              </a:rPr>
              <a:t> aspect of India's social policies.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There is a need for </a:t>
            </a:r>
            <a:r>
              <a:rPr kumimoji="0" lang="en-US" altLang="en-US" b="1" i="0" u="none" strike="noStrike" cap="none" normalizeH="0" baseline="0" dirty="0">
                <a:ln>
                  <a:noFill/>
                </a:ln>
                <a:solidFill>
                  <a:schemeClr val="tx1"/>
                </a:solidFill>
                <a:effectLst/>
                <a:latin typeface="+mj-lt"/>
              </a:rPr>
              <a:t>better implementation</a:t>
            </a:r>
            <a:r>
              <a:rPr kumimoji="0" lang="en-US" altLang="en-US" b="0" i="0" u="none" strike="noStrike" cap="none" normalizeH="0" baseline="0" dirty="0">
                <a:ln>
                  <a:noFill/>
                </a:ln>
                <a:solidFill>
                  <a:schemeClr val="tx1"/>
                </a:solidFill>
                <a:effectLst/>
                <a:latin typeface="+mj-lt"/>
              </a:rPr>
              <a:t> and periodic </a:t>
            </a:r>
            <a:r>
              <a:rPr kumimoji="0" lang="en-US" altLang="en-US" b="1" i="0" u="none" strike="noStrike" cap="none" normalizeH="0" baseline="0" dirty="0">
                <a:ln>
                  <a:noFill/>
                </a:ln>
                <a:solidFill>
                  <a:schemeClr val="tx1"/>
                </a:solidFill>
                <a:effectLst/>
                <a:latin typeface="+mj-lt"/>
              </a:rPr>
              <a:t>policy reviews</a:t>
            </a:r>
            <a:r>
              <a:rPr kumimoji="0" lang="en-US" altLang="en-US" b="0" i="0" u="none" strike="noStrike" cap="none" normalizeH="0" baseline="0" dirty="0">
                <a:ln>
                  <a:noFill/>
                </a:ln>
                <a:solidFill>
                  <a:schemeClr val="tx1"/>
                </a:solidFill>
                <a:effectLst/>
                <a:latin typeface="+mj-lt"/>
              </a:rPr>
              <a:t> to ensure the benefits reach the intended groups.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Focus should shift towards </a:t>
            </a:r>
            <a:r>
              <a:rPr kumimoji="0" lang="en-US" altLang="en-US" b="1" i="0" u="none" strike="noStrike" cap="none" normalizeH="0" baseline="0" dirty="0">
                <a:ln>
                  <a:noFill/>
                </a:ln>
                <a:solidFill>
                  <a:schemeClr val="tx1"/>
                </a:solidFill>
                <a:effectLst/>
                <a:latin typeface="+mj-lt"/>
              </a:rPr>
              <a:t>economic and educational empowerment</a:t>
            </a:r>
            <a:r>
              <a:rPr kumimoji="0" lang="en-US" altLang="en-US" b="0" i="0" u="none" strike="noStrike" cap="none" normalizeH="0" baseline="0" dirty="0">
                <a:ln>
                  <a:noFill/>
                </a:ln>
                <a:solidFill>
                  <a:schemeClr val="tx1"/>
                </a:solidFill>
                <a:effectLst/>
                <a:latin typeface="+mj-lt"/>
              </a:rPr>
              <a:t> alongside reservations.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Alternative solutions include: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j-lt"/>
              </a:rPr>
              <a:t>Skill development programs</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j-lt"/>
              </a:rPr>
              <a:t>Financial aid &amp; scholarships</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j-lt"/>
              </a:rPr>
              <a:t>Policy reforms to reduce misuse</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D7A4D95-4EC3-CBEA-A248-187B4E3683FB}"/>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20568DB-5A60-9FFF-8CA5-83D4556A509B}"/>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284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25B3-B5DD-773E-5E21-5A6D0A746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EC3563-8506-6F86-D994-15904BD816D2}"/>
              </a:ext>
            </a:extLst>
          </p:cNvPr>
          <p:cNvSpPr>
            <a:spLocks noGrp="1"/>
          </p:cNvSpPr>
          <p:nvPr>
            <p:ph type="ctrTitle"/>
          </p:nvPr>
        </p:nvSpPr>
        <p:spPr>
          <a:xfrm>
            <a:off x="1748589" y="2471057"/>
            <a:ext cx="9144000" cy="1915886"/>
          </a:xfrm>
        </p:spPr>
        <p:txBody>
          <a:bodyPr>
            <a:noAutofit/>
          </a:bodyPr>
          <a:lstStyle/>
          <a:p>
            <a:r>
              <a:rPr lang="en-US" sz="16600" dirty="0">
                <a:latin typeface="Edwardian Script ITC" panose="030303020407070D0804" pitchFamily="66" charset="0"/>
              </a:rPr>
              <a:t>Thank You</a:t>
            </a:r>
            <a:endParaRPr lang="en-IN" sz="16600" dirty="0">
              <a:latin typeface="Edwardian Script ITC" panose="030303020407070D0804" pitchFamily="66" charset="0"/>
            </a:endParaRPr>
          </a:p>
        </p:txBody>
      </p:sp>
      <p:sp>
        <p:nvSpPr>
          <p:cNvPr id="3" name="Rectangle 2">
            <a:extLst>
              <a:ext uri="{FF2B5EF4-FFF2-40B4-BE49-F238E27FC236}">
                <a16:creationId xmlns:a16="http://schemas.microsoft.com/office/drawing/2014/main" id="{B10839A9-4DD1-0334-2D6D-080FBFECD78B}"/>
              </a:ext>
            </a:extLst>
          </p:cNvPr>
          <p:cNvSpPr/>
          <p:nvPr/>
        </p:nvSpPr>
        <p:spPr>
          <a:xfrm>
            <a:off x="866274" y="-417095"/>
            <a:ext cx="609600" cy="43634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139117A7-A806-ACF6-3988-245A7921FADA}"/>
              </a:ext>
            </a:extLst>
          </p:cNvPr>
          <p:cNvSpPr/>
          <p:nvPr/>
        </p:nvSpPr>
        <p:spPr>
          <a:xfrm>
            <a:off x="10796337" y="3232484"/>
            <a:ext cx="609600" cy="43634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535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14EE6-3E77-8CED-2D21-2D97C685A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A7952-94BF-786A-7AAA-92C5E5EC023F}"/>
              </a:ext>
            </a:extLst>
          </p:cNvPr>
          <p:cNvSpPr>
            <a:spLocks noGrp="1"/>
          </p:cNvSpPr>
          <p:nvPr>
            <p:ph type="ctrTitle"/>
          </p:nvPr>
        </p:nvSpPr>
        <p:spPr>
          <a:xfrm>
            <a:off x="1524000" y="1023937"/>
            <a:ext cx="9144000" cy="951167"/>
          </a:xfrm>
        </p:spPr>
        <p:txBody>
          <a:bodyPr/>
          <a:lstStyle/>
          <a:p>
            <a:pPr algn="l"/>
            <a:r>
              <a:rPr lang="en-IN" dirty="0"/>
              <a:t>What is Affirmative Action?</a:t>
            </a:r>
          </a:p>
        </p:txBody>
      </p:sp>
      <p:sp>
        <p:nvSpPr>
          <p:cNvPr id="3" name="Subtitle 2">
            <a:extLst>
              <a:ext uri="{FF2B5EF4-FFF2-40B4-BE49-F238E27FC236}">
                <a16:creationId xmlns:a16="http://schemas.microsoft.com/office/drawing/2014/main" id="{EF3ADC75-4FB4-8D7F-5176-AE4016A13539}"/>
              </a:ext>
            </a:extLst>
          </p:cNvPr>
          <p:cNvSpPr>
            <a:spLocks noGrp="1"/>
          </p:cNvSpPr>
          <p:nvPr>
            <p:ph type="subTitle" idx="1"/>
          </p:nvPr>
        </p:nvSpPr>
        <p:spPr>
          <a:xfrm>
            <a:off x="1524000" y="2350461"/>
            <a:ext cx="9144000" cy="2461878"/>
          </a:xfrm>
        </p:spPr>
        <p:txBody>
          <a:bodyPr>
            <a:normAutofit/>
          </a:bodyPr>
          <a:lstStyle/>
          <a:p>
            <a:pPr algn="just"/>
            <a:r>
              <a:rPr lang="en-US" sz="2800" b="1" dirty="0">
                <a:latin typeface="+mj-lt"/>
              </a:rPr>
              <a:t>Definition:</a:t>
            </a:r>
            <a:r>
              <a:rPr lang="en-US" sz="2800" dirty="0">
                <a:latin typeface="+mj-lt"/>
              </a:rPr>
              <a:t> Affirmative action refers to a set of policies and practices designed proactively to address past and present discrimination and to increase the representation of specific groups that have been historically underrepresented or excluded. These groups are often identified based on race, ethnicity, or gender</a:t>
            </a:r>
            <a:r>
              <a:rPr lang="en-US" dirty="0">
                <a:latin typeface="+mj-lt"/>
              </a:rPr>
              <a:t>.</a:t>
            </a:r>
            <a:endParaRPr lang="en-IN" dirty="0">
              <a:latin typeface="+mj-lt"/>
            </a:endParaRPr>
          </a:p>
        </p:txBody>
      </p:sp>
      <p:sp>
        <p:nvSpPr>
          <p:cNvPr id="4" name="Subtitle 2">
            <a:extLst>
              <a:ext uri="{FF2B5EF4-FFF2-40B4-BE49-F238E27FC236}">
                <a16:creationId xmlns:a16="http://schemas.microsoft.com/office/drawing/2014/main" id="{EB6A9555-627F-3E7A-52AF-0CA848980E70}"/>
              </a:ext>
            </a:extLst>
          </p:cNvPr>
          <p:cNvSpPr txBox="1">
            <a:spLocks/>
          </p:cNvSpPr>
          <p:nvPr/>
        </p:nvSpPr>
        <p:spPr>
          <a:xfrm>
            <a:off x="1523999" y="5067300"/>
            <a:ext cx="9427029" cy="1168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Goals:</a:t>
            </a:r>
            <a:r>
              <a:rPr lang="en-US" dirty="0"/>
              <a:t> Counteracting Discrimination, Promoting Diversity, Ensuring Equal Opportunity</a:t>
            </a:r>
          </a:p>
        </p:txBody>
      </p:sp>
      <p:sp>
        <p:nvSpPr>
          <p:cNvPr id="8" name="Diagonal Stripe 7">
            <a:extLst>
              <a:ext uri="{FF2B5EF4-FFF2-40B4-BE49-F238E27FC236}">
                <a16:creationId xmlns:a16="http://schemas.microsoft.com/office/drawing/2014/main" id="{F97333D4-68E7-96BD-B101-A054A55C3EAF}"/>
              </a:ext>
            </a:extLst>
          </p:cNvPr>
          <p:cNvSpPr/>
          <p:nvPr/>
        </p:nvSpPr>
        <p:spPr>
          <a:xfrm>
            <a:off x="1" y="-37307"/>
            <a:ext cx="1790700" cy="1916907"/>
          </a:xfrm>
          <a:prstGeom prst="diagStripe">
            <a:avLst>
              <a:gd name="adj" fmla="val 559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Diagonal Stripe 8">
            <a:extLst>
              <a:ext uri="{FF2B5EF4-FFF2-40B4-BE49-F238E27FC236}">
                <a16:creationId xmlns:a16="http://schemas.microsoft.com/office/drawing/2014/main" id="{A5B4F206-0B3A-AA8E-A418-FBCC91CC4649}"/>
              </a:ext>
            </a:extLst>
          </p:cNvPr>
          <p:cNvSpPr/>
          <p:nvPr/>
        </p:nvSpPr>
        <p:spPr>
          <a:xfrm rot="10800000">
            <a:off x="10401300" y="4941093"/>
            <a:ext cx="1790700" cy="1916907"/>
          </a:xfrm>
          <a:prstGeom prst="diagStripe">
            <a:avLst>
              <a:gd name="adj" fmla="val 559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6537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E038F-54B0-FA2E-BC7C-66297BBE3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4689D-515A-85AA-24D6-84E154FA3B58}"/>
              </a:ext>
            </a:extLst>
          </p:cNvPr>
          <p:cNvSpPr>
            <a:spLocks noGrp="1"/>
          </p:cNvSpPr>
          <p:nvPr>
            <p:ph type="ctrTitle"/>
          </p:nvPr>
        </p:nvSpPr>
        <p:spPr>
          <a:xfrm>
            <a:off x="1524000" y="1371600"/>
            <a:ext cx="9144000" cy="965199"/>
          </a:xfrm>
        </p:spPr>
        <p:txBody>
          <a:bodyPr>
            <a:normAutofit/>
          </a:bodyPr>
          <a:lstStyle/>
          <a:p>
            <a:pPr algn="l"/>
            <a:r>
              <a:rPr lang="en-IN" sz="5400" dirty="0"/>
              <a:t>Evolution and Historical Context</a:t>
            </a:r>
          </a:p>
        </p:txBody>
      </p:sp>
      <p:sp>
        <p:nvSpPr>
          <p:cNvPr id="3" name="Subtitle 2">
            <a:extLst>
              <a:ext uri="{FF2B5EF4-FFF2-40B4-BE49-F238E27FC236}">
                <a16:creationId xmlns:a16="http://schemas.microsoft.com/office/drawing/2014/main" id="{6838AE4B-B677-5D6A-02ED-4DFACA4CD6AF}"/>
              </a:ext>
            </a:extLst>
          </p:cNvPr>
          <p:cNvSpPr>
            <a:spLocks noGrp="1"/>
          </p:cNvSpPr>
          <p:nvPr>
            <p:ph type="subTitle" idx="1"/>
          </p:nvPr>
        </p:nvSpPr>
        <p:spPr>
          <a:xfrm>
            <a:off x="1524000" y="2663297"/>
            <a:ext cx="9144000" cy="3470803"/>
          </a:xfrm>
        </p:spPr>
        <p:txBody>
          <a:bodyPr>
            <a:normAutofit/>
          </a:bodyPr>
          <a:lstStyle/>
          <a:p>
            <a:pPr algn="just"/>
            <a:r>
              <a:rPr lang="en-US" sz="2800" b="1" dirty="0">
                <a:latin typeface="+mj-lt"/>
              </a:rPr>
              <a:t>Origins:</a:t>
            </a:r>
            <a:r>
              <a:rPr lang="en-US" sz="2800" dirty="0">
                <a:latin typeface="+mj-lt"/>
              </a:rPr>
              <a:t> Affirmative action in the U.S. context largely emerged from the Civil Rights Movement of the 1950s and 1960s. The term gained prominence with President Kennedy's Executive Order 10925 (1961), requiring government contractors to take "affirmative action" to ensure non-discrimination. </a:t>
            </a:r>
          </a:p>
          <a:p>
            <a:pPr algn="just"/>
            <a:r>
              <a:rPr lang="en-US" sz="2800" dirty="0">
                <a:latin typeface="+mj-lt"/>
              </a:rPr>
              <a:t>President Johnson's Executive Order 11246 (1965) further solidified these requirements.</a:t>
            </a:r>
            <a:endParaRPr lang="en-IN" sz="2800" dirty="0">
              <a:latin typeface="+mj-lt"/>
            </a:endParaRPr>
          </a:p>
        </p:txBody>
      </p:sp>
      <p:sp>
        <p:nvSpPr>
          <p:cNvPr id="6" name="Rectangle 5">
            <a:extLst>
              <a:ext uri="{FF2B5EF4-FFF2-40B4-BE49-F238E27FC236}">
                <a16:creationId xmlns:a16="http://schemas.microsoft.com/office/drawing/2014/main" id="{57B71F55-9A1B-E575-AFAF-DE70E6568B7F}"/>
              </a:ext>
            </a:extLst>
          </p:cNvPr>
          <p:cNvSpPr/>
          <p:nvPr/>
        </p:nvSpPr>
        <p:spPr>
          <a:xfrm>
            <a:off x="299333" y="0"/>
            <a:ext cx="366533" cy="233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39737E3-555C-1BF9-AED3-2D8A7EC4F48F}"/>
              </a:ext>
            </a:extLst>
          </p:cNvPr>
          <p:cNvSpPr/>
          <p:nvPr/>
        </p:nvSpPr>
        <p:spPr>
          <a:xfrm>
            <a:off x="11449933" y="4521201"/>
            <a:ext cx="366533" cy="233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329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A026-7B75-ED51-1B05-75F722C21E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0D291-6CE0-5A87-4C64-96DCAFB38359}"/>
              </a:ext>
            </a:extLst>
          </p:cNvPr>
          <p:cNvSpPr>
            <a:spLocks noGrp="1"/>
          </p:cNvSpPr>
          <p:nvPr>
            <p:ph type="ctrTitle"/>
          </p:nvPr>
        </p:nvSpPr>
        <p:spPr>
          <a:xfrm>
            <a:off x="927100" y="584199"/>
            <a:ext cx="9690100" cy="952501"/>
          </a:xfrm>
        </p:spPr>
        <p:txBody>
          <a:bodyPr>
            <a:normAutofit/>
          </a:bodyPr>
          <a:lstStyle/>
          <a:p>
            <a:pPr algn="l"/>
            <a:r>
              <a:rPr lang="en-US" sz="4800" dirty="0"/>
              <a:t>Evolution of Reservations in India</a:t>
            </a:r>
            <a:endParaRPr lang="en-IN" sz="4800" dirty="0"/>
          </a:p>
        </p:txBody>
      </p:sp>
      <p:sp>
        <p:nvSpPr>
          <p:cNvPr id="3" name="Subtitle 2">
            <a:extLst>
              <a:ext uri="{FF2B5EF4-FFF2-40B4-BE49-F238E27FC236}">
                <a16:creationId xmlns:a16="http://schemas.microsoft.com/office/drawing/2014/main" id="{4F0765D2-37FE-4A8E-A4F7-CDFDA491C60D}"/>
              </a:ext>
            </a:extLst>
          </p:cNvPr>
          <p:cNvSpPr>
            <a:spLocks noGrp="1"/>
          </p:cNvSpPr>
          <p:nvPr>
            <p:ph type="subTitle" idx="1"/>
          </p:nvPr>
        </p:nvSpPr>
        <p:spPr>
          <a:xfrm>
            <a:off x="6181344" y="1911096"/>
            <a:ext cx="5541264" cy="4078891"/>
          </a:xfrm>
        </p:spPr>
        <p:txBody>
          <a:bodyPr>
            <a:normAutofit/>
          </a:bodyPr>
          <a:lstStyle/>
          <a:p>
            <a:pPr algn="justLow"/>
            <a:r>
              <a:rPr lang="en-US" sz="2800" dirty="0">
                <a:latin typeface="+mj-lt"/>
              </a:rPr>
              <a:t>The reservation system in India has evolved over time through various </a:t>
            </a:r>
            <a:r>
              <a:rPr lang="en-US" sz="2800" b="1" dirty="0">
                <a:latin typeface="+mj-lt"/>
              </a:rPr>
              <a:t>historical, constitutional, and legal developments</a:t>
            </a:r>
            <a:r>
              <a:rPr lang="en-US" sz="2800" dirty="0">
                <a:latin typeface="+mj-lt"/>
              </a:rPr>
              <a:t>. It was initially introduced to uplift historically marginalized communities and has undergone multiple revisions to adapt to changing social and economic needs.</a:t>
            </a:r>
          </a:p>
        </p:txBody>
      </p:sp>
      <p:pic>
        <p:nvPicPr>
          <p:cNvPr id="6" name="Picture 5">
            <a:extLst>
              <a:ext uri="{FF2B5EF4-FFF2-40B4-BE49-F238E27FC236}">
                <a16:creationId xmlns:a16="http://schemas.microsoft.com/office/drawing/2014/main" id="{4FC65E49-68B3-CABA-610C-6DE0523830F2}"/>
              </a:ext>
            </a:extLst>
          </p:cNvPr>
          <p:cNvPicPr>
            <a:picLocks noChangeAspect="1"/>
          </p:cNvPicPr>
          <p:nvPr/>
        </p:nvPicPr>
        <p:blipFill>
          <a:blip r:embed="rId2">
            <a:extLst>
              <a:ext uri="{28A0092B-C50C-407E-A947-70E740481C1C}">
                <a14:useLocalDpi xmlns:a14="http://schemas.microsoft.com/office/drawing/2010/main" val="0"/>
              </a:ext>
            </a:extLst>
          </a:blip>
          <a:srcRect l="2948" t="2597" r="1294"/>
          <a:stretch/>
        </p:blipFill>
        <p:spPr>
          <a:xfrm>
            <a:off x="304800" y="1911096"/>
            <a:ext cx="5641848" cy="3499784"/>
          </a:xfrm>
          <a:prstGeom prst="rect">
            <a:avLst/>
          </a:prstGeom>
        </p:spPr>
      </p:pic>
    </p:spTree>
    <p:extLst>
      <p:ext uri="{BB962C8B-B14F-4D97-AF65-F5344CB8AC3E}">
        <p14:creationId xmlns:p14="http://schemas.microsoft.com/office/powerpoint/2010/main" val="226204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8468B-49DE-6ACD-549E-6CA16A2F3F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7CE4B-0CF5-4ABC-A542-BC355B522F8F}"/>
              </a:ext>
            </a:extLst>
          </p:cNvPr>
          <p:cNvSpPr>
            <a:spLocks noGrp="1"/>
          </p:cNvSpPr>
          <p:nvPr>
            <p:ph type="ctrTitle"/>
          </p:nvPr>
        </p:nvSpPr>
        <p:spPr>
          <a:xfrm>
            <a:off x="1524000" y="1549399"/>
            <a:ext cx="9144000" cy="817563"/>
          </a:xfrm>
        </p:spPr>
        <p:txBody>
          <a:bodyPr>
            <a:normAutofit/>
          </a:bodyPr>
          <a:lstStyle/>
          <a:p>
            <a:pPr algn="l"/>
            <a:r>
              <a:rPr lang="en-US" sz="4800" dirty="0"/>
              <a:t>Evolution of Reservations in India</a:t>
            </a:r>
            <a:endParaRPr lang="en-IN" sz="4800" dirty="0"/>
          </a:p>
        </p:txBody>
      </p:sp>
      <p:sp>
        <p:nvSpPr>
          <p:cNvPr id="3" name="Subtitle 2">
            <a:extLst>
              <a:ext uri="{FF2B5EF4-FFF2-40B4-BE49-F238E27FC236}">
                <a16:creationId xmlns:a16="http://schemas.microsoft.com/office/drawing/2014/main" id="{74560423-9BC0-7F9E-3234-7C78D6A4BB6F}"/>
              </a:ext>
            </a:extLst>
          </p:cNvPr>
          <p:cNvSpPr>
            <a:spLocks noGrp="1"/>
          </p:cNvSpPr>
          <p:nvPr>
            <p:ph type="subTitle" idx="1"/>
          </p:nvPr>
        </p:nvSpPr>
        <p:spPr>
          <a:xfrm>
            <a:off x="1523999" y="2628900"/>
            <a:ext cx="9808029" cy="2922814"/>
          </a:xfrm>
        </p:spPr>
        <p:txBody>
          <a:bodyPr>
            <a:normAutofit/>
          </a:bodyPr>
          <a:lstStyle/>
          <a:p>
            <a:pPr marL="457200" indent="-457200" algn="l">
              <a:buAutoNum type="arabicPeriod"/>
            </a:pPr>
            <a:r>
              <a:rPr lang="en-IN" sz="2800" dirty="0">
                <a:latin typeface="+mj-lt"/>
              </a:rPr>
              <a:t>Pre-Independence Era (Colonial Period)</a:t>
            </a:r>
          </a:p>
          <a:p>
            <a:pPr marL="457200" indent="-457200" algn="l">
              <a:buAutoNum type="arabicPeriod"/>
            </a:pPr>
            <a:r>
              <a:rPr lang="en-IN" sz="2800" dirty="0">
                <a:latin typeface="+mj-lt"/>
              </a:rPr>
              <a:t>Post-Independence Era – Constitutional Provisions</a:t>
            </a:r>
          </a:p>
          <a:p>
            <a:pPr marL="457200" indent="-457200" algn="l">
              <a:buAutoNum type="arabicPeriod"/>
            </a:pPr>
            <a:r>
              <a:rPr lang="en-US" sz="2800" dirty="0">
                <a:latin typeface="+mj-lt"/>
              </a:rPr>
              <a:t>The Mandal Commission and OBC Reservations (1979-1990)</a:t>
            </a:r>
            <a:endParaRPr lang="en-IN" sz="2800" dirty="0">
              <a:latin typeface="+mj-lt"/>
            </a:endParaRPr>
          </a:p>
          <a:p>
            <a:pPr marL="457200" indent="-457200" algn="l">
              <a:buAutoNum type="arabicPeriod"/>
            </a:pPr>
            <a:r>
              <a:rPr lang="en-IN" sz="2800" dirty="0">
                <a:latin typeface="+mj-lt"/>
              </a:rPr>
              <a:t>Expanding Reservations – Recent Developments</a:t>
            </a:r>
          </a:p>
        </p:txBody>
      </p:sp>
      <p:sp>
        <p:nvSpPr>
          <p:cNvPr id="9" name="Rectangle 8">
            <a:extLst>
              <a:ext uri="{FF2B5EF4-FFF2-40B4-BE49-F238E27FC236}">
                <a16:creationId xmlns:a16="http://schemas.microsoft.com/office/drawing/2014/main" id="{C18E7C0F-C85E-AA01-9A66-6690DB96AD50}"/>
              </a:ext>
            </a:extLst>
          </p:cNvPr>
          <p:cNvSpPr/>
          <p:nvPr/>
        </p:nvSpPr>
        <p:spPr>
          <a:xfrm>
            <a:off x="11385550" y="5225046"/>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4C1F854-672F-DF59-BAA8-7B1BE14927C8}"/>
              </a:ext>
            </a:extLst>
          </p:cNvPr>
          <p:cNvSpPr/>
          <p:nvPr/>
        </p:nvSpPr>
        <p:spPr>
          <a:xfrm>
            <a:off x="381000" y="0"/>
            <a:ext cx="406400" cy="163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431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400F1-0AA9-C403-1D56-1A558C3AEF8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45CF704-4A5E-82D4-B5D6-CBE248965285}"/>
              </a:ext>
            </a:extLst>
          </p:cNvPr>
          <p:cNvPicPr>
            <a:picLocks noChangeAspect="1"/>
          </p:cNvPicPr>
          <p:nvPr/>
        </p:nvPicPr>
        <p:blipFill>
          <a:blip r:embed="rId2">
            <a:alphaModFix amt="39000"/>
            <a:extLst>
              <a:ext uri="{BEBA8EAE-BF5A-486C-A8C5-ECC9F3942E4B}">
                <a14:imgProps xmlns:a14="http://schemas.microsoft.com/office/drawing/2010/main">
                  <a14:imgLayer r:embed="rId3">
                    <a14:imgEffect>
                      <a14:sharpenSoften amount="-57000"/>
                    </a14:imgEffect>
                  </a14:imgLayer>
                </a14:imgProps>
              </a:ext>
              <a:ext uri="{28A0092B-C50C-407E-A947-70E740481C1C}">
                <a14:useLocalDpi xmlns:a14="http://schemas.microsoft.com/office/drawing/2010/main" val="0"/>
              </a:ext>
            </a:extLst>
          </a:blip>
          <a:stretch>
            <a:fillRect/>
          </a:stretch>
        </p:blipFill>
        <p:spPr>
          <a:xfrm>
            <a:off x="-350824" y="-196850"/>
            <a:ext cx="12893648" cy="7251700"/>
          </a:xfrm>
          <a:prstGeom prst="rect">
            <a:avLst/>
          </a:prstGeom>
        </p:spPr>
      </p:pic>
      <p:sp>
        <p:nvSpPr>
          <p:cNvPr id="2" name="Title 1">
            <a:extLst>
              <a:ext uri="{FF2B5EF4-FFF2-40B4-BE49-F238E27FC236}">
                <a16:creationId xmlns:a16="http://schemas.microsoft.com/office/drawing/2014/main" id="{F7CF1296-3352-257D-2B2D-34045F83E0D6}"/>
              </a:ext>
            </a:extLst>
          </p:cNvPr>
          <p:cNvSpPr>
            <a:spLocks noGrp="1"/>
          </p:cNvSpPr>
          <p:nvPr>
            <p:ph type="ctrTitle"/>
          </p:nvPr>
        </p:nvSpPr>
        <p:spPr>
          <a:xfrm>
            <a:off x="762000" y="380999"/>
            <a:ext cx="9905999" cy="817563"/>
          </a:xfrm>
        </p:spPr>
        <p:txBody>
          <a:bodyPr>
            <a:normAutofit/>
          </a:bodyPr>
          <a:lstStyle/>
          <a:p>
            <a:pPr algn="justLow"/>
            <a:r>
              <a:rPr lang="en-US" sz="4000" b="1" dirty="0">
                <a:latin typeface="+mj-lt"/>
              </a:rPr>
              <a:t>Pre-Independence Era (Colonial Period)</a:t>
            </a:r>
          </a:p>
        </p:txBody>
      </p:sp>
      <p:sp>
        <p:nvSpPr>
          <p:cNvPr id="3" name="Subtitle 2">
            <a:extLst>
              <a:ext uri="{FF2B5EF4-FFF2-40B4-BE49-F238E27FC236}">
                <a16:creationId xmlns:a16="http://schemas.microsoft.com/office/drawing/2014/main" id="{6148FED6-B94C-33D0-5C37-3ABBBAACE473}"/>
              </a:ext>
            </a:extLst>
          </p:cNvPr>
          <p:cNvSpPr>
            <a:spLocks noGrp="1"/>
          </p:cNvSpPr>
          <p:nvPr>
            <p:ph type="subTitle" idx="1"/>
          </p:nvPr>
        </p:nvSpPr>
        <p:spPr>
          <a:xfrm>
            <a:off x="762000" y="1346200"/>
            <a:ext cx="11136085" cy="4800600"/>
          </a:xfrm>
        </p:spPr>
        <p:txBody>
          <a:bodyPr>
            <a:normAutofit/>
          </a:bodyPr>
          <a:lstStyle/>
          <a:p>
            <a:pPr marL="457200" indent="-457200" algn="justLow">
              <a:buFont typeface="Arial" panose="020B0604020202020204" pitchFamily="34" charset="0"/>
              <a:buChar char="•"/>
            </a:pPr>
            <a:r>
              <a:rPr lang="en-US" sz="2800" b="1" dirty="0">
                <a:latin typeface="+mj-lt"/>
              </a:rPr>
              <a:t>Early Initiatives: </a:t>
            </a:r>
            <a:r>
              <a:rPr lang="en-US" sz="2800" dirty="0">
                <a:latin typeface="+mj-lt"/>
              </a:rPr>
              <a:t>The British introduced caste-based reservations in education and jobs to address social inequalities.</a:t>
            </a:r>
          </a:p>
          <a:p>
            <a:pPr marL="457200" indent="-457200" algn="justLow">
              <a:buFont typeface="Arial" panose="020B0604020202020204" pitchFamily="34" charset="0"/>
              <a:buChar char="•"/>
            </a:pPr>
            <a:r>
              <a:rPr lang="en-US" sz="2800" b="1" dirty="0">
                <a:latin typeface="+mj-lt"/>
              </a:rPr>
              <a:t>1919 Government of India Act: </a:t>
            </a:r>
            <a:r>
              <a:rPr lang="en-US" sz="2800" dirty="0">
                <a:latin typeface="+mj-lt"/>
              </a:rPr>
              <a:t>Provided for representation of Dalits in legislatures.</a:t>
            </a:r>
          </a:p>
          <a:p>
            <a:pPr marL="457200" indent="-457200" algn="justLow">
              <a:buFont typeface="Arial" panose="020B0604020202020204" pitchFamily="34" charset="0"/>
              <a:buChar char="•"/>
            </a:pPr>
            <a:r>
              <a:rPr lang="en-US" sz="2800" b="1" dirty="0">
                <a:latin typeface="+mj-lt"/>
              </a:rPr>
              <a:t>Poona Pact (1932): </a:t>
            </a:r>
          </a:p>
          <a:p>
            <a:pPr marL="914400" lvl="1" indent="-457200" algn="justLow">
              <a:buFont typeface="Arial" panose="020B0604020202020204" pitchFamily="34" charset="0"/>
              <a:buChar char="•"/>
            </a:pPr>
            <a:r>
              <a:rPr lang="en-US" sz="2400" dirty="0">
                <a:latin typeface="+mj-lt"/>
              </a:rPr>
              <a:t>An agreement between Dr. B.R. Ambedkar and Mahatma Gandhi to reserve seats for Scheduled Castes (SCs) in legislative bodies. </a:t>
            </a:r>
          </a:p>
          <a:p>
            <a:pPr marL="914400" lvl="1" indent="-457200" algn="justLow">
              <a:buFont typeface="Arial" panose="020B0604020202020204" pitchFamily="34" charset="0"/>
              <a:buChar char="•"/>
            </a:pPr>
            <a:r>
              <a:rPr lang="en-US" sz="2400" dirty="0">
                <a:latin typeface="+mj-lt"/>
              </a:rPr>
              <a:t>Replaced separate electorates with joint electorates but ensured SC representation.</a:t>
            </a:r>
          </a:p>
          <a:p>
            <a:pPr marL="457200" indent="-457200" algn="justLow">
              <a:buFont typeface="Arial" panose="020B0604020202020204" pitchFamily="34" charset="0"/>
              <a:buChar char="•"/>
            </a:pPr>
            <a:r>
              <a:rPr lang="en-US" sz="2800" b="1" dirty="0">
                <a:latin typeface="+mj-lt"/>
              </a:rPr>
              <a:t>British Reforms: </a:t>
            </a:r>
            <a:r>
              <a:rPr lang="en-US" sz="2800" dirty="0">
                <a:latin typeface="+mj-lt"/>
              </a:rPr>
              <a:t>Some princely states like Mysore and Travancore introduced quotas for backward communities.</a:t>
            </a:r>
            <a:endParaRPr lang="en-IN" sz="2800" dirty="0">
              <a:latin typeface="+mj-lt"/>
            </a:endParaRPr>
          </a:p>
        </p:txBody>
      </p:sp>
      <p:sp>
        <p:nvSpPr>
          <p:cNvPr id="5" name="TextBox 4">
            <a:extLst>
              <a:ext uri="{FF2B5EF4-FFF2-40B4-BE49-F238E27FC236}">
                <a16:creationId xmlns:a16="http://schemas.microsoft.com/office/drawing/2014/main" id="{C8A8EA52-FD21-7ABD-3927-88C34B0533AC}"/>
              </a:ext>
            </a:extLst>
          </p:cNvPr>
          <p:cNvSpPr txBox="1"/>
          <p:nvPr/>
        </p:nvSpPr>
        <p:spPr>
          <a:xfrm>
            <a:off x="8745764" y="6477001"/>
            <a:ext cx="3446236" cy="369332"/>
          </a:xfrm>
          <a:prstGeom prst="rect">
            <a:avLst/>
          </a:prstGeom>
          <a:noFill/>
        </p:spPr>
        <p:txBody>
          <a:bodyPr wrap="square" rtlCol="0">
            <a:spAutoFit/>
          </a:bodyPr>
          <a:lstStyle/>
          <a:p>
            <a:r>
              <a:rPr lang="en-US" sz="1800" dirty="0"/>
              <a:t>Evolution of Reservations in India</a:t>
            </a:r>
            <a:endParaRPr lang="en-IN" dirty="0"/>
          </a:p>
        </p:txBody>
      </p:sp>
    </p:spTree>
    <p:extLst>
      <p:ext uri="{BB962C8B-B14F-4D97-AF65-F5344CB8AC3E}">
        <p14:creationId xmlns:p14="http://schemas.microsoft.com/office/powerpoint/2010/main" val="281985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5FB8-79D8-F82D-D49B-2CA01EFADF4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FE19EF8-92CF-4AF9-C26A-03123D9B23F3}"/>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sharpenSoften amount="-67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7013" y="0"/>
            <a:ext cx="13166025" cy="6846333"/>
          </a:xfrm>
          <a:prstGeom prst="rect">
            <a:avLst/>
          </a:prstGeom>
        </p:spPr>
      </p:pic>
      <p:sp>
        <p:nvSpPr>
          <p:cNvPr id="2" name="Title 1">
            <a:extLst>
              <a:ext uri="{FF2B5EF4-FFF2-40B4-BE49-F238E27FC236}">
                <a16:creationId xmlns:a16="http://schemas.microsoft.com/office/drawing/2014/main" id="{2A945190-CA97-C30B-EF31-8242BAA4ABE9}"/>
              </a:ext>
            </a:extLst>
          </p:cNvPr>
          <p:cNvSpPr>
            <a:spLocks noGrp="1"/>
          </p:cNvSpPr>
          <p:nvPr>
            <p:ph type="ctrTitle"/>
          </p:nvPr>
        </p:nvSpPr>
        <p:spPr>
          <a:xfrm>
            <a:off x="1523999" y="331232"/>
            <a:ext cx="10223501" cy="838200"/>
          </a:xfrm>
        </p:spPr>
        <p:txBody>
          <a:bodyPr>
            <a:normAutofit/>
          </a:bodyPr>
          <a:lstStyle/>
          <a:p>
            <a:pPr algn="l"/>
            <a:r>
              <a:rPr lang="en-US" sz="4000" b="1" dirty="0">
                <a:latin typeface="+mj-lt"/>
              </a:rPr>
              <a:t>Post-Independence Era – Constitutional Provisions</a:t>
            </a:r>
          </a:p>
        </p:txBody>
      </p:sp>
      <p:sp>
        <p:nvSpPr>
          <p:cNvPr id="3" name="Subtitle 2">
            <a:extLst>
              <a:ext uri="{FF2B5EF4-FFF2-40B4-BE49-F238E27FC236}">
                <a16:creationId xmlns:a16="http://schemas.microsoft.com/office/drawing/2014/main" id="{4EFC1FB0-4644-D4E3-272F-0D3966AFB762}"/>
              </a:ext>
            </a:extLst>
          </p:cNvPr>
          <p:cNvSpPr>
            <a:spLocks noGrp="1"/>
          </p:cNvSpPr>
          <p:nvPr>
            <p:ph type="subTitle" idx="1"/>
          </p:nvPr>
        </p:nvSpPr>
        <p:spPr>
          <a:xfrm>
            <a:off x="812801" y="1651000"/>
            <a:ext cx="10934700" cy="5207000"/>
          </a:xfrm>
        </p:spPr>
        <p:txBody>
          <a:bodyPr>
            <a:normAutofit/>
          </a:bodyPr>
          <a:lstStyle/>
          <a:p>
            <a:pPr algn="just"/>
            <a:r>
              <a:rPr lang="en-US" sz="2800" dirty="0">
                <a:latin typeface="+mj-lt"/>
              </a:rPr>
              <a:t>After independence, the Indian Constitution (1950) institutionalized reservations to promote social justice.</a:t>
            </a:r>
          </a:p>
          <a:p>
            <a:pPr algn="just"/>
            <a:r>
              <a:rPr lang="en-US" sz="2800" b="1" dirty="0">
                <a:latin typeface="+mj-lt"/>
              </a:rPr>
              <a:t>Key provisions:</a:t>
            </a:r>
          </a:p>
          <a:p>
            <a:pPr marL="457200" indent="-457200" algn="just">
              <a:buFont typeface="Arial" panose="020B0604020202020204" pitchFamily="34" charset="0"/>
              <a:buChar char="•"/>
            </a:pPr>
            <a:r>
              <a:rPr lang="en-US" sz="2800" b="1" dirty="0">
                <a:latin typeface="+mj-lt"/>
              </a:rPr>
              <a:t>	Article 15(4): </a:t>
            </a:r>
            <a:r>
              <a:rPr lang="en-US" sz="2800" dirty="0">
                <a:latin typeface="+mj-lt"/>
              </a:rPr>
              <a:t>Allows special provisions for socially and educationally backward classes.</a:t>
            </a:r>
          </a:p>
          <a:p>
            <a:pPr marL="457200" indent="-457200" algn="just">
              <a:buFont typeface="Arial" panose="020B0604020202020204" pitchFamily="34" charset="0"/>
              <a:buChar char="•"/>
            </a:pPr>
            <a:r>
              <a:rPr lang="en-US" sz="2800" b="1" dirty="0">
                <a:latin typeface="+mj-lt"/>
              </a:rPr>
              <a:t>	Article 16(4):</a:t>
            </a:r>
            <a:r>
              <a:rPr lang="en-US" sz="2800" dirty="0">
                <a:latin typeface="+mj-lt"/>
              </a:rPr>
              <a:t> Enables reservation in government jobs for backward classes.</a:t>
            </a:r>
          </a:p>
          <a:p>
            <a:pPr marL="457200" indent="-457200" algn="just">
              <a:buFont typeface="Arial" panose="020B0604020202020204" pitchFamily="34" charset="0"/>
              <a:buChar char="•"/>
            </a:pPr>
            <a:r>
              <a:rPr lang="en-US" sz="2800" b="1" dirty="0">
                <a:latin typeface="+mj-lt"/>
              </a:rPr>
              <a:t>	Article 46: </a:t>
            </a:r>
            <a:r>
              <a:rPr lang="en-US" sz="2800" dirty="0">
                <a:latin typeface="+mj-lt"/>
              </a:rPr>
              <a:t>Directs the state to promote the educational and economic interests of SCs, STs, and weaker sections.</a:t>
            </a:r>
            <a:endParaRPr lang="en-IN" sz="2800" dirty="0">
              <a:latin typeface="+mj-lt"/>
            </a:endParaRPr>
          </a:p>
        </p:txBody>
      </p:sp>
      <p:sp>
        <p:nvSpPr>
          <p:cNvPr id="4" name="TextBox 3">
            <a:extLst>
              <a:ext uri="{FF2B5EF4-FFF2-40B4-BE49-F238E27FC236}">
                <a16:creationId xmlns:a16="http://schemas.microsoft.com/office/drawing/2014/main" id="{D01C019C-1346-931C-E992-064A4A017CC1}"/>
              </a:ext>
            </a:extLst>
          </p:cNvPr>
          <p:cNvSpPr txBox="1"/>
          <p:nvPr/>
        </p:nvSpPr>
        <p:spPr>
          <a:xfrm>
            <a:off x="8745764" y="6477001"/>
            <a:ext cx="3446236" cy="369332"/>
          </a:xfrm>
          <a:prstGeom prst="rect">
            <a:avLst/>
          </a:prstGeom>
          <a:noFill/>
        </p:spPr>
        <p:txBody>
          <a:bodyPr wrap="square" rtlCol="0">
            <a:spAutoFit/>
          </a:bodyPr>
          <a:lstStyle/>
          <a:p>
            <a:r>
              <a:rPr lang="en-US" sz="1800" dirty="0"/>
              <a:t>Evolution of Reservations in India</a:t>
            </a:r>
            <a:endParaRPr lang="en-IN" dirty="0"/>
          </a:p>
        </p:txBody>
      </p:sp>
    </p:spTree>
    <p:extLst>
      <p:ext uri="{BB962C8B-B14F-4D97-AF65-F5344CB8AC3E}">
        <p14:creationId xmlns:p14="http://schemas.microsoft.com/office/powerpoint/2010/main" val="248813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1FBE9-217F-D56F-CD11-14514477B51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AAC1C1F-50F1-B428-A361-091414B37534}"/>
              </a:ext>
            </a:extLst>
          </p:cNvPr>
          <p:cNvPicPr>
            <a:picLocks noChangeAspect="1"/>
          </p:cNvPicPr>
          <p:nvPr/>
        </p:nvPicPr>
        <p:blipFill>
          <a:blip r:embed="rId2">
            <a:alphaModFix amt="47000"/>
            <a:extLst>
              <a:ext uri="{BEBA8EAE-BF5A-486C-A8C5-ECC9F3942E4B}">
                <a14:imgProps xmlns:a14="http://schemas.microsoft.com/office/drawing/2010/main">
                  <a14:imgLayer r:embed="rId3">
                    <a14:imgEffect>
                      <a14:sharpenSoften amount="-64000"/>
                    </a14:imgEffect>
                  </a14:imgLayer>
                </a14:imgProps>
              </a:ext>
              <a:ext uri="{28A0092B-C50C-407E-A947-70E740481C1C}">
                <a14:useLocalDpi xmlns:a14="http://schemas.microsoft.com/office/drawing/2010/main" val="0"/>
              </a:ext>
            </a:extLst>
          </a:blip>
          <a:stretch>
            <a:fillRect/>
          </a:stretch>
        </p:blipFill>
        <p:spPr>
          <a:xfrm>
            <a:off x="0" y="-152400"/>
            <a:ext cx="12192000" cy="7006771"/>
          </a:xfrm>
          <a:prstGeom prst="rect">
            <a:avLst/>
          </a:prstGeom>
        </p:spPr>
      </p:pic>
      <p:sp>
        <p:nvSpPr>
          <p:cNvPr id="2" name="Title 1">
            <a:extLst>
              <a:ext uri="{FF2B5EF4-FFF2-40B4-BE49-F238E27FC236}">
                <a16:creationId xmlns:a16="http://schemas.microsoft.com/office/drawing/2014/main" id="{3EFBB824-91A4-BFC0-8A0F-0CFB77D9786E}"/>
              </a:ext>
            </a:extLst>
          </p:cNvPr>
          <p:cNvSpPr>
            <a:spLocks noGrp="1"/>
          </p:cNvSpPr>
          <p:nvPr>
            <p:ph type="ctrTitle"/>
          </p:nvPr>
        </p:nvSpPr>
        <p:spPr>
          <a:xfrm>
            <a:off x="965200" y="330199"/>
            <a:ext cx="10490199" cy="1358901"/>
          </a:xfrm>
        </p:spPr>
        <p:txBody>
          <a:bodyPr>
            <a:normAutofit/>
          </a:bodyPr>
          <a:lstStyle/>
          <a:p>
            <a:pPr algn="justLow"/>
            <a:r>
              <a:rPr lang="en-US" sz="4000" b="1" dirty="0">
                <a:latin typeface="+mj-lt"/>
              </a:rPr>
              <a:t>The Mandal Commission and OBC Reservations (1979-1990)</a:t>
            </a:r>
          </a:p>
        </p:txBody>
      </p:sp>
      <p:sp>
        <p:nvSpPr>
          <p:cNvPr id="3" name="Subtitle 2">
            <a:extLst>
              <a:ext uri="{FF2B5EF4-FFF2-40B4-BE49-F238E27FC236}">
                <a16:creationId xmlns:a16="http://schemas.microsoft.com/office/drawing/2014/main" id="{F75B9EE1-8871-D81F-39D7-CE762B540DDF}"/>
              </a:ext>
            </a:extLst>
          </p:cNvPr>
          <p:cNvSpPr>
            <a:spLocks noGrp="1"/>
          </p:cNvSpPr>
          <p:nvPr>
            <p:ph type="subTitle" idx="1"/>
          </p:nvPr>
        </p:nvSpPr>
        <p:spPr>
          <a:xfrm>
            <a:off x="965200" y="2095499"/>
            <a:ext cx="10366828" cy="4114800"/>
          </a:xfrm>
        </p:spPr>
        <p:txBody>
          <a:bodyPr>
            <a:normAutofit fontScale="92500" lnSpcReduction="10000"/>
          </a:bodyPr>
          <a:lstStyle/>
          <a:p>
            <a:pPr algn="justLow"/>
            <a:r>
              <a:rPr lang="en-US" sz="2800" b="1" dirty="0">
                <a:latin typeface="+mj-lt"/>
              </a:rPr>
              <a:t>Mandal Commission (1979):</a:t>
            </a:r>
          </a:p>
          <a:p>
            <a:pPr marL="457200" indent="-457200" algn="justLow">
              <a:buFont typeface="Arial" panose="020B0604020202020204" pitchFamily="34" charset="0"/>
              <a:buChar char="•"/>
            </a:pPr>
            <a:r>
              <a:rPr lang="en-US" sz="2800" dirty="0">
                <a:latin typeface="+mj-lt"/>
              </a:rPr>
              <a:t>Recommended 27% reservation for Other Backward Classes (OBCs) in government jobs and educational institutions.</a:t>
            </a:r>
          </a:p>
          <a:p>
            <a:pPr marL="457200" indent="-457200" algn="justLow">
              <a:buFont typeface="Arial" panose="020B0604020202020204" pitchFamily="34" charset="0"/>
              <a:buChar char="•"/>
            </a:pPr>
            <a:r>
              <a:rPr lang="en-US" sz="2800" dirty="0">
                <a:latin typeface="+mj-lt"/>
              </a:rPr>
              <a:t>Identified 52% of India's population as OBC based on social and economic criteria.</a:t>
            </a:r>
          </a:p>
          <a:p>
            <a:pPr algn="justLow"/>
            <a:r>
              <a:rPr lang="en-US" sz="2800" b="1" dirty="0">
                <a:latin typeface="+mj-lt"/>
              </a:rPr>
              <a:t>Implementation in 1990:</a:t>
            </a:r>
          </a:p>
          <a:p>
            <a:pPr marL="457200" indent="-457200" algn="justLow">
              <a:buFont typeface="Arial" panose="020B0604020202020204" pitchFamily="34" charset="0"/>
              <a:buChar char="•"/>
            </a:pPr>
            <a:r>
              <a:rPr lang="en-US" sz="2800" dirty="0">
                <a:latin typeface="+mj-lt"/>
              </a:rPr>
              <a:t>Prime Minister </a:t>
            </a:r>
            <a:r>
              <a:rPr lang="en-US" sz="2800" b="1" dirty="0">
                <a:latin typeface="+mj-lt"/>
              </a:rPr>
              <a:t>V.P. Singh </a:t>
            </a:r>
            <a:r>
              <a:rPr lang="en-US" sz="2800" dirty="0">
                <a:latin typeface="+mj-lt"/>
              </a:rPr>
              <a:t>implemented </a:t>
            </a:r>
            <a:r>
              <a:rPr lang="en-US" sz="2800" b="1" dirty="0">
                <a:latin typeface="+mj-lt"/>
              </a:rPr>
              <a:t>27% OBC </a:t>
            </a:r>
            <a:r>
              <a:rPr lang="en-US" sz="2800" dirty="0">
                <a:latin typeface="+mj-lt"/>
              </a:rPr>
              <a:t>reservations in central government jobs, leading to nationwide protests.</a:t>
            </a:r>
          </a:p>
          <a:p>
            <a:pPr marL="457200" indent="-457200" algn="justLow">
              <a:buFont typeface="Arial" panose="020B0604020202020204" pitchFamily="34" charset="0"/>
              <a:buChar char="•"/>
            </a:pPr>
            <a:r>
              <a:rPr lang="en-US" sz="2800" dirty="0">
                <a:latin typeface="+mj-lt"/>
              </a:rPr>
              <a:t>The </a:t>
            </a:r>
            <a:r>
              <a:rPr lang="en-US" sz="2800" b="1" dirty="0">
                <a:latin typeface="+mj-lt"/>
              </a:rPr>
              <a:t>Indra Sawhney Case (1992) </a:t>
            </a:r>
            <a:r>
              <a:rPr lang="en-US" sz="2800" dirty="0">
                <a:latin typeface="+mj-lt"/>
              </a:rPr>
              <a:t>upheld the policy but imposed a </a:t>
            </a:r>
            <a:r>
              <a:rPr lang="en-US" sz="2800" b="1" dirty="0">
                <a:latin typeface="+mj-lt"/>
              </a:rPr>
              <a:t>50%</a:t>
            </a:r>
            <a:r>
              <a:rPr lang="en-US" sz="2800" dirty="0">
                <a:latin typeface="+mj-lt"/>
              </a:rPr>
              <a:t> cap on total reservations.</a:t>
            </a:r>
            <a:endParaRPr lang="en-IN" sz="2800" dirty="0">
              <a:latin typeface="+mj-lt"/>
            </a:endParaRPr>
          </a:p>
        </p:txBody>
      </p:sp>
      <p:sp>
        <p:nvSpPr>
          <p:cNvPr id="4" name="TextBox 3">
            <a:extLst>
              <a:ext uri="{FF2B5EF4-FFF2-40B4-BE49-F238E27FC236}">
                <a16:creationId xmlns:a16="http://schemas.microsoft.com/office/drawing/2014/main" id="{921CDD24-89FD-DEE5-5229-CFCC67B7BE09}"/>
              </a:ext>
            </a:extLst>
          </p:cNvPr>
          <p:cNvSpPr txBox="1"/>
          <p:nvPr/>
        </p:nvSpPr>
        <p:spPr>
          <a:xfrm>
            <a:off x="8745764" y="6477001"/>
            <a:ext cx="3446236" cy="369332"/>
          </a:xfrm>
          <a:prstGeom prst="rect">
            <a:avLst/>
          </a:prstGeom>
          <a:noFill/>
        </p:spPr>
        <p:txBody>
          <a:bodyPr wrap="square" rtlCol="0">
            <a:spAutoFit/>
          </a:bodyPr>
          <a:lstStyle/>
          <a:p>
            <a:r>
              <a:rPr lang="en-US" sz="1800" dirty="0"/>
              <a:t>Evolution of Reservations in India</a:t>
            </a:r>
            <a:endParaRPr lang="en-IN" dirty="0"/>
          </a:p>
        </p:txBody>
      </p:sp>
    </p:spTree>
    <p:extLst>
      <p:ext uri="{BB962C8B-B14F-4D97-AF65-F5344CB8AC3E}">
        <p14:creationId xmlns:p14="http://schemas.microsoft.com/office/powerpoint/2010/main" val="1001270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4638</TotalTime>
  <Words>1634</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Edwardian Script ITC</vt:lpstr>
      <vt:lpstr>Office Theme</vt:lpstr>
      <vt:lpstr>PowerPoint Presentation</vt:lpstr>
      <vt:lpstr>PowerPoint Presentation</vt:lpstr>
      <vt:lpstr>What is Affirmative Action?</vt:lpstr>
      <vt:lpstr>Evolution and Historical Context</vt:lpstr>
      <vt:lpstr>Evolution of Reservations in India</vt:lpstr>
      <vt:lpstr>Evolution of Reservations in India</vt:lpstr>
      <vt:lpstr>Pre-Independence Era (Colonial Period)</vt:lpstr>
      <vt:lpstr>Post-Independence Era – Constitutional Provisions</vt:lpstr>
      <vt:lpstr>The Mandal Commission and OBC Reservations (1979-1990)</vt:lpstr>
      <vt:lpstr>Landmark Cases Related to Reservations</vt:lpstr>
      <vt:lpstr>Indra Sawhney v. Union of India (1992) – The Mandal Case</vt:lpstr>
      <vt:lpstr>PowerPoint Presentation</vt:lpstr>
      <vt:lpstr>Ashoka Kumar Thakur v. Union of India (2008) – Higher Education Case</vt:lpstr>
      <vt:lpstr>Ashoka Kumar Thakur v. Union of India (2008) – Higher Education Case</vt:lpstr>
      <vt:lpstr>Maratha Reservation Case (2021) – Exceeding the 50% Cap</vt:lpstr>
      <vt:lpstr>Maratha Reservation Case (2021) – Exceeding the 50% Cap</vt:lpstr>
      <vt:lpstr>EWS Quota Case (2019) – Economic-Based Reservations</vt:lpstr>
      <vt:lpstr>EWS Quota Case (2019) – Economic-Based Reservations</vt:lpstr>
      <vt:lpstr>EWS Quota Case (2019) – Economic-Based Reservations</vt:lpstr>
      <vt:lpstr>Present Status of Reservations in India</vt:lpstr>
      <vt:lpstr>Present Status of Reservations in India</vt:lpstr>
      <vt:lpstr>Criticism and Support for Reservations</vt:lpstr>
      <vt:lpstr>Criticism and Support for Reservations</vt:lpstr>
      <vt:lpstr>Conclusion &amp; 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Kumar</dc:creator>
  <cp:lastModifiedBy>Nitin Kumar</cp:lastModifiedBy>
  <cp:revision>1</cp:revision>
  <dcterms:created xsi:type="dcterms:W3CDTF">2025-03-31T10:56:39Z</dcterms:created>
  <dcterms:modified xsi:type="dcterms:W3CDTF">2025-04-03T16:14:39Z</dcterms:modified>
</cp:coreProperties>
</file>