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8" autoAdjust="0"/>
    <p:restoredTop sz="94660"/>
  </p:normalViewPr>
  <p:slideViewPr>
    <p:cSldViewPr snapToGrid="0">
      <p:cViewPr varScale="1">
        <p:scale>
          <a:sx n="117" d="100"/>
          <a:sy n="117" d="100"/>
        </p:scale>
        <p:origin x="298"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BF2CC3C-F27B-406F-A918-5907BD24B5A8}"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32419AC-675E-4344-B610-D1CFBE523A7F}" type="slidenum">
              <a:rPr lang="en-IN" smtClean="0"/>
              <a:t>‹#›</a:t>
            </a:fld>
            <a:endParaRPr lang="en-IN"/>
          </a:p>
        </p:txBody>
      </p:sp>
    </p:spTree>
    <p:extLst>
      <p:ext uri="{BB962C8B-B14F-4D97-AF65-F5344CB8AC3E}">
        <p14:creationId xmlns:p14="http://schemas.microsoft.com/office/powerpoint/2010/main" val="125683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F2CC3C-F27B-406F-A918-5907BD24B5A8}"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32419AC-675E-4344-B610-D1CFBE523A7F}" type="slidenum">
              <a:rPr lang="en-IN" smtClean="0"/>
              <a:t>‹#›</a:t>
            </a:fld>
            <a:endParaRPr lang="en-IN"/>
          </a:p>
        </p:txBody>
      </p:sp>
    </p:spTree>
    <p:extLst>
      <p:ext uri="{BB962C8B-B14F-4D97-AF65-F5344CB8AC3E}">
        <p14:creationId xmlns:p14="http://schemas.microsoft.com/office/powerpoint/2010/main" val="258800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F2CC3C-F27B-406F-A918-5907BD24B5A8}"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32419AC-675E-4344-B610-D1CFBE523A7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55236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BF2CC3C-F27B-406F-A918-5907BD24B5A8}"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32419AC-675E-4344-B610-D1CFBE523A7F}" type="slidenum">
              <a:rPr lang="en-IN" smtClean="0"/>
              <a:t>‹#›</a:t>
            </a:fld>
            <a:endParaRPr lang="en-IN"/>
          </a:p>
        </p:txBody>
      </p:sp>
    </p:spTree>
    <p:extLst>
      <p:ext uri="{BB962C8B-B14F-4D97-AF65-F5344CB8AC3E}">
        <p14:creationId xmlns:p14="http://schemas.microsoft.com/office/powerpoint/2010/main" val="1832129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BF2CC3C-F27B-406F-A918-5907BD24B5A8}"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32419AC-675E-4344-B610-D1CFBE523A7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23627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BF2CC3C-F27B-406F-A918-5907BD24B5A8}"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32419AC-675E-4344-B610-D1CFBE523A7F}" type="slidenum">
              <a:rPr lang="en-IN" smtClean="0"/>
              <a:t>‹#›</a:t>
            </a:fld>
            <a:endParaRPr lang="en-IN"/>
          </a:p>
        </p:txBody>
      </p:sp>
    </p:spTree>
    <p:extLst>
      <p:ext uri="{BB962C8B-B14F-4D97-AF65-F5344CB8AC3E}">
        <p14:creationId xmlns:p14="http://schemas.microsoft.com/office/powerpoint/2010/main" val="1006500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F2CC3C-F27B-406F-A918-5907BD24B5A8}"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2419AC-675E-4344-B610-D1CFBE523A7F}" type="slidenum">
              <a:rPr lang="en-IN" smtClean="0"/>
              <a:t>‹#›</a:t>
            </a:fld>
            <a:endParaRPr lang="en-IN"/>
          </a:p>
        </p:txBody>
      </p:sp>
    </p:spTree>
    <p:extLst>
      <p:ext uri="{BB962C8B-B14F-4D97-AF65-F5344CB8AC3E}">
        <p14:creationId xmlns:p14="http://schemas.microsoft.com/office/powerpoint/2010/main" val="2797791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F2CC3C-F27B-406F-A918-5907BD24B5A8}"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2419AC-675E-4344-B610-D1CFBE523A7F}" type="slidenum">
              <a:rPr lang="en-IN" smtClean="0"/>
              <a:t>‹#›</a:t>
            </a:fld>
            <a:endParaRPr lang="en-IN"/>
          </a:p>
        </p:txBody>
      </p:sp>
    </p:spTree>
    <p:extLst>
      <p:ext uri="{BB962C8B-B14F-4D97-AF65-F5344CB8AC3E}">
        <p14:creationId xmlns:p14="http://schemas.microsoft.com/office/powerpoint/2010/main" val="952266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F2CC3C-F27B-406F-A918-5907BD24B5A8}"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2419AC-675E-4344-B610-D1CFBE523A7F}" type="slidenum">
              <a:rPr lang="en-IN" smtClean="0"/>
              <a:t>‹#›</a:t>
            </a:fld>
            <a:endParaRPr lang="en-IN"/>
          </a:p>
        </p:txBody>
      </p:sp>
    </p:spTree>
    <p:extLst>
      <p:ext uri="{BB962C8B-B14F-4D97-AF65-F5344CB8AC3E}">
        <p14:creationId xmlns:p14="http://schemas.microsoft.com/office/powerpoint/2010/main" val="4150611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F2CC3C-F27B-406F-A918-5907BD24B5A8}"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32419AC-675E-4344-B610-D1CFBE523A7F}" type="slidenum">
              <a:rPr lang="en-IN" smtClean="0"/>
              <a:t>‹#›</a:t>
            </a:fld>
            <a:endParaRPr lang="en-IN"/>
          </a:p>
        </p:txBody>
      </p:sp>
    </p:spTree>
    <p:extLst>
      <p:ext uri="{BB962C8B-B14F-4D97-AF65-F5344CB8AC3E}">
        <p14:creationId xmlns:p14="http://schemas.microsoft.com/office/powerpoint/2010/main" val="33663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BF2CC3C-F27B-406F-A918-5907BD24B5A8}"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32419AC-675E-4344-B610-D1CFBE523A7F}" type="slidenum">
              <a:rPr lang="en-IN" smtClean="0"/>
              <a:t>‹#›</a:t>
            </a:fld>
            <a:endParaRPr lang="en-IN"/>
          </a:p>
        </p:txBody>
      </p:sp>
    </p:spTree>
    <p:extLst>
      <p:ext uri="{BB962C8B-B14F-4D97-AF65-F5344CB8AC3E}">
        <p14:creationId xmlns:p14="http://schemas.microsoft.com/office/powerpoint/2010/main" val="2526410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F2CC3C-F27B-406F-A918-5907BD24B5A8}" type="datetimeFigureOut">
              <a:rPr lang="en-IN" smtClean="0"/>
              <a:t>09-10-2023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32419AC-675E-4344-B610-D1CFBE523A7F}" type="slidenum">
              <a:rPr lang="en-IN" smtClean="0"/>
              <a:t>‹#›</a:t>
            </a:fld>
            <a:endParaRPr lang="en-IN"/>
          </a:p>
        </p:txBody>
      </p:sp>
    </p:spTree>
    <p:extLst>
      <p:ext uri="{BB962C8B-B14F-4D97-AF65-F5344CB8AC3E}">
        <p14:creationId xmlns:p14="http://schemas.microsoft.com/office/powerpoint/2010/main" val="1551207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BF2CC3C-F27B-406F-A918-5907BD24B5A8}" type="datetimeFigureOut">
              <a:rPr lang="en-IN" smtClean="0"/>
              <a:t>09-10-2023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32419AC-675E-4344-B610-D1CFBE523A7F}" type="slidenum">
              <a:rPr lang="en-IN" smtClean="0"/>
              <a:t>‹#›</a:t>
            </a:fld>
            <a:endParaRPr lang="en-IN"/>
          </a:p>
        </p:txBody>
      </p:sp>
    </p:spTree>
    <p:extLst>
      <p:ext uri="{BB962C8B-B14F-4D97-AF65-F5344CB8AC3E}">
        <p14:creationId xmlns:p14="http://schemas.microsoft.com/office/powerpoint/2010/main" val="4136952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F2CC3C-F27B-406F-A918-5907BD24B5A8}" type="datetimeFigureOut">
              <a:rPr lang="en-IN" smtClean="0"/>
              <a:t>09-10-2023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32419AC-675E-4344-B610-D1CFBE523A7F}" type="slidenum">
              <a:rPr lang="en-IN" smtClean="0"/>
              <a:t>‹#›</a:t>
            </a:fld>
            <a:endParaRPr lang="en-IN"/>
          </a:p>
        </p:txBody>
      </p:sp>
    </p:spTree>
    <p:extLst>
      <p:ext uri="{BB962C8B-B14F-4D97-AF65-F5344CB8AC3E}">
        <p14:creationId xmlns:p14="http://schemas.microsoft.com/office/powerpoint/2010/main" val="3412883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F2CC3C-F27B-406F-A918-5907BD24B5A8}"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32419AC-675E-4344-B610-D1CFBE523A7F}" type="slidenum">
              <a:rPr lang="en-IN" smtClean="0"/>
              <a:t>‹#›</a:t>
            </a:fld>
            <a:endParaRPr lang="en-IN"/>
          </a:p>
        </p:txBody>
      </p:sp>
    </p:spTree>
    <p:extLst>
      <p:ext uri="{BB962C8B-B14F-4D97-AF65-F5344CB8AC3E}">
        <p14:creationId xmlns:p14="http://schemas.microsoft.com/office/powerpoint/2010/main" val="3746884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F2CC3C-F27B-406F-A918-5907BD24B5A8}"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32419AC-675E-4344-B610-D1CFBE523A7F}" type="slidenum">
              <a:rPr lang="en-IN" smtClean="0"/>
              <a:t>‹#›</a:t>
            </a:fld>
            <a:endParaRPr lang="en-IN"/>
          </a:p>
        </p:txBody>
      </p:sp>
    </p:spTree>
    <p:extLst>
      <p:ext uri="{BB962C8B-B14F-4D97-AF65-F5344CB8AC3E}">
        <p14:creationId xmlns:p14="http://schemas.microsoft.com/office/powerpoint/2010/main" val="2176096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BF2CC3C-F27B-406F-A918-5907BD24B5A8}" type="datetimeFigureOut">
              <a:rPr lang="en-IN" smtClean="0"/>
              <a:t>09-10-2023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32419AC-675E-4344-B610-D1CFBE523A7F}" type="slidenum">
              <a:rPr lang="en-IN" smtClean="0"/>
              <a:t>‹#›</a:t>
            </a:fld>
            <a:endParaRPr lang="en-IN"/>
          </a:p>
        </p:txBody>
      </p:sp>
    </p:spTree>
    <p:extLst>
      <p:ext uri="{BB962C8B-B14F-4D97-AF65-F5344CB8AC3E}">
        <p14:creationId xmlns:p14="http://schemas.microsoft.com/office/powerpoint/2010/main" val="1826035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Mastering Functions &amp; Modules in Python</a:t>
            </a:r>
            <a:br>
              <a:rPr lang="en-US" b="1" dirty="0" smtClean="0"/>
            </a:br>
            <a:endParaRPr lang="en-US" dirty="0"/>
          </a:p>
        </p:txBody>
      </p:sp>
      <p:sp>
        <p:nvSpPr>
          <p:cNvPr id="3" name="Subtitle 2"/>
          <p:cNvSpPr>
            <a:spLocks noGrp="1"/>
          </p:cNvSpPr>
          <p:nvPr>
            <p:ph type="subTitle" idx="1"/>
          </p:nvPr>
        </p:nvSpPr>
        <p:spPr/>
        <p:txBody>
          <a:bodyPr>
            <a:normAutofit fontScale="25000" lnSpcReduction="20000"/>
          </a:bodyPr>
          <a:lstStyle/>
          <a:p>
            <a:r>
              <a:rPr lang="en-US" sz="8600" dirty="0" smtClean="0"/>
              <a:t>A comprehensive guide to understanding the power and versatility of functions and modules in Python for efficient data manipulation.</a:t>
            </a:r>
          </a:p>
          <a:p>
            <a:endParaRPr lang="en-US" sz="8600" dirty="0"/>
          </a:p>
          <a:p>
            <a:endParaRPr lang="en-US" sz="8600" dirty="0" smtClean="0"/>
          </a:p>
          <a:p>
            <a:endParaRPr lang="en-US" sz="8600" dirty="0"/>
          </a:p>
          <a:p>
            <a:r>
              <a:rPr lang="en-US" sz="8600" dirty="0" smtClean="0"/>
              <a:t>By – NITISHA PATIL</a:t>
            </a:r>
          </a:p>
          <a:p>
            <a:endParaRPr lang="en-US" dirty="0" smtClean="0"/>
          </a:p>
          <a:p>
            <a:endParaRPr lang="en-IN" dirty="0"/>
          </a:p>
        </p:txBody>
      </p:sp>
    </p:spTree>
    <p:extLst>
      <p:ext uri="{BB962C8B-B14F-4D97-AF65-F5344CB8AC3E}">
        <p14:creationId xmlns:p14="http://schemas.microsoft.com/office/powerpoint/2010/main" val="3991271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031330"/>
            <a:ext cx="10515600" cy="1325563"/>
          </a:xfrm>
        </p:spPr>
        <p:txBody>
          <a:bodyPr/>
          <a:lstStyle/>
          <a:p>
            <a:r>
              <a:rPr lang="en-US" b="1" i="1" dirty="0" smtClean="0"/>
              <a:t>Benefits of using Functions and Modules</a:t>
            </a:r>
            <a:r>
              <a:rPr lang="en-US" b="1" dirty="0" smtClean="0"/>
              <a:t/>
            </a:r>
            <a:br>
              <a:rPr lang="en-US" b="1" dirty="0" smtClean="0"/>
            </a:br>
            <a:endParaRPr lang="en-IN" dirty="0"/>
          </a:p>
        </p:txBody>
      </p:sp>
      <p:sp>
        <p:nvSpPr>
          <p:cNvPr id="3" name="Content Placeholder 2"/>
          <p:cNvSpPr>
            <a:spLocks noGrp="1"/>
          </p:cNvSpPr>
          <p:nvPr>
            <p:ph idx="1"/>
          </p:nvPr>
        </p:nvSpPr>
        <p:spPr/>
        <p:txBody>
          <a:bodyPr>
            <a:normAutofit fontScale="77500" lnSpcReduction="20000"/>
          </a:bodyPr>
          <a:lstStyle/>
          <a:p>
            <a:endParaRPr lang="en-US" b="1" dirty="0" smtClean="0"/>
          </a:p>
          <a:p>
            <a:r>
              <a:rPr lang="en-US" sz="1800" dirty="0" smtClean="0"/>
              <a:t>Functions and modules are essential concepts in programming that offer various benefits to developers. Here are some of the key advantages of using functions and modules in your code:</a:t>
            </a:r>
          </a:p>
          <a:p>
            <a:pPr marL="0" indent="0">
              <a:buNone/>
            </a:pPr>
            <a:r>
              <a:rPr lang="en-US" sz="1800" b="1" i="1" dirty="0" smtClean="0"/>
              <a:t>Benefits of Using Functions:</a:t>
            </a:r>
            <a:endParaRPr lang="en-US" sz="1800" b="1" dirty="0" smtClean="0"/>
          </a:p>
          <a:p>
            <a:r>
              <a:rPr lang="en-US" sz="1800" dirty="0" smtClean="0"/>
              <a:t>Code Re usability: Functions allow you to encapsulate a block of code that performs a specific task. You can reuse the same function multiple times in your program, promoting code re usability and reducing redundancy.</a:t>
            </a:r>
          </a:p>
          <a:p>
            <a:r>
              <a:rPr lang="en-US" sz="1800" dirty="0" smtClean="0"/>
              <a:t>Modularity: Functions promote modularity by breaking down complex tasks into smaller, manageable parts. This makes your code easier to understand, maintain, and debug. Each function can focus on a single responsibility, improving the overall organization of your code.</a:t>
            </a:r>
          </a:p>
          <a:p>
            <a:r>
              <a:rPr lang="en-US" sz="1800" dirty="0" smtClean="0"/>
              <a:t>Abstraction: Functions abstract away the implementation details of a specific task. Users of the function only need to know what the function does (its purpose) and how to use it (its interface), without needing to understand the underlying code.</a:t>
            </a:r>
          </a:p>
          <a:p>
            <a:r>
              <a:rPr lang="en-US" sz="1800" dirty="0" smtClean="0"/>
              <a:t>Maintainability: When you need to make changes or fix bugs in your code, having well-structured functions makes it easier to locate and address issues without affecting the rest of your program.</a:t>
            </a:r>
          </a:p>
          <a:p>
            <a:endParaRPr lang="en-US" sz="1400" dirty="0" smtClean="0"/>
          </a:p>
          <a:p>
            <a:endParaRPr lang="en-IN" dirty="0"/>
          </a:p>
        </p:txBody>
      </p:sp>
    </p:spTree>
    <p:extLst>
      <p:ext uri="{BB962C8B-B14F-4D97-AF65-F5344CB8AC3E}">
        <p14:creationId xmlns:p14="http://schemas.microsoft.com/office/powerpoint/2010/main" val="31345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t>Benefits of Using Modules:</a:t>
            </a:r>
            <a:r>
              <a:rPr lang="en-IN" b="1" dirty="0" smtClean="0"/>
              <a:t/>
            </a:r>
            <a:br>
              <a:rPr lang="en-IN" b="1" dirty="0" smtClean="0"/>
            </a:br>
            <a:endParaRPr lang="en-IN" dirty="0"/>
          </a:p>
        </p:txBody>
      </p:sp>
      <p:sp>
        <p:nvSpPr>
          <p:cNvPr id="3" name="Content Placeholder 2"/>
          <p:cNvSpPr>
            <a:spLocks noGrp="1"/>
          </p:cNvSpPr>
          <p:nvPr>
            <p:ph idx="1"/>
          </p:nvPr>
        </p:nvSpPr>
        <p:spPr/>
        <p:txBody>
          <a:bodyPr>
            <a:normAutofit fontScale="47500" lnSpcReduction="20000"/>
          </a:bodyPr>
          <a:lstStyle/>
          <a:p>
            <a:r>
              <a:rPr lang="en-US" sz="2900" dirty="0" smtClean="0"/>
              <a:t>Code Organization: Modules allow you to organize related functions, variables, and classes into separate files. This modular structure enhances code organization and makes it easier to manage large code bases.</a:t>
            </a:r>
          </a:p>
          <a:p>
            <a:r>
              <a:rPr lang="en-US" sz="2900" dirty="0" smtClean="0"/>
              <a:t>Encapsulation: Modules can encapsulate related code, data, and functionality. You can control the visibility of variables and functions within a module, preventing unwanted access or modification from outside code.</a:t>
            </a:r>
          </a:p>
          <a:p>
            <a:r>
              <a:rPr lang="en-US" sz="2900" dirty="0" smtClean="0"/>
              <a:t>Namespace Management: Modules provide a namespace for your code. This means you can use the same function or variable names in different modules without conflicts, as long as they are in separate namespaces.</a:t>
            </a:r>
          </a:p>
          <a:p>
            <a:r>
              <a:rPr lang="en-US" sz="2900" dirty="0" smtClean="0"/>
              <a:t>Code re usability: Just like functions, modules promote code re usability. You can import and reuse modules in multiple parts of your program or even in different projects.</a:t>
            </a:r>
          </a:p>
          <a:p>
            <a:r>
              <a:rPr lang="en-US" sz="2900" dirty="0" smtClean="0"/>
              <a:t>Collaboration: Modules facilitate collaboration among developers working on the same project. Different team members can work on separate modules, reducing the likelihood of code conflicts.</a:t>
            </a:r>
          </a:p>
          <a:p>
            <a:r>
              <a:rPr lang="en-US" sz="2900" dirty="0" smtClean="0"/>
              <a:t>Third-Party Libraries: Modules also refer to libraries and packages developed by others. You can leverage third-party modules to add pre-built functionality to your projects, saving you time and effort.</a:t>
            </a:r>
          </a:p>
          <a:p>
            <a:endParaRPr lang="en-IN" dirty="0"/>
          </a:p>
        </p:txBody>
      </p:sp>
    </p:spTree>
    <p:extLst>
      <p:ext uri="{BB962C8B-B14F-4D97-AF65-F5344CB8AC3E}">
        <p14:creationId xmlns:p14="http://schemas.microsoft.com/office/powerpoint/2010/main" val="2662119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t>Understanding Functions in Python</a:t>
            </a:r>
            <a:r>
              <a:rPr lang="en-IN" b="1" dirty="0" smtClean="0"/>
              <a:t/>
            </a:r>
            <a:br>
              <a:rPr lang="en-IN" b="1" dirty="0" smtClean="0"/>
            </a:br>
            <a:endParaRPr lang="en-IN" dirty="0"/>
          </a:p>
        </p:txBody>
      </p:sp>
      <p:sp>
        <p:nvSpPr>
          <p:cNvPr id="3" name="Content Placeholder 2"/>
          <p:cNvSpPr>
            <a:spLocks noGrp="1"/>
          </p:cNvSpPr>
          <p:nvPr>
            <p:ph idx="1"/>
          </p:nvPr>
        </p:nvSpPr>
        <p:spPr/>
        <p:txBody>
          <a:bodyPr>
            <a:normAutofit/>
          </a:bodyPr>
          <a:lstStyle/>
          <a:p>
            <a:endParaRPr lang="en-IN" sz="1800" dirty="0" smtClean="0"/>
          </a:p>
          <a:p>
            <a:pPr marL="0" indent="0">
              <a:buNone/>
            </a:pPr>
            <a:r>
              <a:rPr lang="en-IN" sz="1800" b="1" dirty="0" smtClean="0"/>
              <a:t>Modularity</a:t>
            </a:r>
          </a:p>
          <a:p>
            <a:r>
              <a:rPr lang="en-IN" sz="1800" dirty="0" smtClean="0"/>
              <a:t>Break down complex problems into smaller, organized functions.</a:t>
            </a:r>
          </a:p>
          <a:p>
            <a:pPr marL="0" indent="0">
              <a:buNone/>
            </a:pPr>
            <a:r>
              <a:rPr lang="en-IN" sz="1800" b="1" dirty="0" smtClean="0"/>
              <a:t>Code Re-usability</a:t>
            </a:r>
          </a:p>
          <a:p>
            <a:r>
              <a:rPr lang="en-IN" sz="1800" dirty="0" smtClean="0"/>
              <a:t>Reuse functions to avoid repetitive code and improve productivity.</a:t>
            </a:r>
          </a:p>
          <a:p>
            <a:pPr marL="0" indent="0">
              <a:buNone/>
            </a:pPr>
            <a:r>
              <a:rPr lang="en-IN" sz="1800" b="1" dirty="0" smtClean="0"/>
              <a:t>Abstraction</a:t>
            </a:r>
          </a:p>
          <a:p>
            <a:r>
              <a:rPr lang="en-IN" sz="1800" dirty="0" smtClean="0"/>
              <a:t>Hide complex implementation details and focus on high-level functionality.</a:t>
            </a:r>
          </a:p>
          <a:p>
            <a:pPr marL="0" indent="0">
              <a:buNone/>
            </a:pPr>
            <a:r>
              <a:rPr lang="en-IN" sz="1800" b="1" dirty="0" smtClean="0"/>
              <a:t>Testing &amp; Debugging</a:t>
            </a:r>
          </a:p>
          <a:p>
            <a:r>
              <a:rPr lang="en-IN" sz="1800" dirty="0" smtClean="0"/>
              <a:t>Isolate functions for easier testing and debugging.</a:t>
            </a:r>
          </a:p>
          <a:p>
            <a:endParaRPr lang="en-IN" dirty="0"/>
          </a:p>
        </p:txBody>
      </p:sp>
    </p:spTree>
    <p:extLst>
      <p:ext uri="{BB962C8B-B14F-4D97-AF65-F5344CB8AC3E}">
        <p14:creationId xmlns:p14="http://schemas.microsoft.com/office/powerpoint/2010/main" val="1708207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Different Types of Modules in Python</a:t>
            </a:r>
            <a:r>
              <a:rPr lang="en-US" b="1" dirty="0" smtClean="0"/>
              <a:t/>
            </a:r>
            <a:br>
              <a:rPr lang="en-US" b="1" dirty="0" smtClean="0"/>
            </a:br>
            <a:endParaRPr lang="en-IN" dirty="0"/>
          </a:p>
        </p:txBody>
      </p:sp>
      <p:sp>
        <p:nvSpPr>
          <p:cNvPr id="3" name="Content Placeholder 2"/>
          <p:cNvSpPr>
            <a:spLocks noGrp="1"/>
          </p:cNvSpPr>
          <p:nvPr>
            <p:ph idx="1"/>
          </p:nvPr>
        </p:nvSpPr>
        <p:spPr/>
        <p:txBody>
          <a:bodyPr>
            <a:normAutofit lnSpcReduction="10000"/>
          </a:bodyPr>
          <a:lstStyle/>
          <a:p>
            <a:endParaRPr lang="en-US" b="1" dirty="0" smtClean="0"/>
          </a:p>
          <a:p>
            <a:pPr marL="0" indent="0">
              <a:buNone/>
            </a:pPr>
            <a:r>
              <a:rPr lang="en-US" sz="2000" b="1" dirty="0" smtClean="0"/>
              <a:t>Built-in Modules</a:t>
            </a:r>
          </a:p>
          <a:p>
            <a:r>
              <a:rPr lang="en-US" sz="2000" dirty="0" smtClean="0"/>
              <a:t>Python comes with a wide range of built-in modules that provide essential functionality for various tasks. </a:t>
            </a:r>
          </a:p>
          <a:p>
            <a:pPr marL="0" indent="0">
              <a:buNone/>
            </a:pPr>
            <a:r>
              <a:rPr lang="en-US" sz="2000" b="1" dirty="0" smtClean="0"/>
              <a:t>Third-Party Modules</a:t>
            </a:r>
          </a:p>
          <a:p>
            <a:pPr marL="0" indent="0">
              <a:buNone/>
            </a:pPr>
            <a:r>
              <a:rPr lang="en-US" sz="2000" dirty="0" smtClean="0"/>
              <a:t>Python has a vibrant ecosystem of third-party libraries and modules developed by the community to extend the language's capabilities.</a:t>
            </a:r>
          </a:p>
          <a:p>
            <a:pPr marL="0" indent="0">
              <a:buNone/>
            </a:pPr>
            <a:r>
              <a:rPr lang="en-US" sz="2000" b="1" dirty="0" smtClean="0"/>
              <a:t>Custom Modules</a:t>
            </a:r>
          </a:p>
          <a:p>
            <a:r>
              <a:rPr lang="en-US" sz="2000" dirty="0" smtClean="0"/>
              <a:t>Custom modules are Python files created by developers to encapsulate reusable code, functions, classes, and variables.</a:t>
            </a:r>
          </a:p>
          <a:p>
            <a:endParaRPr lang="en-IN" dirty="0"/>
          </a:p>
        </p:txBody>
      </p:sp>
    </p:spTree>
    <p:extLst>
      <p:ext uri="{BB962C8B-B14F-4D97-AF65-F5344CB8AC3E}">
        <p14:creationId xmlns:p14="http://schemas.microsoft.com/office/powerpoint/2010/main" val="1273671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Working with Data Manipulation in Python</a:t>
            </a:r>
            <a:br>
              <a:rPr lang="en-US" b="1" i="1" dirty="0" smtClean="0"/>
            </a:br>
            <a:endParaRPr lang="en-IN" i="1" dirty="0"/>
          </a:p>
        </p:txBody>
      </p:sp>
      <p:sp>
        <p:nvSpPr>
          <p:cNvPr id="3" name="Content Placeholder 2"/>
          <p:cNvSpPr>
            <a:spLocks noGrp="1"/>
          </p:cNvSpPr>
          <p:nvPr>
            <p:ph idx="1"/>
          </p:nvPr>
        </p:nvSpPr>
        <p:spPr/>
        <p:txBody>
          <a:bodyPr>
            <a:normAutofit fontScale="92500"/>
          </a:bodyPr>
          <a:lstStyle/>
          <a:p>
            <a:endParaRPr lang="en-IN" sz="2000" b="1" dirty="0" smtClean="0"/>
          </a:p>
          <a:p>
            <a:pPr marL="0" indent="0">
              <a:buNone/>
            </a:pPr>
            <a:r>
              <a:rPr lang="en-IN" sz="2000" b="1" dirty="0" smtClean="0"/>
              <a:t>Data Cleaning</a:t>
            </a:r>
          </a:p>
          <a:p>
            <a:r>
              <a:rPr lang="en-IN" sz="2000" dirty="0" smtClean="0"/>
              <a:t>Remove inconsistencies, handle missing data, and standardize formats.</a:t>
            </a:r>
          </a:p>
          <a:p>
            <a:pPr marL="0" indent="0">
              <a:buNone/>
            </a:pPr>
            <a:r>
              <a:rPr lang="en-IN" sz="2000" b="1" dirty="0" smtClean="0"/>
              <a:t>Data Transformation</a:t>
            </a:r>
          </a:p>
          <a:p>
            <a:r>
              <a:rPr lang="en-IN" sz="2000" dirty="0" smtClean="0"/>
              <a:t>Apply functions to transform data into desired formats.</a:t>
            </a:r>
          </a:p>
          <a:p>
            <a:pPr marL="0" indent="0">
              <a:buNone/>
            </a:pPr>
            <a:r>
              <a:rPr lang="en-IN" sz="2000" b="1" dirty="0" smtClean="0"/>
              <a:t>Data Aggregation</a:t>
            </a:r>
          </a:p>
          <a:p>
            <a:r>
              <a:rPr lang="en-IN" sz="2000" dirty="0" smtClean="0"/>
              <a:t>Combine data from multiple sources to create meaningful insights.</a:t>
            </a:r>
          </a:p>
          <a:p>
            <a:pPr marL="0" indent="0">
              <a:buNone/>
            </a:pPr>
            <a:r>
              <a:rPr lang="en-IN" sz="2000" b="1" dirty="0" smtClean="0"/>
              <a:t>Data Visualization</a:t>
            </a:r>
          </a:p>
          <a:p>
            <a:r>
              <a:rPr lang="en-IN" sz="2000" dirty="0" smtClean="0"/>
              <a:t>Create visual representations of data using libraries like </a:t>
            </a:r>
            <a:r>
              <a:rPr lang="en-IN" sz="2000" dirty="0" err="1" smtClean="0"/>
              <a:t>Matplotlib</a:t>
            </a:r>
            <a:r>
              <a:rPr lang="en-IN" sz="2000" dirty="0" smtClean="0"/>
              <a:t>.</a:t>
            </a:r>
          </a:p>
          <a:p>
            <a:endParaRPr lang="en-IN" dirty="0"/>
          </a:p>
        </p:txBody>
      </p:sp>
    </p:spTree>
    <p:extLst>
      <p:ext uri="{BB962C8B-B14F-4D97-AF65-F5344CB8AC3E}">
        <p14:creationId xmlns:p14="http://schemas.microsoft.com/office/powerpoint/2010/main" val="919684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Common Data Manipulation Tasks in Python</a:t>
            </a:r>
            <a:br>
              <a:rPr lang="en-US" b="1" i="1" dirty="0" smtClean="0"/>
            </a:br>
            <a:endParaRPr lang="en-IN" i="1" dirty="0"/>
          </a:p>
        </p:txBody>
      </p:sp>
      <p:sp>
        <p:nvSpPr>
          <p:cNvPr id="3" name="Content Placeholder 2"/>
          <p:cNvSpPr>
            <a:spLocks noGrp="1"/>
          </p:cNvSpPr>
          <p:nvPr>
            <p:ph idx="1"/>
          </p:nvPr>
        </p:nvSpPr>
        <p:spPr/>
        <p:txBody>
          <a:bodyPr>
            <a:normAutofit/>
          </a:bodyPr>
          <a:lstStyle/>
          <a:p>
            <a:pPr marL="0" indent="0">
              <a:buNone/>
            </a:pPr>
            <a:r>
              <a:rPr lang="en-US" b="1" dirty="0" smtClean="0"/>
              <a:t>Filtering</a:t>
            </a:r>
          </a:p>
          <a:p>
            <a:r>
              <a:rPr lang="en-US" dirty="0" smtClean="0"/>
              <a:t>Extract subsets of data based on specific conditions.</a:t>
            </a:r>
          </a:p>
          <a:p>
            <a:pPr marL="0" indent="0">
              <a:buNone/>
            </a:pPr>
            <a:r>
              <a:rPr lang="en-US" b="1" dirty="0" smtClean="0"/>
              <a:t>Sorting</a:t>
            </a:r>
          </a:p>
          <a:p>
            <a:r>
              <a:rPr lang="en-US" dirty="0" smtClean="0"/>
              <a:t>Arrange data in ascending or descending order based on a specific criterion.</a:t>
            </a:r>
          </a:p>
          <a:p>
            <a:pPr marL="0" indent="0">
              <a:buNone/>
            </a:pPr>
            <a:r>
              <a:rPr lang="en-US" b="1" dirty="0" smtClean="0"/>
              <a:t>Grouping</a:t>
            </a:r>
          </a:p>
          <a:p>
            <a:r>
              <a:rPr lang="en-US" dirty="0" smtClean="0"/>
              <a:t>Group data based on shared characteristics for analysis.</a:t>
            </a:r>
          </a:p>
          <a:p>
            <a:pPr marL="0" indent="0">
              <a:buNone/>
            </a:pPr>
            <a:r>
              <a:rPr lang="en-IN" b="1" dirty="0" smtClean="0"/>
              <a:t>Merging</a:t>
            </a:r>
          </a:p>
          <a:p>
            <a:r>
              <a:rPr lang="en-IN" dirty="0" smtClean="0"/>
              <a:t>Combine multiple datasets into a single cohesive dataset.</a:t>
            </a:r>
          </a:p>
          <a:p>
            <a:endParaRPr lang="en-IN" dirty="0"/>
          </a:p>
        </p:txBody>
      </p:sp>
    </p:spTree>
    <p:extLst>
      <p:ext uri="{BB962C8B-B14F-4D97-AF65-F5344CB8AC3E}">
        <p14:creationId xmlns:p14="http://schemas.microsoft.com/office/powerpoint/2010/main" val="3415465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b="1" i="1" dirty="0" smtClean="0"/>
              <a:t>In Conclusion</a:t>
            </a:r>
            <a:r>
              <a:rPr lang="en-IN" b="1" dirty="0" smtClean="0"/>
              <a:t/>
            </a:r>
            <a:br>
              <a:rPr lang="en-IN" b="1" dirty="0" smtClean="0"/>
            </a:br>
            <a:endParaRPr lang="en-IN" dirty="0"/>
          </a:p>
        </p:txBody>
      </p:sp>
      <p:sp>
        <p:nvSpPr>
          <p:cNvPr id="3" name="Content Placeholder 2"/>
          <p:cNvSpPr>
            <a:spLocks noGrp="1"/>
          </p:cNvSpPr>
          <p:nvPr>
            <p:ph idx="1"/>
          </p:nvPr>
        </p:nvSpPr>
        <p:spPr/>
        <p:txBody>
          <a:bodyPr/>
          <a:lstStyle/>
          <a:p>
            <a:r>
              <a:rPr lang="en-US" dirty="0" smtClean="0"/>
              <a:t>Functions and modules are indeed fundamental tools in Python programming, and mastering them is crucial for becoming a proficient developer. These tools not only enhance code organization and readability but also enable you to create modular, maintainable, and reusable code. By leveraging functions and modules effectively, you can tackle a wide range of programming tasks, from simple data manipulation to complex application development. Continuously improving your understanding and usage of functions and modules will undoubtedly elevate your coding skills and make you a more efficient and effective Python developer.</a:t>
            </a:r>
          </a:p>
          <a:p>
            <a:endParaRPr lang="en-IN" dirty="0"/>
          </a:p>
        </p:txBody>
      </p:sp>
    </p:spTree>
    <p:extLst>
      <p:ext uri="{BB962C8B-B14F-4D97-AF65-F5344CB8AC3E}">
        <p14:creationId xmlns:p14="http://schemas.microsoft.com/office/powerpoint/2010/main" val="231666002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TotalTime>
  <Words>763</Words>
  <Application>Microsoft Office PowerPoint</Application>
  <PresentationFormat>Widescreen</PresentationFormat>
  <Paragraphs>60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Mastering Functions &amp; Modules in Python </vt:lpstr>
      <vt:lpstr>Benefits of using Functions and Modules </vt:lpstr>
      <vt:lpstr>Benefits of Using Modules: </vt:lpstr>
      <vt:lpstr>Understanding Functions in Python </vt:lpstr>
      <vt:lpstr>Different Types of Modules in Python </vt:lpstr>
      <vt:lpstr>Working with Data Manipulation in Python </vt:lpstr>
      <vt:lpstr>Common Data Manipulation Tasks in Python </vt:lpstr>
      <vt:lpstr> In 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Mastering Functions &amp; Modules in Python</dc:title>
  <dc:creator>sunil biradar</dc:creator>
  <cp:lastModifiedBy>sunil biradar</cp:lastModifiedBy>
  <cp:revision>2</cp:revision>
  <dcterms:created xsi:type="dcterms:W3CDTF">2023-10-09T18:33:02Z</dcterms:created>
  <dcterms:modified xsi:type="dcterms:W3CDTF">2023-10-09T18:35:47Z</dcterms:modified>
</cp:coreProperties>
</file>