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60" r:id="rId6"/>
    <p:sldId id="256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90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15DDA-6CEA-34E1-87BF-28779099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A9C84-9757-5F75-AA42-FC05604F0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E4BE3-8B56-BBAE-9381-AE626618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15E5B-7DFD-0FDA-855C-90DA8A91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DA844-E8E7-B9D5-FDE1-8C533D83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8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DC80F-BEC6-92C8-CBD5-289885E3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452AB-5645-886E-FDD2-811CD069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DDE68-9DB0-E1AB-F55B-A3935A39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F61F6-D635-D193-F184-A96A68E7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A644F-02E1-CE20-DF76-9CD3101B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EFF02-B237-0BD6-BD38-F56683CF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810D6-CDB3-2194-BBF1-E855467B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EB469-4D78-7100-F6EA-19A3FDB2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24969-E7B7-9A3A-727D-A0B9F542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B6368-E796-DFAF-A4B7-63F5F0F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65334-8D0D-54C2-1042-F04115B1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622A-43CA-0A2A-5673-DFB2ADD4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A380-EDC8-371C-F32A-8A653115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29E60-C6F9-2D62-0CE1-DB38D43E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73062-E24E-A386-BAC1-265FDD8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811DA-D70F-28E2-EC00-0F9A3535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60501-CB5D-93C7-1987-6101FC51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8A98D-7968-415E-054B-DF55BF90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C15D2-FE20-6D6A-B24D-40ED20B1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C5189-2C37-2814-8A65-920D4D4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5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023BE-6203-1E62-158C-A3DDF238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30FF0-E80E-5984-B2CB-159DCC157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9C3E83-64A1-EF63-EEFF-3AE23EB5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F1FD0-8385-4DC2-3180-F5944FCB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886C6-D486-F059-980F-7DEC3F05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35A92-8C81-3FE9-22A2-A1E21647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C553-3D08-1927-BD4D-4422613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46781-A8AC-C11A-1E6D-4DE162F7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7CB8B-43BD-265D-EB14-83625A4F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1CECB-A3F5-06DD-945F-F2A61464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BBB5D-F3CA-E673-E11E-76A82E16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B40A9-0847-EF2D-0CE5-735A0F6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E5DFB-0337-403A-3D71-FE2012C9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9B1D9-37DF-4282-B60C-D231216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989A8-294B-0D69-E8B7-5DAEF1EB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886728-6B55-C236-AB97-3DE0F4A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E3F319-4BBE-571B-ADD2-0686EC90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01F2E-4812-D8EB-3291-FD4933E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7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B0274-164F-FE3E-504C-C1166821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7B74EB-0330-CF17-1DDA-F953683F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7D36F-9597-13C6-428C-F5C60E45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1059-7094-EA9A-9F42-54EC6CB2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03354-D88B-C9F1-81FC-238078FC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D5AD2-710A-01A8-B048-3B4734F8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0C7BA-6106-342F-F02F-41F855A8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0F832-D791-7DDB-7CD8-159041CF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C2053-3F8B-4B2F-6BCF-95B317F2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6CE1-4423-67B2-B479-006C00EC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1E4711-0AD8-6FF3-9BE8-27099831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2AC5A-9E44-43C9-12CE-18015A51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DF68E-7D35-98BD-2E79-BC07B0F0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FE4FE-86C5-B266-F36F-9A254EAB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A6040-93C7-ED05-7AB3-A27132D9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01565-3B2D-FD3F-B28E-122DCAD6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94A41-35ED-0C82-999F-045C6F4D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C1652-D45D-4536-2A8F-E8BE820D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FDF9-5BB0-475E-9335-5B2E7DECB84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F4ECC-9822-B91E-7A83-80C374EF1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F55F2-0CCF-44EC-3A42-58636F51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0D60-3458-4B24-958B-048EA21B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6" y="153771"/>
            <a:ext cx="514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Previous program block 1</a:t>
            </a:r>
            <a:endParaRPr lang="zh-CN" altLang="en-US" sz="32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86E6DAB-FE44-739D-4F05-05139A7DD594}"/>
              </a:ext>
            </a:extLst>
          </p:cNvPr>
          <p:cNvSpPr/>
          <p:nvPr/>
        </p:nvSpPr>
        <p:spPr>
          <a:xfrm>
            <a:off x="1108742" y="1275128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Generalize each query in the template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88BBD-EB39-EA1F-AAEB-2A7AA019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55" y="3544511"/>
            <a:ext cx="4467067" cy="222244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40D658-CB05-BD32-5FC3-0946485B13EB}"/>
              </a:ext>
            </a:extLst>
          </p:cNvPr>
          <p:cNvSpPr/>
          <p:nvPr/>
        </p:nvSpPr>
        <p:spPr>
          <a:xfrm>
            <a:off x="6778708" y="2439692"/>
            <a:ext cx="3684960" cy="8737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An example that generalizes “find hotels over 40 m” to 1 to 100 meters</a:t>
            </a:r>
          </a:p>
          <a:p>
            <a:pPr algn="ctr"/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632497-9468-A8BA-3D25-BFE4ECD51DA5}"/>
              </a:ext>
            </a:extLst>
          </p:cNvPr>
          <p:cNvSpPr/>
          <p:nvPr/>
        </p:nvSpPr>
        <p:spPr>
          <a:xfrm>
            <a:off x="1108741" y="2880276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Let LLM learn the structure of SPARQL through fine-tuning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C2D027-7EA2-6382-3A17-B4C5BB559CC6}"/>
              </a:ext>
            </a:extLst>
          </p:cNvPr>
          <p:cNvSpPr/>
          <p:nvPr/>
        </p:nvSpPr>
        <p:spPr>
          <a:xfrm>
            <a:off x="1050443" y="4661976"/>
            <a:ext cx="2746980" cy="110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the fine-tuned model to translate natural language to SPARQL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D89596-7772-41F8-27D0-82A7B72483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23934" y="2260780"/>
            <a:ext cx="1" cy="6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541AE3-AD7E-C515-202D-CBD413B72F0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423933" y="3865928"/>
            <a:ext cx="1" cy="79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6" y="153771"/>
            <a:ext cx="56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Previous program problem 1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5D941-E6F2-7A24-40AA-FB77094C282F}"/>
              </a:ext>
            </a:extLst>
          </p:cNvPr>
          <p:cNvSpPr txBox="1"/>
          <p:nvPr/>
        </p:nvSpPr>
        <p:spPr>
          <a:xfrm>
            <a:off x="941070" y="1821180"/>
            <a:ext cx="10309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Lack of generalization ability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Because the parameters of LLM are large, using a small data set can easily lead to overfitting.</a:t>
            </a:r>
          </a:p>
          <a:p>
            <a:pPr lvl="3"/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Unstable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output quality is very unstable even sometimes unstructured and we have no way to control output quality.</a:t>
            </a:r>
          </a:p>
          <a:p>
            <a:pPr lvl="3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1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6" y="153771"/>
            <a:ext cx="56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Previous program block 2</a:t>
            </a:r>
            <a:endParaRPr lang="zh-CN" altLang="en-US" sz="32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86E6DAB-FE44-739D-4F05-05139A7DD594}"/>
              </a:ext>
            </a:extLst>
          </p:cNvPr>
          <p:cNvSpPr/>
          <p:nvPr/>
        </p:nvSpPr>
        <p:spPr>
          <a:xfrm>
            <a:off x="1797040" y="2617016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prompt in SPARQL template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1F84BD-8A0C-B9D7-750D-80334D239345}"/>
              </a:ext>
            </a:extLst>
          </p:cNvPr>
          <p:cNvSpPr/>
          <p:nvPr/>
        </p:nvSpPr>
        <p:spPr>
          <a:xfrm>
            <a:off x="2588233" y="1018069"/>
            <a:ext cx="1047998" cy="10479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Prompt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204EBB-A115-9AA0-DD29-2DACEF88824E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3112232" y="2066067"/>
            <a:ext cx="1" cy="55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203C9F-7F13-47CC-64F3-23D5C12F1813}"/>
              </a:ext>
            </a:extLst>
          </p:cNvPr>
          <p:cNvSpPr/>
          <p:nvPr/>
        </p:nvSpPr>
        <p:spPr>
          <a:xfrm>
            <a:off x="5925384" y="1056693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 check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CB3F361-F81E-7529-8DA0-86644A229C66}"/>
              </a:ext>
            </a:extLst>
          </p:cNvPr>
          <p:cNvSpPr/>
          <p:nvPr/>
        </p:nvSpPr>
        <p:spPr>
          <a:xfrm>
            <a:off x="5925384" y="3957903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semantic description of generated SPARQL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1D36CF-53F3-83EA-1E7F-45DD165D8C51}"/>
              </a:ext>
            </a:extLst>
          </p:cNvPr>
          <p:cNvSpPr/>
          <p:nvPr/>
        </p:nvSpPr>
        <p:spPr>
          <a:xfrm>
            <a:off x="5925385" y="5491080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Query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696CC3-7EC8-6448-8754-FCCA9D074218}"/>
              </a:ext>
            </a:extLst>
          </p:cNvPr>
          <p:cNvSpPr/>
          <p:nvPr/>
        </p:nvSpPr>
        <p:spPr>
          <a:xfrm>
            <a:off x="5925384" y="2507298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 check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61AF6CF-9F0F-AAE7-B3B1-FF2AFD294157}"/>
              </a:ext>
            </a:extLst>
          </p:cNvPr>
          <p:cNvCxnSpPr/>
          <p:nvPr/>
        </p:nvCxnSpPr>
        <p:spPr>
          <a:xfrm>
            <a:off x="7245928" y="2066067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20E6FA-5FE9-5F43-5E52-F9CB4F597B92}"/>
              </a:ext>
            </a:extLst>
          </p:cNvPr>
          <p:cNvCxnSpPr/>
          <p:nvPr/>
        </p:nvCxnSpPr>
        <p:spPr>
          <a:xfrm>
            <a:off x="7245928" y="3523869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05E2C4-B2EC-A5B3-B87B-D65ED4478A18}"/>
              </a:ext>
            </a:extLst>
          </p:cNvPr>
          <p:cNvCxnSpPr/>
          <p:nvPr/>
        </p:nvCxnSpPr>
        <p:spPr>
          <a:xfrm>
            <a:off x="7245928" y="4997293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CE1453E-FCAB-BF7E-3E9B-A56A4F50752B}"/>
              </a:ext>
            </a:extLst>
          </p:cNvPr>
          <p:cNvCxnSpPr>
            <a:cxnSpLocks/>
            <a:stCxn id="77" idx="2"/>
            <a:endCxn id="26" idx="0"/>
          </p:cNvCxnSpPr>
          <p:nvPr/>
        </p:nvCxnSpPr>
        <p:spPr>
          <a:xfrm rot="5400000" flipH="1" flipV="1">
            <a:off x="2541049" y="1633229"/>
            <a:ext cx="5276064" cy="4122992"/>
          </a:xfrm>
          <a:prstGeom prst="bentConnector5">
            <a:avLst>
              <a:gd name="adj1" fmla="val -4333"/>
              <a:gd name="adj2" fmla="val 50000"/>
              <a:gd name="adj3" fmla="val 10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742AAA-752F-DEAC-84AF-DA070856D247}"/>
              </a:ext>
            </a:extLst>
          </p:cNvPr>
          <p:cNvSpPr/>
          <p:nvPr/>
        </p:nvSpPr>
        <p:spPr>
          <a:xfrm>
            <a:off x="8910049" y="1836342"/>
            <a:ext cx="1813370" cy="98565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 correction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08F3143-4D94-E474-34C0-946F4A866B74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8555769" y="1549519"/>
            <a:ext cx="1260965" cy="286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443C2DC-9183-D129-9542-0C7E5AD1358C}"/>
              </a:ext>
            </a:extLst>
          </p:cNvPr>
          <p:cNvCxnSpPr>
            <a:stCxn id="43" idx="2"/>
            <a:endCxn id="32" idx="3"/>
          </p:cNvCxnSpPr>
          <p:nvPr/>
        </p:nvCxnSpPr>
        <p:spPr>
          <a:xfrm rot="5400000">
            <a:off x="9097187" y="2280577"/>
            <a:ext cx="178130" cy="1260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924B336-0254-2439-8BD6-372DD8FE5D0D}"/>
              </a:ext>
            </a:extLst>
          </p:cNvPr>
          <p:cNvSpPr txBox="1"/>
          <p:nvPr/>
        </p:nvSpPr>
        <p:spPr>
          <a:xfrm>
            <a:off x="8681452" y="881851"/>
            <a:ext cx="138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If error</a:t>
            </a:r>
            <a:endParaRPr lang="zh-CN" altLang="en-US" sz="1400" i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E2B53C-9B3E-50CD-E07B-E1CF0D27B661}"/>
              </a:ext>
            </a:extLst>
          </p:cNvPr>
          <p:cNvSpPr txBox="1"/>
          <p:nvPr/>
        </p:nvSpPr>
        <p:spPr>
          <a:xfrm>
            <a:off x="5183872" y="2176561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Checked SPARQL + Prompt</a:t>
            </a:r>
            <a:endParaRPr lang="zh-CN" altLang="en-US" sz="1200" i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BAC856F-F7B9-A247-6553-64EA9612CA75}"/>
              </a:ext>
            </a:extLst>
          </p:cNvPr>
          <p:cNvSpPr txBox="1"/>
          <p:nvPr/>
        </p:nvSpPr>
        <p:spPr>
          <a:xfrm>
            <a:off x="8555769" y="4070151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If client thinks there is a mismatch</a:t>
            </a:r>
            <a:endParaRPr lang="zh-CN" altLang="en-US" sz="1200" i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631C406-6311-9254-95B7-145DFE4BFB1A}"/>
              </a:ext>
            </a:extLst>
          </p:cNvPr>
          <p:cNvSpPr/>
          <p:nvPr/>
        </p:nvSpPr>
        <p:spPr>
          <a:xfrm>
            <a:off x="9341610" y="4784484"/>
            <a:ext cx="1047998" cy="104799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Rerun</a:t>
            </a:r>
            <a:endParaRPr lang="zh-CN" altLang="en-US" sz="12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C98BA91-5940-0274-EB07-EFED9FFB2E92}"/>
              </a:ext>
            </a:extLst>
          </p:cNvPr>
          <p:cNvCxnSpPr>
            <a:cxnSpLocks/>
            <a:stCxn id="27" idx="3"/>
            <a:endCxn id="57" idx="0"/>
          </p:cNvCxnSpPr>
          <p:nvPr/>
        </p:nvCxnSpPr>
        <p:spPr>
          <a:xfrm>
            <a:off x="8555769" y="4450729"/>
            <a:ext cx="1309840" cy="333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AAB2301-DEC3-13D5-019C-849850BDB85E}"/>
              </a:ext>
            </a:extLst>
          </p:cNvPr>
          <p:cNvSpPr/>
          <p:nvPr/>
        </p:nvSpPr>
        <p:spPr>
          <a:xfrm>
            <a:off x="1802392" y="5347105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the given SPARQL to match prompt by LLM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6A6041-8873-C55A-2829-B60552F520B2}"/>
              </a:ext>
            </a:extLst>
          </p:cNvPr>
          <p:cNvCxnSpPr>
            <a:cxnSpLocks/>
            <a:stCxn id="95" idx="2"/>
            <a:endCxn id="77" idx="0"/>
          </p:cNvCxnSpPr>
          <p:nvPr/>
        </p:nvCxnSpPr>
        <p:spPr>
          <a:xfrm>
            <a:off x="3112234" y="4930714"/>
            <a:ext cx="5351" cy="4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CC84DAE-4597-6FD3-A529-F3404B08782B}"/>
              </a:ext>
            </a:extLst>
          </p:cNvPr>
          <p:cNvSpPr txBox="1"/>
          <p:nvPr/>
        </p:nvSpPr>
        <p:spPr>
          <a:xfrm>
            <a:off x="437206" y="4976294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searched SPARQL + Prompt</a:t>
            </a:r>
            <a:endParaRPr lang="zh-CN" altLang="en-US" sz="1200" i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0EBE955-A242-BE4A-45D2-4519F9AC1CA4}"/>
              </a:ext>
            </a:extLst>
          </p:cNvPr>
          <p:cNvSpPr txBox="1"/>
          <p:nvPr/>
        </p:nvSpPr>
        <p:spPr>
          <a:xfrm>
            <a:off x="5190259" y="520991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Generated SPARQL</a:t>
            </a:r>
            <a:endParaRPr lang="zh-CN" altLang="en-US" sz="12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074076E-B3D1-08F7-9011-4FFC87292466}"/>
              </a:ext>
            </a:extLst>
          </p:cNvPr>
          <p:cNvSpPr txBox="1"/>
          <p:nvPr/>
        </p:nvSpPr>
        <p:spPr>
          <a:xfrm>
            <a:off x="8681452" y="1232756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Generated SPARQL + Error feedback</a:t>
            </a:r>
            <a:endParaRPr lang="zh-CN" altLang="en-US" sz="1200" i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597A5E4-3C96-8A03-D2AB-35BCAFA67381}"/>
              </a:ext>
            </a:extLst>
          </p:cNvPr>
          <p:cNvSpPr txBox="1"/>
          <p:nvPr/>
        </p:nvSpPr>
        <p:spPr>
          <a:xfrm>
            <a:off x="117566" y="1776162"/>
            <a:ext cx="2749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i="1"/>
            </a:lvl1pPr>
          </a:lstStyle>
          <a:p>
            <a:r>
              <a:rPr lang="zh-CN" altLang="en-US" dirty="0"/>
              <a:t>Calculate embedding </a:t>
            </a:r>
            <a:r>
              <a:rPr lang="en-US" altLang="zh-CN" dirty="0"/>
              <a:t>of Prompt .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 cos_similarity to calculate similar options in the vector store of the </a:t>
            </a:r>
            <a:r>
              <a:rPr lang="en-US" altLang="zh-CN" dirty="0"/>
              <a:t>SPARQL </a:t>
            </a:r>
            <a:r>
              <a:rPr lang="zh-CN" altLang="en-US" dirty="0"/>
              <a:t>template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E51DD23-A796-7668-00FA-4522533C5B25}"/>
              </a:ext>
            </a:extLst>
          </p:cNvPr>
          <p:cNvSpPr/>
          <p:nvPr/>
        </p:nvSpPr>
        <p:spPr>
          <a:xfrm>
            <a:off x="1797041" y="3945062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 search result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752C2B-779E-9ADD-857A-5D32A55DFC69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3112233" y="3602668"/>
            <a:ext cx="1" cy="34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6" y="153771"/>
            <a:ext cx="56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Previous program problem 2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5D941-E6F2-7A24-40AA-FB77094C282F}"/>
              </a:ext>
            </a:extLst>
          </p:cNvPr>
          <p:cNvSpPr txBox="1"/>
          <p:nvPr/>
        </p:nvSpPr>
        <p:spPr>
          <a:xfrm>
            <a:off x="1158240" y="1181100"/>
            <a:ext cx="103098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Mismatches often occur when searching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“Get buildings over 40 m” is semantically same with “Get hotels over 40 m”, but the last query need to search OSM linkage but searching general buildings do not need.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Inaccuracy when modifying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When there is too much input text, LLM does not perform well in replacement.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Lack of generalization ability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Answers are limited to templates and lack generalization capabilities.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6510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7" y="153771"/>
            <a:ext cx="47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Program block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ED70C4-CDB3-C712-B16A-475ED48BF9B2}"/>
              </a:ext>
            </a:extLst>
          </p:cNvPr>
          <p:cNvSpPr/>
          <p:nvPr/>
        </p:nvSpPr>
        <p:spPr>
          <a:xfrm>
            <a:off x="1811976" y="2507298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Multilabel classification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86E6DAB-FE44-739D-4F05-05139A7DD594}"/>
              </a:ext>
            </a:extLst>
          </p:cNvPr>
          <p:cNvSpPr/>
          <p:nvPr/>
        </p:nvSpPr>
        <p:spPr>
          <a:xfrm>
            <a:off x="1811976" y="3965100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each label in label templates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1F84BD-8A0C-B9D7-750D-80334D239345}"/>
              </a:ext>
            </a:extLst>
          </p:cNvPr>
          <p:cNvSpPr/>
          <p:nvPr/>
        </p:nvSpPr>
        <p:spPr>
          <a:xfrm>
            <a:off x="2603170" y="1018069"/>
            <a:ext cx="1047998" cy="10479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Prompt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204EBB-A115-9AA0-DD29-2DACEF88824E}"/>
              </a:ext>
            </a:extLst>
          </p:cNvPr>
          <p:cNvCxnSpPr>
            <a:stCxn id="14" idx="4"/>
            <a:endCxn id="2" idx="0"/>
          </p:cNvCxnSpPr>
          <p:nvPr/>
        </p:nvCxnSpPr>
        <p:spPr>
          <a:xfrm>
            <a:off x="3127169" y="2066067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5191FE-8570-75CA-A896-9C2F8EEB3FCC}"/>
              </a:ext>
            </a:extLst>
          </p:cNvPr>
          <p:cNvSpPr/>
          <p:nvPr/>
        </p:nvSpPr>
        <p:spPr>
          <a:xfrm>
            <a:off x="1811976" y="5491080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 all labels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203C9F-7F13-47CC-64F3-23D5C12F1813}"/>
              </a:ext>
            </a:extLst>
          </p:cNvPr>
          <p:cNvSpPr/>
          <p:nvPr/>
        </p:nvSpPr>
        <p:spPr>
          <a:xfrm>
            <a:off x="5925384" y="1056693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 check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CB3F361-F81E-7529-8DA0-86644A229C66}"/>
              </a:ext>
            </a:extLst>
          </p:cNvPr>
          <p:cNvSpPr/>
          <p:nvPr/>
        </p:nvSpPr>
        <p:spPr>
          <a:xfrm>
            <a:off x="5925384" y="3957903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semantic description of generated SPARQL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1D36CF-53F3-83EA-1E7F-45DD165D8C51}"/>
              </a:ext>
            </a:extLst>
          </p:cNvPr>
          <p:cNvSpPr/>
          <p:nvPr/>
        </p:nvSpPr>
        <p:spPr>
          <a:xfrm>
            <a:off x="5925385" y="5491080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Query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696CC3-7EC8-6448-8754-FCCA9D074218}"/>
              </a:ext>
            </a:extLst>
          </p:cNvPr>
          <p:cNvSpPr/>
          <p:nvPr/>
        </p:nvSpPr>
        <p:spPr>
          <a:xfrm>
            <a:off x="5925384" y="2507298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 check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3468DA-BA18-1E6B-A50D-8F8051BEF764}"/>
              </a:ext>
            </a:extLst>
          </p:cNvPr>
          <p:cNvCxnSpPr/>
          <p:nvPr/>
        </p:nvCxnSpPr>
        <p:spPr>
          <a:xfrm>
            <a:off x="3127169" y="3523869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6A1243-EA57-6A7A-9EFA-8C444CC3125B}"/>
              </a:ext>
            </a:extLst>
          </p:cNvPr>
          <p:cNvCxnSpPr/>
          <p:nvPr/>
        </p:nvCxnSpPr>
        <p:spPr>
          <a:xfrm>
            <a:off x="3127169" y="4997293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61AF6CF-9F0F-AAE7-B3B1-FF2AFD294157}"/>
              </a:ext>
            </a:extLst>
          </p:cNvPr>
          <p:cNvCxnSpPr/>
          <p:nvPr/>
        </p:nvCxnSpPr>
        <p:spPr>
          <a:xfrm>
            <a:off x="7245928" y="2066067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20E6FA-5FE9-5F43-5E52-F9CB4F597B92}"/>
              </a:ext>
            </a:extLst>
          </p:cNvPr>
          <p:cNvCxnSpPr/>
          <p:nvPr/>
        </p:nvCxnSpPr>
        <p:spPr>
          <a:xfrm>
            <a:off x="7245928" y="3523869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05E2C4-B2EC-A5B3-B87B-D65ED4478A18}"/>
              </a:ext>
            </a:extLst>
          </p:cNvPr>
          <p:cNvCxnSpPr/>
          <p:nvPr/>
        </p:nvCxnSpPr>
        <p:spPr>
          <a:xfrm>
            <a:off x="7245928" y="4997293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CE1453E-FCAB-BF7E-3E9B-A56A4F50752B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 flipH="1" flipV="1">
            <a:off x="2473853" y="1710009"/>
            <a:ext cx="5420039" cy="4113408"/>
          </a:xfrm>
          <a:prstGeom prst="bentConnector5">
            <a:avLst>
              <a:gd name="adj1" fmla="val -4218"/>
              <a:gd name="adj2" fmla="val 50000"/>
              <a:gd name="adj3" fmla="val 104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742AAA-752F-DEAC-84AF-DA070856D247}"/>
              </a:ext>
            </a:extLst>
          </p:cNvPr>
          <p:cNvSpPr/>
          <p:nvPr/>
        </p:nvSpPr>
        <p:spPr>
          <a:xfrm>
            <a:off x="8910049" y="1836342"/>
            <a:ext cx="1813370" cy="98565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 correction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08F3143-4D94-E474-34C0-946F4A866B74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8555769" y="1549519"/>
            <a:ext cx="1260965" cy="286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443C2DC-9183-D129-9542-0C7E5AD1358C}"/>
              </a:ext>
            </a:extLst>
          </p:cNvPr>
          <p:cNvCxnSpPr>
            <a:stCxn id="43" idx="2"/>
            <a:endCxn id="32" idx="3"/>
          </p:cNvCxnSpPr>
          <p:nvPr/>
        </p:nvCxnSpPr>
        <p:spPr>
          <a:xfrm rot="5400000">
            <a:off x="9097187" y="2280577"/>
            <a:ext cx="178130" cy="1260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E2B53C-9B3E-50CD-E07B-E1CF0D27B661}"/>
              </a:ext>
            </a:extLst>
          </p:cNvPr>
          <p:cNvSpPr txBox="1"/>
          <p:nvPr/>
        </p:nvSpPr>
        <p:spPr>
          <a:xfrm>
            <a:off x="5183872" y="2176561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Checked SPARQL + Prompt</a:t>
            </a:r>
            <a:endParaRPr lang="zh-CN" altLang="en-US" sz="1200" i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BAC856F-F7B9-A247-6553-64EA9612CA75}"/>
              </a:ext>
            </a:extLst>
          </p:cNvPr>
          <p:cNvSpPr txBox="1"/>
          <p:nvPr/>
        </p:nvSpPr>
        <p:spPr>
          <a:xfrm>
            <a:off x="8555769" y="4070151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If client thinks there is a mismatch</a:t>
            </a:r>
            <a:endParaRPr lang="zh-CN" altLang="en-US" sz="1200" i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631C406-6311-9254-95B7-145DFE4BFB1A}"/>
              </a:ext>
            </a:extLst>
          </p:cNvPr>
          <p:cNvSpPr/>
          <p:nvPr/>
        </p:nvSpPr>
        <p:spPr>
          <a:xfrm>
            <a:off x="9341610" y="4784484"/>
            <a:ext cx="1047998" cy="104799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Rerun</a:t>
            </a:r>
            <a:endParaRPr lang="zh-CN" altLang="en-US" sz="12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C98BA91-5940-0274-EB07-EFED9FFB2E92}"/>
              </a:ext>
            </a:extLst>
          </p:cNvPr>
          <p:cNvCxnSpPr>
            <a:cxnSpLocks/>
            <a:stCxn id="27" idx="3"/>
            <a:endCxn id="57" idx="0"/>
          </p:cNvCxnSpPr>
          <p:nvPr/>
        </p:nvCxnSpPr>
        <p:spPr>
          <a:xfrm>
            <a:off x="8555769" y="4450729"/>
            <a:ext cx="1309840" cy="333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13A0F6B-FEB2-9EC4-04A8-6BF6CD01B676}"/>
              </a:ext>
            </a:extLst>
          </p:cNvPr>
          <p:cNvSpPr txBox="1"/>
          <p:nvPr/>
        </p:nvSpPr>
        <p:spPr>
          <a:xfrm>
            <a:off x="8681452" y="881851"/>
            <a:ext cx="138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If error</a:t>
            </a:r>
            <a:endParaRPr lang="zh-CN" altLang="en-US" sz="1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AF176-8B65-A27E-39F0-1DAE3401738A}"/>
              </a:ext>
            </a:extLst>
          </p:cNvPr>
          <p:cNvSpPr txBox="1"/>
          <p:nvPr/>
        </p:nvSpPr>
        <p:spPr>
          <a:xfrm>
            <a:off x="5190259" y="520991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Generated SPARQL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FE9A2-F24B-C195-FA24-306BEAA17506}"/>
              </a:ext>
            </a:extLst>
          </p:cNvPr>
          <p:cNvSpPr txBox="1"/>
          <p:nvPr/>
        </p:nvSpPr>
        <p:spPr>
          <a:xfrm>
            <a:off x="8681452" y="1199452"/>
            <a:ext cx="274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Generated SPARQL + Error feedback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737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82881" y="278675"/>
            <a:ext cx="47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Multilabel classification</a:t>
            </a:r>
            <a:endParaRPr lang="zh-CN" altLang="en-US" sz="32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EA3E7B-003D-FEA4-F194-D3324A235812}"/>
              </a:ext>
            </a:extLst>
          </p:cNvPr>
          <p:cNvSpPr/>
          <p:nvPr/>
        </p:nvSpPr>
        <p:spPr>
          <a:xfrm>
            <a:off x="1769423" y="1608315"/>
            <a:ext cx="2024517" cy="928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 ontology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6F7976-1A05-0DA5-3446-AE59B42213F4}"/>
              </a:ext>
            </a:extLst>
          </p:cNvPr>
          <p:cNvSpPr/>
          <p:nvPr/>
        </p:nvSpPr>
        <p:spPr>
          <a:xfrm>
            <a:off x="5261409" y="1608315"/>
            <a:ext cx="2024517" cy="928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Restriction objects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9103C8-E10F-EB11-99CD-91BABFB54EC1}"/>
              </a:ext>
            </a:extLst>
          </p:cNvPr>
          <p:cNvSpPr/>
          <p:nvPr/>
        </p:nvSpPr>
        <p:spPr>
          <a:xfrm>
            <a:off x="847899" y="3034539"/>
            <a:ext cx="1029073" cy="4419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General buildings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B1D569-2197-F01C-682F-A74C0ED25A34}"/>
              </a:ext>
            </a:extLst>
          </p:cNvPr>
          <p:cNvSpPr/>
          <p:nvPr/>
        </p:nvSpPr>
        <p:spPr>
          <a:xfrm>
            <a:off x="847900" y="4495664"/>
            <a:ext cx="1758842" cy="4419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Specific building type in </a:t>
            </a:r>
            <a:r>
              <a:rPr lang="en-US" altLang="zh-CN" sz="1600" dirty="0" err="1"/>
              <a:t>osm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59D777D-29BC-5EEC-23CC-398131D4689E}"/>
              </a:ext>
            </a:extLst>
          </p:cNvPr>
          <p:cNvSpPr/>
          <p:nvPr/>
        </p:nvSpPr>
        <p:spPr>
          <a:xfrm>
            <a:off x="6595798" y="3339758"/>
            <a:ext cx="941636" cy="4419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Height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2717806-660D-EDFF-92A2-8BA42DC4D457}"/>
              </a:ext>
            </a:extLst>
          </p:cNvPr>
          <p:cNvSpPr/>
          <p:nvPr/>
        </p:nvSpPr>
        <p:spPr>
          <a:xfrm>
            <a:off x="6602585" y="5001367"/>
            <a:ext cx="941636" cy="4419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Specific address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7623BA-B805-7CA7-5C33-411255707FF9}"/>
              </a:ext>
            </a:extLst>
          </p:cNvPr>
          <p:cNvSpPr/>
          <p:nvPr/>
        </p:nvSpPr>
        <p:spPr>
          <a:xfrm>
            <a:off x="4937666" y="5001367"/>
            <a:ext cx="1385550" cy="4419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Building surface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805562-815A-5AD8-5D02-CF9E92813B7E}"/>
              </a:ext>
            </a:extLst>
          </p:cNvPr>
          <p:cNvSpPr/>
          <p:nvPr/>
        </p:nvSpPr>
        <p:spPr>
          <a:xfrm>
            <a:off x="5017432" y="3339759"/>
            <a:ext cx="1062764" cy="4419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Distance</a:t>
            </a:r>
            <a:endParaRPr lang="zh-CN" altLang="en-US" sz="1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78298B-B1FE-2D48-AD33-266348190D3F}"/>
              </a:ext>
            </a:extLst>
          </p:cNvPr>
          <p:cNvSpPr/>
          <p:nvPr/>
        </p:nvSpPr>
        <p:spPr>
          <a:xfrm>
            <a:off x="4771484" y="2783533"/>
            <a:ext cx="3004365" cy="13423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CB4F75-AEA4-EBE9-8729-A462B7628363}"/>
              </a:ext>
            </a:extLst>
          </p:cNvPr>
          <p:cNvSpPr/>
          <p:nvPr/>
        </p:nvSpPr>
        <p:spPr>
          <a:xfrm>
            <a:off x="847899" y="3765101"/>
            <a:ext cx="1758842" cy="4419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Residential buildings</a:t>
            </a:r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32CFED-D068-A7DB-BAD9-936DDF5ABDCF}"/>
              </a:ext>
            </a:extLst>
          </p:cNvPr>
          <p:cNvSpPr/>
          <p:nvPr/>
        </p:nvSpPr>
        <p:spPr>
          <a:xfrm>
            <a:off x="9167665" y="3078505"/>
            <a:ext cx="1868139" cy="75237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Return … with maximum value of … </a:t>
            </a:r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214C07E-6F71-5AE8-34C6-FE013B34EB19}"/>
              </a:ext>
            </a:extLst>
          </p:cNvPr>
          <p:cNvSpPr/>
          <p:nvPr/>
        </p:nvSpPr>
        <p:spPr>
          <a:xfrm>
            <a:off x="3247110" y="3012729"/>
            <a:ext cx="1029073" cy="4419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Area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4D6666-23A8-CE6A-4118-42B335620943}"/>
              </a:ext>
            </a:extLst>
          </p:cNvPr>
          <p:cNvSpPr/>
          <p:nvPr/>
        </p:nvSpPr>
        <p:spPr>
          <a:xfrm>
            <a:off x="9089477" y="1608315"/>
            <a:ext cx="2024517" cy="928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 requirement</a:t>
            </a:r>
            <a:endParaRPr lang="zh-CN" altLang="en-US" sz="2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BE1B35-8435-8698-EBBF-C1FE062258C7}"/>
              </a:ext>
            </a:extLst>
          </p:cNvPr>
          <p:cNvSpPr/>
          <p:nvPr/>
        </p:nvSpPr>
        <p:spPr>
          <a:xfrm>
            <a:off x="9167665" y="4247985"/>
            <a:ext cx="1868139" cy="75237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Return … beyond value of … </a:t>
            </a:r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126F82-2283-6E02-2D1D-B49C0836620A}"/>
              </a:ext>
            </a:extLst>
          </p:cNvPr>
          <p:cNvSpPr/>
          <p:nvPr/>
        </p:nvSpPr>
        <p:spPr>
          <a:xfrm>
            <a:off x="4771484" y="4423611"/>
            <a:ext cx="3004365" cy="13423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4AEF1B-27D0-0CF4-ED1F-77E98A127EA2}"/>
              </a:ext>
            </a:extLst>
          </p:cNvPr>
          <p:cNvSpPr txBox="1"/>
          <p:nvPr/>
        </p:nvSpPr>
        <p:spPr>
          <a:xfrm>
            <a:off x="4937666" y="2903517"/>
            <a:ext cx="201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Numerical value</a:t>
            </a:r>
            <a:endParaRPr lang="zh-CN" altLang="en-US" sz="1400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F4A0FB-0FC3-8E9A-AE8B-0104B05216BC}"/>
              </a:ext>
            </a:extLst>
          </p:cNvPr>
          <p:cNvSpPr txBox="1"/>
          <p:nvPr/>
        </p:nvSpPr>
        <p:spPr>
          <a:xfrm>
            <a:off x="4937665" y="4544709"/>
            <a:ext cx="201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String value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596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E92770-C64C-6BB5-B8E4-6FE35C33DC74}"/>
              </a:ext>
            </a:extLst>
          </p:cNvPr>
          <p:cNvSpPr txBox="1"/>
          <p:nvPr/>
        </p:nvSpPr>
        <p:spPr>
          <a:xfrm>
            <a:off x="117567" y="153771"/>
            <a:ext cx="47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new template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ED70C4-CDB3-C712-B16A-475ED48BF9B2}"/>
              </a:ext>
            </a:extLst>
          </p:cNvPr>
          <p:cNvSpPr/>
          <p:nvPr/>
        </p:nvSpPr>
        <p:spPr>
          <a:xfrm>
            <a:off x="1906979" y="2364794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decomposition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86E6DAB-FE44-739D-4F05-05139A7DD594}"/>
              </a:ext>
            </a:extLst>
          </p:cNvPr>
          <p:cNvSpPr/>
          <p:nvPr/>
        </p:nvSpPr>
        <p:spPr>
          <a:xfrm>
            <a:off x="1906979" y="3822596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 new part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1F84BD-8A0C-B9D7-750D-80334D239345}"/>
              </a:ext>
            </a:extLst>
          </p:cNvPr>
          <p:cNvSpPr/>
          <p:nvPr/>
        </p:nvSpPr>
        <p:spPr>
          <a:xfrm>
            <a:off x="2642926" y="875565"/>
            <a:ext cx="1158492" cy="11584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New template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204EBB-A115-9AA0-DD29-2DACEF88824E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>
            <a:off x="3222172" y="2034057"/>
            <a:ext cx="0" cy="33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5191FE-8570-75CA-A896-9C2F8EEB3FCC}"/>
              </a:ext>
            </a:extLst>
          </p:cNvPr>
          <p:cNvSpPr/>
          <p:nvPr/>
        </p:nvSpPr>
        <p:spPr>
          <a:xfrm>
            <a:off x="1906979" y="5348576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new label by LLM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3468DA-BA18-1E6B-A50D-8F8051BEF764}"/>
              </a:ext>
            </a:extLst>
          </p:cNvPr>
          <p:cNvCxnSpPr/>
          <p:nvPr/>
        </p:nvCxnSpPr>
        <p:spPr>
          <a:xfrm>
            <a:off x="3222172" y="3381365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6A1243-EA57-6A7A-9EFA-8C444CC3125B}"/>
              </a:ext>
            </a:extLst>
          </p:cNvPr>
          <p:cNvCxnSpPr/>
          <p:nvPr/>
        </p:nvCxnSpPr>
        <p:spPr>
          <a:xfrm>
            <a:off x="3222172" y="4854789"/>
            <a:ext cx="0" cy="44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67EE41-E11F-2101-7695-DCE2A35AC5E2}"/>
              </a:ext>
            </a:extLst>
          </p:cNvPr>
          <p:cNvSpPr/>
          <p:nvPr/>
        </p:nvSpPr>
        <p:spPr>
          <a:xfrm>
            <a:off x="7890163" y="3822596"/>
            <a:ext cx="2630385" cy="985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to label templates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3517AFB-9381-3471-13DD-95A0D563A108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4537364" y="4315422"/>
            <a:ext cx="3352799" cy="1525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08A9B-8DB7-B426-9E60-D2DED89C5C6A}"/>
              </a:ext>
            </a:extLst>
          </p:cNvPr>
          <p:cNvSpPr txBox="1"/>
          <p:nvPr/>
        </p:nvSpPr>
        <p:spPr>
          <a:xfrm>
            <a:off x="6139147" y="3946090"/>
            <a:ext cx="18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Label + SPARQL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822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zhang</dc:creator>
  <cp:lastModifiedBy>zhen zhang</cp:lastModifiedBy>
  <cp:revision>7</cp:revision>
  <dcterms:created xsi:type="dcterms:W3CDTF">2023-10-09T08:01:02Z</dcterms:created>
  <dcterms:modified xsi:type="dcterms:W3CDTF">2023-10-09T10:00:03Z</dcterms:modified>
</cp:coreProperties>
</file>