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87" r:id="rId3"/>
    <p:sldId id="259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5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5A36F-8BD3-406C-B07A-ECE427FEE4F0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E68C6-6369-44EA-AC27-AC3B95251F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374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E68C6-6369-44EA-AC27-AC3B95251F7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952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30EB4-921D-DCA6-B70D-C93B959C3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71146E-0BF6-1C77-E861-91F9539E2E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CFDEB6-B6E7-A686-9FF8-42AC6BD268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699A7-A6AB-47B1-1431-851D8AB62F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E68C6-6369-44EA-AC27-AC3B95251F77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032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7D937-3837-9AF2-A0B2-30005F08D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0677F0-1134-9578-39BF-59B7C95394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7754C5-E779-1C17-6190-447DD698A4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0E942-877F-70F3-E493-08DEE984F1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E68C6-6369-44EA-AC27-AC3B95251F77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151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C5827-40BB-123C-8D68-0BB86AFF4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AFC2FE-DD7F-262F-DBE1-F16BED3671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51809B-E8DE-C853-B643-9EFE18DA23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B2A01-C731-30D2-A24B-AC2869DB99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E68C6-6369-44EA-AC27-AC3B95251F77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207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C1F31-9270-DBBE-6CE2-2D52E88CD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042413-CF0B-8A82-8E8C-AA0C12FDDC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DA53CA-1419-BCAC-68AF-A306035690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9B4A6-3D25-9059-188D-27EF81B8AA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E68C6-6369-44EA-AC27-AC3B95251F77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39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3D569-5FF1-13B9-AA1B-91E80AF6D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6A448F-3BDB-A5EE-3D53-8205B06D05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79FE1B-6279-8493-281A-10E7427055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8CBB6-0155-5228-FCB7-FEDF78D52D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E68C6-6369-44EA-AC27-AC3B95251F7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754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D831B-3CC2-3E53-EEE3-7875690F7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D80E69-D4A8-1C95-F6C9-35D41C00C9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F0B681-60B9-650F-422A-A661DF7688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EAFB3-6DC5-2A8C-7A00-B25D66A1E0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E68C6-6369-44EA-AC27-AC3B95251F7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097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76215-251C-B537-9F76-29B5E4F27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A11ABD-26CC-E511-EABF-F21F4533B5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E44F70-BFF6-8182-886C-5DD6F655F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75363-B846-05E4-33EE-06E8CEF8B5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E68C6-6369-44EA-AC27-AC3B95251F7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746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7DFB9-1BA5-DF2D-A265-C09417AD5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27549C-5231-C012-37C5-E244451611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305641-0808-77B5-96A7-8C198C4347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C3A0D-0DA7-955C-A920-F3B578B93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E68C6-6369-44EA-AC27-AC3B95251F7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840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A9030-8426-89EC-F943-063664F7D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2E568A-86B6-6B50-5077-3FE6DF39BD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E1E8EF-4554-62EB-C864-161C8E763A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7EA0E-9A1F-1518-57EE-BC7A8E2A13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E68C6-6369-44EA-AC27-AC3B95251F7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049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B729A-A0CC-1A6B-891C-6943BE369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0F1429-2526-8D0D-1C48-15BE0DEE1B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01A1A3-DB34-F7C2-638D-81621A739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373BD-9DA0-5C4B-3258-11CCB893D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E68C6-6369-44EA-AC27-AC3B95251F7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323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62425-D0B2-E196-A090-172346F0F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7CBD7C-F72F-53EA-885B-86DB1C14B5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147DA8-BC38-0E1A-89A9-F007375B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CF00A-D143-3B5E-200D-221B6AE0CA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E68C6-6369-44EA-AC27-AC3B95251F77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892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D448B-535C-074D-1A10-D7CA60933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11131D-6BC1-4C50-DC13-5A4F422199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05D04E-81CD-84FC-767D-C8B6B5AF7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D884D-4437-8E6C-2FE0-17572ACEED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E68C6-6369-44EA-AC27-AC3B95251F77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378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62609-8688-8F76-CF95-7DF0FD06B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D8A4E-5004-8E64-AE32-BBBFE0B4D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22F24-29A6-BE96-4584-23D42DDE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EF12-C794-40FD-9438-F0B5212B84C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CB8E1-0C89-21C5-C011-7076843C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105E9-F725-1094-B9C4-7CB68E56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FB7C-75B7-4CB0-A916-980DCA03E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8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0F89-BD94-F059-5CC9-5893187B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38F93-32F6-C30F-E67F-C0D63F423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D0BAB-1322-E8C7-1422-E1BA3055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EF12-C794-40FD-9438-F0B5212B84C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3D0B2-CF6C-A8F8-561F-10B3EFC17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54D6D-0F99-A115-463F-6C60D2F1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FB7C-75B7-4CB0-A916-980DCA03E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77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CB3DDC-0EAD-0305-79F1-CB238B4CE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2B4E9-5DD9-BBB5-3BCE-151DE2F4D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9A0B5-9234-AD61-2E70-5A5AE10E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EF12-C794-40FD-9438-F0B5212B84C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2BAE0-4A32-464F-0AF2-DCEBF88E0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6356A-F446-3460-0FDB-E7FB7FFD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FB7C-75B7-4CB0-A916-980DCA03E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69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AD563-824E-7D1D-6FF4-E4D2A308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25C18-5DDE-F88B-B893-BFD7FCCB6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BAE8E-120C-5190-FB2C-FBA1B4D2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EF12-C794-40FD-9438-F0B5212B84C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077A0-8208-123A-1A1C-DB8CBE8A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CA4F-A56C-C47B-EC69-77D2FD1D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FB7C-75B7-4CB0-A916-980DCA03E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23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000B3-726A-6606-CDFF-53923D95F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7394D-DD90-071F-6071-B6264A762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DAE2B-6175-427A-EF0F-EEE23378D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EF12-C794-40FD-9438-F0B5212B84C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24ACD-A0F3-FFEE-1EF0-71C4EC11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70BA3-354B-7032-18D1-E34209DA0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FB7C-75B7-4CB0-A916-980DCA03E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5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A487-1EC9-893A-C52B-67336CC0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0F541-3506-1A0B-04E8-4C2722DCB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D2356-5CD5-D26E-1858-9187A39F7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A1C63-A815-BEAB-678A-09F85CC5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EF12-C794-40FD-9438-F0B5212B84C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FAFAF-92CF-496F-120C-3B8D07A3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1D691-F543-70CF-EF7D-19B7AD67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FB7C-75B7-4CB0-A916-980DCA03E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26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D750E-8DC6-C13F-6FF6-4C13A4090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3C76E-E149-BEAA-C192-723C78BE6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78841-54EB-8AD8-3117-3C57D38FB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53457-A326-0352-F6C5-0FB7FEF5A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DD29B-71FE-9701-0BEC-22309C694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E49046-8A0E-DA51-7FE8-8535018FD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EF12-C794-40FD-9438-F0B5212B84C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B5DCC2-DE10-EC66-951E-B7E71E594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EF18A6-002C-5620-E09E-276967E4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FB7C-75B7-4CB0-A916-980DCA03E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76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23C3-03B8-F568-6536-DD9F498CC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06DEB-B4E1-481F-806E-831215069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EF12-C794-40FD-9438-F0B5212B84C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F4D48-0E38-3C4D-8F06-F0E0BF55D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10EB8-A1C5-08CF-CB6F-D9FA4E8A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FB7C-75B7-4CB0-A916-980DCA03E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57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D4F7BF-E735-6770-7372-D332D46E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EF12-C794-40FD-9438-F0B5212B84C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B3394-4BC2-06F8-A942-8DCB6628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D7945-0825-218E-0CE2-5CD326B2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FB7C-75B7-4CB0-A916-980DCA03E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01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8619-05DB-C7D8-6E91-217B0CF13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E6E7C-6A95-8461-9340-8B502F6BB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107C9-B494-A340-1A9B-427EC891C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C7391-2218-AED3-6802-5C5BA65F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EF12-C794-40FD-9438-F0B5212B84C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1A7FC-486E-D666-D9AF-86D90AEF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F45B4-9226-6BBC-B0EB-797D3A5A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FB7C-75B7-4CB0-A916-980DCA03E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92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1AFD-9DFB-31C2-193A-2291C9FD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AC8557-8B05-7B1D-8FBA-0C99E6B1B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06C82-56C9-2514-6419-C7D3BDDAD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7FF83-3753-3774-AA7E-76294FD04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EF12-C794-40FD-9438-F0B5212B84C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60A87-82A0-0999-9434-2A243814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D3947-3229-0CF0-38BA-FC08AB63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FB7C-75B7-4CB0-A916-980DCA03E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35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76FE81-ED6F-7EFC-B1F4-171AD650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5DFEB-A81F-E518-ECDD-13E7A4DE0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AFC2B-C306-288A-E73F-FD9177FE1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D2EF12-C794-40FD-9438-F0B5212B84C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613AD-FF7E-B0F3-A70F-3C2047317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3D53E-B255-421F-5892-7E27DC288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DDFB7C-75B7-4CB0-A916-980DCA03E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80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1EBA01-B4BD-4788-BCED-704B05B42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32D9AE95-DC39-926F-68B3-F8017BD085AB}"/>
              </a:ext>
            </a:extLst>
          </p:cNvPr>
          <p:cNvSpPr txBox="1"/>
          <p:nvPr/>
        </p:nvSpPr>
        <p:spPr>
          <a:xfrm>
            <a:off x="715518" y="757166"/>
            <a:ext cx="8036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What is the worst case time complexity of the following code?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FFBBB5-FC15-B474-D8AF-3C555E131194}"/>
              </a:ext>
            </a:extLst>
          </p:cNvPr>
          <p:cNvSpPr txBox="1"/>
          <p:nvPr/>
        </p:nvSpPr>
        <p:spPr>
          <a:xfrm>
            <a:off x="715518" y="1167740"/>
            <a:ext cx="9205722" cy="3371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mid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 descr="A green logo on a black background&#10;&#10;Description automatically generated">
            <a:extLst>
              <a:ext uri="{FF2B5EF4-FFF2-40B4-BE49-F238E27FC236}">
                <a16:creationId xmlns:a16="http://schemas.microsoft.com/office/drawing/2014/main" id="{CE0BDC00-8A02-2DD8-4CBD-37E303D1A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168" y="0"/>
            <a:ext cx="941832" cy="94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1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EC8FDF-744F-3E85-B023-1C008AD12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3FC8E71C-1E71-1E61-A995-A010AE5ED0BE}"/>
              </a:ext>
            </a:extLst>
          </p:cNvPr>
          <p:cNvSpPr txBox="1"/>
          <p:nvPr/>
        </p:nvSpPr>
        <p:spPr>
          <a:xfrm>
            <a:off x="134493" y="206508"/>
            <a:ext cx="3704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What is the worst case time complexity of the following code?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3C791E-3633-501A-4AB1-34988E61E8E7}"/>
              </a:ext>
            </a:extLst>
          </p:cNvPr>
          <p:cNvSpPr txBox="1"/>
          <p:nvPr/>
        </p:nvSpPr>
        <p:spPr>
          <a:xfrm>
            <a:off x="3838575" y="179668"/>
            <a:ext cx="6752083" cy="1524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 descr="A green logo on a black background&#10;&#10;Description automatically generated">
            <a:extLst>
              <a:ext uri="{FF2B5EF4-FFF2-40B4-BE49-F238E27FC236}">
                <a16:creationId xmlns:a16="http://schemas.microsoft.com/office/drawing/2014/main" id="{B58086AB-DF2E-A1DF-A77B-2DBC35B76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168" y="0"/>
            <a:ext cx="941832" cy="941832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6F3129F5-5F48-1ECA-823D-879B68CCE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973293"/>
              </p:ext>
            </p:extLst>
          </p:nvPr>
        </p:nvGraphicFramePr>
        <p:xfrm>
          <a:off x="1493139" y="2753623"/>
          <a:ext cx="9205721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274">
                  <a:extLst>
                    <a:ext uri="{9D8B030D-6E8A-4147-A177-3AD203B41FA5}">
                      <a16:colId xmlns:a16="http://schemas.microsoft.com/office/drawing/2014/main" val="3075418276"/>
                    </a:ext>
                  </a:extLst>
                </a:gridCol>
                <a:gridCol w="1110441">
                  <a:extLst>
                    <a:ext uri="{9D8B030D-6E8A-4147-A177-3AD203B41FA5}">
                      <a16:colId xmlns:a16="http://schemas.microsoft.com/office/drawing/2014/main" val="1830697739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554781138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39472032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1946384882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174935980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987736905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05957356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408674166"/>
                    </a:ext>
                  </a:extLst>
                </a:gridCol>
              </a:tblGrid>
              <a:tr h="23402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80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2848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6D4CCFB-1B64-4916-B86A-B795D76EFA45}"/>
              </a:ext>
            </a:extLst>
          </p:cNvPr>
          <p:cNvSpPr txBox="1"/>
          <p:nvPr/>
        </p:nvSpPr>
        <p:spPr>
          <a:xfrm>
            <a:off x="379857" y="3814619"/>
            <a:ext cx="152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k = 9</a:t>
            </a:r>
          </a:p>
          <a:p>
            <a:r>
              <a:rPr lang="en-IN" dirty="0">
                <a:solidFill>
                  <a:schemeClr val="accent6"/>
                </a:solidFill>
              </a:rPr>
              <a:t>start = 0</a:t>
            </a:r>
          </a:p>
          <a:p>
            <a:r>
              <a:rPr lang="en-IN" dirty="0">
                <a:solidFill>
                  <a:schemeClr val="accent6"/>
                </a:solidFill>
              </a:rPr>
              <a:t>end =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4C7C8-6C68-FF62-AB09-03EA33526E40}"/>
              </a:ext>
            </a:extLst>
          </p:cNvPr>
          <p:cNvSpPr txBox="1"/>
          <p:nvPr/>
        </p:nvSpPr>
        <p:spPr>
          <a:xfrm>
            <a:off x="379856" y="4682431"/>
            <a:ext cx="2191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mid = (0 + 2) / 2 =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CF0067-F89D-1BF6-C5A3-0AD3FD1F6871}"/>
              </a:ext>
            </a:extLst>
          </p:cNvPr>
          <p:cNvSpPr txBox="1"/>
          <p:nvPr/>
        </p:nvSpPr>
        <p:spPr>
          <a:xfrm>
            <a:off x="4125589" y="3595812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v[mid] =&gt; v[1] =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439ABE-0D29-4F2F-B90B-359475FC66BE}"/>
              </a:ext>
            </a:extLst>
          </p:cNvPr>
          <p:cNvSpPr txBox="1"/>
          <p:nvPr/>
        </p:nvSpPr>
        <p:spPr>
          <a:xfrm>
            <a:off x="4125589" y="3965144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4 &lt; 9</a:t>
            </a:r>
          </a:p>
          <a:p>
            <a:r>
              <a:rPr lang="en-IN" dirty="0">
                <a:solidFill>
                  <a:schemeClr val="accent6"/>
                </a:solidFill>
              </a:rPr>
              <a:t>v[mid] &lt; 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23F70B-6D42-AE93-8A9F-1A5157766C8B}"/>
              </a:ext>
            </a:extLst>
          </p:cNvPr>
          <p:cNvSpPr txBox="1"/>
          <p:nvPr/>
        </p:nvSpPr>
        <p:spPr>
          <a:xfrm>
            <a:off x="4125588" y="4553283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mid + 1 =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1D11B-36E5-EE31-3FFE-E279FFA9B8C3}"/>
              </a:ext>
            </a:extLst>
          </p:cNvPr>
          <p:cNvSpPr/>
          <p:nvPr/>
        </p:nvSpPr>
        <p:spPr>
          <a:xfrm>
            <a:off x="4096893" y="837057"/>
            <a:ext cx="4267200" cy="209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258DA4-D186-96D9-CC96-5B75C3F20C50}"/>
              </a:ext>
            </a:extLst>
          </p:cNvPr>
          <p:cNvSpPr txBox="1"/>
          <p:nvPr/>
        </p:nvSpPr>
        <p:spPr>
          <a:xfrm>
            <a:off x="134493" y="1689784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0, 2);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79E722-B4A5-97A1-6ABD-0D3E91C4F57B}"/>
              </a:ext>
            </a:extLst>
          </p:cNvPr>
          <p:cNvSpPr txBox="1"/>
          <p:nvPr/>
        </p:nvSpPr>
        <p:spPr>
          <a:xfrm>
            <a:off x="134493" y="1965895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0, 7);</a:t>
            </a:r>
          </a:p>
        </p:txBody>
      </p:sp>
    </p:spTree>
    <p:extLst>
      <p:ext uri="{BB962C8B-B14F-4D97-AF65-F5344CB8AC3E}">
        <p14:creationId xmlns:p14="http://schemas.microsoft.com/office/powerpoint/2010/main" val="1294485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1F21AE-1EF7-D7EB-8816-9CF98180A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063B2CBF-8303-9C5E-F981-071BAB96CA16}"/>
              </a:ext>
            </a:extLst>
          </p:cNvPr>
          <p:cNvSpPr txBox="1"/>
          <p:nvPr/>
        </p:nvSpPr>
        <p:spPr>
          <a:xfrm>
            <a:off x="134493" y="206508"/>
            <a:ext cx="3704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What is the worst case time complexity of the following code?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9D5234-A91C-7B1A-4C8D-0E54B2F9E817}"/>
              </a:ext>
            </a:extLst>
          </p:cNvPr>
          <p:cNvSpPr txBox="1"/>
          <p:nvPr/>
        </p:nvSpPr>
        <p:spPr>
          <a:xfrm>
            <a:off x="3838575" y="179668"/>
            <a:ext cx="6752083" cy="1524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 descr="A green logo on a black background&#10;&#10;Description automatically generated">
            <a:extLst>
              <a:ext uri="{FF2B5EF4-FFF2-40B4-BE49-F238E27FC236}">
                <a16:creationId xmlns:a16="http://schemas.microsoft.com/office/drawing/2014/main" id="{95EB6DCB-0829-144D-03D3-DD499771D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168" y="0"/>
            <a:ext cx="941832" cy="941832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E548AC75-34CF-26F3-879A-A1F541C34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539494"/>
              </p:ext>
            </p:extLst>
          </p:nvPr>
        </p:nvGraphicFramePr>
        <p:xfrm>
          <a:off x="1493139" y="3477523"/>
          <a:ext cx="9205721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274">
                  <a:extLst>
                    <a:ext uri="{9D8B030D-6E8A-4147-A177-3AD203B41FA5}">
                      <a16:colId xmlns:a16="http://schemas.microsoft.com/office/drawing/2014/main" val="3075418276"/>
                    </a:ext>
                  </a:extLst>
                </a:gridCol>
                <a:gridCol w="1110441">
                  <a:extLst>
                    <a:ext uri="{9D8B030D-6E8A-4147-A177-3AD203B41FA5}">
                      <a16:colId xmlns:a16="http://schemas.microsoft.com/office/drawing/2014/main" val="1830697739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554781138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39472032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1946384882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174935980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987736905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05957356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408674166"/>
                    </a:ext>
                  </a:extLst>
                </a:gridCol>
              </a:tblGrid>
              <a:tr h="23402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80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2848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3E3B2D-61DA-BBB1-76FF-7C58C86C4F2F}"/>
              </a:ext>
            </a:extLst>
          </p:cNvPr>
          <p:cNvSpPr txBox="1"/>
          <p:nvPr/>
        </p:nvSpPr>
        <p:spPr>
          <a:xfrm>
            <a:off x="379857" y="4538519"/>
            <a:ext cx="152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k = 9</a:t>
            </a:r>
          </a:p>
          <a:p>
            <a:r>
              <a:rPr lang="en-IN" dirty="0">
                <a:solidFill>
                  <a:schemeClr val="accent6"/>
                </a:solidFill>
              </a:rPr>
              <a:t>start = 2</a:t>
            </a:r>
          </a:p>
          <a:p>
            <a:r>
              <a:rPr lang="en-IN" dirty="0">
                <a:solidFill>
                  <a:schemeClr val="accent6"/>
                </a:solidFill>
              </a:rPr>
              <a:t>end =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35C1D8-5B90-5A67-8AC4-996DA85718B9}"/>
              </a:ext>
            </a:extLst>
          </p:cNvPr>
          <p:cNvSpPr txBox="1"/>
          <p:nvPr/>
        </p:nvSpPr>
        <p:spPr>
          <a:xfrm>
            <a:off x="379856" y="5406331"/>
            <a:ext cx="2191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mid = (2 + 2) / 2 =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C6E2D-1216-3CE9-4FA2-CEF52859DA2B}"/>
              </a:ext>
            </a:extLst>
          </p:cNvPr>
          <p:cNvSpPr txBox="1"/>
          <p:nvPr/>
        </p:nvSpPr>
        <p:spPr>
          <a:xfrm>
            <a:off x="134493" y="2385109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0, 2);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EFE304-0B8A-611D-192B-614BF0EAFA34}"/>
              </a:ext>
            </a:extLst>
          </p:cNvPr>
          <p:cNvSpPr txBox="1"/>
          <p:nvPr/>
        </p:nvSpPr>
        <p:spPr>
          <a:xfrm>
            <a:off x="134493" y="2689795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0, 7);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E1E2AC-CC5C-60C4-8DB7-C92B489C2DB8}"/>
              </a:ext>
            </a:extLst>
          </p:cNvPr>
          <p:cNvSpPr txBox="1"/>
          <p:nvPr/>
        </p:nvSpPr>
        <p:spPr>
          <a:xfrm>
            <a:off x="134493" y="2070670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2, 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9B5EC9-5BE7-81A9-ED70-7D1CAC877E87}"/>
              </a:ext>
            </a:extLst>
          </p:cNvPr>
          <p:cNvSpPr txBox="1"/>
          <p:nvPr/>
        </p:nvSpPr>
        <p:spPr>
          <a:xfrm>
            <a:off x="4135114" y="4319712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v[mid] =&gt; v[2] = 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D2F6AB-C0B0-5F96-F6C9-D229A8A08ECB}"/>
              </a:ext>
            </a:extLst>
          </p:cNvPr>
          <p:cNvSpPr txBox="1"/>
          <p:nvPr/>
        </p:nvSpPr>
        <p:spPr>
          <a:xfrm>
            <a:off x="4135114" y="468904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9 =  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FC72E6-FE31-495B-CB13-3B8150127BDD}"/>
              </a:ext>
            </a:extLst>
          </p:cNvPr>
          <p:cNvSpPr/>
          <p:nvPr/>
        </p:nvSpPr>
        <p:spPr>
          <a:xfrm>
            <a:off x="4135114" y="1275827"/>
            <a:ext cx="6161411" cy="21360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043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911063-00DB-03EA-FACF-9E4A53FDA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DC04ADA0-1714-DE8B-B9A1-81B4BE0E1EA1}"/>
              </a:ext>
            </a:extLst>
          </p:cNvPr>
          <p:cNvSpPr txBox="1"/>
          <p:nvPr/>
        </p:nvSpPr>
        <p:spPr>
          <a:xfrm>
            <a:off x="134493" y="206508"/>
            <a:ext cx="3704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What is the worst case time complexity of the following code?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9D8B16-DB2A-1622-E560-18C713AD56AC}"/>
              </a:ext>
            </a:extLst>
          </p:cNvPr>
          <p:cNvSpPr txBox="1"/>
          <p:nvPr/>
        </p:nvSpPr>
        <p:spPr>
          <a:xfrm>
            <a:off x="3838575" y="179668"/>
            <a:ext cx="6752083" cy="1524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 descr="A green logo on a black background&#10;&#10;Description automatically generated">
            <a:extLst>
              <a:ext uri="{FF2B5EF4-FFF2-40B4-BE49-F238E27FC236}">
                <a16:creationId xmlns:a16="http://schemas.microsoft.com/office/drawing/2014/main" id="{1EFEBC20-432E-775E-27DA-5B2110C9F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168" y="0"/>
            <a:ext cx="941832" cy="941832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62D89FC2-77ED-CBAA-090F-C6C2D3C9D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960445"/>
              </p:ext>
            </p:extLst>
          </p:nvPr>
        </p:nvGraphicFramePr>
        <p:xfrm>
          <a:off x="1493139" y="3696598"/>
          <a:ext cx="9205721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274">
                  <a:extLst>
                    <a:ext uri="{9D8B030D-6E8A-4147-A177-3AD203B41FA5}">
                      <a16:colId xmlns:a16="http://schemas.microsoft.com/office/drawing/2014/main" val="3075418276"/>
                    </a:ext>
                  </a:extLst>
                </a:gridCol>
                <a:gridCol w="1110441">
                  <a:extLst>
                    <a:ext uri="{9D8B030D-6E8A-4147-A177-3AD203B41FA5}">
                      <a16:colId xmlns:a16="http://schemas.microsoft.com/office/drawing/2014/main" val="1830697739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554781138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39472032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1946384882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174935980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987736905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05957356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408674166"/>
                    </a:ext>
                  </a:extLst>
                </a:gridCol>
              </a:tblGrid>
              <a:tr h="23402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80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28487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2668C2-1702-92C3-107D-805E09B6BF24}"/>
              </a:ext>
            </a:extLst>
          </p:cNvPr>
          <p:cNvSpPr txBox="1"/>
          <p:nvPr/>
        </p:nvSpPr>
        <p:spPr>
          <a:xfrm>
            <a:off x="134493" y="2604184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0, 2);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215EA6-64BE-C408-A17B-0FFA4339A611}"/>
              </a:ext>
            </a:extLst>
          </p:cNvPr>
          <p:cNvSpPr txBox="1"/>
          <p:nvPr/>
        </p:nvSpPr>
        <p:spPr>
          <a:xfrm>
            <a:off x="134493" y="2908870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0, 7);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CCCD0C-D2C0-3FE6-CFC8-B6EFBE9B94E0}"/>
              </a:ext>
            </a:extLst>
          </p:cNvPr>
          <p:cNvSpPr txBox="1"/>
          <p:nvPr/>
        </p:nvSpPr>
        <p:spPr>
          <a:xfrm>
            <a:off x="134493" y="2289745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2, 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63CCA2-AD9C-D8C1-D688-C21D610EA360}"/>
              </a:ext>
            </a:extLst>
          </p:cNvPr>
          <p:cNvSpPr txBox="1"/>
          <p:nvPr/>
        </p:nvSpPr>
        <p:spPr>
          <a:xfrm>
            <a:off x="134493" y="1984945"/>
            <a:ext cx="9057132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2, 1) + 1 +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3, 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D499F3-AEA5-EF3D-DB29-F858CFA23CFA}"/>
              </a:ext>
            </a:extLst>
          </p:cNvPr>
          <p:cNvSpPr txBox="1"/>
          <p:nvPr/>
        </p:nvSpPr>
        <p:spPr>
          <a:xfrm>
            <a:off x="379857" y="4538519"/>
            <a:ext cx="152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k = 9</a:t>
            </a:r>
          </a:p>
          <a:p>
            <a:r>
              <a:rPr lang="en-IN" dirty="0">
                <a:solidFill>
                  <a:schemeClr val="accent6"/>
                </a:solidFill>
              </a:rPr>
              <a:t>start = 2</a:t>
            </a:r>
          </a:p>
          <a:p>
            <a:r>
              <a:rPr lang="en-IN" dirty="0">
                <a:solidFill>
                  <a:schemeClr val="accent6"/>
                </a:solidFill>
              </a:rPr>
              <a:t>end =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2C3B60-1347-11BA-245B-FB77D61FCA94}"/>
              </a:ext>
            </a:extLst>
          </p:cNvPr>
          <p:cNvSpPr txBox="1"/>
          <p:nvPr/>
        </p:nvSpPr>
        <p:spPr>
          <a:xfrm>
            <a:off x="379856" y="5406331"/>
            <a:ext cx="2191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mid = (2 + 2) / 2 = 2</a:t>
            </a:r>
          </a:p>
        </p:txBody>
      </p:sp>
    </p:spTree>
    <p:extLst>
      <p:ext uri="{BB962C8B-B14F-4D97-AF65-F5344CB8AC3E}">
        <p14:creationId xmlns:p14="http://schemas.microsoft.com/office/powerpoint/2010/main" val="31337185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A7FAD9-8415-6234-A77C-92F64F2A4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591BBE7-E20C-B935-961C-FF199F00035B}"/>
              </a:ext>
            </a:extLst>
          </p:cNvPr>
          <p:cNvSpPr txBox="1"/>
          <p:nvPr/>
        </p:nvSpPr>
        <p:spPr>
          <a:xfrm>
            <a:off x="134493" y="206508"/>
            <a:ext cx="3704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What is the worst case time complexity of the following code?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B45F39-9C1A-ADE0-746D-4F6AF9F6484A}"/>
              </a:ext>
            </a:extLst>
          </p:cNvPr>
          <p:cNvSpPr txBox="1"/>
          <p:nvPr/>
        </p:nvSpPr>
        <p:spPr>
          <a:xfrm>
            <a:off x="3838575" y="179668"/>
            <a:ext cx="6752083" cy="1524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 descr="A green logo on a black background&#10;&#10;Description automatically generated">
            <a:extLst>
              <a:ext uri="{FF2B5EF4-FFF2-40B4-BE49-F238E27FC236}">
                <a16:creationId xmlns:a16="http://schemas.microsoft.com/office/drawing/2014/main" id="{B2228CAF-6D47-4A7B-3266-BAFB628C1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168" y="0"/>
            <a:ext cx="941832" cy="941832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3273E22F-94D3-69DC-CDA8-62873DEFD3FF}"/>
              </a:ext>
            </a:extLst>
          </p:cNvPr>
          <p:cNvGraphicFramePr>
            <a:graphicFrameLocks noGrp="1"/>
          </p:cNvGraphicFramePr>
          <p:nvPr/>
        </p:nvGraphicFramePr>
        <p:xfrm>
          <a:off x="1493139" y="3696598"/>
          <a:ext cx="9205721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274">
                  <a:extLst>
                    <a:ext uri="{9D8B030D-6E8A-4147-A177-3AD203B41FA5}">
                      <a16:colId xmlns:a16="http://schemas.microsoft.com/office/drawing/2014/main" val="3075418276"/>
                    </a:ext>
                  </a:extLst>
                </a:gridCol>
                <a:gridCol w="1110441">
                  <a:extLst>
                    <a:ext uri="{9D8B030D-6E8A-4147-A177-3AD203B41FA5}">
                      <a16:colId xmlns:a16="http://schemas.microsoft.com/office/drawing/2014/main" val="1830697739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554781138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39472032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1946384882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174935980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987736905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05957356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408674166"/>
                    </a:ext>
                  </a:extLst>
                </a:gridCol>
              </a:tblGrid>
              <a:tr h="23402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80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28487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97A089B-834C-E777-6710-1FF5A0A8A2D5}"/>
              </a:ext>
            </a:extLst>
          </p:cNvPr>
          <p:cNvSpPr txBox="1"/>
          <p:nvPr/>
        </p:nvSpPr>
        <p:spPr>
          <a:xfrm>
            <a:off x="134493" y="2604184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0, 2);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62327C-A991-CE31-B9D6-5771B0D40C52}"/>
              </a:ext>
            </a:extLst>
          </p:cNvPr>
          <p:cNvSpPr txBox="1"/>
          <p:nvPr/>
        </p:nvSpPr>
        <p:spPr>
          <a:xfrm>
            <a:off x="134493" y="2908870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0, 7);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D3C070-694F-4B7A-F212-BD6D036E7699}"/>
              </a:ext>
            </a:extLst>
          </p:cNvPr>
          <p:cNvSpPr txBox="1"/>
          <p:nvPr/>
        </p:nvSpPr>
        <p:spPr>
          <a:xfrm>
            <a:off x="134493" y="2289745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2, 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6D3AE9-C39E-252A-101C-D7A7BA35465B}"/>
              </a:ext>
            </a:extLst>
          </p:cNvPr>
          <p:cNvSpPr txBox="1"/>
          <p:nvPr/>
        </p:nvSpPr>
        <p:spPr>
          <a:xfrm>
            <a:off x="134493" y="1984945"/>
            <a:ext cx="9057132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2, 1) + 1 +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3, 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F97592-3B3E-8774-B2D5-CE37E472AF65}"/>
              </a:ext>
            </a:extLst>
          </p:cNvPr>
          <p:cNvSpPr txBox="1"/>
          <p:nvPr/>
        </p:nvSpPr>
        <p:spPr>
          <a:xfrm>
            <a:off x="379857" y="4538519"/>
            <a:ext cx="152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k = 9</a:t>
            </a:r>
          </a:p>
          <a:p>
            <a:r>
              <a:rPr lang="en-IN" dirty="0">
                <a:solidFill>
                  <a:schemeClr val="accent6"/>
                </a:solidFill>
              </a:rPr>
              <a:t>start = 2</a:t>
            </a:r>
          </a:p>
          <a:p>
            <a:r>
              <a:rPr lang="en-IN" dirty="0">
                <a:solidFill>
                  <a:schemeClr val="accent6"/>
                </a:solidFill>
              </a:rPr>
              <a:t>end =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9819F8-8690-B5FE-FEFD-038BC64E7E54}"/>
              </a:ext>
            </a:extLst>
          </p:cNvPr>
          <p:cNvSpPr txBox="1"/>
          <p:nvPr/>
        </p:nvSpPr>
        <p:spPr>
          <a:xfrm>
            <a:off x="379856" y="5406331"/>
            <a:ext cx="2191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mid =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2270F8-51EA-2057-2896-DE8F00C5A671}"/>
              </a:ext>
            </a:extLst>
          </p:cNvPr>
          <p:cNvSpPr/>
          <p:nvPr/>
        </p:nvSpPr>
        <p:spPr>
          <a:xfrm>
            <a:off x="134493" y="2103564"/>
            <a:ext cx="4008882" cy="33157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15E24F-EB9E-7E1D-6767-644757F1A95E}"/>
              </a:ext>
            </a:extLst>
          </p:cNvPr>
          <p:cNvSpPr/>
          <p:nvPr/>
        </p:nvSpPr>
        <p:spPr>
          <a:xfrm>
            <a:off x="4143375" y="470916"/>
            <a:ext cx="1790700" cy="17678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8705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96559A-BE03-915C-0B47-F5AE1CAEE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D711E5E5-EAC4-5EB6-8C55-90D9ABAABDE9}"/>
              </a:ext>
            </a:extLst>
          </p:cNvPr>
          <p:cNvSpPr txBox="1"/>
          <p:nvPr/>
        </p:nvSpPr>
        <p:spPr>
          <a:xfrm>
            <a:off x="134493" y="206508"/>
            <a:ext cx="3704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What is the worst case time complexity of the following code?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198040-5FC3-2D84-6A40-0F15F3BA60B7}"/>
              </a:ext>
            </a:extLst>
          </p:cNvPr>
          <p:cNvSpPr txBox="1"/>
          <p:nvPr/>
        </p:nvSpPr>
        <p:spPr>
          <a:xfrm>
            <a:off x="3838575" y="179668"/>
            <a:ext cx="6752083" cy="1524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 descr="A green logo on a black background&#10;&#10;Description automatically generated">
            <a:extLst>
              <a:ext uri="{FF2B5EF4-FFF2-40B4-BE49-F238E27FC236}">
                <a16:creationId xmlns:a16="http://schemas.microsoft.com/office/drawing/2014/main" id="{82536F28-0D65-74E7-0405-5806D6AE3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168" y="0"/>
            <a:ext cx="941832" cy="941832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B07A9492-63DF-C492-BAEE-1E321BDBCE55}"/>
              </a:ext>
            </a:extLst>
          </p:cNvPr>
          <p:cNvGraphicFramePr>
            <a:graphicFrameLocks noGrp="1"/>
          </p:cNvGraphicFramePr>
          <p:nvPr/>
        </p:nvGraphicFramePr>
        <p:xfrm>
          <a:off x="1493139" y="3696598"/>
          <a:ext cx="9205721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274">
                  <a:extLst>
                    <a:ext uri="{9D8B030D-6E8A-4147-A177-3AD203B41FA5}">
                      <a16:colId xmlns:a16="http://schemas.microsoft.com/office/drawing/2014/main" val="3075418276"/>
                    </a:ext>
                  </a:extLst>
                </a:gridCol>
                <a:gridCol w="1110441">
                  <a:extLst>
                    <a:ext uri="{9D8B030D-6E8A-4147-A177-3AD203B41FA5}">
                      <a16:colId xmlns:a16="http://schemas.microsoft.com/office/drawing/2014/main" val="1830697739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554781138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39472032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1946384882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174935980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987736905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05957356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408674166"/>
                    </a:ext>
                  </a:extLst>
                </a:gridCol>
              </a:tblGrid>
              <a:tr h="23402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80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28487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43AFAC4-CCD5-8AE3-5653-2A1C0A39F975}"/>
              </a:ext>
            </a:extLst>
          </p:cNvPr>
          <p:cNvSpPr txBox="1"/>
          <p:nvPr/>
        </p:nvSpPr>
        <p:spPr>
          <a:xfrm>
            <a:off x="134493" y="2604184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0, 2);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2AACA2-013E-ED33-98C3-7CCD8C9F6652}"/>
              </a:ext>
            </a:extLst>
          </p:cNvPr>
          <p:cNvSpPr txBox="1"/>
          <p:nvPr/>
        </p:nvSpPr>
        <p:spPr>
          <a:xfrm>
            <a:off x="134493" y="2908870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0, 7);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F1D5D8-3A8E-38EA-3EB1-9D39BC02C7D7}"/>
              </a:ext>
            </a:extLst>
          </p:cNvPr>
          <p:cNvSpPr txBox="1"/>
          <p:nvPr/>
        </p:nvSpPr>
        <p:spPr>
          <a:xfrm>
            <a:off x="134493" y="2289745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2, 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9FB19F-6F4C-2C83-EDB2-4C4DD1179540}"/>
              </a:ext>
            </a:extLst>
          </p:cNvPr>
          <p:cNvSpPr txBox="1"/>
          <p:nvPr/>
        </p:nvSpPr>
        <p:spPr>
          <a:xfrm>
            <a:off x="134493" y="1984945"/>
            <a:ext cx="9057132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+ 1 +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3, 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4EE648-1FE3-82EB-E2F2-90B9658D25CE}"/>
              </a:ext>
            </a:extLst>
          </p:cNvPr>
          <p:cNvSpPr txBox="1"/>
          <p:nvPr/>
        </p:nvSpPr>
        <p:spPr>
          <a:xfrm>
            <a:off x="379857" y="4538519"/>
            <a:ext cx="152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k = 9</a:t>
            </a:r>
          </a:p>
          <a:p>
            <a:r>
              <a:rPr lang="en-IN" dirty="0">
                <a:solidFill>
                  <a:schemeClr val="accent6"/>
                </a:solidFill>
              </a:rPr>
              <a:t>start = 2</a:t>
            </a:r>
          </a:p>
          <a:p>
            <a:r>
              <a:rPr lang="en-IN" dirty="0">
                <a:solidFill>
                  <a:schemeClr val="accent6"/>
                </a:solidFill>
              </a:rPr>
              <a:t>end =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4F3735-5F44-7ADD-1BDE-C1B7880519C3}"/>
              </a:ext>
            </a:extLst>
          </p:cNvPr>
          <p:cNvSpPr txBox="1"/>
          <p:nvPr/>
        </p:nvSpPr>
        <p:spPr>
          <a:xfrm>
            <a:off x="379856" y="5406331"/>
            <a:ext cx="2191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mid =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48CBCD-1DCA-9544-2E3A-684332D6E8D0}"/>
              </a:ext>
            </a:extLst>
          </p:cNvPr>
          <p:cNvSpPr/>
          <p:nvPr/>
        </p:nvSpPr>
        <p:spPr>
          <a:xfrm>
            <a:off x="4143375" y="470916"/>
            <a:ext cx="1790700" cy="17678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8227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22C904-A433-A070-F791-579FB80D9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0CABAC4E-EC50-30D2-179F-1F1DCB487F2F}"/>
              </a:ext>
            </a:extLst>
          </p:cNvPr>
          <p:cNvSpPr txBox="1"/>
          <p:nvPr/>
        </p:nvSpPr>
        <p:spPr>
          <a:xfrm>
            <a:off x="134493" y="206508"/>
            <a:ext cx="3704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What is the worst case time complexity of the following code?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E24DD-67B0-943C-D752-8E1F22942FBA}"/>
              </a:ext>
            </a:extLst>
          </p:cNvPr>
          <p:cNvSpPr txBox="1"/>
          <p:nvPr/>
        </p:nvSpPr>
        <p:spPr>
          <a:xfrm>
            <a:off x="3838575" y="179668"/>
            <a:ext cx="6752083" cy="1524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 descr="A green logo on a black background&#10;&#10;Description automatically generated">
            <a:extLst>
              <a:ext uri="{FF2B5EF4-FFF2-40B4-BE49-F238E27FC236}">
                <a16:creationId xmlns:a16="http://schemas.microsoft.com/office/drawing/2014/main" id="{0BDFE140-B3B4-F183-D6E9-B441AF2B4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168" y="0"/>
            <a:ext cx="941832" cy="941832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29611571-850C-FB07-32DF-71A51C12B1F9}"/>
              </a:ext>
            </a:extLst>
          </p:cNvPr>
          <p:cNvGraphicFramePr>
            <a:graphicFrameLocks noGrp="1"/>
          </p:cNvGraphicFramePr>
          <p:nvPr/>
        </p:nvGraphicFramePr>
        <p:xfrm>
          <a:off x="1493139" y="3696598"/>
          <a:ext cx="9205721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274">
                  <a:extLst>
                    <a:ext uri="{9D8B030D-6E8A-4147-A177-3AD203B41FA5}">
                      <a16:colId xmlns:a16="http://schemas.microsoft.com/office/drawing/2014/main" val="3075418276"/>
                    </a:ext>
                  </a:extLst>
                </a:gridCol>
                <a:gridCol w="1110441">
                  <a:extLst>
                    <a:ext uri="{9D8B030D-6E8A-4147-A177-3AD203B41FA5}">
                      <a16:colId xmlns:a16="http://schemas.microsoft.com/office/drawing/2014/main" val="1830697739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554781138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39472032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1946384882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174935980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987736905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05957356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408674166"/>
                    </a:ext>
                  </a:extLst>
                </a:gridCol>
              </a:tblGrid>
              <a:tr h="23402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80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28487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D17898C-A43C-9E5A-5DEA-8E1BE276E095}"/>
              </a:ext>
            </a:extLst>
          </p:cNvPr>
          <p:cNvSpPr txBox="1"/>
          <p:nvPr/>
        </p:nvSpPr>
        <p:spPr>
          <a:xfrm>
            <a:off x="134493" y="2604184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0, 2);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1A37A0-3F90-3801-D8CD-9B9CCDBB7CA7}"/>
              </a:ext>
            </a:extLst>
          </p:cNvPr>
          <p:cNvSpPr txBox="1"/>
          <p:nvPr/>
        </p:nvSpPr>
        <p:spPr>
          <a:xfrm>
            <a:off x="134493" y="2908870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0, 7);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B5B76-BCE8-5ED7-C2EE-F4F5148F4B01}"/>
              </a:ext>
            </a:extLst>
          </p:cNvPr>
          <p:cNvSpPr txBox="1"/>
          <p:nvPr/>
        </p:nvSpPr>
        <p:spPr>
          <a:xfrm>
            <a:off x="134493" y="2289745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2, 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5F3FD1-5D13-4E1B-00AE-037B717F676A}"/>
              </a:ext>
            </a:extLst>
          </p:cNvPr>
          <p:cNvSpPr txBox="1"/>
          <p:nvPr/>
        </p:nvSpPr>
        <p:spPr>
          <a:xfrm>
            <a:off x="134493" y="1984945"/>
            <a:ext cx="9057132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+ 1 +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3, 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3938F8-E2AC-C061-9CCA-F6786EF910FE}"/>
              </a:ext>
            </a:extLst>
          </p:cNvPr>
          <p:cNvSpPr txBox="1"/>
          <p:nvPr/>
        </p:nvSpPr>
        <p:spPr>
          <a:xfrm>
            <a:off x="379857" y="4538519"/>
            <a:ext cx="152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k = 9</a:t>
            </a:r>
          </a:p>
          <a:p>
            <a:r>
              <a:rPr lang="en-IN" dirty="0">
                <a:solidFill>
                  <a:schemeClr val="accent6"/>
                </a:solidFill>
              </a:rPr>
              <a:t>start = 3</a:t>
            </a:r>
          </a:p>
          <a:p>
            <a:r>
              <a:rPr lang="en-IN" dirty="0">
                <a:solidFill>
                  <a:schemeClr val="accent6"/>
                </a:solidFill>
              </a:rPr>
              <a:t>end =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4E329F-37AF-4EA7-DBDF-90E2AFBC5420}"/>
              </a:ext>
            </a:extLst>
          </p:cNvPr>
          <p:cNvSpPr txBox="1"/>
          <p:nvPr/>
        </p:nvSpPr>
        <p:spPr>
          <a:xfrm>
            <a:off x="379856" y="5406331"/>
            <a:ext cx="2191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mid =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06A312-6A8C-7FB7-51CE-D16E9159E9E7}"/>
              </a:ext>
            </a:extLst>
          </p:cNvPr>
          <p:cNvSpPr/>
          <p:nvPr/>
        </p:nvSpPr>
        <p:spPr>
          <a:xfrm>
            <a:off x="4143375" y="470916"/>
            <a:ext cx="1790700" cy="17678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63DE19-7989-2764-6191-F110E25AF5A3}"/>
              </a:ext>
            </a:extLst>
          </p:cNvPr>
          <p:cNvSpPr/>
          <p:nvPr/>
        </p:nvSpPr>
        <p:spPr>
          <a:xfrm>
            <a:off x="1209674" y="2133951"/>
            <a:ext cx="4067175" cy="31432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4053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4C41A9-8DE1-3CB0-F495-A273C2C36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088BF77B-D0D6-E897-995D-7B148BC3B24E}"/>
              </a:ext>
            </a:extLst>
          </p:cNvPr>
          <p:cNvSpPr txBox="1"/>
          <p:nvPr/>
        </p:nvSpPr>
        <p:spPr>
          <a:xfrm>
            <a:off x="134493" y="206508"/>
            <a:ext cx="3704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What is the worst case time complexity of the following code?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E64F9-D959-26CD-25D4-31C4E587EF40}"/>
              </a:ext>
            </a:extLst>
          </p:cNvPr>
          <p:cNvSpPr txBox="1"/>
          <p:nvPr/>
        </p:nvSpPr>
        <p:spPr>
          <a:xfrm>
            <a:off x="3838575" y="179668"/>
            <a:ext cx="6752083" cy="1524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 descr="A green logo on a black background&#10;&#10;Description automatically generated">
            <a:extLst>
              <a:ext uri="{FF2B5EF4-FFF2-40B4-BE49-F238E27FC236}">
                <a16:creationId xmlns:a16="http://schemas.microsoft.com/office/drawing/2014/main" id="{CA134F36-6FF3-9EAA-3A22-CC1FF2507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168" y="0"/>
            <a:ext cx="941832" cy="941832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31CF5846-620C-D1C3-56A9-C242745C6713}"/>
              </a:ext>
            </a:extLst>
          </p:cNvPr>
          <p:cNvGraphicFramePr>
            <a:graphicFrameLocks noGrp="1"/>
          </p:cNvGraphicFramePr>
          <p:nvPr/>
        </p:nvGraphicFramePr>
        <p:xfrm>
          <a:off x="1493139" y="3696598"/>
          <a:ext cx="9205721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274">
                  <a:extLst>
                    <a:ext uri="{9D8B030D-6E8A-4147-A177-3AD203B41FA5}">
                      <a16:colId xmlns:a16="http://schemas.microsoft.com/office/drawing/2014/main" val="3075418276"/>
                    </a:ext>
                  </a:extLst>
                </a:gridCol>
                <a:gridCol w="1110441">
                  <a:extLst>
                    <a:ext uri="{9D8B030D-6E8A-4147-A177-3AD203B41FA5}">
                      <a16:colId xmlns:a16="http://schemas.microsoft.com/office/drawing/2014/main" val="1830697739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554781138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39472032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1946384882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174935980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987736905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05957356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408674166"/>
                    </a:ext>
                  </a:extLst>
                </a:gridCol>
              </a:tblGrid>
              <a:tr h="23402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80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28487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4E452A2-1CD9-81C1-010F-A3F17C716FC6}"/>
              </a:ext>
            </a:extLst>
          </p:cNvPr>
          <p:cNvSpPr txBox="1"/>
          <p:nvPr/>
        </p:nvSpPr>
        <p:spPr>
          <a:xfrm>
            <a:off x="134493" y="2604184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0, 2);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19E708-E133-9822-0986-EF44A37AF7C0}"/>
              </a:ext>
            </a:extLst>
          </p:cNvPr>
          <p:cNvSpPr txBox="1"/>
          <p:nvPr/>
        </p:nvSpPr>
        <p:spPr>
          <a:xfrm>
            <a:off x="134493" y="2908870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0, 7);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3821E5-CEFF-8F21-1B6B-C39EFBC151BF}"/>
              </a:ext>
            </a:extLst>
          </p:cNvPr>
          <p:cNvSpPr txBox="1"/>
          <p:nvPr/>
        </p:nvSpPr>
        <p:spPr>
          <a:xfrm>
            <a:off x="134493" y="2289745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2, 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BC65CF-F1A6-E747-2EBC-7CB9D76FE936}"/>
              </a:ext>
            </a:extLst>
          </p:cNvPr>
          <p:cNvSpPr txBox="1"/>
          <p:nvPr/>
        </p:nvSpPr>
        <p:spPr>
          <a:xfrm>
            <a:off x="134493" y="1984945"/>
            <a:ext cx="9057132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+ 1 +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4C87E8-2F8A-0D6A-01B5-F30B3225F913}"/>
              </a:ext>
            </a:extLst>
          </p:cNvPr>
          <p:cNvSpPr txBox="1"/>
          <p:nvPr/>
        </p:nvSpPr>
        <p:spPr>
          <a:xfrm>
            <a:off x="379857" y="4538519"/>
            <a:ext cx="152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k = 9</a:t>
            </a:r>
          </a:p>
          <a:p>
            <a:r>
              <a:rPr lang="en-IN" dirty="0">
                <a:solidFill>
                  <a:schemeClr val="accent6"/>
                </a:solidFill>
              </a:rPr>
              <a:t>start = 3</a:t>
            </a:r>
          </a:p>
          <a:p>
            <a:r>
              <a:rPr lang="en-IN" dirty="0">
                <a:solidFill>
                  <a:schemeClr val="accent6"/>
                </a:solidFill>
              </a:rPr>
              <a:t>end =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E6A904-E4CE-6C63-F1B4-F67B5914A62D}"/>
              </a:ext>
            </a:extLst>
          </p:cNvPr>
          <p:cNvSpPr txBox="1"/>
          <p:nvPr/>
        </p:nvSpPr>
        <p:spPr>
          <a:xfrm>
            <a:off x="379856" y="5406331"/>
            <a:ext cx="2191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mid =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09108-3DE8-6D1D-BC86-32CF37361FC7}"/>
              </a:ext>
            </a:extLst>
          </p:cNvPr>
          <p:cNvSpPr/>
          <p:nvPr/>
        </p:nvSpPr>
        <p:spPr>
          <a:xfrm>
            <a:off x="4143375" y="470916"/>
            <a:ext cx="1790700" cy="17678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871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EA20CD-9F0A-65AE-1062-1A1A33416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DD0F4925-7202-F323-2F34-351CAF51CD27}"/>
              </a:ext>
            </a:extLst>
          </p:cNvPr>
          <p:cNvSpPr txBox="1"/>
          <p:nvPr/>
        </p:nvSpPr>
        <p:spPr>
          <a:xfrm>
            <a:off x="134493" y="206508"/>
            <a:ext cx="3704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What is the worst case time complexity of the following code?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E1CD17-D082-1836-703D-A640A0508856}"/>
              </a:ext>
            </a:extLst>
          </p:cNvPr>
          <p:cNvSpPr txBox="1"/>
          <p:nvPr/>
        </p:nvSpPr>
        <p:spPr>
          <a:xfrm>
            <a:off x="3838575" y="179668"/>
            <a:ext cx="6752083" cy="1524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 descr="A green logo on a black background&#10;&#10;Description automatically generated">
            <a:extLst>
              <a:ext uri="{FF2B5EF4-FFF2-40B4-BE49-F238E27FC236}">
                <a16:creationId xmlns:a16="http://schemas.microsoft.com/office/drawing/2014/main" id="{1902C4BF-6FB5-EFEF-2743-0759F4DCF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168" y="0"/>
            <a:ext cx="941832" cy="941832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BB96D7BB-59D1-48DF-2512-E60D4CB8EC44}"/>
              </a:ext>
            </a:extLst>
          </p:cNvPr>
          <p:cNvGraphicFramePr>
            <a:graphicFrameLocks noGrp="1"/>
          </p:cNvGraphicFramePr>
          <p:nvPr/>
        </p:nvGraphicFramePr>
        <p:xfrm>
          <a:off x="1493139" y="3696598"/>
          <a:ext cx="9205721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274">
                  <a:extLst>
                    <a:ext uri="{9D8B030D-6E8A-4147-A177-3AD203B41FA5}">
                      <a16:colId xmlns:a16="http://schemas.microsoft.com/office/drawing/2014/main" val="3075418276"/>
                    </a:ext>
                  </a:extLst>
                </a:gridCol>
                <a:gridCol w="1110441">
                  <a:extLst>
                    <a:ext uri="{9D8B030D-6E8A-4147-A177-3AD203B41FA5}">
                      <a16:colId xmlns:a16="http://schemas.microsoft.com/office/drawing/2014/main" val="1830697739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554781138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39472032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1946384882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174935980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987736905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05957356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408674166"/>
                    </a:ext>
                  </a:extLst>
                </a:gridCol>
              </a:tblGrid>
              <a:tr h="23402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80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28487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82613FB-BBD1-5A95-730D-26E7B4D26BEE}"/>
              </a:ext>
            </a:extLst>
          </p:cNvPr>
          <p:cNvSpPr txBox="1"/>
          <p:nvPr/>
        </p:nvSpPr>
        <p:spPr>
          <a:xfrm>
            <a:off x="134493" y="2604184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0, 2);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59C409-3601-2A68-976F-87C0AD9DE86F}"/>
              </a:ext>
            </a:extLst>
          </p:cNvPr>
          <p:cNvSpPr txBox="1"/>
          <p:nvPr/>
        </p:nvSpPr>
        <p:spPr>
          <a:xfrm>
            <a:off x="134493" y="2908870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0, 7);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7299A4-67B2-3BDF-365D-AB35B71C960C}"/>
              </a:ext>
            </a:extLst>
          </p:cNvPr>
          <p:cNvSpPr txBox="1"/>
          <p:nvPr/>
        </p:nvSpPr>
        <p:spPr>
          <a:xfrm>
            <a:off x="134493" y="2289745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2, 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0FC8AF-784D-7785-0A5E-FEDF6E86C187}"/>
              </a:ext>
            </a:extLst>
          </p:cNvPr>
          <p:cNvSpPr txBox="1"/>
          <p:nvPr/>
        </p:nvSpPr>
        <p:spPr>
          <a:xfrm>
            <a:off x="4218431" y="2383745"/>
            <a:ext cx="2191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385970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121BB0-29B2-BEBF-0198-398D6562A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5ABECD59-CA93-9501-8E8A-F6252FC50646}"/>
              </a:ext>
            </a:extLst>
          </p:cNvPr>
          <p:cNvSpPr txBox="1"/>
          <p:nvPr/>
        </p:nvSpPr>
        <p:spPr>
          <a:xfrm>
            <a:off x="134493" y="206508"/>
            <a:ext cx="3704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What is the worst case time complexity of the following code?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3C5B84-E98F-5127-0487-6AD02A476762}"/>
              </a:ext>
            </a:extLst>
          </p:cNvPr>
          <p:cNvSpPr txBox="1"/>
          <p:nvPr/>
        </p:nvSpPr>
        <p:spPr>
          <a:xfrm>
            <a:off x="3838575" y="179668"/>
            <a:ext cx="6752083" cy="1524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 descr="A green logo on a black background&#10;&#10;Description automatically generated">
            <a:extLst>
              <a:ext uri="{FF2B5EF4-FFF2-40B4-BE49-F238E27FC236}">
                <a16:creationId xmlns:a16="http://schemas.microsoft.com/office/drawing/2014/main" id="{D1FB6B25-EF0E-A19A-44A3-2594DE65F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168" y="0"/>
            <a:ext cx="941832" cy="941832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83D18BEC-6C0D-51E3-61BA-2966975A969D}"/>
              </a:ext>
            </a:extLst>
          </p:cNvPr>
          <p:cNvGraphicFramePr>
            <a:graphicFrameLocks noGrp="1"/>
          </p:cNvGraphicFramePr>
          <p:nvPr/>
        </p:nvGraphicFramePr>
        <p:xfrm>
          <a:off x="1493139" y="3696598"/>
          <a:ext cx="9205721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274">
                  <a:extLst>
                    <a:ext uri="{9D8B030D-6E8A-4147-A177-3AD203B41FA5}">
                      <a16:colId xmlns:a16="http://schemas.microsoft.com/office/drawing/2014/main" val="3075418276"/>
                    </a:ext>
                  </a:extLst>
                </a:gridCol>
                <a:gridCol w="1110441">
                  <a:extLst>
                    <a:ext uri="{9D8B030D-6E8A-4147-A177-3AD203B41FA5}">
                      <a16:colId xmlns:a16="http://schemas.microsoft.com/office/drawing/2014/main" val="1830697739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554781138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39472032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1946384882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174935980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987736905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05957356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408674166"/>
                    </a:ext>
                  </a:extLst>
                </a:gridCol>
              </a:tblGrid>
              <a:tr h="23402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80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28487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AD7177E-0A78-60E1-AAA6-0F0CD6796B23}"/>
              </a:ext>
            </a:extLst>
          </p:cNvPr>
          <p:cNvSpPr txBox="1"/>
          <p:nvPr/>
        </p:nvSpPr>
        <p:spPr>
          <a:xfrm>
            <a:off x="134493" y="2604184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0, 2);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682434-EE1A-00B9-E603-BA13C0DA4CA0}"/>
              </a:ext>
            </a:extLst>
          </p:cNvPr>
          <p:cNvSpPr txBox="1"/>
          <p:nvPr/>
        </p:nvSpPr>
        <p:spPr>
          <a:xfrm>
            <a:off x="134493" y="2908870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0, 7);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B32880-E3C7-1814-C387-4941C4DC10AC}"/>
              </a:ext>
            </a:extLst>
          </p:cNvPr>
          <p:cNvSpPr txBox="1"/>
          <p:nvPr/>
        </p:nvSpPr>
        <p:spPr>
          <a:xfrm>
            <a:off x="4227956" y="2708061"/>
            <a:ext cx="2191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17400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BD1F8F-8484-762E-65EB-692215612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35B036A5-8EF5-E4A2-8BA0-F8B5F39128DE}"/>
              </a:ext>
            </a:extLst>
          </p:cNvPr>
          <p:cNvSpPr txBox="1"/>
          <p:nvPr/>
        </p:nvSpPr>
        <p:spPr>
          <a:xfrm>
            <a:off x="134493" y="206508"/>
            <a:ext cx="3704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What is the worst case time complexity of the following code?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E2B8E-1297-8E85-4EC9-BEE794961449}"/>
              </a:ext>
            </a:extLst>
          </p:cNvPr>
          <p:cNvSpPr txBox="1"/>
          <p:nvPr/>
        </p:nvSpPr>
        <p:spPr>
          <a:xfrm>
            <a:off x="3838575" y="179668"/>
            <a:ext cx="6752083" cy="1524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 descr="A green logo on a black background&#10;&#10;Description automatically generated">
            <a:extLst>
              <a:ext uri="{FF2B5EF4-FFF2-40B4-BE49-F238E27FC236}">
                <a16:creationId xmlns:a16="http://schemas.microsoft.com/office/drawing/2014/main" id="{3C1AE371-F8BC-EAB1-78AA-2140E50C9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168" y="0"/>
            <a:ext cx="941832" cy="941832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43E17F92-35E4-2359-B9D3-35E2DFABF13F}"/>
              </a:ext>
            </a:extLst>
          </p:cNvPr>
          <p:cNvGraphicFramePr>
            <a:graphicFrameLocks noGrp="1"/>
          </p:cNvGraphicFramePr>
          <p:nvPr/>
        </p:nvGraphicFramePr>
        <p:xfrm>
          <a:off x="1493139" y="3696598"/>
          <a:ext cx="9205721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274">
                  <a:extLst>
                    <a:ext uri="{9D8B030D-6E8A-4147-A177-3AD203B41FA5}">
                      <a16:colId xmlns:a16="http://schemas.microsoft.com/office/drawing/2014/main" val="3075418276"/>
                    </a:ext>
                  </a:extLst>
                </a:gridCol>
                <a:gridCol w="1110441">
                  <a:extLst>
                    <a:ext uri="{9D8B030D-6E8A-4147-A177-3AD203B41FA5}">
                      <a16:colId xmlns:a16="http://schemas.microsoft.com/office/drawing/2014/main" val="1830697739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554781138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39472032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1946384882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174935980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987736905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05957356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408674166"/>
                    </a:ext>
                  </a:extLst>
                </a:gridCol>
              </a:tblGrid>
              <a:tr h="23402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80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2848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2D5E659-0556-1F49-4C53-66895C3486E6}"/>
              </a:ext>
            </a:extLst>
          </p:cNvPr>
          <p:cNvSpPr txBox="1"/>
          <p:nvPr/>
        </p:nvSpPr>
        <p:spPr>
          <a:xfrm>
            <a:off x="134493" y="2908870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0, 7);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758FED-F121-E820-588C-5C726A75B6D1}"/>
              </a:ext>
            </a:extLst>
          </p:cNvPr>
          <p:cNvSpPr txBox="1"/>
          <p:nvPr/>
        </p:nvSpPr>
        <p:spPr>
          <a:xfrm>
            <a:off x="4237481" y="3055039"/>
            <a:ext cx="2191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574435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10A1A7-62BB-47B6-6086-C748F6B25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0DB66DC0-0F15-F350-6D40-B416B3EB6A9A}"/>
              </a:ext>
            </a:extLst>
          </p:cNvPr>
          <p:cNvSpPr txBox="1"/>
          <p:nvPr/>
        </p:nvSpPr>
        <p:spPr>
          <a:xfrm>
            <a:off x="715518" y="757166"/>
            <a:ext cx="8036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What is the worst case time complexity of the following code?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EB02B8-E207-2176-26E0-904EA911980C}"/>
              </a:ext>
            </a:extLst>
          </p:cNvPr>
          <p:cNvSpPr txBox="1"/>
          <p:nvPr/>
        </p:nvSpPr>
        <p:spPr>
          <a:xfrm>
            <a:off x="715518" y="1167740"/>
            <a:ext cx="9205722" cy="3371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mid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 descr="A green logo on a black background&#10;&#10;Description automatically generated">
            <a:extLst>
              <a:ext uri="{FF2B5EF4-FFF2-40B4-BE49-F238E27FC236}">
                <a16:creationId xmlns:a16="http://schemas.microsoft.com/office/drawing/2014/main" id="{CF7811FE-C7FB-12B9-3060-9EDB085A0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168" y="0"/>
            <a:ext cx="941832" cy="941832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30398B94-4F06-87EA-D6DD-C758A4DCA967}"/>
              </a:ext>
            </a:extLst>
          </p:cNvPr>
          <p:cNvGraphicFramePr>
            <a:graphicFrameLocks noGrp="1"/>
          </p:cNvGraphicFramePr>
          <p:nvPr/>
        </p:nvGraphicFramePr>
        <p:xfrm>
          <a:off x="1276731" y="5226710"/>
          <a:ext cx="9205721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274">
                  <a:extLst>
                    <a:ext uri="{9D8B030D-6E8A-4147-A177-3AD203B41FA5}">
                      <a16:colId xmlns:a16="http://schemas.microsoft.com/office/drawing/2014/main" val="3075418276"/>
                    </a:ext>
                  </a:extLst>
                </a:gridCol>
                <a:gridCol w="1110441">
                  <a:extLst>
                    <a:ext uri="{9D8B030D-6E8A-4147-A177-3AD203B41FA5}">
                      <a16:colId xmlns:a16="http://schemas.microsoft.com/office/drawing/2014/main" val="1830697739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554781138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39472032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1946384882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174935980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987736905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05957356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408674166"/>
                    </a:ext>
                  </a:extLst>
                </a:gridCol>
              </a:tblGrid>
              <a:tr h="23402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80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284877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8BC05A43-CB84-4B11-712E-197C21631B52}"/>
              </a:ext>
            </a:extLst>
          </p:cNvPr>
          <p:cNvSpPr txBox="1"/>
          <p:nvPr/>
        </p:nvSpPr>
        <p:spPr>
          <a:xfrm>
            <a:off x="715518" y="4651469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0, 7);</a:t>
            </a:r>
          </a:p>
        </p:txBody>
      </p:sp>
    </p:spTree>
    <p:extLst>
      <p:ext uri="{BB962C8B-B14F-4D97-AF65-F5344CB8AC3E}">
        <p14:creationId xmlns:p14="http://schemas.microsoft.com/office/powerpoint/2010/main" val="31585514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4C631C-98E3-1831-1A69-CBC4BBCD4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814B0500-4D26-E381-5E4B-5C9A4A492B3E}"/>
              </a:ext>
            </a:extLst>
          </p:cNvPr>
          <p:cNvSpPr txBox="1"/>
          <p:nvPr/>
        </p:nvSpPr>
        <p:spPr>
          <a:xfrm>
            <a:off x="134493" y="206507"/>
            <a:ext cx="802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What is the worst case time complexity of the following code?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6152C-FD7A-FA24-4F26-D6CC9AF5D56F}"/>
              </a:ext>
            </a:extLst>
          </p:cNvPr>
          <p:cNvSpPr txBox="1"/>
          <p:nvPr/>
        </p:nvSpPr>
        <p:spPr>
          <a:xfrm>
            <a:off x="314325" y="879631"/>
            <a:ext cx="9067800" cy="3371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mid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 descr="A green logo on a black background&#10;&#10;Description automatically generated">
            <a:extLst>
              <a:ext uri="{FF2B5EF4-FFF2-40B4-BE49-F238E27FC236}">
                <a16:creationId xmlns:a16="http://schemas.microsoft.com/office/drawing/2014/main" id="{66DAB6ED-618A-4FED-7A6F-55FA66D3D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168" y="0"/>
            <a:ext cx="941832" cy="941832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B62FCDB4-EDE7-B713-38CA-D7E336EAF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136849"/>
              </p:ext>
            </p:extLst>
          </p:nvPr>
        </p:nvGraphicFramePr>
        <p:xfrm>
          <a:off x="1359789" y="5202641"/>
          <a:ext cx="9205721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274">
                  <a:extLst>
                    <a:ext uri="{9D8B030D-6E8A-4147-A177-3AD203B41FA5}">
                      <a16:colId xmlns:a16="http://schemas.microsoft.com/office/drawing/2014/main" val="3075418276"/>
                    </a:ext>
                  </a:extLst>
                </a:gridCol>
                <a:gridCol w="1110441">
                  <a:extLst>
                    <a:ext uri="{9D8B030D-6E8A-4147-A177-3AD203B41FA5}">
                      <a16:colId xmlns:a16="http://schemas.microsoft.com/office/drawing/2014/main" val="1830697739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554781138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39472032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1946384882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174935980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987736905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05957356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408674166"/>
                    </a:ext>
                  </a:extLst>
                </a:gridCol>
              </a:tblGrid>
              <a:tr h="23402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80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28487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02C9A8E-9194-8C51-6BB9-01A4F955E1B0}"/>
              </a:ext>
            </a:extLst>
          </p:cNvPr>
          <p:cNvSpPr txBox="1"/>
          <p:nvPr/>
        </p:nvSpPr>
        <p:spPr>
          <a:xfrm>
            <a:off x="8352281" y="4251451"/>
            <a:ext cx="31920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>
                <a:solidFill>
                  <a:schemeClr val="accent6"/>
                </a:solidFill>
              </a:rPr>
              <a:t>Result = 1</a:t>
            </a:r>
          </a:p>
        </p:txBody>
      </p:sp>
    </p:spTree>
    <p:extLst>
      <p:ext uri="{BB962C8B-B14F-4D97-AF65-F5344CB8AC3E}">
        <p14:creationId xmlns:p14="http://schemas.microsoft.com/office/powerpoint/2010/main" val="3666580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F4731B-CE12-7221-9286-7B72FA866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DA1630E4-9D7A-5B20-91DB-36F7A8C81E87}"/>
              </a:ext>
            </a:extLst>
          </p:cNvPr>
          <p:cNvSpPr txBox="1"/>
          <p:nvPr/>
        </p:nvSpPr>
        <p:spPr>
          <a:xfrm>
            <a:off x="134493" y="206508"/>
            <a:ext cx="3704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What is the worst case time complexity of the following code?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90179-8351-9767-2755-16BE367F9F21}"/>
              </a:ext>
            </a:extLst>
          </p:cNvPr>
          <p:cNvSpPr txBox="1"/>
          <p:nvPr/>
        </p:nvSpPr>
        <p:spPr>
          <a:xfrm>
            <a:off x="3838575" y="179668"/>
            <a:ext cx="6752083" cy="1524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 descr="A green logo on a black background&#10;&#10;Description automatically generated">
            <a:extLst>
              <a:ext uri="{FF2B5EF4-FFF2-40B4-BE49-F238E27FC236}">
                <a16:creationId xmlns:a16="http://schemas.microsoft.com/office/drawing/2014/main" id="{8E0B5601-8C75-3194-F8A7-A4D282407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168" y="0"/>
            <a:ext cx="941832" cy="941832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AD0DF81E-E748-32DE-426D-E189DB6D88E3}"/>
              </a:ext>
            </a:extLst>
          </p:cNvPr>
          <p:cNvGraphicFramePr>
            <a:graphicFrameLocks noGrp="1"/>
          </p:cNvGraphicFramePr>
          <p:nvPr/>
        </p:nvGraphicFramePr>
        <p:xfrm>
          <a:off x="1493139" y="3696598"/>
          <a:ext cx="9205721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274">
                  <a:extLst>
                    <a:ext uri="{9D8B030D-6E8A-4147-A177-3AD203B41FA5}">
                      <a16:colId xmlns:a16="http://schemas.microsoft.com/office/drawing/2014/main" val="3075418276"/>
                    </a:ext>
                  </a:extLst>
                </a:gridCol>
                <a:gridCol w="1110441">
                  <a:extLst>
                    <a:ext uri="{9D8B030D-6E8A-4147-A177-3AD203B41FA5}">
                      <a16:colId xmlns:a16="http://schemas.microsoft.com/office/drawing/2014/main" val="1830697739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554781138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39472032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1946384882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174935980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987736905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05957356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408674166"/>
                    </a:ext>
                  </a:extLst>
                </a:gridCol>
              </a:tblGrid>
              <a:tr h="23402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80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28487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8F8204F-C91F-C582-C1A1-231D162201AF}"/>
              </a:ext>
            </a:extLst>
          </p:cNvPr>
          <p:cNvSpPr txBox="1"/>
          <p:nvPr/>
        </p:nvSpPr>
        <p:spPr>
          <a:xfrm>
            <a:off x="134493" y="2604184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0, 2);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3EE38F-D4B7-EFEC-93F3-9F753AC8C07F}"/>
              </a:ext>
            </a:extLst>
          </p:cNvPr>
          <p:cNvSpPr txBox="1"/>
          <p:nvPr/>
        </p:nvSpPr>
        <p:spPr>
          <a:xfrm>
            <a:off x="134493" y="2908870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0, 7);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25D478-98CE-3C6C-2515-A9A7712DBCFC}"/>
              </a:ext>
            </a:extLst>
          </p:cNvPr>
          <p:cNvSpPr txBox="1"/>
          <p:nvPr/>
        </p:nvSpPr>
        <p:spPr>
          <a:xfrm>
            <a:off x="134493" y="2289745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2, 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2BF94B-2FC4-4E12-50D9-E00A0D03FAE5}"/>
              </a:ext>
            </a:extLst>
          </p:cNvPr>
          <p:cNvSpPr txBox="1"/>
          <p:nvPr/>
        </p:nvSpPr>
        <p:spPr>
          <a:xfrm>
            <a:off x="134493" y="1984945"/>
            <a:ext cx="9057132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2, 1) + 1 +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3, 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9BE56F-A772-0229-78CA-161FD0271BC5}"/>
              </a:ext>
            </a:extLst>
          </p:cNvPr>
          <p:cNvSpPr/>
          <p:nvPr/>
        </p:nvSpPr>
        <p:spPr>
          <a:xfrm>
            <a:off x="134492" y="2103563"/>
            <a:ext cx="9057131" cy="92332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D510D9-3666-2F4B-F943-F6F80C18DE56}"/>
              </a:ext>
            </a:extLst>
          </p:cNvPr>
          <p:cNvSpPr/>
          <p:nvPr/>
        </p:nvSpPr>
        <p:spPr>
          <a:xfrm>
            <a:off x="4143375" y="470916"/>
            <a:ext cx="1790700" cy="17678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7898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0F3151-031A-3A78-5095-566F0D1BD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A59BB305-15C4-CB7E-09BB-22CBF462FDE7}"/>
              </a:ext>
            </a:extLst>
          </p:cNvPr>
          <p:cNvSpPr txBox="1"/>
          <p:nvPr/>
        </p:nvSpPr>
        <p:spPr>
          <a:xfrm>
            <a:off x="134493" y="206508"/>
            <a:ext cx="3704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What is the worst case time complexity of the following code?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A9840F-B2A7-74D9-6093-C94DB3613A55}"/>
              </a:ext>
            </a:extLst>
          </p:cNvPr>
          <p:cNvSpPr txBox="1"/>
          <p:nvPr/>
        </p:nvSpPr>
        <p:spPr>
          <a:xfrm>
            <a:off x="3838575" y="179668"/>
            <a:ext cx="6752083" cy="1524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 descr="A green logo on a black background&#10;&#10;Description automatically generated">
            <a:extLst>
              <a:ext uri="{FF2B5EF4-FFF2-40B4-BE49-F238E27FC236}">
                <a16:creationId xmlns:a16="http://schemas.microsoft.com/office/drawing/2014/main" id="{8B79D5A7-7FFB-3296-E4CD-AC998B9DD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168" y="0"/>
            <a:ext cx="941832" cy="941832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8D8D7B89-F742-F820-DC9D-0ECB91D18967}"/>
              </a:ext>
            </a:extLst>
          </p:cNvPr>
          <p:cNvGraphicFramePr>
            <a:graphicFrameLocks noGrp="1"/>
          </p:cNvGraphicFramePr>
          <p:nvPr/>
        </p:nvGraphicFramePr>
        <p:xfrm>
          <a:off x="1493139" y="3696598"/>
          <a:ext cx="9205721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274">
                  <a:extLst>
                    <a:ext uri="{9D8B030D-6E8A-4147-A177-3AD203B41FA5}">
                      <a16:colId xmlns:a16="http://schemas.microsoft.com/office/drawing/2014/main" val="3075418276"/>
                    </a:ext>
                  </a:extLst>
                </a:gridCol>
                <a:gridCol w="1110441">
                  <a:extLst>
                    <a:ext uri="{9D8B030D-6E8A-4147-A177-3AD203B41FA5}">
                      <a16:colId xmlns:a16="http://schemas.microsoft.com/office/drawing/2014/main" val="1830697739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554781138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39472032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1946384882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174935980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987736905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05957356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408674166"/>
                    </a:ext>
                  </a:extLst>
                </a:gridCol>
              </a:tblGrid>
              <a:tr h="23402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80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28487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740B9D4-AE65-5CB6-9C5E-13066E670BAE}"/>
              </a:ext>
            </a:extLst>
          </p:cNvPr>
          <p:cNvSpPr txBox="1"/>
          <p:nvPr/>
        </p:nvSpPr>
        <p:spPr>
          <a:xfrm>
            <a:off x="134493" y="2604184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0, 2);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E87896-B273-9772-1AFC-61C128255833}"/>
              </a:ext>
            </a:extLst>
          </p:cNvPr>
          <p:cNvSpPr txBox="1"/>
          <p:nvPr/>
        </p:nvSpPr>
        <p:spPr>
          <a:xfrm>
            <a:off x="134493" y="2908870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0, 7);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7297D6-A5FB-22F5-044A-BFC0218F2ADD}"/>
              </a:ext>
            </a:extLst>
          </p:cNvPr>
          <p:cNvSpPr txBox="1"/>
          <p:nvPr/>
        </p:nvSpPr>
        <p:spPr>
          <a:xfrm>
            <a:off x="134493" y="2289745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2, 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A6C8E7-5ADB-0A2F-577F-A49997319842}"/>
              </a:ext>
            </a:extLst>
          </p:cNvPr>
          <p:cNvSpPr txBox="1"/>
          <p:nvPr/>
        </p:nvSpPr>
        <p:spPr>
          <a:xfrm>
            <a:off x="134493" y="1984945"/>
            <a:ext cx="9057132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2, 1) + 1 +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3, 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EEE864-E5FB-0502-8D46-CC6273FFBA04}"/>
              </a:ext>
            </a:extLst>
          </p:cNvPr>
          <p:cNvSpPr/>
          <p:nvPr/>
        </p:nvSpPr>
        <p:spPr>
          <a:xfrm>
            <a:off x="134492" y="2103563"/>
            <a:ext cx="9057131" cy="92332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7AD5B3-C86E-F68E-A5E9-DE65779CC0A0}"/>
              </a:ext>
            </a:extLst>
          </p:cNvPr>
          <p:cNvSpPr/>
          <p:nvPr/>
        </p:nvSpPr>
        <p:spPr>
          <a:xfrm>
            <a:off x="4143375" y="470916"/>
            <a:ext cx="1790700" cy="17678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B43219-9022-0DE2-8346-9769CA1A9BA3}"/>
              </a:ext>
            </a:extLst>
          </p:cNvPr>
          <p:cNvSpPr txBox="1"/>
          <p:nvPr/>
        </p:nvSpPr>
        <p:spPr>
          <a:xfrm>
            <a:off x="7392047" y="305267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4 = log(8) + c</a:t>
            </a:r>
          </a:p>
        </p:txBody>
      </p:sp>
    </p:spTree>
    <p:extLst>
      <p:ext uri="{BB962C8B-B14F-4D97-AF65-F5344CB8AC3E}">
        <p14:creationId xmlns:p14="http://schemas.microsoft.com/office/powerpoint/2010/main" val="27797373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72D608-9523-AC59-D5E7-D877B5C4D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638B824C-ACDC-6E15-3AB0-9987AEDDDA50}"/>
              </a:ext>
            </a:extLst>
          </p:cNvPr>
          <p:cNvSpPr txBox="1"/>
          <p:nvPr/>
        </p:nvSpPr>
        <p:spPr>
          <a:xfrm>
            <a:off x="134493" y="206508"/>
            <a:ext cx="3704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What is the worst case time complexity of the following code?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B22454-36BE-2BA7-1CF5-1BE2367C4765}"/>
              </a:ext>
            </a:extLst>
          </p:cNvPr>
          <p:cNvSpPr txBox="1"/>
          <p:nvPr/>
        </p:nvSpPr>
        <p:spPr>
          <a:xfrm>
            <a:off x="3838575" y="179668"/>
            <a:ext cx="6752083" cy="1524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 descr="A green logo on a black background&#10;&#10;Description automatically generated">
            <a:extLst>
              <a:ext uri="{FF2B5EF4-FFF2-40B4-BE49-F238E27FC236}">
                <a16:creationId xmlns:a16="http://schemas.microsoft.com/office/drawing/2014/main" id="{9D8010ED-5A4B-A0C7-02A8-0707977EA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168" y="0"/>
            <a:ext cx="941832" cy="941832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340C9CAA-0F4E-3134-F00B-DF73DA4AA4CA}"/>
              </a:ext>
            </a:extLst>
          </p:cNvPr>
          <p:cNvGraphicFramePr>
            <a:graphicFrameLocks noGrp="1"/>
          </p:cNvGraphicFramePr>
          <p:nvPr/>
        </p:nvGraphicFramePr>
        <p:xfrm>
          <a:off x="1493139" y="3696598"/>
          <a:ext cx="9205721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274">
                  <a:extLst>
                    <a:ext uri="{9D8B030D-6E8A-4147-A177-3AD203B41FA5}">
                      <a16:colId xmlns:a16="http://schemas.microsoft.com/office/drawing/2014/main" val="3075418276"/>
                    </a:ext>
                  </a:extLst>
                </a:gridCol>
                <a:gridCol w="1110441">
                  <a:extLst>
                    <a:ext uri="{9D8B030D-6E8A-4147-A177-3AD203B41FA5}">
                      <a16:colId xmlns:a16="http://schemas.microsoft.com/office/drawing/2014/main" val="1830697739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554781138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39472032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1946384882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174935980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987736905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05957356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408674166"/>
                    </a:ext>
                  </a:extLst>
                </a:gridCol>
              </a:tblGrid>
              <a:tr h="23402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80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28487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E4ADAF-B6BB-0650-B893-1092474959AD}"/>
              </a:ext>
            </a:extLst>
          </p:cNvPr>
          <p:cNvSpPr txBox="1"/>
          <p:nvPr/>
        </p:nvSpPr>
        <p:spPr>
          <a:xfrm>
            <a:off x="134493" y="2604184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0, 2);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9CF29C-B808-77C4-4950-7582D67235E2}"/>
              </a:ext>
            </a:extLst>
          </p:cNvPr>
          <p:cNvSpPr txBox="1"/>
          <p:nvPr/>
        </p:nvSpPr>
        <p:spPr>
          <a:xfrm>
            <a:off x="134493" y="2908870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0, 7);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B1277A-BB3A-2EC8-C483-99F5E084D74A}"/>
              </a:ext>
            </a:extLst>
          </p:cNvPr>
          <p:cNvSpPr txBox="1"/>
          <p:nvPr/>
        </p:nvSpPr>
        <p:spPr>
          <a:xfrm>
            <a:off x="134493" y="2289745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2, 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252437-26B8-F565-78BF-11606CE68ADE}"/>
              </a:ext>
            </a:extLst>
          </p:cNvPr>
          <p:cNvSpPr txBox="1"/>
          <p:nvPr/>
        </p:nvSpPr>
        <p:spPr>
          <a:xfrm>
            <a:off x="134493" y="1984945"/>
            <a:ext cx="9057132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2, 1) + 1 +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3, 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85C74F-8794-D81A-CB61-3F49BFB6169B}"/>
              </a:ext>
            </a:extLst>
          </p:cNvPr>
          <p:cNvSpPr/>
          <p:nvPr/>
        </p:nvSpPr>
        <p:spPr>
          <a:xfrm>
            <a:off x="134492" y="2103563"/>
            <a:ext cx="9057131" cy="92332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A5193-3FF3-DCC2-2F19-5E6B2D38B9D0}"/>
              </a:ext>
            </a:extLst>
          </p:cNvPr>
          <p:cNvSpPr/>
          <p:nvPr/>
        </p:nvSpPr>
        <p:spPr>
          <a:xfrm>
            <a:off x="4143375" y="470916"/>
            <a:ext cx="1790700" cy="17678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5E41FB-00EA-163B-6FEE-9D4C6DB34278}"/>
              </a:ext>
            </a:extLst>
          </p:cNvPr>
          <p:cNvSpPr txBox="1"/>
          <p:nvPr/>
        </p:nvSpPr>
        <p:spPr>
          <a:xfrm>
            <a:off x="7392047" y="305267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log N</a:t>
            </a:r>
          </a:p>
        </p:txBody>
      </p:sp>
    </p:spTree>
    <p:extLst>
      <p:ext uri="{BB962C8B-B14F-4D97-AF65-F5344CB8AC3E}">
        <p14:creationId xmlns:p14="http://schemas.microsoft.com/office/powerpoint/2010/main" val="2404441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B7F02F-0B33-A7B3-15DB-23895FC67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6F47F4D6-E47F-B4F9-A5DC-578669C2E2DB}"/>
              </a:ext>
            </a:extLst>
          </p:cNvPr>
          <p:cNvSpPr txBox="1"/>
          <p:nvPr/>
        </p:nvSpPr>
        <p:spPr>
          <a:xfrm>
            <a:off x="134493" y="206508"/>
            <a:ext cx="3704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What is the worst case time complexity of the following code?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A3562F-D906-EE37-2F0C-B963248BD978}"/>
              </a:ext>
            </a:extLst>
          </p:cNvPr>
          <p:cNvSpPr txBox="1"/>
          <p:nvPr/>
        </p:nvSpPr>
        <p:spPr>
          <a:xfrm>
            <a:off x="3838575" y="179668"/>
            <a:ext cx="6752083" cy="1524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 descr="A green logo on a black background&#10;&#10;Description automatically generated">
            <a:extLst>
              <a:ext uri="{FF2B5EF4-FFF2-40B4-BE49-F238E27FC236}">
                <a16:creationId xmlns:a16="http://schemas.microsoft.com/office/drawing/2014/main" id="{5CF1A12B-832D-D77C-262C-54892E806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168" y="0"/>
            <a:ext cx="941832" cy="941832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851BEC99-E455-459F-2DF5-35CF8EC46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565929"/>
              </p:ext>
            </p:extLst>
          </p:nvPr>
        </p:nvGraphicFramePr>
        <p:xfrm>
          <a:off x="1493139" y="2286898"/>
          <a:ext cx="9205721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274">
                  <a:extLst>
                    <a:ext uri="{9D8B030D-6E8A-4147-A177-3AD203B41FA5}">
                      <a16:colId xmlns:a16="http://schemas.microsoft.com/office/drawing/2014/main" val="3075418276"/>
                    </a:ext>
                  </a:extLst>
                </a:gridCol>
                <a:gridCol w="1110441">
                  <a:extLst>
                    <a:ext uri="{9D8B030D-6E8A-4147-A177-3AD203B41FA5}">
                      <a16:colId xmlns:a16="http://schemas.microsoft.com/office/drawing/2014/main" val="1830697739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554781138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39472032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1946384882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174935980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987736905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05957356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408674166"/>
                    </a:ext>
                  </a:extLst>
                </a:gridCol>
              </a:tblGrid>
              <a:tr h="23402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80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2848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B6A27EB-3D4A-ABCC-8974-B58E72C11761}"/>
              </a:ext>
            </a:extLst>
          </p:cNvPr>
          <p:cNvSpPr txBox="1"/>
          <p:nvPr/>
        </p:nvSpPr>
        <p:spPr>
          <a:xfrm>
            <a:off x="379857" y="3347894"/>
            <a:ext cx="152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k = 9</a:t>
            </a:r>
          </a:p>
          <a:p>
            <a:r>
              <a:rPr lang="en-IN" dirty="0">
                <a:solidFill>
                  <a:schemeClr val="accent6"/>
                </a:solidFill>
              </a:rPr>
              <a:t>start = 0</a:t>
            </a:r>
          </a:p>
          <a:p>
            <a:r>
              <a:rPr lang="en-IN" dirty="0">
                <a:solidFill>
                  <a:schemeClr val="accent6"/>
                </a:solidFill>
              </a:rPr>
              <a:t>end =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7701F3-48BA-C44E-F4A8-11EB577ECCD8}"/>
              </a:ext>
            </a:extLst>
          </p:cNvPr>
          <p:cNvSpPr txBox="1"/>
          <p:nvPr/>
        </p:nvSpPr>
        <p:spPr>
          <a:xfrm>
            <a:off x="379857" y="4215706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mid = (0 +7)/2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8A746-D52C-3FE9-B876-34529C856EE2}"/>
              </a:ext>
            </a:extLst>
          </p:cNvPr>
          <p:cNvSpPr txBox="1"/>
          <p:nvPr/>
        </p:nvSpPr>
        <p:spPr>
          <a:xfrm>
            <a:off x="134493" y="1765984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0, 7);</a:t>
            </a:r>
          </a:p>
        </p:txBody>
      </p:sp>
    </p:spTree>
    <p:extLst>
      <p:ext uri="{BB962C8B-B14F-4D97-AF65-F5344CB8AC3E}">
        <p14:creationId xmlns:p14="http://schemas.microsoft.com/office/powerpoint/2010/main" val="661339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A2934D-8F2B-C441-A62B-726B32EF3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5B4C9F64-0C21-7F5F-C45B-CD4572C94635}"/>
              </a:ext>
            </a:extLst>
          </p:cNvPr>
          <p:cNvSpPr txBox="1"/>
          <p:nvPr/>
        </p:nvSpPr>
        <p:spPr>
          <a:xfrm>
            <a:off x="134493" y="206508"/>
            <a:ext cx="3704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What is the worst case time complexity of the following code?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41B00-188A-EDD8-E38B-7E416C005C36}"/>
              </a:ext>
            </a:extLst>
          </p:cNvPr>
          <p:cNvSpPr txBox="1"/>
          <p:nvPr/>
        </p:nvSpPr>
        <p:spPr>
          <a:xfrm>
            <a:off x="3838575" y="179668"/>
            <a:ext cx="6752083" cy="1524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 descr="A green logo on a black background&#10;&#10;Description automatically generated">
            <a:extLst>
              <a:ext uri="{FF2B5EF4-FFF2-40B4-BE49-F238E27FC236}">
                <a16:creationId xmlns:a16="http://schemas.microsoft.com/office/drawing/2014/main" id="{A218C6C7-C7B9-9E99-D97D-8A1384D65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168" y="0"/>
            <a:ext cx="941832" cy="941832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D82510B9-9A47-65F4-6906-579A0D5BE631}"/>
              </a:ext>
            </a:extLst>
          </p:cNvPr>
          <p:cNvGraphicFramePr>
            <a:graphicFrameLocks noGrp="1"/>
          </p:cNvGraphicFramePr>
          <p:nvPr/>
        </p:nvGraphicFramePr>
        <p:xfrm>
          <a:off x="1493139" y="2286898"/>
          <a:ext cx="9205721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274">
                  <a:extLst>
                    <a:ext uri="{9D8B030D-6E8A-4147-A177-3AD203B41FA5}">
                      <a16:colId xmlns:a16="http://schemas.microsoft.com/office/drawing/2014/main" val="3075418276"/>
                    </a:ext>
                  </a:extLst>
                </a:gridCol>
                <a:gridCol w="1110441">
                  <a:extLst>
                    <a:ext uri="{9D8B030D-6E8A-4147-A177-3AD203B41FA5}">
                      <a16:colId xmlns:a16="http://schemas.microsoft.com/office/drawing/2014/main" val="1830697739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554781138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39472032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1946384882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174935980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987736905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05957356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408674166"/>
                    </a:ext>
                  </a:extLst>
                </a:gridCol>
              </a:tblGrid>
              <a:tr h="23402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80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2848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234B4C1-E957-C82E-3A6B-39820767A9C0}"/>
              </a:ext>
            </a:extLst>
          </p:cNvPr>
          <p:cNvSpPr txBox="1"/>
          <p:nvPr/>
        </p:nvSpPr>
        <p:spPr>
          <a:xfrm>
            <a:off x="379857" y="3347894"/>
            <a:ext cx="152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k = 9</a:t>
            </a:r>
          </a:p>
          <a:p>
            <a:r>
              <a:rPr lang="en-IN" dirty="0">
                <a:solidFill>
                  <a:schemeClr val="accent6"/>
                </a:solidFill>
              </a:rPr>
              <a:t>start = 0</a:t>
            </a:r>
          </a:p>
          <a:p>
            <a:r>
              <a:rPr lang="en-IN" dirty="0">
                <a:solidFill>
                  <a:schemeClr val="accent6"/>
                </a:solidFill>
              </a:rPr>
              <a:t>end =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03499-DD7E-7A7A-E121-398621E3EDC8}"/>
              </a:ext>
            </a:extLst>
          </p:cNvPr>
          <p:cNvSpPr txBox="1"/>
          <p:nvPr/>
        </p:nvSpPr>
        <p:spPr>
          <a:xfrm>
            <a:off x="379857" y="4215706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mid =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DE529A-7DE1-51A4-28A2-52CF1C526BF2}"/>
              </a:ext>
            </a:extLst>
          </p:cNvPr>
          <p:cNvSpPr txBox="1"/>
          <p:nvPr/>
        </p:nvSpPr>
        <p:spPr>
          <a:xfrm>
            <a:off x="134493" y="1765984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0, 7);</a:t>
            </a:r>
          </a:p>
        </p:txBody>
      </p:sp>
    </p:spTree>
    <p:extLst>
      <p:ext uri="{BB962C8B-B14F-4D97-AF65-F5344CB8AC3E}">
        <p14:creationId xmlns:p14="http://schemas.microsoft.com/office/powerpoint/2010/main" val="4079324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A99012-1E0E-1818-B828-78BA1E0D6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7C5913F6-AF2E-2CAB-0712-72F9EE859A25}"/>
              </a:ext>
            </a:extLst>
          </p:cNvPr>
          <p:cNvSpPr txBox="1"/>
          <p:nvPr/>
        </p:nvSpPr>
        <p:spPr>
          <a:xfrm>
            <a:off x="134493" y="206508"/>
            <a:ext cx="3704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What is the worst case time complexity of the following code?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BEAA32-33A6-4277-6795-AEAA5FF5D83E}"/>
              </a:ext>
            </a:extLst>
          </p:cNvPr>
          <p:cNvSpPr txBox="1"/>
          <p:nvPr/>
        </p:nvSpPr>
        <p:spPr>
          <a:xfrm>
            <a:off x="3838575" y="179668"/>
            <a:ext cx="6752083" cy="1524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 descr="A green logo on a black background&#10;&#10;Description automatically generated">
            <a:extLst>
              <a:ext uri="{FF2B5EF4-FFF2-40B4-BE49-F238E27FC236}">
                <a16:creationId xmlns:a16="http://schemas.microsoft.com/office/drawing/2014/main" id="{1CCC785F-F93E-A540-5FDB-A2A963C30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168" y="0"/>
            <a:ext cx="941832" cy="941832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6F8F8B87-FEDA-03A9-F14F-0F5003D0B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057836"/>
              </p:ext>
            </p:extLst>
          </p:nvPr>
        </p:nvGraphicFramePr>
        <p:xfrm>
          <a:off x="1493139" y="2286898"/>
          <a:ext cx="9205721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274">
                  <a:extLst>
                    <a:ext uri="{9D8B030D-6E8A-4147-A177-3AD203B41FA5}">
                      <a16:colId xmlns:a16="http://schemas.microsoft.com/office/drawing/2014/main" val="3075418276"/>
                    </a:ext>
                  </a:extLst>
                </a:gridCol>
                <a:gridCol w="1110441">
                  <a:extLst>
                    <a:ext uri="{9D8B030D-6E8A-4147-A177-3AD203B41FA5}">
                      <a16:colId xmlns:a16="http://schemas.microsoft.com/office/drawing/2014/main" val="1830697739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554781138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39472032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1946384882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174935980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987736905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05957356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408674166"/>
                    </a:ext>
                  </a:extLst>
                </a:gridCol>
              </a:tblGrid>
              <a:tr h="23402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80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2848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C5C2656-EEEE-FFE1-D329-547DBDC1BF34}"/>
              </a:ext>
            </a:extLst>
          </p:cNvPr>
          <p:cNvSpPr txBox="1"/>
          <p:nvPr/>
        </p:nvSpPr>
        <p:spPr>
          <a:xfrm>
            <a:off x="379857" y="3347894"/>
            <a:ext cx="152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k = 9</a:t>
            </a:r>
          </a:p>
          <a:p>
            <a:r>
              <a:rPr lang="en-IN" dirty="0">
                <a:solidFill>
                  <a:schemeClr val="accent6"/>
                </a:solidFill>
              </a:rPr>
              <a:t>start = 0</a:t>
            </a:r>
          </a:p>
          <a:p>
            <a:r>
              <a:rPr lang="en-IN" dirty="0">
                <a:solidFill>
                  <a:schemeClr val="accent6"/>
                </a:solidFill>
              </a:rPr>
              <a:t>end =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478C7-AEC9-60BC-ED18-5D39AE3C71D8}"/>
              </a:ext>
            </a:extLst>
          </p:cNvPr>
          <p:cNvSpPr txBox="1"/>
          <p:nvPr/>
        </p:nvSpPr>
        <p:spPr>
          <a:xfrm>
            <a:off x="379857" y="4215706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mid =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17514B-CDB5-08EB-8B3C-641D443D1A94}"/>
              </a:ext>
            </a:extLst>
          </p:cNvPr>
          <p:cNvSpPr txBox="1"/>
          <p:nvPr/>
        </p:nvSpPr>
        <p:spPr>
          <a:xfrm>
            <a:off x="134493" y="1765984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0, 7);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1A59FE-9F80-1E34-CD8A-0003596C966A}"/>
              </a:ext>
            </a:extLst>
          </p:cNvPr>
          <p:cNvSpPr txBox="1"/>
          <p:nvPr/>
        </p:nvSpPr>
        <p:spPr>
          <a:xfrm>
            <a:off x="5534025" y="3081080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v[mid] =&gt; v[3] = 13</a:t>
            </a:r>
          </a:p>
        </p:txBody>
      </p:sp>
    </p:spTree>
    <p:extLst>
      <p:ext uri="{BB962C8B-B14F-4D97-AF65-F5344CB8AC3E}">
        <p14:creationId xmlns:p14="http://schemas.microsoft.com/office/powerpoint/2010/main" val="1222622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450147-E188-9F30-34E5-18BC679B7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296344DA-D568-BB00-A7E7-AE8AF791D28E}"/>
              </a:ext>
            </a:extLst>
          </p:cNvPr>
          <p:cNvSpPr txBox="1"/>
          <p:nvPr/>
        </p:nvSpPr>
        <p:spPr>
          <a:xfrm>
            <a:off x="134493" y="206508"/>
            <a:ext cx="3704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What is the worst case time complexity of the following code?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1BDBD4-D91A-08F4-00A5-A7FCD9F5A61B}"/>
              </a:ext>
            </a:extLst>
          </p:cNvPr>
          <p:cNvSpPr txBox="1"/>
          <p:nvPr/>
        </p:nvSpPr>
        <p:spPr>
          <a:xfrm>
            <a:off x="3838575" y="179668"/>
            <a:ext cx="6752083" cy="1524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 descr="A green logo on a black background&#10;&#10;Description automatically generated">
            <a:extLst>
              <a:ext uri="{FF2B5EF4-FFF2-40B4-BE49-F238E27FC236}">
                <a16:creationId xmlns:a16="http://schemas.microsoft.com/office/drawing/2014/main" id="{CB5A81F1-BC79-C2B5-F117-21A1D386D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168" y="0"/>
            <a:ext cx="941832" cy="941832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AF8E90E8-0AB5-EA67-9467-DE2B5E14F0CF}"/>
              </a:ext>
            </a:extLst>
          </p:cNvPr>
          <p:cNvGraphicFramePr>
            <a:graphicFrameLocks noGrp="1"/>
          </p:cNvGraphicFramePr>
          <p:nvPr/>
        </p:nvGraphicFramePr>
        <p:xfrm>
          <a:off x="1493139" y="2286898"/>
          <a:ext cx="9205721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274">
                  <a:extLst>
                    <a:ext uri="{9D8B030D-6E8A-4147-A177-3AD203B41FA5}">
                      <a16:colId xmlns:a16="http://schemas.microsoft.com/office/drawing/2014/main" val="3075418276"/>
                    </a:ext>
                  </a:extLst>
                </a:gridCol>
                <a:gridCol w="1110441">
                  <a:extLst>
                    <a:ext uri="{9D8B030D-6E8A-4147-A177-3AD203B41FA5}">
                      <a16:colId xmlns:a16="http://schemas.microsoft.com/office/drawing/2014/main" val="1830697739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554781138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39472032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1946384882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174935980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987736905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05957356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408674166"/>
                    </a:ext>
                  </a:extLst>
                </a:gridCol>
              </a:tblGrid>
              <a:tr h="23402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80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2848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422D26A-A53B-9489-EBE8-E25D19597960}"/>
              </a:ext>
            </a:extLst>
          </p:cNvPr>
          <p:cNvSpPr txBox="1"/>
          <p:nvPr/>
        </p:nvSpPr>
        <p:spPr>
          <a:xfrm>
            <a:off x="379857" y="3347894"/>
            <a:ext cx="152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k = 9</a:t>
            </a:r>
          </a:p>
          <a:p>
            <a:r>
              <a:rPr lang="en-IN" dirty="0">
                <a:solidFill>
                  <a:schemeClr val="accent6"/>
                </a:solidFill>
              </a:rPr>
              <a:t>start = 0</a:t>
            </a:r>
          </a:p>
          <a:p>
            <a:r>
              <a:rPr lang="en-IN" dirty="0">
                <a:solidFill>
                  <a:schemeClr val="accent6"/>
                </a:solidFill>
              </a:rPr>
              <a:t>end =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1C2DF8-0C4A-3622-FA5F-F4D5DEFBA5E8}"/>
              </a:ext>
            </a:extLst>
          </p:cNvPr>
          <p:cNvSpPr txBox="1"/>
          <p:nvPr/>
        </p:nvSpPr>
        <p:spPr>
          <a:xfrm>
            <a:off x="379857" y="4215706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mid =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B89B5-9386-AFEA-6F11-79CBD337D409}"/>
              </a:ext>
            </a:extLst>
          </p:cNvPr>
          <p:cNvSpPr txBox="1"/>
          <p:nvPr/>
        </p:nvSpPr>
        <p:spPr>
          <a:xfrm>
            <a:off x="134493" y="1765984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0, 7);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A287FC-E569-A462-6795-2AAD654437E3}"/>
              </a:ext>
            </a:extLst>
          </p:cNvPr>
          <p:cNvSpPr txBox="1"/>
          <p:nvPr/>
        </p:nvSpPr>
        <p:spPr>
          <a:xfrm>
            <a:off x="5534025" y="3081080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v[mid] =&gt; v[3] = 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1E7805-D7CE-6F0C-EC13-CA996CAA9FDA}"/>
              </a:ext>
            </a:extLst>
          </p:cNvPr>
          <p:cNvSpPr txBox="1"/>
          <p:nvPr/>
        </p:nvSpPr>
        <p:spPr>
          <a:xfrm>
            <a:off x="5534025" y="3450412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13 &gt; 9</a:t>
            </a:r>
          </a:p>
          <a:p>
            <a:r>
              <a:rPr lang="en-IN" dirty="0">
                <a:solidFill>
                  <a:schemeClr val="accent6"/>
                </a:solidFill>
              </a:rPr>
              <a:t>v[mid] &gt; k</a:t>
            </a:r>
          </a:p>
        </p:txBody>
      </p:sp>
    </p:spTree>
    <p:extLst>
      <p:ext uri="{BB962C8B-B14F-4D97-AF65-F5344CB8AC3E}">
        <p14:creationId xmlns:p14="http://schemas.microsoft.com/office/powerpoint/2010/main" val="1766473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D2A131-C90D-2C71-D6F0-CFCF90403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44AE7893-AFDE-E62B-9976-201786FE14D1}"/>
              </a:ext>
            </a:extLst>
          </p:cNvPr>
          <p:cNvSpPr txBox="1"/>
          <p:nvPr/>
        </p:nvSpPr>
        <p:spPr>
          <a:xfrm>
            <a:off x="134493" y="206508"/>
            <a:ext cx="3704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What is the worst case time complexity of the following code?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42E4E-65E7-29B1-9302-73FC020D6C40}"/>
              </a:ext>
            </a:extLst>
          </p:cNvPr>
          <p:cNvSpPr txBox="1"/>
          <p:nvPr/>
        </p:nvSpPr>
        <p:spPr>
          <a:xfrm>
            <a:off x="3838575" y="179668"/>
            <a:ext cx="6752083" cy="1524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 descr="A green logo on a black background&#10;&#10;Description automatically generated">
            <a:extLst>
              <a:ext uri="{FF2B5EF4-FFF2-40B4-BE49-F238E27FC236}">
                <a16:creationId xmlns:a16="http://schemas.microsoft.com/office/drawing/2014/main" id="{F7B56BF1-AC84-6491-48EF-ABF1E1BB8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168" y="0"/>
            <a:ext cx="941832" cy="941832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DF4F3EAD-D2B6-9F58-830C-8E41464D6E35}"/>
              </a:ext>
            </a:extLst>
          </p:cNvPr>
          <p:cNvGraphicFramePr>
            <a:graphicFrameLocks noGrp="1"/>
          </p:cNvGraphicFramePr>
          <p:nvPr/>
        </p:nvGraphicFramePr>
        <p:xfrm>
          <a:off x="1493139" y="2286898"/>
          <a:ext cx="9205721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274">
                  <a:extLst>
                    <a:ext uri="{9D8B030D-6E8A-4147-A177-3AD203B41FA5}">
                      <a16:colId xmlns:a16="http://schemas.microsoft.com/office/drawing/2014/main" val="3075418276"/>
                    </a:ext>
                  </a:extLst>
                </a:gridCol>
                <a:gridCol w="1110441">
                  <a:extLst>
                    <a:ext uri="{9D8B030D-6E8A-4147-A177-3AD203B41FA5}">
                      <a16:colId xmlns:a16="http://schemas.microsoft.com/office/drawing/2014/main" val="1830697739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554781138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39472032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1946384882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174935980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987736905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05957356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408674166"/>
                    </a:ext>
                  </a:extLst>
                </a:gridCol>
              </a:tblGrid>
              <a:tr h="23402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80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2848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20CE5DC-DFC1-4E88-2A54-C6082FED5DF8}"/>
              </a:ext>
            </a:extLst>
          </p:cNvPr>
          <p:cNvSpPr txBox="1"/>
          <p:nvPr/>
        </p:nvSpPr>
        <p:spPr>
          <a:xfrm>
            <a:off x="379857" y="3347894"/>
            <a:ext cx="152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k = 9</a:t>
            </a:r>
          </a:p>
          <a:p>
            <a:r>
              <a:rPr lang="en-IN" dirty="0">
                <a:solidFill>
                  <a:schemeClr val="accent6"/>
                </a:solidFill>
              </a:rPr>
              <a:t>start = 0</a:t>
            </a:r>
          </a:p>
          <a:p>
            <a:r>
              <a:rPr lang="en-IN" dirty="0">
                <a:solidFill>
                  <a:schemeClr val="accent6"/>
                </a:solidFill>
              </a:rPr>
              <a:t>end =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EF2CA-065F-F10E-8F30-B25DFC7302B3}"/>
              </a:ext>
            </a:extLst>
          </p:cNvPr>
          <p:cNvSpPr txBox="1"/>
          <p:nvPr/>
        </p:nvSpPr>
        <p:spPr>
          <a:xfrm>
            <a:off x="379857" y="4215706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mid =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F5DBDE-44F3-0A83-C78E-C2AABC5C7FE2}"/>
              </a:ext>
            </a:extLst>
          </p:cNvPr>
          <p:cNvSpPr txBox="1"/>
          <p:nvPr/>
        </p:nvSpPr>
        <p:spPr>
          <a:xfrm>
            <a:off x="134493" y="1765984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0, 7);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AC7E50-DBFA-2BB8-4E0D-E493F6445BAA}"/>
              </a:ext>
            </a:extLst>
          </p:cNvPr>
          <p:cNvSpPr txBox="1"/>
          <p:nvPr/>
        </p:nvSpPr>
        <p:spPr>
          <a:xfrm>
            <a:off x="5534025" y="3081080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v[mid] =&gt; v[3] = 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07607-D104-F377-53D0-9CE358B2D53B}"/>
              </a:ext>
            </a:extLst>
          </p:cNvPr>
          <p:cNvSpPr txBox="1"/>
          <p:nvPr/>
        </p:nvSpPr>
        <p:spPr>
          <a:xfrm>
            <a:off x="5534025" y="3450412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13 &gt; 9</a:t>
            </a:r>
          </a:p>
          <a:p>
            <a:r>
              <a:rPr lang="en-IN" dirty="0">
                <a:solidFill>
                  <a:schemeClr val="accent6"/>
                </a:solidFill>
              </a:rPr>
              <a:t>v[mid] &gt; 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CDEE77-3537-B6F3-F19A-2CAB93BD003D}"/>
              </a:ext>
            </a:extLst>
          </p:cNvPr>
          <p:cNvSpPr/>
          <p:nvPr/>
        </p:nvSpPr>
        <p:spPr>
          <a:xfrm>
            <a:off x="4096893" y="1066115"/>
            <a:ext cx="4267200" cy="209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67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52566E-ACE7-9A68-549E-7D941C9C8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564B68C8-4C8E-AA4F-C692-36D117BDB360}"/>
              </a:ext>
            </a:extLst>
          </p:cNvPr>
          <p:cNvSpPr txBox="1"/>
          <p:nvPr/>
        </p:nvSpPr>
        <p:spPr>
          <a:xfrm>
            <a:off x="134493" y="206508"/>
            <a:ext cx="3704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What is the worst case time complexity of the following code?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A701BE-0E8D-1924-0943-2B8D07C84A4D}"/>
              </a:ext>
            </a:extLst>
          </p:cNvPr>
          <p:cNvSpPr txBox="1"/>
          <p:nvPr/>
        </p:nvSpPr>
        <p:spPr>
          <a:xfrm>
            <a:off x="3838575" y="179668"/>
            <a:ext cx="6752083" cy="1524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 descr="A green logo on a black background&#10;&#10;Description automatically generated">
            <a:extLst>
              <a:ext uri="{FF2B5EF4-FFF2-40B4-BE49-F238E27FC236}">
                <a16:creationId xmlns:a16="http://schemas.microsoft.com/office/drawing/2014/main" id="{2561BA3C-A43A-DE8A-E695-271AA31B3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168" y="0"/>
            <a:ext cx="941832" cy="941832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EBA6361D-E273-12B4-AC03-BFE0DEEC7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274953"/>
              </p:ext>
            </p:extLst>
          </p:nvPr>
        </p:nvGraphicFramePr>
        <p:xfrm>
          <a:off x="1493139" y="2753623"/>
          <a:ext cx="9205721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274">
                  <a:extLst>
                    <a:ext uri="{9D8B030D-6E8A-4147-A177-3AD203B41FA5}">
                      <a16:colId xmlns:a16="http://schemas.microsoft.com/office/drawing/2014/main" val="3075418276"/>
                    </a:ext>
                  </a:extLst>
                </a:gridCol>
                <a:gridCol w="1110441">
                  <a:extLst>
                    <a:ext uri="{9D8B030D-6E8A-4147-A177-3AD203B41FA5}">
                      <a16:colId xmlns:a16="http://schemas.microsoft.com/office/drawing/2014/main" val="1830697739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554781138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39472032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1946384882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174935980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987736905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05957356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408674166"/>
                    </a:ext>
                  </a:extLst>
                </a:gridCol>
              </a:tblGrid>
              <a:tr h="23402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80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2848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A64C894-9CB8-6259-2C69-30DC86E2FB39}"/>
              </a:ext>
            </a:extLst>
          </p:cNvPr>
          <p:cNvSpPr txBox="1"/>
          <p:nvPr/>
        </p:nvSpPr>
        <p:spPr>
          <a:xfrm>
            <a:off x="379857" y="3814619"/>
            <a:ext cx="152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k = 9</a:t>
            </a:r>
          </a:p>
          <a:p>
            <a:r>
              <a:rPr lang="en-IN" dirty="0">
                <a:solidFill>
                  <a:schemeClr val="accent6"/>
                </a:solidFill>
              </a:rPr>
              <a:t>start = 0</a:t>
            </a:r>
          </a:p>
          <a:p>
            <a:r>
              <a:rPr lang="en-IN" dirty="0">
                <a:solidFill>
                  <a:schemeClr val="accent6"/>
                </a:solidFill>
              </a:rPr>
              <a:t>end =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59E7A-38CF-8D3D-22F2-D066E51B16A8}"/>
              </a:ext>
            </a:extLst>
          </p:cNvPr>
          <p:cNvSpPr txBox="1"/>
          <p:nvPr/>
        </p:nvSpPr>
        <p:spPr>
          <a:xfrm>
            <a:off x="379857" y="4682431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mid =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C984E0-1EB0-986E-69EA-FCE7B623DC82}"/>
              </a:ext>
            </a:extLst>
          </p:cNvPr>
          <p:cNvSpPr txBox="1"/>
          <p:nvPr/>
        </p:nvSpPr>
        <p:spPr>
          <a:xfrm>
            <a:off x="134493" y="1689784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0, 2);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E490C4-C417-1745-6BF5-810684CA80C4}"/>
              </a:ext>
            </a:extLst>
          </p:cNvPr>
          <p:cNvSpPr/>
          <p:nvPr/>
        </p:nvSpPr>
        <p:spPr>
          <a:xfrm>
            <a:off x="4096893" y="1066115"/>
            <a:ext cx="4267200" cy="209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5B8728-AB77-4B7C-FB5A-505538F4A9A5}"/>
              </a:ext>
            </a:extLst>
          </p:cNvPr>
          <p:cNvSpPr txBox="1"/>
          <p:nvPr/>
        </p:nvSpPr>
        <p:spPr>
          <a:xfrm>
            <a:off x="134493" y="1965895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0, 7);</a:t>
            </a:r>
          </a:p>
        </p:txBody>
      </p:sp>
    </p:spTree>
    <p:extLst>
      <p:ext uri="{BB962C8B-B14F-4D97-AF65-F5344CB8AC3E}">
        <p14:creationId xmlns:p14="http://schemas.microsoft.com/office/powerpoint/2010/main" val="2391849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ABC370-9975-D044-8008-A7A7DCC3F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CBE69DB2-2EED-8354-5A33-BE5E8D9CEDFA}"/>
              </a:ext>
            </a:extLst>
          </p:cNvPr>
          <p:cNvSpPr txBox="1"/>
          <p:nvPr/>
        </p:nvSpPr>
        <p:spPr>
          <a:xfrm>
            <a:off x="134493" y="206508"/>
            <a:ext cx="3704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What is the worst case time complexity of the following code?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5E0CCC-93E1-828B-2404-DB5EB744F067}"/>
              </a:ext>
            </a:extLst>
          </p:cNvPr>
          <p:cNvSpPr txBox="1"/>
          <p:nvPr/>
        </p:nvSpPr>
        <p:spPr>
          <a:xfrm>
            <a:off x="3838575" y="179668"/>
            <a:ext cx="6752083" cy="1524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 descr="A green logo on a black background&#10;&#10;Description automatically generated">
            <a:extLst>
              <a:ext uri="{FF2B5EF4-FFF2-40B4-BE49-F238E27FC236}">
                <a16:creationId xmlns:a16="http://schemas.microsoft.com/office/drawing/2014/main" id="{EC3F3670-88BF-6D68-3CB7-5D8EB95C9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168" y="0"/>
            <a:ext cx="941832" cy="941832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FCD96A99-93E4-9A19-8E37-0B3822778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62883"/>
              </p:ext>
            </p:extLst>
          </p:nvPr>
        </p:nvGraphicFramePr>
        <p:xfrm>
          <a:off x="1493139" y="2753623"/>
          <a:ext cx="9205721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274">
                  <a:extLst>
                    <a:ext uri="{9D8B030D-6E8A-4147-A177-3AD203B41FA5}">
                      <a16:colId xmlns:a16="http://schemas.microsoft.com/office/drawing/2014/main" val="3075418276"/>
                    </a:ext>
                  </a:extLst>
                </a:gridCol>
                <a:gridCol w="1110441">
                  <a:extLst>
                    <a:ext uri="{9D8B030D-6E8A-4147-A177-3AD203B41FA5}">
                      <a16:colId xmlns:a16="http://schemas.microsoft.com/office/drawing/2014/main" val="1830697739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554781138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39472032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1946384882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174935980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987736905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05957356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408674166"/>
                    </a:ext>
                  </a:extLst>
                </a:gridCol>
              </a:tblGrid>
              <a:tr h="23402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80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2848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8698486-10D6-7014-A5A9-DAE434336BF2}"/>
              </a:ext>
            </a:extLst>
          </p:cNvPr>
          <p:cNvSpPr txBox="1"/>
          <p:nvPr/>
        </p:nvSpPr>
        <p:spPr>
          <a:xfrm>
            <a:off x="379857" y="3814619"/>
            <a:ext cx="152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k = 9</a:t>
            </a:r>
          </a:p>
          <a:p>
            <a:r>
              <a:rPr lang="en-IN" dirty="0">
                <a:solidFill>
                  <a:schemeClr val="accent6"/>
                </a:solidFill>
              </a:rPr>
              <a:t>start = 0</a:t>
            </a:r>
          </a:p>
          <a:p>
            <a:r>
              <a:rPr lang="en-IN" dirty="0">
                <a:solidFill>
                  <a:schemeClr val="accent6"/>
                </a:solidFill>
              </a:rPr>
              <a:t>end =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8419E0-76CF-FCFD-E168-CC27AFB8A038}"/>
              </a:ext>
            </a:extLst>
          </p:cNvPr>
          <p:cNvSpPr txBox="1"/>
          <p:nvPr/>
        </p:nvSpPr>
        <p:spPr>
          <a:xfrm>
            <a:off x="379856" y="4682431"/>
            <a:ext cx="2191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mid = (0 + 2) / 2 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0A86A0-20B7-8D21-18CE-A6DE5B0D10C5}"/>
              </a:ext>
            </a:extLst>
          </p:cNvPr>
          <p:cNvSpPr txBox="1"/>
          <p:nvPr/>
        </p:nvSpPr>
        <p:spPr>
          <a:xfrm>
            <a:off x="134493" y="1689784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0, 2);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A76E30-9830-38DC-7C9E-C8AF118DC1DC}"/>
              </a:ext>
            </a:extLst>
          </p:cNvPr>
          <p:cNvSpPr txBox="1"/>
          <p:nvPr/>
        </p:nvSpPr>
        <p:spPr>
          <a:xfrm>
            <a:off x="134493" y="1965895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0, 7);</a:t>
            </a:r>
          </a:p>
        </p:txBody>
      </p:sp>
    </p:spTree>
    <p:extLst>
      <p:ext uri="{BB962C8B-B14F-4D97-AF65-F5344CB8AC3E}">
        <p14:creationId xmlns:p14="http://schemas.microsoft.com/office/powerpoint/2010/main" val="1296661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4317</Words>
  <Application>Microsoft Office PowerPoint</Application>
  <PresentationFormat>Widescreen</PresentationFormat>
  <Paragraphs>734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Keshri</dc:creator>
  <cp:lastModifiedBy>Himanshu Keshri</cp:lastModifiedBy>
  <cp:revision>21</cp:revision>
  <dcterms:created xsi:type="dcterms:W3CDTF">2024-11-27T17:59:50Z</dcterms:created>
  <dcterms:modified xsi:type="dcterms:W3CDTF">2024-11-27T19:57:53Z</dcterms:modified>
</cp:coreProperties>
</file>