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256" r:id="rId2"/>
    <p:sldId id="257" r:id="rId3"/>
    <p:sldId id="276" r:id="rId4"/>
    <p:sldId id="271" r:id="rId5"/>
    <p:sldId id="269" r:id="rId6"/>
    <p:sldId id="272" r:id="rId7"/>
    <p:sldId id="273" r:id="rId8"/>
    <p:sldId id="274" r:id="rId9"/>
    <p:sldId id="277" r:id="rId10"/>
    <p:sldId id="313" r:id="rId11"/>
    <p:sldId id="279" r:id="rId12"/>
    <p:sldId id="280" r:id="rId13"/>
    <p:sldId id="281" r:id="rId14"/>
    <p:sldId id="295"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302" r:id="rId28"/>
    <p:sldId id="303" r:id="rId29"/>
    <p:sldId id="304" r:id="rId30"/>
    <p:sldId id="305" r:id="rId31"/>
    <p:sldId id="306" r:id="rId32"/>
    <p:sldId id="307" r:id="rId33"/>
    <p:sldId id="308" r:id="rId34"/>
    <p:sldId id="309" r:id="rId35"/>
    <p:sldId id="310" r:id="rId36"/>
    <p:sldId id="311" r:id="rId37"/>
    <p:sldId id="317" r:id="rId38"/>
    <p:sldId id="314" r:id="rId39"/>
    <p:sldId id="315" r:id="rId40"/>
    <p:sldId id="316" r:id="rId41"/>
    <p:sldId id="318" r:id="rId42"/>
    <p:sldId id="312" r:id="rId43"/>
    <p:sldId id="258" r:id="rId44"/>
    <p:sldId id="259" r:id="rId45"/>
    <p:sldId id="260" r:id="rId46"/>
    <p:sldId id="263" r:id="rId47"/>
    <p:sldId id="265" r:id="rId48"/>
    <p:sldId id="264" r:id="rId49"/>
    <p:sldId id="266" r:id="rId50"/>
    <p:sldId id="267" r:id="rId51"/>
    <p:sldId id="268" r:id="rId52"/>
    <p:sldId id="296" r:id="rId53"/>
    <p:sldId id="298" r:id="rId54"/>
    <p:sldId id="299" r:id="rId55"/>
    <p:sldId id="29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1CD"/>
    <a:srgbClr val="791AB4"/>
    <a:srgbClr val="8E90E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31" autoAdjust="0"/>
  </p:normalViewPr>
  <p:slideViewPr>
    <p:cSldViewPr>
      <p:cViewPr varScale="1">
        <p:scale>
          <a:sx n="104" d="100"/>
          <a:sy n="104" d="100"/>
        </p:scale>
        <p:origin x="-174"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slide" Target="slides/slide38.xml"/><Relationship Id="rId1" Type="http://schemas.openxmlformats.org/officeDocument/2006/relationships/slide" Target="slides/slide37.xml"/><Relationship Id="rId4"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F6024F-BA4B-4911-A64E-CA67C7991A6D}" type="datetimeFigureOut">
              <a:rPr lang="en-US" smtClean="0"/>
              <a:pPr/>
              <a:t>9/7/2011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3B6DE6-119E-47CE-AB15-877CB6DF2ED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BA025B-2A36-4B87-99A6-CAD6A15F313F}" type="slidenum">
              <a:rPr lang="en-US" altLang="zh-TW"/>
              <a:pPr/>
              <a:t>11</a:t>
            </a:fld>
            <a:endParaRPr lang="en-US" altLang="zh-TW"/>
          </a:p>
        </p:txBody>
      </p:sp>
      <p:sp>
        <p:nvSpPr>
          <p:cNvPr id="68610" name="Rectangle 2"/>
          <p:cNvSpPr>
            <a:spLocks noGrp="1" noRot="1" noChangeAspect="1" noChangeArrowheads="1" noTextEdit="1"/>
          </p:cNvSpPr>
          <p:nvPr>
            <p:ph type="sldImg"/>
          </p:nvPr>
        </p:nvSpPr>
        <p:spPr>
          <a:xfrm>
            <a:off x="1152525" y="690563"/>
            <a:ext cx="4556125" cy="3417887"/>
          </a:xfrm>
          <a:ln/>
        </p:spPr>
      </p:sp>
      <p:sp>
        <p:nvSpPr>
          <p:cNvPr id="68611"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BAB20-65E7-4E9F-AE78-9D554B571309}" type="slidenum">
              <a:rPr lang="en-US" altLang="zh-TW"/>
              <a:pPr/>
              <a:t>12</a:t>
            </a:fld>
            <a:endParaRPr lang="en-US" altLang="zh-TW"/>
          </a:p>
        </p:txBody>
      </p:sp>
      <p:sp>
        <p:nvSpPr>
          <p:cNvPr id="70658" name="Rectangle 2"/>
          <p:cNvSpPr>
            <a:spLocks noGrp="1" noRot="1" noChangeAspect="1" noChangeArrowheads="1" noTextEdit="1"/>
          </p:cNvSpPr>
          <p:nvPr>
            <p:ph type="sldImg"/>
          </p:nvPr>
        </p:nvSpPr>
        <p:spPr>
          <a:xfrm>
            <a:off x="1152525" y="690563"/>
            <a:ext cx="4556125" cy="3417887"/>
          </a:xfrm>
          <a:ln/>
        </p:spPr>
      </p:sp>
      <p:sp>
        <p:nvSpPr>
          <p:cNvPr id="70659"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dirty="0">
              <a:ea typeface="標楷體" pitchFamily="65" charset="-12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1C5A14-DFB8-4F2A-A838-CF4DAE9F468D}" type="slidenum">
              <a:rPr lang="en-US" altLang="zh-TW"/>
              <a:pPr/>
              <a:t>13</a:t>
            </a:fld>
            <a:endParaRPr lang="en-US" altLang="zh-TW"/>
          </a:p>
        </p:txBody>
      </p:sp>
      <p:sp>
        <p:nvSpPr>
          <p:cNvPr id="75778" name="Rectangle 2"/>
          <p:cNvSpPr>
            <a:spLocks noGrp="1" noRot="1" noChangeAspect="1" noChangeArrowheads="1" noTextEdit="1"/>
          </p:cNvSpPr>
          <p:nvPr>
            <p:ph type="sldImg"/>
          </p:nvPr>
        </p:nvSpPr>
        <p:spPr>
          <a:xfrm>
            <a:off x="1152525" y="690563"/>
            <a:ext cx="4556125" cy="3417887"/>
          </a:xfrm>
          <a:ln/>
        </p:spPr>
      </p:sp>
      <p:sp>
        <p:nvSpPr>
          <p:cNvPr id="75779"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BA025B-2A36-4B87-99A6-CAD6A15F313F}" type="slidenum">
              <a:rPr lang="en-US" altLang="zh-TW"/>
              <a:pPr/>
              <a:t>14</a:t>
            </a:fld>
            <a:endParaRPr lang="en-US" altLang="zh-TW"/>
          </a:p>
        </p:txBody>
      </p:sp>
      <p:sp>
        <p:nvSpPr>
          <p:cNvPr id="68610" name="Rectangle 2"/>
          <p:cNvSpPr>
            <a:spLocks noGrp="1" noRot="1" noChangeAspect="1" noChangeArrowheads="1" noTextEdit="1"/>
          </p:cNvSpPr>
          <p:nvPr>
            <p:ph type="sldImg"/>
          </p:nvPr>
        </p:nvSpPr>
        <p:spPr>
          <a:xfrm>
            <a:off x="1152525" y="690563"/>
            <a:ext cx="4556125" cy="3417887"/>
          </a:xfrm>
          <a:ln/>
        </p:spPr>
      </p:sp>
      <p:sp>
        <p:nvSpPr>
          <p:cNvPr id="68611"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BF4FE-8A93-421C-8E90-B675CE1B97D2}" type="slidenum">
              <a:rPr lang="en-US" altLang="zh-TW"/>
              <a:pPr/>
              <a:t>15</a:t>
            </a:fld>
            <a:endParaRPr lang="en-US" altLang="zh-TW"/>
          </a:p>
        </p:txBody>
      </p:sp>
      <p:sp>
        <p:nvSpPr>
          <p:cNvPr id="24578" name="Rectangle 2"/>
          <p:cNvSpPr>
            <a:spLocks noGrp="1" noRot="1" noChangeAspect="1" noChangeArrowheads="1" noTextEdit="1"/>
          </p:cNvSpPr>
          <p:nvPr>
            <p:ph type="sldImg"/>
          </p:nvPr>
        </p:nvSpPr>
        <p:spPr>
          <a:xfrm>
            <a:off x="1152525" y="690563"/>
            <a:ext cx="4556125" cy="3417887"/>
          </a:xfrm>
          <a:ln/>
        </p:spPr>
      </p:sp>
      <p:sp>
        <p:nvSpPr>
          <p:cNvPr id="24579"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D4371D-2447-41E4-A34D-72991E90D2F4}" type="slidenum">
              <a:rPr lang="en-US" altLang="zh-TW"/>
              <a:pPr/>
              <a:t>16</a:t>
            </a:fld>
            <a:endParaRPr lang="en-US" altLang="zh-TW"/>
          </a:p>
        </p:txBody>
      </p:sp>
      <p:sp>
        <p:nvSpPr>
          <p:cNvPr id="26626" name="Rectangle 2"/>
          <p:cNvSpPr>
            <a:spLocks noGrp="1" noRot="1" noChangeAspect="1" noChangeArrowheads="1" noTextEdit="1"/>
          </p:cNvSpPr>
          <p:nvPr>
            <p:ph type="sldImg"/>
          </p:nvPr>
        </p:nvSpPr>
        <p:spPr>
          <a:xfrm>
            <a:off x="1152525" y="690563"/>
            <a:ext cx="4556125" cy="3417887"/>
          </a:xfrm>
          <a:ln/>
        </p:spPr>
      </p:sp>
      <p:sp>
        <p:nvSpPr>
          <p:cNvPr id="26627"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0AA9C-8E91-4C79-A163-D18DBA586405}" type="slidenum">
              <a:rPr lang="en-US" altLang="zh-TW"/>
              <a:pPr/>
              <a:t>17</a:t>
            </a:fld>
            <a:endParaRPr lang="en-US" altLang="zh-TW"/>
          </a:p>
        </p:txBody>
      </p:sp>
      <p:sp>
        <p:nvSpPr>
          <p:cNvPr id="47106" name="Rectangle 2"/>
          <p:cNvSpPr>
            <a:spLocks noGrp="1" noRot="1" noChangeAspect="1" noChangeArrowheads="1" noTextEdit="1"/>
          </p:cNvSpPr>
          <p:nvPr>
            <p:ph type="sldImg"/>
          </p:nvPr>
        </p:nvSpPr>
        <p:spPr>
          <a:xfrm>
            <a:off x="1152525" y="690563"/>
            <a:ext cx="4556125" cy="3417887"/>
          </a:xfrm>
          <a:ln/>
        </p:spPr>
      </p:sp>
      <p:sp>
        <p:nvSpPr>
          <p:cNvPr id="47107"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2D78EF-CFA8-4BE5-A84C-70C5F1121551}" type="slidenum">
              <a:rPr lang="en-US" altLang="zh-TW"/>
              <a:pPr/>
              <a:t>18</a:t>
            </a:fld>
            <a:endParaRPr lang="en-US" altLang="zh-TW"/>
          </a:p>
        </p:txBody>
      </p:sp>
      <p:sp>
        <p:nvSpPr>
          <p:cNvPr id="52226" name="Rectangle 2"/>
          <p:cNvSpPr>
            <a:spLocks noGrp="1" noRot="1" noChangeAspect="1" noChangeArrowheads="1" noTextEdit="1"/>
          </p:cNvSpPr>
          <p:nvPr>
            <p:ph type="sldImg"/>
          </p:nvPr>
        </p:nvSpPr>
        <p:spPr>
          <a:xfrm>
            <a:off x="1152525" y="690563"/>
            <a:ext cx="4556125" cy="3417887"/>
          </a:xfrm>
          <a:ln/>
        </p:spPr>
      </p:sp>
      <p:sp>
        <p:nvSpPr>
          <p:cNvPr id="52227"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0F3353-79C3-49F3-9F7B-39C193991455}" type="slidenum">
              <a:rPr lang="en-US" altLang="zh-TW"/>
              <a:pPr/>
              <a:t>19</a:t>
            </a:fld>
            <a:endParaRPr lang="en-US" altLang="zh-TW"/>
          </a:p>
        </p:txBody>
      </p:sp>
      <p:sp>
        <p:nvSpPr>
          <p:cNvPr id="56322" name="Rectangle 2"/>
          <p:cNvSpPr>
            <a:spLocks noGrp="1" noRot="1" noChangeAspect="1" noChangeArrowheads="1" noTextEdit="1"/>
          </p:cNvSpPr>
          <p:nvPr>
            <p:ph type="sldImg"/>
          </p:nvPr>
        </p:nvSpPr>
        <p:spPr>
          <a:xfrm>
            <a:off x="1152525" y="690563"/>
            <a:ext cx="4556125" cy="3417887"/>
          </a:xfrm>
          <a:ln/>
        </p:spPr>
      </p:sp>
      <p:sp>
        <p:nvSpPr>
          <p:cNvPr id="56323"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E4BFD9-20F1-4A26-BC73-938CEAEEB94E}" type="slidenum">
              <a:rPr lang="en-US" altLang="zh-TW"/>
              <a:pPr/>
              <a:t>20</a:t>
            </a:fld>
            <a:endParaRPr lang="en-US" altLang="zh-TW"/>
          </a:p>
        </p:txBody>
      </p:sp>
      <p:sp>
        <p:nvSpPr>
          <p:cNvPr id="58370" name="Rectangle 2"/>
          <p:cNvSpPr>
            <a:spLocks noGrp="1" noRot="1" noChangeAspect="1" noChangeArrowheads="1" noTextEdit="1"/>
          </p:cNvSpPr>
          <p:nvPr>
            <p:ph type="sldImg"/>
          </p:nvPr>
        </p:nvSpPr>
        <p:spPr>
          <a:xfrm>
            <a:off x="1152525" y="690563"/>
            <a:ext cx="4556125" cy="3417887"/>
          </a:xfrm>
          <a:ln/>
        </p:spPr>
      </p:sp>
      <p:sp>
        <p:nvSpPr>
          <p:cNvPr id="58371"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7EAA1-FB95-4CCB-85DD-E6A3AA4EB7E6}" type="slidenum">
              <a:rPr lang="en-US" altLang="zh-TW"/>
              <a:pPr/>
              <a:t>21</a:t>
            </a:fld>
            <a:endParaRPr lang="en-US" altLang="zh-TW"/>
          </a:p>
        </p:txBody>
      </p:sp>
      <p:sp>
        <p:nvSpPr>
          <p:cNvPr id="60418" name="Rectangle 2"/>
          <p:cNvSpPr>
            <a:spLocks noGrp="1" noRot="1" noChangeAspect="1" noChangeArrowheads="1" noTextEdit="1"/>
          </p:cNvSpPr>
          <p:nvPr>
            <p:ph type="sldImg"/>
          </p:nvPr>
        </p:nvSpPr>
        <p:spPr>
          <a:xfrm>
            <a:off x="1152525" y="690563"/>
            <a:ext cx="4556125" cy="3417887"/>
          </a:xfrm>
          <a:ln/>
        </p:spPr>
      </p:sp>
      <p:sp>
        <p:nvSpPr>
          <p:cNvPr id="60419"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2D4F4B-7664-4835-8004-806B277865E4}" type="slidenum">
              <a:rPr lang="en-US" altLang="zh-TW"/>
              <a:pPr/>
              <a:t>22</a:t>
            </a:fld>
            <a:endParaRPr lang="en-US" altLang="zh-TW"/>
          </a:p>
        </p:txBody>
      </p:sp>
      <p:sp>
        <p:nvSpPr>
          <p:cNvPr id="62466" name="Rectangle 2"/>
          <p:cNvSpPr>
            <a:spLocks noGrp="1" noRot="1" noChangeAspect="1" noChangeArrowheads="1" noTextEdit="1"/>
          </p:cNvSpPr>
          <p:nvPr>
            <p:ph type="sldImg"/>
          </p:nvPr>
        </p:nvSpPr>
        <p:spPr>
          <a:xfrm>
            <a:off x="1152525" y="690563"/>
            <a:ext cx="4556125" cy="3417887"/>
          </a:xfrm>
          <a:ln/>
        </p:spPr>
      </p:sp>
      <p:sp>
        <p:nvSpPr>
          <p:cNvPr id="62467"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AB9AA4-7AC8-494B-9256-1D13272D088C}" type="slidenum">
              <a:rPr lang="en-US" altLang="zh-TW"/>
              <a:pPr/>
              <a:t>23</a:t>
            </a:fld>
            <a:endParaRPr lang="en-US" altLang="zh-TW"/>
          </a:p>
        </p:txBody>
      </p:sp>
      <p:sp>
        <p:nvSpPr>
          <p:cNvPr id="64514" name="Rectangle 2"/>
          <p:cNvSpPr>
            <a:spLocks noGrp="1" noRot="1" noChangeAspect="1" noChangeArrowheads="1" noTextEdit="1"/>
          </p:cNvSpPr>
          <p:nvPr>
            <p:ph type="sldImg"/>
          </p:nvPr>
        </p:nvSpPr>
        <p:spPr>
          <a:xfrm>
            <a:off x="1152525" y="690563"/>
            <a:ext cx="4556125" cy="3417887"/>
          </a:xfrm>
          <a:ln/>
        </p:spPr>
      </p:sp>
      <p:sp>
        <p:nvSpPr>
          <p:cNvPr id="64515"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9FF432-093E-42EE-9AFF-B9D3BF726960}" type="slidenum">
              <a:rPr lang="en-US" altLang="zh-TW"/>
              <a:pPr/>
              <a:t>24</a:t>
            </a:fld>
            <a:endParaRPr lang="en-US" altLang="zh-TW"/>
          </a:p>
        </p:txBody>
      </p:sp>
      <p:sp>
        <p:nvSpPr>
          <p:cNvPr id="66562" name="Rectangle 2"/>
          <p:cNvSpPr>
            <a:spLocks noGrp="1" noRot="1" noChangeAspect="1" noChangeArrowheads="1" noTextEdit="1"/>
          </p:cNvSpPr>
          <p:nvPr>
            <p:ph type="sldImg"/>
          </p:nvPr>
        </p:nvSpPr>
        <p:spPr>
          <a:xfrm>
            <a:off x="1152525" y="690563"/>
            <a:ext cx="4556125" cy="3417887"/>
          </a:xfrm>
          <a:ln/>
        </p:spPr>
      </p:sp>
      <p:sp>
        <p:nvSpPr>
          <p:cNvPr id="66563"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919180-1E18-4AB6-B3E2-D8258152D750}" type="slidenum">
              <a:rPr lang="en-US" altLang="zh-TW"/>
              <a:pPr/>
              <a:t>25</a:t>
            </a:fld>
            <a:endParaRPr lang="en-US" altLang="zh-TW"/>
          </a:p>
        </p:txBody>
      </p:sp>
      <p:sp>
        <p:nvSpPr>
          <p:cNvPr id="79874" name="Rectangle 2"/>
          <p:cNvSpPr>
            <a:spLocks noGrp="1" noRot="1" noChangeAspect="1" noChangeArrowheads="1" noTextEdit="1"/>
          </p:cNvSpPr>
          <p:nvPr>
            <p:ph type="sldImg"/>
          </p:nvPr>
        </p:nvSpPr>
        <p:spPr>
          <a:xfrm>
            <a:off x="1152525" y="690563"/>
            <a:ext cx="4556125" cy="3417887"/>
          </a:xfrm>
          <a:ln/>
        </p:spPr>
      </p:sp>
      <p:sp>
        <p:nvSpPr>
          <p:cNvPr id="79875"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DBE983-3726-4E2F-9491-5CA645189857}" type="slidenum">
              <a:rPr lang="en-US" altLang="zh-TW"/>
              <a:pPr/>
              <a:t>26</a:t>
            </a:fld>
            <a:endParaRPr lang="en-US" altLang="zh-TW"/>
          </a:p>
        </p:txBody>
      </p:sp>
      <p:sp>
        <p:nvSpPr>
          <p:cNvPr id="83970" name="Rectangle 2"/>
          <p:cNvSpPr>
            <a:spLocks noGrp="1" noRot="1" noChangeAspect="1" noChangeArrowheads="1" noTextEdit="1"/>
          </p:cNvSpPr>
          <p:nvPr>
            <p:ph type="sldImg"/>
          </p:nvPr>
        </p:nvSpPr>
        <p:spPr>
          <a:xfrm>
            <a:off x="1152525" y="690563"/>
            <a:ext cx="4556125" cy="3417887"/>
          </a:xfrm>
          <a:ln/>
        </p:spPr>
      </p:sp>
      <p:sp>
        <p:nvSpPr>
          <p:cNvPr id="83971" name="Rectangle 3"/>
          <p:cNvSpPr>
            <a:spLocks noGrp="1" noChangeArrowheads="1"/>
          </p:cNvSpPr>
          <p:nvPr>
            <p:ph type="body" idx="1"/>
          </p:nvPr>
        </p:nvSpPr>
        <p:spPr>
          <a:xfrm>
            <a:off x="912906" y="4344136"/>
            <a:ext cx="5032190" cy="4116270"/>
          </a:xfrm>
          <a:ln/>
        </p:spPr>
        <p:txBody>
          <a:bodyPr lIns="92065" tIns="46033" rIns="92065" bIns="46033"/>
          <a:lstStyle/>
          <a:p>
            <a:pPr marL="88900" indent="-88900" defTabSz="762000">
              <a:buFontTx/>
              <a:buChar char="•"/>
            </a:pPr>
            <a:endParaRPr lang="en-US">
              <a:ea typeface="標楷體" pitchFamily="65" charset="-12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43</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44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45</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46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47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48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49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50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51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52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53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54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55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3B6DE6-119E-47CE-AB15-877CB6DF2ED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3B6DE6-119E-47CE-AB15-877CB6DF2ED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3D19625-411B-4165-AFA0-920398DB55EC}" type="datetime1">
              <a:rPr lang="en-US" smtClean="0"/>
              <a:pPr/>
              <a:t>9/7/2011</a:t>
            </a:fld>
            <a:endParaRPr lang="en-US"/>
          </a:p>
        </p:txBody>
      </p:sp>
      <p:sp>
        <p:nvSpPr>
          <p:cNvPr id="17" name="Footer Placeholder 16"/>
          <p:cNvSpPr>
            <a:spLocks noGrp="1"/>
          </p:cNvSpPr>
          <p:nvPr>
            <p:ph type="ftr" sz="quarter" idx="11"/>
          </p:nvPr>
        </p:nvSpPr>
        <p:spPr/>
        <p:txBody>
          <a:bodyPr/>
          <a:lstStyle/>
          <a:p>
            <a:r>
              <a:rPr lang="en-US" smtClean="0"/>
              <a:t>Prof. Bibhudatta Sahoo, Department of CSE, NIT Rourkela, India</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7262AAC-8228-4F48-A389-F777E1B7F37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A62BA8-D008-4F25-8225-679178C5BA34}" type="datetime1">
              <a:rPr lang="en-US" smtClean="0"/>
              <a:pPr/>
              <a:t>9/7/2011</a:t>
            </a:fld>
            <a:endParaRPr lang="en-US"/>
          </a:p>
        </p:txBody>
      </p:sp>
      <p:sp>
        <p:nvSpPr>
          <p:cNvPr id="5" name="Footer Placeholder 4"/>
          <p:cNvSpPr>
            <a:spLocks noGrp="1"/>
          </p:cNvSpPr>
          <p:nvPr>
            <p:ph type="ftr" sz="quarter" idx="11"/>
          </p:nvPr>
        </p:nvSpPr>
        <p:spPr/>
        <p:txBody>
          <a:bodyPr/>
          <a:lstStyle/>
          <a:p>
            <a:r>
              <a:rPr lang="en-US" smtClean="0"/>
              <a:t>Prof. Bibhudatta Sahoo, Department of CSE, NIT Rourkela, India</a:t>
            </a:r>
            <a:endParaRPr lang="en-US"/>
          </a:p>
        </p:txBody>
      </p:sp>
      <p:sp>
        <p:nvSpPr>
          <p:cNvPr id="6" name="Slide Number Placeholder 5"/>
          <p:cNvSpPr>
            <a:spLocks noGrp="1"/>
          </p:cNvSpPr>
          <p:nvPr>
            <p:ph type="sldNum" sz="quarter" idx="12"/>
          </p:nvPr>
        </p:nvSpPr>
        <p:spPr/>
        <p:txBody>
          <a:bodyPr/>
          <a:lstStyle/>
          <a:p>
            <a:fld id="{A7262AAC-8228-4F48-A389-F777E1B7F3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44BD1F-0FB7-4BAC-BDB1-03245DA26783}" type="datetime1">
              <a:rPr lang="en-US" smtClean="0"/>
              <a:pPr/>
              <a:t>9/7/2011</a:t>
            </a:fld>
            <a:endParaRPr lang="en-US"/>
          </a:p>
        </p:txBody>
      </p:sp>
      <p:sp>
        <p:nvSpPr>
          <p:cNvPr id="5" name="Footer Placeholder 4"/>
          <p:cNvSpPr>
            <a:spLocks noGrp="1"/>
          </p:cNvSpPr>
          <p:nvPr>
            <p:ph type="ftr" sz="quarter" idx="11"/>
          </p:nvPr>
        </p:nvSpPr>
        <p:spPr/>
        <p:txBody>
          <a:bodyPr/>
          <a:lstStyle/>
          <a:p>
            <a:r>
              <a:rPr lang="en-US" smtClean="0"/>
              <a:t>Prof. Bibhudatta Sahoo, Department of CSE, NIT Rourkela, India</a:t>
            </a:r>
            <a:endParaRPr lang="en-US"/>
          </a:p>
        </p:txBody>
      </p:sp>
      <p:sp>
        <p:nvSpPr>
          <p:cNvPr id="6" name="Slide Number Placeholder 5"/>
          <p:cNvSpPr>
            <a:spLocks noGrp="1"/>
          </p:cNvSpPr>
          <p:nvPr>
            <p:ph type="sldNum" sz="quarter" idx="12"/>
          </p:nvPr>
        </p:nvSpPr>
        <p:spPr/>
        <p:txBody>
          <a:bodyPr/>
          <a:lstStyle/>
          <a:p>
            <a:fld id="{A7262AAC-8228-4F48-A389-F777E1B7F3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CB0897B-05B2-4073-B4DF-51E4AD98914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lvl1pPr>
              <a:defRPr sz="3600" b="1">
                <a:solidFill>
                  <a:srgbClr val="FF0000"/>
                </a:solidFill>
                <a:effectLst>
                  <a:outerShdw blurRad="38100" dist="38100" dir="2700000" algn="tl">
                    <a:srgbClr val="000000">
                      <a:alpha val="43137"/>
                    </a:srgbClr>
                  </a:outerShdw>
                </a:effectLst>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a:xfrm>
            <a:off x="7620000" y="6191250"/>
            <a:ext cx="1028700" cy="476250"/>
          </a:xfrm>
        </p:spPr>
        <p:txBody>
          <a:bodyPr/>
          <a:lstStyle/>
          <a:p>
            <a:fld id="{5CB948F8-3759-4A0B-A5C8-668FC18B226B}" type="datetime1">
              <a:rPr lang="en-US" smtClean="0"/>
              <a:pPr/>
              <a:t>9/7/2011</a:t>
            </a:fld>
            <a:endParaRPr lang="en-US" dirty="0"/>
          </a:p>
        </p:txBody>
      </p:sp>
      <p:sp>
        <p:nvSpPr>
          <p:cNvPr id="5" name="Footer Placeholder 4"/>
          <p:cNvSpPr>
            <a:spLocks noGrp="1"/>
          </p:cNvSpPr>
          <p:nvPr>
            <p:ph type="ftr" sz="quarter" idx="11"/>
          </p:nvPr>
        </p:nvSpPr>
        <p:spPr>
          <a:xfrm>
            <a:off x="914400" y="6324600"/>
            <a:ext cx="5791200" cy="304800"/>
          </a:xfrm>
        </p:spPr>
        <p:txBody>
          <a:bodyPr/>
          <a:lstStyle>
            <a:lvl1pPr>
              <a:defRPr sz="1200" b="1">
                <a:solidFill>
                  <a:srgbClr val="791AB4"/>
                </a:solidFill>
                <a:latin typeface="Arial Unicode MS" pitchFamily="34" charset="-128"/>
                <a:ea typeface="Arial Unicode MS" pitchFamily="34" charset="-128"/>
                <a:cs typeface="Arial Unicode MS" pitchFamily="34" charset="-128"/>
              </a:defRPr>
            </a:lvl1pPr>
          </a:lstStyle>
          <a:p>
            <a:r>
              <a:rPr lang="en-US" dirty="0" smtClean="0"/>
              <a:t>Prof. </a:t>
            </a:r>
            <a:r>
              <a:rPr lang="en-US" dirty="0" err="1" smtClean="0"/>
              <a:t>Bibhudatta</a:t>
            </a:r>
            <a:r>
              <a:rPr lang="en-US" dirty="0" smtClean="0"/>
              <a:t> </a:t>
            </a:r>
            <a:r>
              <a:rPr lang="en-US" dirty="0" err="1" smtClean="0"/>
              <a:t>Sahoo</a:t>
            </a:r>
            <a:r>
              <a:rPr lang="en-US" dirty="0" smtClean="0"/>
              <a:t>, Department of CSE, NIT Rourkela, India</a:t>
            </a:r>
            <a:endParaRPr lang="en-US" dirty="0"/>
          </a:p>
        </p:txBody>
      </p:sp>
      <p:sp>
        <p:nvSpPr>
          <p:cNvPr id="6" name="Slide Number Placeholder 5"/>
          <p:cNvSpPr>
            <a:spLocks noGrp="1"/>
          </p:cNvSpPr>
          <p:nvPr>
            <p:ph type="sldNum" sz="quarter" idx="12"/>
          </p:nvPr>
        </p:nvSpPr>
        <p:spPr/>
        <p:txBody>
          <a:bodyPr/>
          <a:lstStyle/>
          <a:p>
            <a:fld id="{A7262AAC-8228-4F48-A389-F777E1B7F37E}" type="slidenum">
              <a:rPr lang="en-US" smtClean="0"/>
              <a:pPr/>
              <a:t>‹#›</a:t>
            </a:fld>
            <a:endParaRPr lang="en-US"/>
          </a:p>
        </p:txBody>
      </p:sp>
      <p:sp>
        <p:nvSpPr>
          <p:cNvPr id="8" name="Content Placeholder 7"/>
          <p:cNvSpPr>
            <a:spLocks noGrp="1"/>
          </p:cNvSpPr>
          <p:nvPr>
            <p:ph sz="quarter" idx="1"/>
          </p:nvPr>
        </p:nvSpPr>
        <p:spPr>
          <a:xfrm>
            <a:off x="914400" y="1295400"/>
            <a:ext cx="7772400" cy="47244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A332C1F-CC44-483B-A95B-01D86C16915B}" type="datetime1">
              <a:rPr lang="en-US" smtClean="0"/>
              <a:pPr/>
              <a:t>9/7/2011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Prof. Bibhudatta Sahoo, Department of CSE, NIT Rourkela, India</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7262AAC-8228-4F48-A389-F777E1B7F3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620000" y="6191250"/>
            <a:ext cx="1028700" cy="476250"/>
          </a:xfrm>
        </p:spPr>
        <p:txBody>
          <a:bodyPr/>
          <a:lstStyle/>
          <a:p>
            <a:fld id="{96C8C84A-615B-41CD-8E2F-06934EA26EE2}" type="datetime1">
              <a:rPr lang="en-US" smtClean="0"/>
              <a:pPr/>
              <a:t>9/7/2011</a:t>
            </a:fld>
            <a:endParaRPr lang="en-US"/>
          </a:p>
        </p:txBody>
      </p:sp>
      <p:sp>
        <p:nvSpPr>
          <p:cNvPr id="6" name="Footer Placeholder 5"/>
          <p:cNvSpPr>
            <a:spLocks noGrp="1"/>
          </p:cNvSpPr>
          <p:nvPr>
            <p:ph type="ftr" sz="quarter" idx="11"/>
          </p:nvPr>
        </p:nvSpPr>
        <p:spPr>
          <a:xfrm>
            <a:off x="914400" y="6172200"/>
            <a:ext cx="5715000" cy="457200"/>
          </a:xfrm>
        </p:spPr>
        <p:txBody>
          <a:bodyPr/>
          <a:lstStyle>
            <a:lvl1pPr>
              <a:defRPr>
                <a:solidFill>
                  <a:srgbClr val="791AB4"/>
                </a:solidFill>
                <a:latin typeface="Calibri" pitchFamily="34" charset="0"/>
              </a:defRPr>
            </a:lvl1pPr>
          </a:lstStyle>
          <a:p>
            <a:r>
              <a:rPr lang="en-US" dirty="0" smtClean="0"/>
              <a:t>Prof. Bibhudatta Sahoo, Department of CSE, NIT Rourkela, India</a:t>
            </a:r>
            <a:endParaRPr lang="en-US" dirty="0"/>
          </a:p>
        </p:txBody>
      </p:sp>
      <p:sp>
        <p:nvSpPr>
          <p:cNvPr id="7" name="Slide Number Placeholder 6"/>
          <p:cNvSpPr>
            <a:spLocks noGrp="1"/>
          </p:cNvSpPr>
          <p:nvPr>
            <p:ph type="sldNum" sz="quarter" idx="12"/>
          </p:nvPr>
        </p:nvSpPr>
        <p:spPr/>
        <p:txBody>
          <a:bodyPr/>
          <a:lstStyle/>
          <a:p>
            <a:fld id="{A7262AAC-8228-4F48-A389-F777E1B7F37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a:xfrm>
            <a:off x="7772400" y="6191250"/>
            <a:ext cx="876300" cy="476250"/>
          </a:xfrm>
        </p:spPr>
        <p:txBody>
          <a:bodyPr/>
          <a:lstStyle/>
          <a:p>
            <a:fld id="{9490676B-923C-451C-A8DD-38C8299936A4}" type="datetime1">
              <a:rPr lang="en-US" smtClean="0"/>
              <a:pPr/>
              <a:t>9/7/2011</a:t>
            </a:fld>
            <a:endParaRPr lang="en-US"/>
          </a:p>
        </p:txBody>
      </p:sp>
      <p:sp>
        <p:nvSpPr>
          <p:cNvPr id="8" name="Footer Placeholder 7"/>
          <p:cNvSpPr>
            <a:spLocks noGrp="1"/>
          </p:cNvSpPr>
          <p:nvPr>
            <p:ph type="ftr" sz="quarter" idx="11"/>
          </p:nvPr>
        </p:nvSpPr>
        <p:spPr>
          <a:xfrm>
            <a:off x="914400" y="6172200"/>
            <a:ext cx="6096000" cy="457200"/>
          </a:xfrm>
        </p:spPr>
        <p:txBody>
          <a:bodyPr/>
          <a:lstStyle>
            <a:lvl1pPr>
              <a:defRPr sz="1600">
                <a:solidFill>
                  <a:srgbClr val="791AB4"/>
                </a:solidFill>
                <a:latin typeface="Calibri" pitchFamily="34" charset="0"/>
              </a:defRPr>
            </a:lvl1pPr>
          </a:lstStyle>
          <a:p>
            <a:r>
              <a:rPr lang="en-US" dirty="0" smtClean="0"/>
              <a:t>Prof. Bibhudatta Sahoo, Department of CSE, NIT Rourkela, India</a:t>
            </a:r>
            <a:endParaRPr lang="en-US" dirty="0"/>
          </a:p>
        </p:txBody>
      </p:sp>
      <p:sp>
        <p:nvSpPr>
          <p:cNvPr id="9" name="Slide Number Placeholder 8"/>
          <p:cNvSpPr>
            <a:spLocks noGrp="1"/>
          </p:cNvSpPr>
          <p:nvPr>
            <p:ph type="sldNum" sz="quarter" idx="12"/>
          </p:nvPr>
        </p:nvSpPr>
        <p:spPr/>
        <p:txBody>
          <a:bodyPr/>
          <a:lstStyle/>
          <a:p>
            <a:fld id="{A7262AAC-8228-4F48-A389-F777E1B7F37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D0A2EC-2463-498B-A06F-621EFDC0E175}" type="datetime1">
              <a:rPr lang="en-US" smtClean="0"/>
              <a:pPr/>
              <a:t>9/7/2011</a:t>
            </a:fld>
            <a:endParaRPr lang="en-US"/>
          </a:p>
        </p:txBody>
      </p:sp>
      <p:sp>
        <p:nvSpPr>
          <p:cNvPr id="4" name="Footer Placeholder 3"/>
          <p:cNvSpPr>
            <a:spLocks noGrp="1"/>
          </p:cNvSpPr>
          <p:nvPr>
            <p:ph type="ftr" sz="quarter" idx="11"/>
          </p:nvPr>
        </p:nvSpPr>
        <p:spPr/>
        <p:txBody>
          <a:bodyPr/>
          <a:lstStyle/>
          <a:p>
            <a:r>
              <a:rPr lang="en-US" smtClean="0"/>
              <a:t>Prof. Bibhudatta Sahoo, Department of CSE, NIT Rourkela, India</a:t>
            </a:r>
            <a:endParaRPr lang="en-US"/>
          </a:p>
        </p:txBody>
      </p:sp>
      <p:sp>
        <p:nvSpPr>
          <p:cNvPr id="5" name="Slide Number Placeholder 4"/>
          <p:cNvSpPr>
            <a:spLocks noGrp="1"/>
          </p:cNvSpPr>
          <p:nvPr>
            <p:ph type="sldNum" sz="quarter" idx="12"/>
          </p:nvPr>
        </p:nvSpPr>
        <p:spPr/>
        <p:txBody>
          <a:bodyPr/>
          <a:lstStyle/>
          <a:p>
            <a:fld id="{A7262AAC-8228-4F48-A389-F777E1B7F3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227AC-940F-4255-8054-6D418AB80532}" type="datetime1">
              <a:rPr lang="en-US" smtClean="0"/>
              <a:pPr/>
              <a:t>9/7/2011</a:t>
            </a:fld>
            <a:endParaRPr lang="en-US"/>
          </a:p>
        </p:txBody>
      </p:sp>
      <p:sp>
        <p:nvSpPr>
          <p:cNvPr id="3" name="Footer Placeholder 2"/>
          <p:cNvSpPr>
            <a:spLocks noGrp="1"/>
          </p:cNvSpPr>
          <p:nvPr>
            <p:ph type="ftr" sz="quarter" idx="11"/>
          </p:nvPr>
        </p:nvSpPr>
        <p:spPr/>
        <p:txBody>
          <a:bodyPr/>
          <a:lstStyle/>
          <a:p>
            <a:r>
              <a:rPr lang="en-US" smtClean="0"/>
              <a:t>Prof. Bibhudatta Sahoo, Department of CSE, NIT Rourkela, India</a:t>
            </a:r>
            <a:endParaRPr lang="en-US"/>
          </a:p>
        </p:txBody>
      </p:sp>
      <p:sp>
        <p:nvSpPr>
          <p:cNvPr id="4" name="Slide Number Placeholder 3"/>
          <p:cNvSpPr>
            <a:spLocks noGrp="1"/>
          </p:cNvSpPr>
          <p:nvPr>
            <p:ph type="sldNum" sz="quarter" idx="12"/>
          </p:nvPr>
        </p:nvSpPr>
        <p:spPr/>
        <p:txBody>
          <a:bodyPr/>
          <a:lstStyle/>
          <a:p>
            <a:fld id="{A7262AAC-8228-4F48-A389-F777E1B7F3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F908AD7-04B8-4C44-B77A-763ED6E9FEED}" type="datetime1">
              <a:rPr lang="en-US" smtClean="0"/>
              <a:pPr/>
              <a:t>9/7/2011</a:t>
            </a:fld>
            <a:endParaRPr lang="en-US"/>
          </a:p>
        </p:txBody>
      </p:sp>
      <p:sp>
        <p:nvSpPr>
          <p:cNvPr id="6" name="Footer Placeholder 5"/>
          <p:cNvSpPr>
            <a:spLocks noGrp="1"/>
          </p:cNvSpPr>
          <p:nvPr>
            <p:ph type="ftr" sz="quarter" idx="11"/>
          </p:nvPr>
        </p:nvSpPr>
        <p:spPr/>
        <p:txBody>
          <a:bodyPr/>
          <a:lstStyle/>
          <a:p>
            <a:r>
              <a:rPr lang="en-US" smtClean="0"/>
              <a:t>Prof. Bibhudatta Sahoo, Department of CSE, NIT Rourkela, India</a:t>
            </a:r>
            <a:endParaRPr lang="en-US"/>
          </a:p>
        </p:txBody>
      </p:sp>
      <p:sp>
        <p:nvSpPr>
          <p:cNvPr id="7" name="Slide Number Placeholder 6"/>
          <p:cNvSpPr>
            <a:spLocks noGrp="1"/>
          </p:cNvSpPr>
          <p:nvPr>
            <p:ph type="sldNum" sz="quarter" idx="12"/>
          </p:nvPr>
        </p:nvSpPr>
        <p:spPr/>
        <p:txBody>
          <a:bodyPr/>
          <a:lstStyle/>
          <a:p>
            <a:fld id="{A7262AAC-8228-4F48-A389-F777E1B7F37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182B69-761E-4FD8-B9CB-7BB49E733797}" type="datetime1">
              <a:rPr lang="en-US" smtClean="0"/>
              <a:pPr/>
              <a:t>9/7/2011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Prof. Bibhudatta Sahoo, Department of CSE, NIT Rourkela, India</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7262AAC-8228-4F48-A389-F777E1B7F37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E991B31-5891-489B-992E-1F0E4EEDD4B1}" type="datetime1">
              <a:rPr lang="en-US" smtClean="0"/>
              <a:pPr/>
              <a:t>9/7/2011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Prof. Bibhudatta Sahoo, Department of CSE, NIT Rourkela, India</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7262AAC-8228-4F48-A389-F777E1B7F3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lgorithmist.com/index.php?title=Output_Sensitive_Algorithms&amp;action=edit&amp;redlink=1" TargetMode="External"/><Relationship Id="rId2" Type="http://schemas.openxmlformats.org/officeDocument/2006/relationships/hyperlink" Target="http://www.algorithmist.com/index.php/Sorting" TargetMode="External"/><Relationship Id="rId1" Type="http://schemas.openxmlformats.org/officeDocument/2006/relationships/slideLayout" Target="../slideLayouts/slideLayout2.xml"/><Relationship Id="rId4" Type="http://schemas.openxmlformats.org/officeDocument/2006/relationships/hyperlink" Target="http://www.algorithmist.com/index.php?title=Complexity&amp;action=edit&amp;redlink=1"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CS-332</a:t>
            </a:r>
          </a:p>
          <a:p>
            <a:r>
              <a:rPr lang="en-US" dirty="0" smtClean="0">
                <a:solidFill>
                  <a:srgbClr val="791AB4"/>
                </a:solidFill>
              </a:rPr>
              <a:t>Prof. Bibhudatta Sahoo</a:t>
            </a:r>
          </a:p>
          <a:p>
            <a:r>
              <a:rPr lang="en-US" dirty="0" smtClean="0">
                <a:solidFill>
                  <a:srgbClr val="791AB4"/>
                </a:solidFill>
              </a:rPr>
              <a:t>NIT Rourkela, INDIA</a:t>
            </a:r>
            <a:endParaRPr lang="en-US" dirty="0">
              <a:solidFill>
                <a:srgbClr val="791AB4"/>
              </a:solidFill>
            </a:endParaRPr>
          </a:p>
        </p:txBody>
      </p:sp>
      <p:sp>
        <p:nvSpPr>
          <p:cNvPr id="2" name="Title 1"/>
          <p:cNvSpPr>
            <a:spLocks noGrp="1"/>
          </p:cNvSpPr>
          <p:nvPr>
            <p:ph type="ctrTitle"/>
          </p:nvPr>
        </p:nvSpPr>
        <p:spPr/>
        <p:txBody>
          <a:bodyPr/>
          <a:lstStyle/>
          <a:p>
            <a:r>
              <a:rPr smtClean="0"/>
              <a:t>Convex Haull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smtClean="0"/>
              <a:t>Algorithms and Complexities </a:t>
            </a:r>
            <a:endParaRPr lang="en-US" dirty="0"/>
          </a:p>
        </p:txBody>
      </p:sp>
      <p:sp>
        <p:nvSpPr>
          <p:cNvPr id="3" name="Footer Placeholder 2"/>
          <p:cNvSpPr>
            <a:spLocks noGrp="1"/>
          </p:cNvSpPr>
          <p:nvPr>
            <p:ph type="ftr" sz="quarter" idx="11"/>
          </p:nvPr>
        </p:nvSpPr>
        <p:spPr/>
        <p:txBody>
          <a:bodyPr/>
          <a:lstStyle/>
          <a:p>
            <a:r>
              <a:rPr lang="en-US" dirty="0" smtClean="0"/>
              <a:t>Prof. </a:t>
            </a:r>
            <a:r>
              <a:rPr lang="en-US" dirty="0" err="1" smtClean="0"/>
              <a:t>Bibhudatta</a:t>
            </a:r>
            <a:r>
              <a:rPr lang="en-US" dirty="0" smtClean="0"/>
              <a:t> </a:t>
            </a:r>
            <a:r>
              <a:rPr lang="en-US" dirty="0" err="1" smtClean="0"/>
              <a:t>Sahoo</a:t>
            </a:r>
            <a:r>
              <a:rPr lang="en-US" dirty="0" smtClean="0"/>
              <a:t>, Department of CSE, NIT Rourkela, India</a:t>
            </a:r>
            <a:endParaRPr lang="en-US" dirty="0"/>
          </a:p>
        </p:txBody>
      </p:sp>
      <p:sp>
        <p:nvSpPr>
          <p:cNvPr id="4" name="Slide Number Placeholder 3"/>
          <p:cNvSpPr>
            <a:spLocks noGrp="1"/>
          </p:cNvSpPr>
          <p:nvPr>
            <p:ph type="sldNum" sz="quarter" idx="12"/>
          </p:nvPr>
        </p:nvSpPr>
        <p:spPr/>
        <p:txBody>
          <a:bodyPr/>
          <a:lstStyle/>
          <a:p>
            <a:fld id="{A7262AAC-8228-4F48-A389-F777E1B7F37E}" type="slidenum">
              <a:rPr lang="en-US" smtClean="0"/>
              <a:pPr/>
              <a:t>10</a:t>
            </a:fld>
            <a:endParaRPr lang="en-US"/>
          </a:p>
        </p:txBody>
      </p:sp>
      <p:sp>
        <p:nvSpPr>
          <p:cNvPr id="5" name="Content Placeholder 4"/>
          <p:cNvSpPr>
            <a:spLocks noGrp="1"/>
          </p:cNvSpPr>
          <p:nvPr>
            <p:ph sz="quarter" idx="1"/>
          </p:nvPr>
        </p:nvSpPr>
        <p:spPr>
          <a:xfrm>
            <a:off x="533400" y="914400"/>
            <a:ext cx="8153400" cy="5410200"/>
          </a:xfrm>
        </p:spPr>
        <p:txBody>
          <a:bodyPr>
            <a:normAutofit/>
          </a:bodyPr>
          <a:lstStyle/>
          <a:p>
            <a:pPr algn="just">
              <a:buNone/>
            </a:pPr>
            <a:r>
              <a:rPr lang="en-US" sz="2000" dirty="0" smtClean="0"/>
              <a:t>     Any convex hull algorithm have the lower bound of θ(</a:t>
            </a:r>
            <a:r>
              <a:rPr lang="en-US" sz="2000" i="1" dirty="0" err="1" smtClean="0"/>
              <a:t>n</a:t>
            </a:r>
            <a:r>
              <a:rPr lang="en-US" sz="2000" dirty="0" err="1" smtClean="0"/>
              <a:t>log</a:t>
            </a:r>
            <a:r>
              <a:rPr lang="en-US" sz="2000" i="1" dirty="0" err="1" smtClean="0"/>
              <a:t>n</a:t>
            </a:r>
            <a:r>
              <a:rPr lang="en-US" sz="2000" dirty="0" smtClean="0"/>
              <a:t>) through a reduction from </a:t>
            </a:r>
            <a:r>
              <a:rPr lang="en-US" sz="2000" dirty="0" smtClean="0">
                <a:hlinkClick r:id="rId2" action="ppaction://hlinkfile" tooltip="Sorting"/>
              </a:rPr>
              <a:t>Sorting</a:t>
            </a:r>
            <a:r>
              <a:rPr lang="en-US" sz="2000" dirty="0" smtClean="0"/>
              <a:t>, but it gives rises to </a:t>
            </a:r>
            <a:r>
              <a:rPr lang="en-US" sz="2000" dirty="0" smtClean="0">
                <a:hlinkClick r:id="rId3" action="ppaction://hlinkfile" tooltip="Output Sensitive Algorithms (page does not exist)"/>
              </a:rPr>
              <a:t>Output Sensitive Algorithms</a:t>
            </a:r>
            <a:r>
              <a:rPr lang="en-US" sz="2000" dirty="0" smtClean="0"/>
              <a:t>, where the </a:t>
            </a:r>
            <a:r>
              <a:rPr lang="en-US" sz="2000" dirty="0" smtClean="0">
                <a:hlinkClick r:id="rId4" action="ppaction://hlinkfile" tooltip="Complexity (page does not exist)"/>
              </a:rPr>
              <a:t>Complexity</a:t>
            </a:r>
            <a:r>
              <a:rPr lang="en-US" sz="2000" dirty="0" smtClean="0"/>
              <a:t> of the algorithm depends on the size of the output. Time complexity of each algorithm is stated in terms of the number of inputs points </a:t>
            </a:r>
            <a:r>
              <a:rPr lang="en-US" sz="2000" i="1" dirty="0" smtClean="0"/>
              <a:t>n</a:t>
            </a:r>
            <a:r>
              <a:rPr lang="en-US" sz="2000" dirty="0" smtClean="0"/>
              <a:t> and the number of points on the hull </a:t>
            </a:r>
            <a:r>
              <a:rPr lang="en-US" sz="2000" i="1" dirty="0" smtClean="0"/>
              <a:t>h</a:t>
            </a:r>
            <a:r>
              <a:rPr lang="en-US" sz="2000" dirty="0" smtClean="0"/>
              <a:t>. Note that in the worst case </a:t>
            </a:r>
            <a:r>
              <a:rPr lang="en-US" sz="2000" i="1" dirty="0" smtClean="0"/>
              <a:t>h</a:t>
            </a:r>
            <a:r>
              <a:rPr lang="en-US" sz="2000" dirty="0" smtClean="0"/>
              <a:t> may be as large as </a:t>
            </a:r>
            <a:r>
              <a:rPr lang="en-US" sz="2000" i="1" dirty="0" smtClean="0"/>
              <a:t>n</a:t>
            </a: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lgn="just">
              <a:buNone/>
            </a:pPr>
            <a:endParaRPr lang="en-US" sz="2000" dirty="0" smtClean="0"/>
          </a:p>
          <a:p>
            <a:pPr>
              <a:buNone/>
            </a:pPr>
            <a:endParaRPr lang="en-US" sz="2000" b="1" dirty="0" smtClean="0">
              <a:solidFill>
                <a:srgbClr val="FF0000"/>
              </a:solidFill>
              <a:effectLst>
                <a:outerShdw blurRad="38100" dist="38100" dir="2700000" algn="tl">
                  <a:srgbClr val="000000">
                    <a:alpha val="43137"/>
                  </a:srgbClr>
                </a:outerShdw>
              </a:effectLst>
            </a:endParaRPr>
          </a:p>
        </p:txBody>
      </p:sp>
      <p:graphicFrame>
        <p:nvGraphicFramePr>
          <p:cNvPr id="6" name="Table 5"/>
          <p:cNvGraphicFramePr>
            <a:graphicFrameLocks noGrp="1"/>
          </p:cNvGraphicFramePr>
          <p:nvPr/>
        </p:nvGraphicFramePr>
        <p:xfrm>
          <a:off x="1676400" y="2438400"/>
          <a:ext cx="5410200" cy="3928110"/>
        </p:xfrm>
        <a:graphic>
          <a:graphicData uri="http://schemas.openxmlformats.org/drawingml/2006/table">
            <a:tbl>
              <a:tblPr firstRow="1" bandRow="1">
                <a:tableStyleId>{5C22544A-7EE6-4342-B048-85BDC9FD1C3A}</a:tableStyleId>
              </a:tblPr>
              <a:tblGrid>
                <a:gridCol w="2975610"/>
                <a:gridCol w="2434590"/>
              </a:tblGrid>
              <a:tr h="323850">
                <a:tc>
                  <a:txBody>
                    <a:bodyPr/>
                    <a:lstStyle/>
                    <a:p>
                      <a:pPr algn="ctr"/>
                      <a:r>
                        <a:rPr kumimoji="0" lang="en-US" sz="1800" b="1" kern="1200" dirty="0" smtClean="0">
                          <a:solidFill>
                            <a:schemeClr val="lt1"/>
                          </a:solidFill>
                          <a:latin typeface="+mn-lt"/>
                          <a:ea typeface="+mn-ea"/>
                          <a:cs typeface="+mn-cs"/>
                        </a:rPr>
                        <a:t>Algorithm</a:t>
                      </a:r>
                      <a:endParaRPr lang="en-US" dirty="0"/>
                    </a:p>
                  </a:txBody>
                  <a:tcPr/>
                </a:tc>
                <a:tc>
                  <a:txBody>
                    <a:bodyPr/>
                    <a:lstStyle/>
                    <a:p>
                      <a:pPr algn="ctr"/>
                      <a:r>
                        <a:rPr kumimoji="0" lang="en-US" sz="1800" b="1" kern="1200" dirty="0" smtClean="0">
                          <a:solidFill>
                            <a:schemeClr val="lt1"/>
                          </a:solidFill>
                          <a:latin typeface="+mn-lt"/>
                          <a:ea typeface="+mn-ea"/>
                          <a:cs typeface="+mn-cs"/>
                        </a:rPr>
                        <a:t>Complexity</a:t>
                      </a:r>
                      <a:endParaRPr lang="en-US" dirty="0"/>
                    </a:p>
                  </a:txBody>
                  <a:tcPr/>
                </a:tc>
              </a:tr>
              <a:tr h="323850">
                <a:tc>
                  <a:txBody>
                    <a:bodyPr/>
                    <a:lstStyle/>
                    <a:p>
                      <a:r>
                        <a:rPr kumimoji="0" lang="en-US" sz="1400" b="1" kern="1200" dirty="0" smtClean="0">
                          <a:solidFill>
                            <a:schemeClr val="dk1"/>
                          </a:solidFill>
                          <a:effectLst/>
                          <a:latin typeface="Arial Rounded MT Bold" pitchFamily="34" charset="0"/>
                          <a:ea typeface="+mn-ea"/>
                          <a:cs typeface="+mn-cs"/>
                        </a:rPr>
                        <a:t>Naive </a:t>
                      </a:r>
                      <a:r>
                        <a:rPr kumimoji="0" lang="en-US" sz="1400" b="1" kern="1200" dirty="0" err="1" smtClean="0">
                          <a:solidFill>
                            <a:schemeClr val="dk1"/>
                          </a:solidFill>
                          <a:effectLst/>
                          <a:latin typeface="Arial Rounded MT Bold" pitchFamily="34" charset="0"/>
                          <a:ea typeface="+mn-ea"/>
                          <a:cs typeface="+mn-cs"/>
                        </a:rPr>
                        <a:t>Bruteforce</a:t>
                      </a:r>
                      <a:endParaRPr lang="en-US" sz="1400" b="1" dirty="0">
                        <a:effectLst/>
                        <a:latin typeface="Arial Rounded MT Bold" pitchFamily="34" charset="0"/>
                      </a:endParaRPr>
                    </a:p>
                  </a:txBody>
                  <a:tcPr/>
                </a:tc>
                <a:tc>
                  <a:txBody>
                    <a:bodyPr/>
                    <a:lstStyle/>
                    <a:p>
                      <a:pPr algn="ctr"/>
                      <a:r>
                        <a:rPr kumimoji="0" lang="en-US" sz="1400" b="1" i="1" kern="1200" dirty="0" smtClean="0">
                          <a:solidFill>
                            <a:schemeClr val="dk1"/>
                          </a:solidFill>
                          <a:effectLst/>
                          <a:latin typeface="Arial Rounded MT Bold" pitchFamily="34" charset="0"/>
                          <a:ea typeface="+mn-ea"/>
                          <a:cs typeface="+mn-cs"/>
                        </a:rPr>
                        <a:t>O</a:t>
                      </a:r>
                      <a:r>
                        <a:rPr kumimoji="0" lang="en-US" sz="1400" b="1" kern="1200" dirty="0" smtClean="0">
                          <a:solidFill>
                            <a:schemeClr val="dk1"/>
                          </a:solidFill>
                          <a:effectLst/>
                          <a:latin typeface="Arial Rounded MT Bold" pitchFamily="34" charset="0"/>
                          <a:ea typeface="+mn-ea"/>
                          <a:cs typeface="+mn-cs"/>
                        </a:rPr>
                        <a:t>(</a:t>
                      </a:r>
                      <a:r>
                        <a:rPr kumimoji="0" lang="en-US" sz="1400" b="1" i="1" kern="1200" dirty="0" smtClean="0">
                          <a:solidFill>
                            <a:schemeClr val="dk1"/>
                          </a:solidFill>
                          <a:effectLst/>
                          <a:latin typeface="Arial Rounded MT Bold" pitchFamily="34" charset="0"/>
                          <a:ea typeface="+mn-ea"/>
                          <a:cs typeface="+mn-cs"/>
                        </a:rPr>
                        <a:t>n</a:t>
                      </a:r>
                      <a:r>
                        <a:rPr kumimoji="0" lang="en-US" sz="1400" b="1" kern="1200" baseline="30000" dirty="0" smtClean="0">
                          <a:solidFill>
                            <a:schemeClr val="dk1"/>
                          </a:solidFill>
                          <a:effectLst/>
                          <a:latin typeface="Arial Rounded MT Bold" pitchFamily="34" charset="0"/>
                          <a:ea typeface="+mn-ea"/>
                          <a:cs typeface="+mn-cs"/>
                        </a:rPr>
                        <a:t>4</a:t>
                      </a:r>
                      <a:r>
                        <a:rPr kumimoji="0" lang="en-US" sz="1400" b="1" kern="1200" dirty="0" smtClean="0">
                          <a:solidFill>
                            <a:schemeClr val="dk1"/>
                          </a:solidFill>
                          <a:effectLst/>
                          <a:latin typeface="Arial Rounded MT Bold" pitchFamily="34" charset="0"/>
                          <a:ea typeface="+mn-ea"/>
                          <a:cs typeface="+mn-cs"/>
                        </a:rPr>
                        <a:t>)</a:t>
                      </a:r>
                      <a:endParaRPr lang="en-US" sz="1400" b="1" dirty="0">
                        <a:effectLst/>
                        <a:latin typeface="Arial Rounded MT Bold" pitchFamily="34" charset="0"/>
                      </a:endParaRPr>
                    </a:p>
                  </a:txBody>
                  <a:tcPr/>
                </a:tc>
              </a:tr>
              <a:tr h="323850">
                <a:tc>
                  <a:txBody>
                    <a:bodyPr/>
                    <a:lstStyle/>
                    <a:p>
                      <a:r>
                        <a:rPr kumimoji="0" lang="en-US" sz="1400" b="1" kern="1200" dirty="0" smtClean="0">
                          <a:solidFill>
                            <a:schemeClr val="dk1"/>
                          </a:solidFill>
                          <a:effectLst/>
                          <a:latin typeface="Arial Rounded MT Bold" pitchFamily="34" charset="0"/>
                          <a:ea typeface="+mn-ea"/>
                          <a:cs typeface="+mn-cs"/>
                        </a:rPr>
                        <a:t>Better </a:t>
                      </a:r>
                      <a:r>
                        <a:rPr kumimoji="0" lang="en-US" sz="1400" b="1" kern="1200" dirty="0" err="1" smtClean="0">
                          <a:solidFill>
                            <a:schemeClr val="dk1"/>
                          </a:solidFill>
                          <a:effectLst/>
                          <a:latin typeface="Arial Rounded MT Bold" pitchFamily="34" charset="0"/>
                          <a:ea typeface="+mn-ea"/>
                          <a:cs typeface="+mn-cs"/>
                        </a:rPr>
                        <a:t>Bruteforce</a:t>
                      </a:r>
                      <a:endParaRPr lang="en-US" sz="1400" b="1" dirty="0">
                        <a:effectLst/>
                        <a:latin typeface="Arial Rounded MT Bold" pitchFamily="34" charset="0"/>
                      </a:endParaRPr>
                    </a:p>
                  </a:txBody>
                  <a:tcPr/>
                </a:tc>
                <a:tc>
                  <a:txBody>
                    <a:bodyPr/>
                    <a:lstStyle/>
                    <a:p>
                      <a:pPr algn="ctr"/>
                      <a:r>
                        <a:rPr kumimoji="0" lang="en-US" sz="1400" b="1" i="1" kern="1200" dirty="0" smtClean="0">
                          <a:solidFill>
                            <a:schemeClr val="dk1"/>
                          </a:solidFill>
                          <a:effectLst/>
                          <a:latin typeface="Arial Rounded MT Bold" pitchFamily="34" charset="0"/>
                          <a:ea typeface="+mn-ea"/>
                          <a:cs typeface="+mn-cs"/>
                        </a:rPr>
                        <a:t>O</a:t>
                      </a:r>
                      <a:r>
                        <a:rPr kumimoji="0" lang="en-US" sz="1400" b="1" kern="1200" dirty="0" smtClean="0">
                          <a:solidFill>
                            <a:schemeClr val="dk1"/>
                          </a:solidFill>
                          <a:effectLst/>
                          <a:latin typeface="Arial Rounded MT Bold" pitchFamily="34" charset="0"/>
                          <a:ea typeface="+mn-ea"/>
                          <a:cs typeface="+mn-cs"/>
                        </a:rPr>
                        <a:t>(</a:t>
                      </a:r>
                      <a:r>
                        <a:rPr kumimoji="0" lang="en-US" sz="1400" b="1" i="1" kern="1200" dirty="0" smtClean="0">
                          <a:solidFill>
                            <a:schemeClr val="dk1"/>
                          </a:solidFill>
                          <a:effectLst/>
                          <a:latin typeface="Arial Rounded MT Bold" pitchFamily="34" charset="0"/>
                          <a:ea typeface="+mn-ea"/>
                          <a:cs typeface="+mn-cs"/>
                        </a:rPr>
                        <a:t>n</a:t>
                      </a:r>
                      <a:r>
                        <a:rPr kumimoji="0" lang="en-US" sz="1400" b="1" kern="1200" baseline="30000" dirty="0" smtClean="0">
                          <a:solidFill>
                            <a:schemeClr val="dk1"/>
                          </a:solidFill>
                          <a:effectLst/>
                          <a:latin typeface="Arial Rounded MT Bold" pitchFamily="34" charset="0"/>
                          <a:ea typeface="+mn-ea"/>
                          <a:cs typeface="+mn-cs"/>
                        </a:rPr>
                        <a:t>3</a:t>
                      </a:r>
                      <a:r>
                        <a:rPr kumimoji="0" lang="en-US" sz="1400" b="1" kern="1200" dirty="0" smtClean="0">
                          <a:solidFill>
                            <a:schemeClr val="dk1"/>
                          </a:solidFill>
                          <a:effectLst/>
                          <a:latin typeface="Arial Rounded MT Bold" pitchFamily="34" charset="0"/>
                          <a:ea typeface="+mn-ea"/>
                          <a:cs typeface="+mn-cs"/>
                        </a:rPr>
                        <a:t>)</a:t>
                      </a:r>
                      <a:endParaRPr lang="en-US" sz="1400" b="1" dirty="0">
                        <a:effectLst/>
                        <a:latin typeface="Arial Rounded MT Bold" pitchFamily="34" charset="0"/>
                      </a:endParaRPr>
                    </a:p>
                  </a:txBody>
                  <a:tcPr/>
                </a:tc>
              </a:tr>
              <a:tr h="323850">
                <a:tc>
                  <a:txBody>
                    <a:bodyPr/>
                    <a:lstStyle/>
                    <a:p>
                      <a:r>
                        <a:rPr kumimoji="0" lang="en-US" sz="1400" b="1" kern="1200" dirty="0" smtClean="0">
                          <a:solidFill>
                            <a:schemeClr val="dk1"/>
                          </a:solidFill>
                          <a:effectLst/>
                          <a:latin typeface="Arial Rounded MT Bold" pitchFamily="34" charset="0"/>
                          <a:ea typeface="+mn-ea"/>
                          <a:cs typeface="+mn-cs"/>
                        </a:rPr>
                        <a:t>Gift Wrapping (Jarvis March)</a:t>
                      </a:r>
                      <a:endParaRPr lang="en-US" sz="1400" b="1" dirty="0">
                        <a:effectLst/>
                        <a:latin typeface="Arial Rounded MT Bold" pitchFamily="34" charset="0"/>
                      </a:endParaRPr>
                    </a:p>
                  </a:txBody>
                  <a:tcPr/>
                </a:tc>
                <a:tc>
                  <a:txBody>
                    <a:bodyPr/>
                    <a:lstStyle/>
                    <a:p>
                      <a:pPr algn="ctr"/>
                      <a:r>
                        <a:rPr kumimoji="0" lang="en-US" sz="1400" b="1" i="1" kern="1200" dirty="0" smtClean="0">
                          <a:solidFill>
                            <a:schemeClr val="dk1"/>
                          </a:solidFill>
                          <a:effectLst/>
                          <a:latin typeface="Arial Rounded MT Bold" pitchFamily="34" charset="0"/>
                          <a:ea typeface="+mn-ea"/>
                          <a:cs typeface="+mn-cs"/>
                        </a:rPr>
                        <a:t>O</a:t>
                      </a:r>
                      <a:r>
                        <a:rPr kumimoji="0" lang="en-US" sz="1400" b="1" kern="1200" dirty="0" smtClean="0">
                          <a:solidFill>
                            <a:schemeClr val="dk1"/>
                          </a:solidFill>
                          <a:effectLst/>
                          <a:latin typeface="Arial Rounded MT Bold" pitchFamily="34" charset="0"/>
                          <a:ea typeface="+mn-ea"/>
                          <a:cs typeface="+mn-cs"/>
                        </a:rPr>
                        <a:t>(</a:t>
                      </a:r>
                      <a:r>
                        <a:rPr kumimoji="0" lang="en-US" sz="1400" b="1" i="1" kern="1200" dirty="0" err="1" smtClean="0">
                          <a:solidFill>
                            <a:schemeClr val="dk1"/>
                          </a:solidFill>
                          <a:effectLst/>
                          <a:latin typeface="Arial Rounded MT Bold" pitchFamily="34" charset="0"/>
                          <a:ea typeface="+mn-ea"/>
                          <a:cs typeface="+mn-cs"/>
                        </a:rPr>
                        <a:t>nh</a:t>
                      </a:r>
                      <a:r>
                        <a:rPr kumimoji="0" lang="en-US" sz="1400" b="1" kern="1200" dirty="0" smtClean="0">
                          <a:solidFill>
                            <a:schemeClr val="dk1"/>
                          </a:solidFill>
                          <a:effectLst/>
                          <a:latin typeface="Arial Rounded MT Bold" pitchFamily="34" charset="0"/>
                          <a:ea typeface="+mn-ea"/>
                          <a:cs typeface="+mn-cs"/>
                        </a:rPr>
                        <a:t>)</a:t>
                      </a:r>
                      <a:endParaRPr lang="en-US" sz="1400" b="1" dirty="0">
                        <a:effectLst/>
                        <a:latin typeface="Arial Rounded MT Bold" pitchFamily="34" charset="0"/>
                      </a:endParaRPr>
                    </a:p>
                  </a:txBody>
                  <a:tcPr/>
                </a:tc>
              </a:tr>
              <a:tr h="323850">
                <a:tc>
                  <a:txBody>
                    <a:bodyPr/>
                    <a:lstStyle/>
                    <a:p>
                      <a:r>
                        <a:rPr kumimoji="0" lang="en-US" sz="1400" b="1" kern="1200" dirty="0" err="1" smtClean="0">
                          <a:solidFill>
                            <a:schemeClr val="dk1"/>
                          </a:solidFill>
                          <a:effectLst/>
                          <a:latin typeface="Arial Rounded MT Bold" pitchFamily="34" charset="0"/>
                          <a:ea typeface="+mn-ea"/>
                          <a:cs typeface="+mn-cs"/>
                        </a:rPr>
                        <a:t>QuickHull</a:t>
                      </a:r>
                      <a:endParaRPr lang="en-US" sz="1400" b="1" dirty="0">
                        <a:effectLst/>
                        <a:latin typeface="Arial Rounded MT Bold" pitchFamily="34" charset="0"/>
                      </a:endParaRPr>
                    </a:p>
                  </a:txBody>
                  <a:tcPr/>
                </a:tc>
                <a:tc>
                  <a:txBody>
                    <a:bodyPr/>
                    <a:lstStyle/>
                    <a:p>
                      <a:pPr algn="ctr"/>
                      <a:r>
                        <a:rPr kumimoji="0" lang="en-US" sz="1400" b="1" i="1" kern="1200" dirty="0" smtClean="0">
                          <a:solidFill>
                            <a:schemeClr val="dk1"/>
                          </a:solidFill>
                          <a:effectLst/>
                          <a:latin typeface="Arial Rounded MT Bold" pitchFamily="34" charset="0"/>
                          <a:ea typeface="+mn-ea"/>
                          <a:cs typeface="+mn-cs"/>
                        </a:rPr>
                        <a:t>O</a:t>
                      </a:r>
                      <a:r>
                        <a:rPr kumimoji="0" lang="en-US" sz="1400" b="1" kern="1200" dirty="0" smtClean="0">
                          <a:solidFill>
                            <a:schemeClr val="dk1"/>
                          </a:solidFill>
                          <a:effectLst/>
                          <a:latin typeface="Arial Rounded MT Bold" pitchFamily="34" charset="0"/>
                          <a:ea typeface="+mn-ea"/>
                          <a:cs typeface="+mn-cs"/>
                        </a:rPr>
                        <a:t>(</a:t>
                      </a:r>
                      <a:r>
                        <a:rPr kumimoji="0" lang="en-US" sz="1400" b="1" i="1" kern="1200" dirty="0" err="1" smtClean="0">
                          <a:solidFill>
                            <a:schemeClr val="dk1"/>
                          </a:solidFill>
                          <a:effectLst/>
                          <a:latin typeface="Arial Rounded MT Bold" pitchFamily="34" charset="0"/>
                          <a:ea typeface="+mn-ea"/>
                          <a:cs typeface="+mn-cs"/>
                        </a:rPr>
                        <a:t>nh</a:t>
                      </a:r>
                      <a:r>
                        <a:rPr kumimoji="0" lang="en-US" sz="1400" b="1" kern="1200" dirty="0" smtClean="0">
                          <a:solidFill>
                            <a:schemeClr val="dk1"/>
                          </a:solidFill>
                          <a:effectLst/>
                          <a:latin typeface="Arial Rounded MT Bold" pitchFamily="34" charset="0"/>
                          <a:ea typeface="+mn-ea"/>
                          <a:cs typeface="+mn-cs"/>
                        </a:rPr>
                        <a:t>)</a:t>
                      </a:r>
                      <a:endParaRPr lang="en-US" sz="1400" b="1" dirty="0">
                        <a:effectLst/>
                        <a:latin typeface="Arial Rounded MT Bold" pitchFamily="34" charset="0"/>
                      </a:endParaRPr>
                    </a:p>
                  </a:txBody>
                  <a:tcPr/>
                </a:tc>
              </a:tr>
              <a:tr h="323850">
                <a:tc>
                  <a:txBody>
                    <a:bodyPr/>
                    <a:lstStyle/>
                    <a:p>
                      <a:r>
                        <a:rPr kumimoji="0" lang="en-US" sz="1400" b="1" kern="1200" dirty="0" smtClean="0">
                          <a:solidFill>
                            <a:schemeClr val="dk1"/>
                          </a:solidFill>
                          <a:effectLst/>
                          <a:latin typeface="Arial Rounded MT Bold" pitchFamily="34" charset="0"/>
                          <a:ea typeface="+mn-ea"/>
                          <a:cs typeface="+mn-cs"/>
                        </a:rPr>
                        <a:t>Graham Scan </a:t>
                      </a:r>
                      <a:endParaRPr lang="en-US" sz="1400" b="1" dirty="0">
                        <a:effectLst/>
                        <a:latin typeface="Arial Rounded MT Bold" pitchFamily="34" charset="0"/>
                      </a:endParaRPr>
                    </a:p>
                  </a:txBody>
                  <a:tcPr/>
                </a:tc>
                <a:tc>
                  <a:txBody>
                    <a:bodyPr/>
                    <a:lstStyle/>
                    <a:p>
                      <a:pPr algn="ctr"/>
                      <a:r>
                        <a:rPr kumimoji="0" lang="en-US" sz="1400" b="1" i="1" kern="1200" dirty="0" smtClean="0">
                          <a:solidFill>
                            <a:schemeClr val="dk1"/>
                          </a:solidFill>
                          <a:effectLst/>
                          <a:latin typeface="Arial Rounded MT Bold" pitchFamily="34" charset="0"/>
                          <a:ea typeface="+mn-ea"/>
                          <a:cs typeface="+mn-cs"/>
                        </a:rPr>
                        <a:t>O</a:t>
                      </a:r>
                      <a:r>
                        <a:rPr kumimoji="0" lang="en-US" sz="1400" b="1" kern="1200" dirty="0" smtClean="0">
                          <a:solidFill>
                            <a:schemeClr val="dk1"/>
                          </a:solidFill>
                          <a:effectLst/>
                          <a:latin typeface="Arial Rounded MT Bold" pitchFamily="34" charset="0"/>
                          <a:ea typeface="+mn-ea"/>
                          <a:cs typeface="+mn-cs"/>
                        </a:rPr>
                        <a:t>(</a:t>
                      </a:r>
                      <a:r>
                        <a:rPr kumimoji="0" lang="en-US" sz="1400" b="1" i="1" kern="1200" dirty="0" err="1" smtClean="0">
                          <a:solidFill>
                            <a:schemeClr val="dk1"/>
                          </a:solidFill>
                          <a:effectLst/>
                          <a:latin typeface="Arial Rounded MT Bold" pitchFamily="34" charset="0"/>
                          <a:ea typeface="+mn-ea"/>
                          <a:cs typeface="+mn-cs"/>
                        </a:rPr>
                        <a:t>n</a:t>
                      </a:r>
                      <a:r>
                        <a:rPr kumimoji="0" lang="en-US" sz="1400" b="1" kern="1200" dirty="0" err="1" smtClean="0">
                          <a:solidFill>
                            <a:schemeClr val="dk1"/>
                          </a:solidFill>
                          <a:effectLst/>
                          <a:latin typeface="Arial Rounded MT Bold" pitchFamily="34" charset="0"/>
                          <a:ea typeface="+mn-ea"/>
                          <a:cs typeface="+mn-cs"/>
                        </a:rPr>
                        <a:t>log</a:t>
                      </a:r>
                      <a:r>
                        <a:rPr kumimoji="0" lang="en-US" sz="1400" b="1" i="1" kern="1200" dirty="0" err="1" smtClean="0">
                          <a:solidFill>
                            <a:schemeClr val="dk1"/>
                          </a:solidFill>
                          <a:effectLst/>
                          <a:latin typeface="Arial Rounded MT Bold" pitchFamily="34" charset="0"/>
                          <a:ea typeface="+mn-ea"/>
                          <a:cs typeface="+mn-cs"/>
                        </a:rPr>
                        <a:t>n</a:t>
                      </a:r>
                      <a:r>
                        <a:rPr kumimoji="0" lang="en-US" sz="1400" b="1" kern="1200" dirty="0" smtClean="0">
                          <a:solidFill>
                            <a:schemeClr val="dk1"/>
                          </a:solidFill>
                          <a:effectLst/>
                          <a:latin typeface="Arial Rounded MT Bold" pitchFamily="34" charset="0"/>
                          <a:ea typeface="+mn-ea"/>
                          <a:cs typeface="+mn-cs"/>
                        </a:rPr>
                        <a:t>)</a:t>
                      </a:r>
                      <a:endParaRPr lang="en-US" sz="1400" b="1" dirty="0">
                        <a:effectLst/>
                        <a:latin typeface="Arial Rounded MT Bold" pitchFamily="34" charset="0"/>
                      </a:endParaRPr>
                    </a:p>
                  </a:txBody>
                  <a:tcPr/>
                </a:tc>
              </a:tr>
              <a:tr h="323850">
                <a:tc>
                  <a:txBody>
                    <a:bodyPr/>
                    <a:lstStyle/>
                    <a:p>
                      <a:r>
                        <a:rPr kumimoji="0" lang="en-US" sz="1400" b="1" kern="1200" dirty="0" smtClean="0">
                          <a:solidFill>
                            <a:schemeClr val="dk1"/>
                          </a:solidFill>
                          <a:effectLst/>
                          <a:latin typeface="Arial Rounded MT Bold" pitchFamily="34" charset="0"/>
                          <a:ea typeface="+mn-ea"/>
                          <a:cs typeface="+mn-cs"/>
                        </a:rPr>
                        <a:t>Divide and Conquer </a:t>
                      </a:r>
                      <a:endParaRPr lang="en-US" sz="1400" b="1" dirty="0">
                        <a:effectLst/>
                        <a:latin typeface="Arial Rounded MT Bold" pitchFamily="34" charset="0"/>
                      </a:endParaRPr>
                    </a:p>
                  </a:txBody>
                  <a:tcPr/>
                </a:tc>
                <a:tc>
                  <a:txBody>
                    <a:bodyPr/>
                    <a:lstStyle/>
                    <a:p>
                      <a:pPr algn="ctr"/>
                      <a:r>
                        <a:rPr kumimoji="0" lang="en-US" sz="1400" b="1" i="1" kern="1200" dirty="0" smtClean="0">
                          <a:solidFill>
                            <a:schemeClr val="dk1"/>
                          </a:solidFill>
                          <a:effectLst/>
                          <a:latin typeface="Arial Rounded MT Bold" pitchFamily="34" charset="0"/>
                          <a:ea typeface="+mn-ea"/>
                          <a:cs typeface="+mn-cs"/>
                        </a:rPr>
                        <a:t>O</a:t>
                      </a:r>
                      <a:r>
                        <a:rPr kumimoji="0" lang="en-US" sz="1400" b="1" kern="1200" dirty="0" smtClean="0">
                          <a:solidFill>
                            <a:schemeClr val="dk1"/>
                          </a:solidFill>
                          <a:effectLst/>
                          <a:latin typeface="Arial Rounded MT Bold" pitchFamily="34" charset="0"/>
                          <a:ea typeface="+mn-ea"/>
                          <a:cs typeface="+mn-cs"/>
                        </a:rPr>
                        <a:t>(</a:t>
                      </a:r>
                      <a:r>
                        <a:rPr kumimoji="0" lang="en-US" sz="1400" b="1" i="1" kern="1200" dirty="0" err="1" smtClean="0">
                          <a:solidFill>
                            <a:schemeClr val="dk1"/>
                          </a:solidFill>
                          <a:effectLst/>
                          <a:latin typeface="Arial Rounded MT Bold" pitchFamily="34" charset="0"/>
                          <a:ea typeface="+mn-ea"/>
                          <a:cs typeface="+mn-cs"/>
                        </a:rPr>
                        <a:t>n</a:t>
                      </a:r>
                      <a:r>
                        <a:rPr kumimoji="0" lang="en-US" sz="1400" b="1" kern="1200" dirty="0" err="1" smtClean="0">
                          <a:solidFill>
                            <a:schemeClr val="dk1"/>
                          </a:solidFill>
                          <a:effectLst/>
                          <a:latin typeface="Arial Rounded MT Bold" pitchFamily="34" charset="0"/>
                          <a:ea typeface="+mn-ea"/>
                          <a:cs typeface="+mn-cs"/>
                        </a:rPr>
                        <a:t>log</a:t>
                      </a:r>
                      <a:r>
                        <a:rPr kumimoji="0" lang="en-US" sz="1400" b="1" i="1" kern="1200" dirty="0" err="1" smtClean="0">
                          <a:solidFill>
                            <a:schemeClr val="dk1"/>
                          </a:solidFill>
                          <a:effectLst/>
                          <a:latin typeface="Arial Rounded MT Bold" pitchFamily="34" charset="0"/>
                          <a:ea typeface="+mn-ea"/>
                          <a:cs typeface="+mn-cs"/>
                        </a:rPr>
                        <a:t>n</a:t>
                      </a:r>
                      <a:r>
                        <a:rPr kumimoji="0" lang="en-US" sz="1400" b="1" kern="1200" dirty="0" smtClean="0">
                          <a:solidFill>
                            <a:schemeClr val="dk1"/>
                          </a:solidFill>
                          <a:effectLst/>
                          <a:latin typeface="Arial Rounded MT Bold" pitchFamily="34" charset="0"/>
                          <a:ea typeface="+mn-ea"/>
                          <a:cs typeface="+mn-cs"/>
                        </a:rPr>
                        <a:t>)</a:t>
                      </a:r>
                      <a:endParaRPr lang="en-US" sz="1400" b="1" dirty="0">
                        <a:effectLst/>
                        <a:latin typeface="Arial Rounded MT Bold" pitchFamily="34" charset="0"/>
                      </a:endParaRPr>
                    </a:p>
                  </a:txBody>
                  <a:tcPr/>
                </a:tc>
              </a:tr>
              <a:tr h="323850">
                <a:tc>
                  <a:txBody>
                    <a:bodyPr/>
                    <a:lstStyle/>
                    <a:p>
                      <a:r>
                        <a:rPr kumimoji="0" lang="en-US" sz="1400" b="1" kern="1200" dirty="0" smtClean="0">
                          <a:solidFill>
                            <a:schemeClr val="dk1"/>
                          </a:solidFill>
                          <a:effectLst/>
                          <a:latin typeface="Arial Rounded MT Bold" pitchFamily="34" charset="0"/>
                          <a:ea typeface="+mn-ea"/>
                          <a:cs typeface="+mn-cs"/>
                        </a:rPr>
                        <a:t>Monotone Chain </a:t>
                      </a:r>
                      <a:endParaRPr lang="en-US" sz="1400" b="1" dirty="0">
                        <a:effectLst/>
                        <a:latin typeface="Arial Rounded MT Bold" pitchFamily="34" charset="0"/>
                      </a:endParaRPr>
                    </a:p>
                  </a:txBody>
                  <a:tcPr/>
                </a:tc>
                <a:tc>
                  <a:txBody>
                    <a:bodyPr/>
                    <a:lstStyle/>
                    <a:p>
                      <a:pPr algn="ctr"/>
                      <a:r>
                        <a:rPr kumimoji="0" lang="en-US" sz="1400" b="1" i="1" kern="1200" dirty="0" smtClean="0">
                          <a:solidFill>
                            <a:schemeClr val="dk1"/>
                          </a:solidFill>
                          <a:effectLst/>
                          <a:latin typeface="Arial Rounded MT Bold" pitchFamily="34" charset="0"/>
                          <a:ea typeface="+mn-ea"/>
                          <a:cs typeface="+mn-cs"/>
                        </a:rPr>
                        <a:t>O</a:t>
                      </a:r>
                      <a:r>
                        <a:rPr kumimoji="0" lang="en-US" sz="1400" b="1" kern="1200" dirty="0" smtClean="0">
                          <a:solidFill>
                            <a:schemeClr val="dk1"/>
                          </a:solidFill>
                          <a:effectLst/>
                          <a:latin typeface="Arial Rounded MT Bold" pitchFamily="34" charset="0"/>
                          <a:ea typeface="+mn-ea"/>
                          <a:cs typeface="+mn-cs"/>
                        </a:rPr>
                        <a:t>(</a:t>
                      </a:r>
                      <a:r>
                        <a:rPr kumimoji="0" lang="en-US" sz="1400" b="1" i="1" kern="1200" dirty="0" err="1" smtClean="0">
                          <a:solidFill>
                            <a:schemeClr val="dk1"/>
                          </a:solidFill>
                          <a:effectLst/>
                          <a:latin typeface="Arial Rounded MT Bold" pitchFamily="34" charset="0"/>
                          <a:ea typeface="+mn-ea"/>
                          <a:cs typeface="+mn-cs"/>
                        </a:rPr>
                        <a:t>n</a:t>
                      </a:r>
                      <a:r>
                        <a:rPr kumimoji="0" lang="en-US" sz="1400" b="1" kern="1200" dirty="0" err="1" smtClean="0">
                          <a:solidFill>
                            <a:schemeClr val="dk1"/>
                          </a:solidFill>
                          <a:effectLst/>
                          <a:latin typeface="Arial Rounded MT Bold" pitchFamily="34" charset="0"/>
                          <a:ea typeface="+mn-ea"/>
                          <a:cs typeface="+mn-cs"/>
                        </a:rPr>
                        <a:t>log</a:t>
                      </a:r>
                      <a:r>
                        <a:rPr kumimoji="0" lang="en-US" sz="1400" b="1" i="1" kern="1200" dirty="0" err="1" smtClean="0">
                          <a:solidFill>
                            <a:schemeClr val="dk1"/>
                          </a:solidFill>
                          <a:effectLst/>
                          <a:latin typeface="Arial Rounded MT Bold" pitchFamily="34" charset="0"/>
                          <a:ea typeface="+mn-ea"/>
                          <a:cs typeface="+mn-cs"/>
                        </a:rPr>
                        <a:t>n</a:t>
                      </a:r>
                      <a:r>
                        <a:rPr kumimoji="0" lang="en-US" sz="1400" b="1" kern="1200" dirty="0" smtClean="0">
                          <a:solidFill>
                            <a:schemeClr val="dk1"/>
                          </a:solidFill>
                          <a:effectLst/>
                          <a:latin typeface="Arial Rounded MT Bold" pitchFamily="34" charset="0"/>
                          <a:ea typeface="+mn-ea"/>
                          <a:cs typeface="+mn-cs"/>
                        </a:rPr>
                        <a:t>)</a:t>
                      </a:r>
                      <a:endParaRPr lang="en-US" sz="1400" b="1" dirty="0">
                        <a:effectLst/>
                        <a:latin typeface="Arial Rounded MT Bold" pitchFamily="34" charset="0"/>
                      </a:endParaRPr>
                    </a:p>
                  </a:txBody>
                  <a:tcPr/>
                </a:tc>
              </a:tr>
              <a:tr h="323850">
                <a:tc>
                  <a:txBody>
                    <a:bodyPr/>
                    <a:lstStyle/>
                    <a:p>
                      <a:r>
                        <a:rPr kumimoji="0" lang="en-US" sz="1400" b="1" kern="1200" dirty="0" smtClean="0">
                          <a:solidFill>
                            <a:schemeClr val="dk1"/>
                          </a:solidFill>
                          <a:effectLst/>
                          <a:latin typeface="Arial Rounded MT Bold" pitchFamily="34" charset="0"/>
                          <a:ea typeface="+mn-ea"/>
                          <a:cs typeface="+mn-cs"/>
                        </a:rPr>
                        <a:t>Incremental </a:t>
                      </a:r>
                      <a:endParaRPr lang="en-US" sz="1400" b="1" dirty="0">
                        <a:effectLst/>
                        <a:latin typeface="Arial Rounded MT Bold" pitchFamily="34" charset="0"/>
                      </a:endParaRPr>
                    </a:p>
                  </a:txBody>
                  <a:tcPr/>
                </a:tc>
                <a:tc>
                  <a:txBody>
                    <a:bodyPr/>
                    <a:lstStyle/>
                    <a:p>
                      <a:pPr algn="ctr"/>
                      <a:r>
                        <a:rPr kumimoji="0" lang="en-US" sz="1400" b="1" i="1" kern="1200" dirty="0" smtClean="0">
                          <a:solidFill>
                            <a:schemeClr val="dk1"/>
                          </a:solidFill>
                          <a:effectLst/>
                          <a:latin typeface="Arial Rounded MT Bold" pitchFamily="34" charset="0"/>
                          <a:ea typeface="+mn-ea"/>
                          <a:cs typeface="+mn-cs"/>
                        </a:rPr>
                        <a:t>O</a:t>
                      </a:r>
                      <a:r>
                        <a:rPr kumimoji="0" lang="en-US" sz="1400" b="1" kern="1200" dirty="0" smtClean="0">
                          <a:solidFill>
                            <a:schemeClr val="dk1"/>
                          </a:solidFill>
                          <a:effectLst/>
                          <a:latin typeface="Arial Rounded MT Bold" pitchFamily="34" charset="0"/>
                          <a:ea typeface="+mn-ea"/>
                          <a:cs typeface="+mn-cs"/>
                        </a:rPr>
                        <a:t>(</a:t>
                      </a:r>
                      <a:r>
                        <a:rPr kumimoji="0" lang="en-US" sz="1400" b="1" i="1" kern="1200" dirty="0" err="1" smtClean="0">
                          <a:solidFill>
                            <a:schemeClr val="dk1"/>
                          </a:solidFill>
                          <a:effectLst/>
                          <a:latin typeface="Arial Rounded MT Bold" pitchFamily="34" charset="0"/>
                          <a:ea typeface="+mn-ea"/>
                          <a:cs typeface="+mn-cs"/>
                        </a:rPr>
                        <a:t>n</a:t>
                      </a:r>
                      <a:r>
                        <a:rPr kumimoji="0" lang="en-US" sz="1400" b="1" kern="1200" dirty="0" err="1" smtClean="0">
                          <a:solidFill>
                            <a:schemeClr val="dk1"/>
                          </a:solidFill>
                          <a:effectLst/>
                          <a:latin typeface="Arial Rounded MT Bold" pitchFamily="34" charset="0"/>
                          <a:ea typeface="+mn-ea"/>
                          <a:cs typeface="+mn-cs"/>
                        </a:rPr>
                        <a:t>log</a:t>
                      </a:r>
                      <a:r>
                        <a:rPr kumimoji="0" lang="en-US" sz="1400" b="1" i="1" kern="1200" dirty="0" err="1" smtClean="0">
                          <a:solidFill>
                            <a:schemeClr val="dk1"/>
                          </a:solidFill>
                          <a:effectLst/>
                          <a:latin typeface="Arial Rounded MT Bold" pitchFamily="34" charset="0"/>
                          <a:ea typeface="+mn-ea"/>
                          <a:cs typeface="+mn-cs"/>
                        </a:rPr>
                        <a:t>n</a:t>
                      </a:r>
                      <a:r>
                        <a:rPr kumimoji="0" lang="en-US" sz="1400" b="1" kern="1200" dirty="0" smtClean="0">
                          <a:solidFill>
                            <a:schemeClr val="dk1"/>
                          </a:solidFill>
                          <a:effectLst/>
                          <a:latin typeface="Arial Rounded MT Bold" pitchFamily="34" charset="0"/>
                          <a:ea typeface="+mn-ea"/>
                          <a:cs typeface="+mn-cs"/>
                        </a:rPr>
                        <a:t>)</a:t>
                      </a:r>
                      <a:endParaRPr lang="en-US" sz="1400" b="1" dirty="0">
                        <a:effectLst/>
                        <a:latin typeface="Arial Rounded MT Bold" pitchFamily="34" charset="0"/>
                      </a:endParaRPr>
                    </a:p>
                  </a:txBody>
                  <a:tcPr/>
                </a:tc>
              </a:tr>
              <a:tr h="323850">
                <a:tc>
                  <a:txBody>
                    <a:bodyPr/>
                    <a:lstStyle/>
                    <a:p>
                      <a:r>
                        <a:rPr kumimoji="0" lang="en-US" sz="1400" b="1" kern="1200" dirty="0" smtClean="0">
                          <a:solidFill>
                            <a:schemeClr val="dk1"/>
                          </a:solidFill>
                          <a:effectLst/>
                          <a:latin typeface="Arial Rounded MT Bold" pitchFamily="34" charset="0"/>
                          <a:ea typeface="+mn-ea"/>
                          <a:cs typeface="+mn-cs"/>
                        </a:rPr>
                        <a:t>Marriage before Conquest </a:t>
                      </a:r>
                      <a:endParaRPr lang="en-US" sz="1400" b="1" dirty="0">
                        <a:effectLst/>
                        <a:latin typeface="Arial Rounded MT Bold" pitchFamily="34" charset="0"/>
                      </a:endParaRPr>
                    </a:p>
                  </a:txBody>
                  <a:tcPr/>
                </a:tc>
                <a:tc>
                  <a:txBody>
                    <a:bodyPr/>
                    <a:lstStyle/>
                    <a:p>
                      <a:pPr algn="ctr"/>
                      <a:r>
                        <a:rPr kumimoji="0" lang="en-US" sz="1400" b="1" i="1" kern="1200" dirty="0" smtClean="0">
                          <a:solidFill>
                            <a:schemeClr val="dk1"/>
                          </a:solidFill>
                          <a:effectLst/>
                          <a:latin typeface="Arial Rounded MT Bold" pitchFamily="34" charset="0"/>
                          <a:ea typeface="+mn-ea"/>
                          <a:cs typeface="+mn-cs"/>
                        </a:rPr>
                        <a:t>O</a:t>
                      </a:r>
                      <a:r>
                        <a:rPr kumimoji="0" lang="en-US" sz="1400" b="1" kern="1200" dirty="0" smtClean="0">
                          <a:solidFill>
                            <a:schemeClr val="dk1"/>
                          </a:solidFill>
                          <a:effectLst/>
                          <a:latin typeface="Arial Rounded MT Bold" pitchFamily="34" charset="0"/>
                          <a:ea typeface="+mn-ea"/>
                          <a:cs typeface="+mn-cs"/>
                        </a:rPr>
                        <a:t>(</a:t>
                      </a:r>
                      <a:r>
                        <a:rPr kumimoji="0" lang="en-US" sz="1400" b="1" i="1" kern="1200" dirty="0" err="1" smtClean="0">
                          <a:solidFill>
                            <a:schemeClr val="dk1"/>
                          </a:solidFill>
                          <a:effectLst/>
                          <a:latin typeface="Arial Rounded MT Bold" pitchFamily="34" charset="0"/>
                          <a:ea typeface="+mn-ea"/>
                          <a:cs typeface="+mn-cs"/>
                        </a:rPr>
                        <a:t>n</a:t>
                      </a:r>
                      <a:r>
                        <a:rPr kumimoji="0" lang="en-US" sz="1400" b="1" kern="1200" dirty="0" err="1" smtClean="0">
                          <a:solidFill>
                            <a:schemeClr val="dk1"/>
                          </a:solidFill>
                          <a:effectLst/>
                          <a:latin typeface="Arial Rounded MT Bold" pitchFamily="34" charset="0"/>
                          <a:ea typeface="+mn-ea"/>
                          <a:cs typeface="+mn-cs"/>
                        </a:rPr>
                        <a:t>log</a:t>
                      </a:r>
                      <a:r>
                        <a:rPr kumimoji="0" lang="en-US" sz="1400" b="1" i="1" kern="1200" dirty="0" err="1" smtClean="0">
                          <a:solidFill>
                            <a:schemeClr val="dk1"/>
                          </a:solidFill>
                          <a:effectLst/>
                          <a:latin typeface="Arial Rounded MT Bold" pitchFamily="34" charset="0"/>
                          <a:ea typeface="+mn-ea"/>
                          <a:cs typeface="+mn-cs"/>
                        </a:rPr>
                        <a:t>n</a:t>
                      </a:r>
                      <a:r>
                        <a:rPr kumimoji="0" lang="en-US" sz="1400" b="1" kern="1200" dirty="0" smtClean="0">
                          <a:solidFill>
                            <a:schemeClr val="dk1"/>
                          </a:solidFill>
                          <a:effectLst/>
                          <a:latin typeface="Arial Rounded MT Bold" pitchFamily="34" charset="0"/>
                          <a:ea typeface="+mn-ea"/>
                          <a:cs typeface="+mn-cs"/>
                        </a:rPr>
                        <a:t>)</a:t>
                      </a:r>
                      <a:endParaRPr lang="en-US" sz="1400" b="1" dirty="0">
                        <a:effectLst/>
                        <a:latin typeface="Arial Rounded MT Bold" pitchFamily="34" charset="0"/>
                      </a:endParaRPr>
                    </a:p>
                  </a:txBody>
                  <a:tcPr/>
                </a:tc>
              </a:tr>
              <a:tr h="323850">
                <a:tc>
                  <a:txBody>
                    <a:bodyPr/>
                    <a:lstStyle/>
                    <a:p>
                      <a:r>
                        <a:rPr kumimoji="0" lang="en-US" sz="1400" b="1" kern="1200" dirty="0" smtClean="0">
                          <a:solidFill>
                            <a:schemeClr val="dk1"/>
                          </a:solidFill>
                          <a:effectLst/>
                          <a:latin typeface="Arial Rounded MT Bold" pitchFamily="34" charset="0"/>
                          <a:ea typeface="+mn-ea"/>
                          <a:cs typeface="+mn-cs"/>
                        </a:rPr>
                        <a:t>Chan's </a:t>
                      </a:r>
                      <a:endParaRPr lang="en-US" sz="1400" b="1" dirty="0">
                        <a:effectLst/>
                        <a:latin typeface="Arial Rounded MT Bold"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b="1" i="1" kern="1200" dirty="0" smtClean="0">
                          <a:solidFill>
                            <a:schemeClr val="dk1"/>
                          </a:solidFill>
                          <a:effectLst/>
                          <a:latin typeface="Arial Rounded MT Bold" pitchFamily="34" charset="0"/>
                          <a:ea typeface="+mn-ea"/>
                          <a:cs typeface="+mn-cs"/>
                        </a:rPr>
                        <a:t>O</a:t>
                      </a:r>
                      <a:r>
                        <a:rPr kumimoji="0" lang="en-US" sz="1400" b="1" kern="1200" dirty="0" smtClean="0">
                          <a:solidFill>
                            <a:schemeClr val="dk1"/>
                          </a:solidFill>
                          <a:effectLst/>
                          <a:latin typeface="Arial Rounded MT Bold" pitchFamily="34" charset="0"/>
                          <a:ea typeface="+mn-ea"/>
                          <a:cs typeface="+mn-cs"/>
                        </a:rPr>
                        <a:t>(</a:t>
                      </a:r>
                      <a:r>
                        <a:rPr kumimoji="0" lang="en-US" sz="1400" b="1" i="1" kern="1200" dirty="0" err="1" smtClean="0">
                          <a:solidFill>
                            <a:schemeClr val="dk1"/>
                          </a:solidFill>
                          <a:effectLst/>
                          <a:latin typeface="Arial Rounded MT Bold" pitchFamily="34" charset="0"/>
                          <a:ea typeface="+mn-ea"/>
                          <a:cs typeface="+mn-cs"/>
                        </a:rPr>
                        <a:t>n</a:t>
                      </a:r>
                      <a:r>
                        <a:rPr kumimoji="0" lang="en-US" sz="1400" b="1" kern="1200" dirty="0" err="1" smtClean="0">
                          <a:solidFill>
                            <a:schemeClr val="dk1"/>
                          </a:solidFill>
                          <a:effectLst/>
                          <a:latin typeface="Arial Rounded MT Bold" pitchFamily="34" charset="0"/>
                          <a:ea typeface="+mn-ea"/>
                          <a:cs typeface="+mn-cs"/>
                        </a:rPr>
                        <a:t>log</a:t>
                      </a:r>
                      <a:r>
                        <a:rPr kumimoji="0" lang="en-US" sz="1400" b="1" i="1" kern="1200" dirty="0" err="1" smtClean="0">
                          <a:solidFill>
                            <a:schemeClr val="dk1"/>
                          </a:solidFill>
                          <a:effectLst/>
                          <a:latin typeface="Arial Rounded MT Bold" pitchFamily="34" charset="0"/>
                          <a:ea typeface="+mn-ea"/>
                          <a:cs typeface="+mn-cs"/>
                        </a:rPr>
                        <a:t>n</a:t>
                      </a:r>
                      <a:r>
                        <a:rPr kumimoji="0" lang="en-US" sz="1400" b="1" kern="1200" dirty="0" smtClean="0">
                          <a:solidFill>
                            <a:schemeClr val="dk1"/>
                          </a:solidFill>
                          <a:effectLst/>
                          <a:latin typeface="Arial Rounded MT Bold" pitchFamily="34" charset="0"/>
                          <a:ea typeface="+mn-ea"/>
                          <a:cs typeface="+mn-cs"/>
                        </a:rPr>
                        <a:t>)</a:t>
                      </a:r>
                      <a:endParaRPr lang="en-US" sz="1400" b="1" dirty="0">
                        <a:effectLst/>
                        <a:latin typeface="Arial Rounded MT Bold" pitchFamily="34" charset="0"/>
                      </a:endParaRPr>
                    </a:p>
                  </a:txBody>
                  <a:tcPr/>
                </a:tc>
              </a:tr>
              <a:tr h="323850">
                <a:tc>
                  <a:txBody>
                    <a:bodyPr/>
                    <a:lstStyle/>
                    <a:p>
                      <a:r>
                        <a:rPr kumimoji="0" lang="en-US" sz="1400" b="1" kern="1200" dirty="0" err="1" smtClean="0">
                          <a:solidFill>
                            <a:schemeClr val="dk1"/>
                          </a:solidFill>
                          <a:effectLst/>
                          <a:latin typeface="Arial Rounded MT Bold" pitchFamily="34" charset="0"/>
                          <a:ea typeface="+mn-ea"/>
                          <a:cs typeface="+mn-cs"/>
                        </a:rPr>
                        <a:t>Shatterhull</a:t>
                      </a:r>
                      <a:r>
                        <a:rPr kumimoji="0" lang="en-US" sz="1400" b="1" kern="1200" dirty="0" smtClean="0">
                          <a:solidFill>
                            <a:schemeClr val="dk1"/>
                          </a:solidFill>
                          <a:effectLst/>
                          <a:latin typeface="Arial Rounded MT Bold" pitchFamily="34" charset="0"/>
                          <a:ea typeface="+mn-ea"/>
                          <a:cs typeface="+mn-cs"/>
                        </a:rPr>
                        <a:t> </a:t>
                      </a:r>
                      <a:endParaRPr lang="en-US" sz="1400" b="1" dirty="0">
                        <a:effectLst/>
                        <a:latin typeface="Arial Rounded MT Bold" pitchFamily="34" charset="0"/>
                      </a:endParaRPr>
                    </a:p>
                  </a:txBody>
                  <a:tcPr/>
                </a:tc>
                <a:tc>
                  <a:txBody>
                    <a:bodyPr/>
                    <a:lstStyle/>
                    <a:p>
                      <a:pPr algn="ctr"/>
                      <a:r>
                        <a:rPr kumimoji="0" lang="en-US" sz="1400" b="1" i="1" kern="1200" dirty="0" smtClean="0">
                          <a:solidFill>
                            <a:schemeClr val="dk1"/>
                          </a:solidFill>
                          <a:effectLst/>
                          <a:latin typeface="Arial Rounded MT Bold" pitchFamily="34" charset="0"/>
                          <a:ea typeface="+mn-ea"/>
                          <a:cs typeface="+mn-cs"/>
                        </a:rPr>
                        <a:t>O</a:t>
                      </a:r>
                      <a:r>
                        <a:rPr kumimoji="0" lang="en-US" sz="1400" b="1" kern="1200" dirty="0" smtClean="0">
                          <a:solidFill>
                            <a:schemeClr val="dk1"/>
                          </a:solidFill>
                          <a:effectLst/>
                          <a:latin typeface="Arial Rounded MT Bold" pitchFamily="34" charset="0"/>
                          <a:ea typeface="+mn-ea"/>
                          <a:cs typeface="+mn-cs"/>
                        </a:rPr>
                        <a:t>(</a:t>
                      </a:r>
                      <a:r>
                        <a:rPr kumimoji="0" lang="en-US" sz="1400" b="1" i="1" kern="1200" dirty="0" err="1" smtClean="0">
                          <a:solidFill>
                            <a:schemeClr val="dk1"/>
                          </a:solidFill>
                          <a:effectLst/>
                          <a:latin typeface="Arial Rounded MT Bold" pitchFamily="34" charset="0"/>
                          <a:ea typeface="+mn-ea"/>
                          <a:cs typeface="+mn-cs"/>
                        </a:rPr>
                        <a:t>n</a:t>
                      </a:r>
                      <a:r>
                        <a:rPr kumimoji="0" lang="en-US" sz="1400" b="1" kern="1200" dirty="0" err="1" smtClean="0">
                          <a:solidFill>
                            <a:schemeClr val="dk1"/>
                          </a:solidFill>
                          <a:effectLst/>
                          <a:latin typeface="Arial Rounded MT Bold" pitchFamily="34" charset="0"/>
                          <a:ea typeface="+mn-ea"/>
                          <a:cs typeface="+mn-cs"/>
                        </a:rPr>
                        <a:t>log</a:t>
                      </a:r>
                      <a:r>
                        <a:rPr kumimoji="0" lang="en-US" sz="1400" b="1" i="1" kern="1200" dirty="0" err="1" smtClean="0">
                          <a:solidFill>
                            <a:schemeClr val="dk1"/>
                          </a:solidFill>
                          <a:effectLst/>
                          <a:latin typeface="Arial Rounded MT Bold" pitchFamily="34" charset="0"/>
                          <a:ea typeface="+mn-ea"/>
                          <a:cs typeface="+mn-cs"/>
                        </a:rPr>
                        <a:t>n</a:t>
                      </a:r>
                      <a:r>
                        <a:rPr kumimoji="0" lang="en-US" sz="1400" b="1" kern="1200" dirty="0" smtClean="0">
                          <a:solidFill>
                            <a:schemeClr val="dk1"/>
                          </a:solidFill>
                          <a:effectLst/>
                          <a:latin typeface="Arial Rounded MT Bold" pitchFamily="34" charset="0"/>
                          <a:ea typeface="+mn-ea"/>
                          <a:cs typeface="+mn-cs"/>
                        </a:rPr>
                        <a:t>)</a:t>
                      </a:r>
                      <a:endParaRPr lang="en-US" sz="1400" b="1" dirty="0">
                        <a:effectLst/>
                        <a:latin typeface="Arial Rounded MT Bold"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Graham-Scan : Input</a:t>
            </a:r>
          </a:p>
        </p:txBody>
      </p:sp>
      <p:sp>
        <p:nvSpPr>
          <p:cNvPr id="67587" name="Oval 3"/>
          <p:cNvSpPr>
            <a:spLocks noChangeArrowheads="1"/>
          </p:cNvSpPr>
          <p:nvPr/>
        </p:nvSpPr>
        <p:spPr bwMode="auto">
          <a:xfrm>
            <a:off x="2973388" y="53594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588" name="Rectangle 4"/>
          <p:cNvSpPr>
            <a:spLocks noChangeArrowheads="1"/>
          </p:cNvSpPr>
          <p:nvPr/>
        </p:nvSpPr>
        <p:spPr bwMode="auto">
          <a:xfrm>
            <a:off x="6884988" y="4930775"/>
            <a:ext cx="482600" cy="519113"/>
          </a:xfrm>
          <a:prstGeom prst="rect">
            <a:avLst/>
          </a:prstGeom>
          <a:noFill/>
          <a:ln w="25400">
            <a:noFill/>
            <a:miter lim="800000"/>
            <a:headEnd/>
            <a:tailEnd/>
          </a:ln>
          <a:effectLst/>
        </p:spPr>
        <p:txBody>
          <a:bodyPr wrap="none">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1</a:t>
            </a:r>
          </a:p>
        </p:txBody>
      </p:sp>
      <p:sp>
        <p:nvSpPr>
          <p:cNvPr id="67589" name="Rectangle 5"/>
          <p:cNvSpPr>
            <a:spLocks noChangeArrowheads="1"/>
          </p:cNvSpPr>
          <p:nvPr/>
        </p:nvSpPr>
        <p:spPr bwMode="auto">
          <a:xfrm>
            <a:off x="2771775" y="5516563"/>
            <a:ext cx="482600" cy="519112"/>
          </a:xfrm>
          <a:prstGeom prst="rect">
            <a:avLst/>
          </a:prstGeom>
          <a:noFill/>
          <a:ln w="25400">
            <a:noFill/>
            <a:miter lim="800000"/>
            <a:headEnd/>
            <a:tailEnd/>
          </a:ln>
          <a:effectLst/>
        </p:spPr>
        <p:txBody>
          <a:bodyPr wrap="none">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0</a:t>
            </a:r>
          </a:p>
        </p:txBody>
      </p:sp>
      <p:sp>
        <p:nvSpPr>
          <p:cNvPr id="67590" name="Oval 6"/>
          <p:cNvSpPr>
            <a:spLocks noChangeArrowheads="1"/>
          </p:cNvSpPr>
          <p:nvPr/>
        </p:nvSpPr>
        <p:spPr bwMode="auto">
          <a:xfrm>
            <a:off x="6865938" y="5021263"/>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591" name="Rectangle 7"/>
          <p:cNvSpPr>
            <a:spLocks noChangeArrowheads="1"/>
          </p:cNvSpPr>
          <p:nvPr/>
        </p:nvSpPr>
        <p:spPr bwMode="auto">
          <a:xfrm>
            <a:off x="7696200" y="363378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3</a:t>
            </a:r>
          </a:p>
        </p:txBody>
      </p:sp>
      <p:sp>
        <p:nvSpPr>
          <p:cNvPr id="67592" name="Rectangle 8"/>
          <p:cNvSpPr>
            <a:spLocks noChangeArrowheads="1"/>
          </p:cNvSpPr>
          <p:nvPr/>
        </p:nvSpPr>
        <p:spPr bwMode="auto">
          <a:xfrm>
            <a:off x="6540500" y="3638550"/>
            <a:ext cx="482600" cy="519113"/>
          </a:xfrm>
          <a:prstGeom prst="rect">
            <a:avLst/>
          </a:prstGeom>
          <a:noFill/>
          <a:ln w="25400">
            <a:noFill/>
            <a:miter lim="800000"/>
            <a:headEnd/>
            <a:tailEnd/>
          </a:ln>
          <a:effectLst/>
        </p:spPr>
        <p:txBody>
          <a:bodyPr wrap="none">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4</a:t>
            </a:r>
          </a:p>
        </p:txBody>
      </p:sp>
      <p:sp>
        <p:nvSpPr>
          <p:cNvPr id="67593" name="Oval 9"/>
          <p:cNvSpPr>
            <a:spLocks noChangeArrowheads="1"/>
          </p:cNvSpPr>
          <p:nvPr/>
        </p:nvSpPr>
        <p:spPr bwMode="auto">
          <a:xfrm>
            <a:off x="6696075" y="45656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594" name="Oval 10"/>
          <p:cNvSpPr>
            <a:spLocks noChangeArrowheads="1"/>
          </p:cNvSpPr>
          <p:nvPr/>
        </p:nvSpPr>
        <p:spPr bwMode="auto">
          <a:xfrm>
            <a:off x="7467600"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7595" name="Oval 11"/>
          <p:cNvSpPr>
            <a:spLocks noChangeArrowheads="1"/>
          </p:cNvSpPr>
          <p:nvPr/>
        </p:nvSpPr>
        <p:spPr bwMode="auto">
          <a:xfrm>
            <a:off x="6453188"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7596" name="Oval 12"/>
          <p:cNvSpPr>
            <a:spLocks noChangeArrowheads="1"/>
          </p:cNvSpPr>
          <p:nvPr/>
        </p:nvSpPr>
        <p:spPr bwMode="auto">
          <a:xfrm>
            <a:off x="6138863" y="3322638"/>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7597" name="Oval 13"/>
          <p:cNvSpPr>
            <a:spLocks noChangeArrowheads="1"/>
          </p:cNvSpPr>
          <p:nvPr/>
        </p:nvSpPr>
        <p:spPr bwMode="auto">
          <a:xfrm>
            <a:off x="4953000" y="315118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598" name="Oval 14"/>
          <p:cNvSpPr>
            <a:spLocks noChangeArrowheads="1"/>
          </p:cNvSpPr>
          <p:nvPr/>
        </p:nvSpPr>
        <p:spPr bwMode="auto">
          <a:xfrm>
            <a:off x="4410075"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599" name="Oval 15"/>
          <p:cNvSpPr>
            <a:spLocks noChangeArrowheads="1"/>
          </p:cNvSpPr>
          <p:nvPr/>
        </p:nvSpPr>
        <p:spPr bwMode="auto">
          <a:xfrm>
            <a:off x="3995738" y="367982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600" name="Oval 16"/>
          <p:cNvSpPr>
            <a:spLocks noChangeArrowheads="1"/>
          </p:cNvSpPr>
          <p:nvPr/>
        </p:nvSpPr>
        <p:spPr bwMode="auto">
          <a:xfrm>
            <a:off x="3695700"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601" name="Oval 17"/>
          <p:cNvSpPr>
            <a:spLocks noChangeArrowheads="1"/>
          </p:cNvSpPr>
          <p:nvPr/>
        </p:nvSpPr>
        <p:spPr bwMode="auto">
          <a:xfrm>
            <a:off x="3697288" y="17526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602" name="Oval 18"/>
          <p:cNvSpPr>
            <a:spLocks noChangeArrowheads="1"/>
          </p:cNvSpPr>
          <p:nvPr/>
        </p:nvSpPr>
        <p:spPr bwMode="auto">
          <a:xfrm>
            <a:off x="2911475" y="338137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603" name="Oval 19"/>
          <p:cNvSpPr>
            <a:spLocks noChangeArrowheads="1"/>
          </p:cNvSpPr>
          <p:nvPr/>
        </p:nvSpPr>
        <p:spPr bwMode="auto">
          <a:xfrm>
            <a:off x="1955800" y="421163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604" name="Rectangle 20"/>
          <p:cNvSpPr>
            <a:spLocks noChangeArrowheads="1"/>
          </p:cNvSpPr>
          <p:nvPr/>
        </p:nvSpPr>
        <p:spPr bwMode="auto">
          <a:xfrm>
            <a:off x="6877050" y="4292600"/>
            <a:ext cx="482600" cy="519113"/>
          </a:xfrm>
          <a:prstGeom prst="rect">
            <a:avLst/>
          </a:prstGeom>
          <a:noFill/>
          <a:ln w="25400">
            <a:noFill/>
            <a:miter lim="800000"/>
            <a:headEnd/>
            <a:tailEnd/>
          </a:ln>
          <a:effectLst/>
        </p:spPr>
        <p:txBody>
          <a:bodyPr wrap="none">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2</a:t>
            </a:r>
          </a:p>
        </p:txBody>
      </p:sp>
      <p:sp>
        <p:nvSpPr>
          <p:cNvPr id="67605" name="Rectangle 21"/>
          <p:cNvSpPr>
            <a:spLocks noChangeArrowheads="1"/>
          </p:cNvSpPr>
          <p:nvPr/>
        </p:nvSpPr>
        <p:spPr bwMode="auto">
          <a:xfrm>
            <a:off x="6310313" y="2933700"/>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5</a:t>
            </a:r>
          </a:p>
        </p:txBody>
      </p:sp>
      <p:sp>
        <p:nvSpPr>
          <p:cNvPr id="67606" name="Rectangle 22"/>
          <p:cNvSpPr>
            <a:spLocks noChangeArrowheads="1"/>
          </p:cNvSpPr>
          <p:nvPr/>
        </p:nvSpPr>
        <p:spPr bwMode="auto">
          <a:xfrm>
            <a:off x="5003800" y="270827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6</a:t>
            </a:r>
          </a:p>
        </p:txBody>
      </p:sp>
      <p:sp>
        <p:nvSpPr>
          <p:cNvPr id="67607" name="Rectangle 23"/>
          <p:cNvSpPr>
            <a:spLocks noChangeArrowheads="1"/>
          </p:cNvSpPr>
          <p:nvPr/>
        </p:nvSpPr>
        <p:spPr bwMode="auto">
          <a:xfrm>
            <a:off x="4340225" y="280352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7</a:t>
            </a:r>
          </a:p>
        </p:txBody>
      </p:sp>
      <p:sp>
        <p:nvSpPr>
          <p:cNvPr id="67608" name="Rectangle 24"/>
          <p:cNvSpPr>
            <a:spLocks noChangeArrowheads="1"/>
          </p:cNvSpPr>
          <p:nvPr/>
        </p:nvSpPr>
        <p:spPr bwMode="auto">
          <a:xfrm>
            <a:off x="3995738" y="3230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8</a:t>
            </a:r>
          </a:p>
        </p:txBody>
      </p:sp>
      <p:sp>
        <p:nvSpPr>
          <p:cNvPr id="67609" name="Rectangle 25"/>
          <p:cNvSpPr>
            <a:spLocks noChangeArrowheads="1"/>
          </p:cNvSpPr>
          <p:nvPr/>
        </p:nvSpPr>
        <p:spPr bwMode="auto">
          <a:xfrm>
            <a:off x="3708400" y="285273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9</a:t>
            </a:r>
          </a:p>
        </p:txBody>
      </p:sp>
      <p:sp>
        <p:nvSpPr>
          <p:cNvPr id="67610" name="Rectangle 26"/>
          <p:cNvSpPr>
            <a:spLocks noChangeArrowheads="1"/>
          </p:cNvSpPr>
          <p:nvPr/>
        </p:nvSpPr>
        <p:spPr bwMode="auto">
          <a:xfrm>
            <a:off x="3673475" y="1235075"/>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10</a:t>
            </a:r>
          </a:p>
        </p:txBody>
      </p:sp>
      <p:sp>
        <p:nvSpPr>
          <p:cNvPr id="67611" name="Rectangle 27"/>
          <p:cNvSpPr>
            <a:spLocks noChangeArrowheads="1"/>
          </p:cNvSpPr>
          <p:nvPr/>
        </p:nvSpPr>
        <p:spPr bwMode="auto">
          <a:xfrm>
            <a:off x="2492375" y="2852738"/>
            <a:ext cx="419100" cy="427037"/>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11</a:t>
            </a:r>
          </a:p>
        </p:txBody>
      </p:sp>
      <p:sp>
        <p:nvSpPr>
          <p:cNvPr id="67612" name="Rectangle 28"/>
          <p:cNvSpPr>
            <a:spLocks noChangeArrowheads="1"/>
          </p:cNvSpPr>
          <p:nvPr/>
        </p:nvSpPr>
        <p:spPr bwMode="auto">
          <a:xfrm>
            <a:off x="1536700" y="3759200"/>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12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Graham-Scan : Output</a:t>
            </a:r>
            <a:endParaRPr lang="en-US" altLang="zh-TW" sz="2800" b="1">
              <a:ea typeface="標楷體" pitchFamily="65" charset="-120"/>
            </a:endParaRPr>
          </a:p>
        </p:txBody>
      </p:sp>
      <p:sp>
        <p:nvSpPr>
          <p:cNvPr id="69661" name="Oval 29"/>
          <p:cNvSpPr>
            <a:spLocks noChangeArrowheads="1"/>
          </p:cNvSpPr>
          <p:nvPr/>
        </p:nvSpPr>
        <p:spPr bwMode="auto">
          <a:xfrm>
            <a:off x="2973388" y="53594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9662" name="Rectangle 30"/>
          <p:cNvSpPr>
            <a:spLocks noChangeArrowheads="1"/>
          </p:cNvSpPr>
          <p:nvPr/>
        </p:nvSpPr>
        <p:spPr bwMode="auto">
          <a:xfrm>
            <a:off x="6884988" y="4930775"/>
            <a:ext cx="482600" cy="519113"/>
          </a:xfrm>
          <a:prstGeom prst="rect">
            <a:avLst/>
          </a:prstGeom>
          <a:noFill/>
          <a:ln w="25400">
            <a:noFill/>
            <a:miter lim="800000"/>
            <a:headEnd/>
            <a:tailEnd/>
          </a:ln>
          <a:effectLst/>
        </p:spPr>
        <p:txBody>
          <a:bodyPr wrap="none">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1</a:t>
            </a:r>
          </a:p>
        </p:txBody>
      </p:sp>
      <p:sp>
        <p:nvSpPr>
          <p:cNvPr id="69663" name="Rectangle 31"/>
          <p:cNvSpPr>
            <a:spLocks noChangeArrowheads="1"/>
          </p:cNvSpPr>
          <p:nvPr/>
        </p:nvSpPr>
        <p:spPr bwMode="auto">
          <a:xfrm>
            <a:off x="2771775" y="5516563"/>
            <a:ext cx="482600" cy="519112"/>
          </a:xfrm>
          <a:prstGeom prst="rect">
            <a:avLst/>
          </a:prstGeom>
          <a:noFill/>
          <a:ln w="25400">
            <a:noFill/>
            <a:miter lim="800000"/>
            <a:headEnd/>
            <a:tailEnd/>
          </a:ln>
          <a:effectLst/>
        </p:spPr>
        <p:txBody>
          <a:bodyPr wrap="none">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0</a:t>
            </a:r>
          </a:p>
        </p:txBody>
      </p:sp>
      <p:sp>
        <p:nvSpPr>
          <p:cNvPr id="69664" name="Oval 32"/>
          <p:cNvSpPr>
            <a:spLocks noChangeArrowheads="1"/>
          </p:cNvSpPr>
          <p:nvPr/>
        </p:nvSpPr>
        <p:spPr bwMode="auto">
          <a:xfrm>
            <a:off x="6865938" y="5021263"/>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9665" name="Rectangle 33"/>
          <p:cNvSpPr>
            <a:spLocks noChangeArrowheads="1"/>
          </p:cNvSpPr>
          <p:nvPr/>
        </p:nvSpPr>
        <p:spPr bwMode="auto">
          <a:xfrm>
            <a:off x="7696200" y="363378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3</a:t>
            </a:r>
          </a:p>
        </p:txBody>
      </p:sp>
      <p:sp>
        <p:nvSpPr>
          <p:cNvPr id="69666" name="Rectangle 34"/>
          <p:cNvSpPr>
            <a:spLocks noChangeArrowheads="1"/>
          </p:cNvSpPr>
          <p:nvPr/>
        </p:nvSpPr>
        <p:spPr bwMode="auto">
          <a:xfrm>
            <a:off x="5940425" y="3860800"/>
            <a:ext cx="482600" cy="519113"/>
          </a:xfrm>
          <a:prstGeom prst="rect">
            <a:avLst/>
          </a:prstGeom>
          <a:noFill/>
          <a:ln w="25400">
            <a:noFill/>
            <a:miter lim="800000"/>
            <a:headEnd/>
            <a:tailEnd/>
          </a:ln>
          <a:effectLst/>
        </p:spPr>
        <p:txBody>
          <a:bodyPr wrap="none">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4</a:t>
            </a:r>
          </a:p>
        </p:txBody>
      </p:sp>
      <p:sp>
        <p:nvSpPr>
          <p:cNvPr id="69667" name="Oval 35"/>
          <p:cNvSpPr>
            <a:spLocks noChangeArrowheads="1"/>
          </p:cNvSpPr>
          <p:nvPr/>
        </p:nvSpPr>
        <p:spPr bwMode="auto">
          <a:xfrm>
            <a:off x="6696075" y="45656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9668" name="Oval 36"/>
          <p:cNvSpPr>
            <a:spLocks noChangeArrowheads="1"/>
          </p:cNvSpPr>
          <p:nvPr/>
        </p:nvSpPr>
        <p:spPr bwMode="auto">
          <a:xfrm>
            <a:off x="7467600"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9669" name="Oval 37"/>
          <p:cNvSpPr>
            <a:spLocks noChangeArrowheads="1"/>
          </p:cNvSpPr>
          <p:nvPr/>
        </p:nvSpPr>
        <p:spPr bwMode="auto">
          <a:xfrm>
            <a:off x="6453188"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9670" name="Oval 38"/>
          <p:cNvSpPr>
            <a:spLocks noChangeArrowheads="1"/>
          </p:cNvSpPr>
          <p:nvPr/>
        </p:nvSpPr>
        <p:spPr bwMode="auto">
          <a:xfrm>
            <a:off x="6138863" y="3322638"/>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9671" name="Oval 39"/>
          <p:cNvSpPr>
            <a:spLocks noChangeArrowheads="1"/>
          </p:cNvSpPr>
          <p:nvPr/>
        </p:nvSpPr>
        <p:spPr bwMode="auto">
          <a:xfrm>
            <a:off x="4953000" y="315118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9672" name="Oval 40"/>
          <p:cNvSpPr>
            <a:spLocks noChangeArrowheads="1"/>
          </p:cNvSpPr>
          <p:nvPr/>
        </p:nvSpPr>
        <p:spPr bwMode="auto">
          <a:xfrm>
            <a:off x="4410075"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9673" name="Oval 41"/>
          <p:cNvSpPr>
            <a:spLocks noChangeArrowheads="1"/>
          </p:cNvSpPr>
          <p:nvPr/>
        </p:nvSpPr>
        <p:spPr bwMode="auto">
          <a:xfrm>
            <a:off x="3995738" y="367982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9674" name="Oval 42"/>
          <p:cNvSpPr>
            <a:spLocks noChangeArrowheads="1"/>
          </p:cNvSpPr>
          <p:nvPr/>
        </p:nvSpPr>
        <p:spPr bwMode="auto">
          <a:xfrm>
            <a:off x="3695700"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9675" name="Oval 43"/>
          <p:cNvSpPr>
            <a:spLocks noChangeArrowheads="1"/>
          </p:cNvSpPr>
          <p:nvPr/>
        </p:nvSpPr>
        <p:spPr bwMode="auto">
          <a:xfrm>
            <a:off x="3697288" y="17526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9676" name="Oval 44"/>
          <p:cNvSpPr>
            <a:spLocks noChangeArrowheads="1"/>
          </p:cNvSpPr>
          <p:nvPr/>
        </p:nvSpPr>
        <p:spPr bwMode="auto">
          <a:xfrm>
            <a:off x="2911475" y="338137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9677" name="Oval 45"/>
          <p:cNvSpPr>
            <a:spLocks noChangeArrowheads="1"/>
          </p:cNvSpPr>
          <p:nvPr/>
        </p:nvSpPr>
        <p:spPr bwMode="auto">
          <a:xfrm>
            <a:off x="1955800" y="421163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9678" name="Rectangle 46"/>
          <p:cNvSpPr>
            <a:spLocks noChangeArrowheads="1"/>
          </p:cNvSpPr>
          <p:nvPr/>
        </p:nvSpPr>
        <p:spPr bwMode="auto">
          <a:xfrm>
            <a:off x="6877050" y="4292600"/>
            <a:ext cx="482600" cy="519113"/>
          </a:xfrm>
          <a:prstGeom prst="rect">
            <a:avLst/>
          </a:prstGeom>
          <a:noFill/>
          <a:ln w="25400">
            <a:noFill/>
            <a:miter lim="800000"/>
            <a:headEnd/>
            <a:tailEnd/>
          </a:ln>
          <a:effectLst/>
        </p:spPr>
        <p:txBody>
          <a:bodyPr wrap="none">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2</a:t>
            </a:r>
          </a:p>
        </p:txBody>
      </p:sp>
      <p:sp>
        <p:nvSpPr>
          <p:cNvPr id="69679" name="Rectangle 47"/>
          <p:cNvSpPr>
            <a:spLocks noChangeArrowheads="1"/>
          </p:cNvSpPr>
          <p:nvPr/>
        </p:nvSpPr>
        <p:spPr bwMode="auto">
          <a:xfrm>
            <a:off x="5724525" y="3357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5</a:t>
            </a:r>
          </a:p>
        </p:txBody>
      </p:sp>
      <p:sp>
        <p:nvSpPr>
          <p:cNvPr id="69680" name="Rectangle 48"/>
          <p:cNvSpPr>
            <a:spLocks noChangeArrowheads="1"/>
          </p:cNvSpPr>
          <p:nvPr/>
        </p:nvSpPr>
        <p:spPr bwMode="auto">
          <a:xfrm>
            <a:off x="5003800" y="3213100"/>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6</a:t>
            </a:r>
          </a:p>
        </p:txBody>
      </p:sp>
      <p:sp>
        <p:nvSpPr>
          <p:cNvPr id="69681" name="Rectangle 49"/>
          <p:cNvSpPr>
            <a:spLocks noChangeArrowheads="1"/>
          </p:cNvSpPr>
          <p:nvPr/>
        </p:nvSpPr>
        <p:spPr bwMode="auto">
          <a:xfrm>
            <a:off x="4500563" y="3357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7</a:t>
            </a:r>
          </a:p>
        </p:txBody>
      </p:sp>
      <p:sp>
        <p:nvSpPr>
          <p:cNvPr id="69682" name="Rectangle 50"/>
          <p:cNvSpPr>
            <a:spLocks noChangeArrowheads="1"/>
          </p:cNvSpPr>
          <p:nvPr/>
        </p:nvSpPr>
        <p:spPr bwMode="auto">
          <a:xfrm>
            <a:off x="4140200" y="37893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8</a:t>
            </a:r>
          </a:p>
        </p:txBody>
      </p:sp>
      <p:sp>
        <p:nvSpPr>
          <p:cNvPr id="69683" name="Rectangle 51"/>
          <p:cNvSpPr>
            <a:spLocks noChangeArrowheads="1"/>
          </p:cNvSpPr>
          <p:nvPr/>
        </p:nvSpPr>
        <p:spPr bwMode="auto">
          <a:xfrm>
            <a:off x="3419475" y="328453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9</a:t>
            </a:r>
          </a:p>
        </p:txBody>
      </p:sp>
      <p:sp>
        <p:nvSpPr>
          <p:cNvPr id="69684" name="Rectangle 52"/>
          <p:cNvSpPr>
            <a:spLocks noChangeArrowheads="1"/>
          </p:cNvSpPr>
          <p:nvPr/>
        </p:nvSpPr>
        <p:spPr bwMode="auto">
          <a:xfrm>
            <a:off x="3673475" y="1235075"/>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10</a:t>
            </a:r>
          </a:p>
        </p:txBody>
      </p:sp>
      <p:sp>
        <p:nvSpPr>
          <p:cNvPr id="69685" name="Rectangle 53"/>
          <p:cNvSpPr>
            <a:spLocks noChangeArrowheads="1"/>
          </p:cNvSpPr>
          <p:nvPr/>
        </p:nvSpPr>
        <p:spPr bwMode="auto">
          <a:xfrm>
            <a:off x="2771775" y="3500438"/>
            <a:ext cx="419100" cy="427037"/>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11</a:t>
            </a:r>
          </a:p>
        </p:txBody>
      </p:sp>
      <p:sp>
        <p:nvSpPr>
          <p:cNvPr id="69686" name="Rectangle 54"/>
          <p:cNvSpPr>
            <a:spLocks noChangeArrowheads="1"/>
          </p:cNvSpPr>
          <p:nvPr/>
        </p:nvSpPr>
        <p:spPr bwMode="auto">
          <a:xfrm>
            <a:off x="1536700" y="3759200"/>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12</a:t>
            </a:r>
          </a:p>
        </p:txBody>
      </p:sp>
      <p:cxnSp>
        <p:nvCxnSpPr>
          <p:cNvPr id="69687" name="AutoShape 55"/>
          <p:cNvCxnSpPr>
            <a:cxnSpLocks noChangeShapeType="1"/>
          </p:cNvCxnSpPr>
          <p:nvPr/>
        </p:nvCxnSpPr>
        <p:spPr bwMode="auto">
          <a:xfrm flipV="1">
            <a:off x="2998788" y="5089525"/>
            <a:ext cx="3878262" cy="306388"/>
          </a:xfrm>
          <a:prstGeom prst="straightConnector1">
            <a:avLst/>
          </a:prstGeom>
          <a:noFill/>
          <a:ln w="25400">
            <a:solidFill>
              <a:schemeClr val="tx1"/>
            </a:solidFill>
            <a:round/>
            <a:headEnd/>
            <a:tailEnd/>
          </a:ln>
          <a:effectLst/>
        </p:spPr>
      </p:cxnSp>
      <p:cxnSp>
        <p:nvCxnSpPr>
          <p:cNvPr id="69688" name="AutoShape 56"/>
          <p:cNvCxnSpPr>
            <a:cxnSpLocks noChangeShapeType="1"/>
          </p:cNvCxnSpPr>
          <p:nvPr/>
        </p:nvCxnSpPr>
        <p:spPr bwMode="auto">
          <a:xfrm flipV="1">
            <a:off x="6945313" y="4005263"/>
            <a:ext cx="590550" cy="1055687"/>
          </a:xfrm>
          <a:prstGeom prst="straightConnector1">
            <a:avLst/>
          </a:prstGeom>
          <a:noFill/>
          <a:ln w="25400">
            <a:solidFill>
              <a:schemeClr val="tx1"/>
            </a:solidFill>
            <a:round/>
            <a:headEnd/>
            <a:tailEnd/>
          </a:ln>
          <a:effectLst/>
        </p:spPr>
      </p:cxnSp>
      <p:cxnSp>
        <p:nvCxnSpPr>
          <p:cNvPr id="69689" name="AutoShape 57"/>
          <p:cNvCxnSpPr>
            <a:cxnSpLocks noChangeShapeType="1"/>
          </p:cNvCxnSpPr>
          <p:nvPr/>
        </p:nvCxnSpPr>
        <p:spPr bwMode="auto">
          <a:xfrm flipH="1" flipV="1">
            <a:off x="3765550" y="1820863"/>
            <a:ext cx="3770313" cy="2127250"/>
          </a:xfrm>
          <a:prstGeom prst="straightConnector1">
            <a:avLst/>
          </a:prstGeom>
          <a:noFill/>
          <a:ln w="25400">
            <a:solidFill>
              <a:schemeClr val="tx1"/>
            </a:solidFill>
            <a:round/>
            <a:headEnd/>
            <a:tailEnd/>
          </a:ln>
          <a:effectLst/>
        </p:spPr>
      </p:cxnSp>
      <p:cxnSp>
        <p:nvCxnSpPr>
          <p:cNvPr id="69690" name="AutoShape 58"/>
          <p:cNvCxnSpPr>
            <a:cxnSpLocks noChangeShapeType="1"/>
          </p:cNvCxnSpPr>
          <p:nvPr/>
        </p:nvCxnSpPr>
        <p:spPr bwMode="auto">
          <a:xfrm flipV="1">
            <a:off x="2024063" y="1792288"/>
            <a:ext cx="1673225" cy="2430462"/>
          </a:xfrm>
          <a:prstGeom prst="straightConnector1">
            <a:avLst/>
          </a:prstGeom>
          <a:noFill/>
          <a:ln w="25400">
            <a:solidFill>
              <a:schemeClr val="tx1"/>
            </a:solidFill>
            <a:round/>
            <a:headEnd/>
            <a:tailEnd/>
          </a:ln>
          <a:effectLst/>
        </p:spPr>
      </p:cxnSp>
      <p:cxnSp>
        <p:nvCxnSpPr>
          <p:cNvPr id="69691" name="AutoShape 59"/>
          <p:cNvCxnSpPr>
            <a:cxnSpLocks noChangeShapeType="1"/>
          </p:cNvCxnSpPr>
          <p:nvPr/>
        </p:nvCxnSpPr>
        <p:spPr bwMode="auto">
          <a:xfrm>
            <a:off x="1995488" y="4291013"/>
            <a:ext cx="1003300" cy="1104900"/>
          </a:xfrm>
          <a:prstGeom prst="straightConnector1">
            <a:avLst/>
          </a:prstGeom>
          <a:noFill/>
          <a:ln w="25400">
            <a:solidFill>
              <a:schemeClr val="tx1"/>
            </a:solidFill>
            <a:round/>
            <a:headEnd/>
            <a:tailEnd/>
          </a:ln>
          <a:effectLst/>
        </p:spPr>
      </p:cxnSp>
      <p:sp>
        <p:nvSpPr>
          <p:cNvPr id="69692" name="AutoShape 60"/>
          <p:cNvSpPr>
            <a:spLocks noChangeArrowheads="1"/>
          </p:cNvSpPr>
          <p:nvPr/>
        </p:nvSpPr>
        <p:spPr bwMode="auto">
          <a:xfrm>
            <a:off x="7488238" y="1341438"/>
            <a:ext cx="784225" cy="18954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99"/>
          </a:solidFill>
          <a:ln w="12700">
            <a:solidFill>
              <a:schemeClr val="tx1"/>
            </a:solidFill>
            <a:miter lim="800000"/>
            <a:headEnd/>
            <a:tailEnd/>
          </a:ln>
          <a:effectLst/>
        </p:spPr>
        <p:txBody>
          <a:bodyPr wrap="none" tIns="0" anchor="ctr"/>
          <a:lstStyle/>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12</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10</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3</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0</a:t>
            </a:r>
          </a:p>
        </p:txBody>
      </p:sp>
      <p:sp>
        <p:nvSpPr>
          <p:cNvPr id="69693" name="Rectangle 61"/>
          <p:cNvSpPr>
            <a:spLocks noChangeArrowheads="1"/>
          </p:cNvSpPr>
          <p:nvPr/>
        </p:nvSpPr>
        <p:spPr bwMode="auto">
          <a:xfrm>
            <a:off x="6210300" y="1989138"/>
            <a:ext cx="1397000" cy="519112"/>
          </a:xfrm>
          <a:prstGeom prst="rect">
            <a:avLst/>
          </a:prstGeom>
          <a:noFill/>
          <a:ln w="25400">
            <a:noFill/>
            <a:miter lim="800000"/>
            <a:headEnd/>
            <a:tailEnd/>
          </a:ln>
          <a:effectLst/>
        </p:spPr>
        <p:txBody>
          <a:bodyPr wrap="none">
            <a:spAutoFit/>
          </a:bodyPr>
          <a:lstStyle/>
          <a:p>
            <a:pPr algn="ctr"/>
            <a:r>
              <a:rPr lang="en-US" altLang="zh-TW" sz="2800" dirty="0">
                <a:latin typeface="Times New Roman" pitchFamily="18" charset="0"/>
                <a:ea typeface="標楷體" pitchFamily="65" charset="-120"/>
              </a:rPr>
              <a:t>Stack </a:t>
            </a:r>
            <a:r>
              <a:rPr lang="en-US" altLang="zh-TW" sz="1200" dirty="0">
                <a:latin typeface="Times New Roman" pitchFamily="18" charset="0"/>
                <a:ea typeface="標楷體" pitchFamily="65" charset="-120"/>
              </a:rPr>
              <a:t> </a:t>
            </a:r>
            <a:r>
              <a:rPr lang="en-US" altLang="zh-TW" sz="2800" b="1" i="1" dirty="0">
                <a:solidFill>
                  <a:srgbClr val="FF0000"/>
                </a:solidFill>
                <a:latin typeface="Times New Roman" pitchFamily="18" charset="0"/>
                <a:ea typeface="標楷體" pitchFamily="65" charset="-120"/>
              </a:rPr>
              <a:t>S</a:t>
            </a:r>
            <a:r>
              <a:rPr lang="en-US" altLang="zh-TW" sz="2800" dirty="0">
                <a:latin typeface="Times New Roman" pitchFamily="18" charset="0"/>
                <a:ea typeface="標楷體" pitchFamily="65" charset="-120"/>
              </a:rPr>
              <a:t>:</a:t>
            </a:r>
          </a:p>
        </p:txBody>
      </p:sp>
      <p:sp>
        <p:nvSpPr>
          <p:cNvPr id="69696" name="Oval 64"/>
          <p:cNvSpPr>
            <a:spLocks noChangeArrowheads="1"/>
          </p:cNvSpPr>
          <p:nvPr/>
        </p:nvSpPr>
        <p:spPr bwMode="auto">
          <a:xfrm>
            <a:off x="7164388" y="765175"/>
            <a:ext cx="1295400" cy="2808288"/>
          </a:xfrm>
          <a:prstGeom prst="ellipse">
            <a:avLst/>
          </a:prstGeom>
          <a:noFill/>
          <a:ln w="25400">
            <a:solidFill>
              <a:srgbClr val="791AB4"/>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Graham-Scan for finding the CH</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Graham-Scan : Input</a:t>
            </a:r>
          </a:p>
        </p:txBody>
      </p:sp>
      <p:sp>
        <p:nvSpPr>
          <p:cNvPr id="67587" name="Oval 3"/>
          <p:cNvSpPr>
            <a:spLocks noChangeArrowheads="1"/>
          </p:cNvSpPr>
          <p:nvPr/>
        </p:nvSpPr>
        <p:spPr bwMode="auto">
          <a:xfrm>
            <a:off x="2973388" y="53594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588" name="Rectangle 4"/>
          <p:cNvSpPr>
            <a:spLocks noChangeArrowheads="1"/>
          </p:cNvSpPr>
          <p:nvPr/>
        </p:nvSpPr>
        <p:spPr bwMode="auto">
          <a:xfrm>
            <a:off x="6884988" y="4930775"/>
            <a:ext cx="482600" cy="519113"/>
          </a:xfrm>
          <a:prstGeom prst="rect">
            <a:avLst/>
          </a:prstGeom>
          <a:noFill/>
          <a:ln w="25400">
            <a:noFill/>
            <a:miter lim="800000"/>
            <a:headEnd/>
            <a:tailEnd/>
          </a:ln>
          <a:effectLst/>
        </p:spPr>
        <p:txBody>
          <a:bodyPr wrap="none">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1</a:t>
            </a:r>
          </a:p>
        </p:txBody>
      </p:sp>
      <p:sp>
        <p:nvSpPr>
          <p:cNvPr id="67589" name="Rectangle 5"/>
          <p:cNvSpPr>
            <a:spLocks noChangeArrowheads="1"/>
          </p:cNvSpPr>
          <p:nvPr/>
        </p:nvSpPr>
        <p:spPr bwMode="auto">
          <a:xfrm>
            <a:off x="2771775" y="5516563"/>
            <a:ext cx="482600" cy="519112"/>
          </a:xfrm>
          <a:prstGeom prst="rect">
            <a:avLst/>
          </a:prstGeom>
          <a:noFill/>
          <a:ln w="25400">
            <a:noFill/>
            <a:miter lim="800000"/>
            <a:headEnd/>
            <a:tailEnd/>
          </a:ln>
          <a:effectLst/>
        </p:spPr>
        <p:txBody>
          <a:bodyPr wrap="none">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0</a:t>
            </a:r>
          </a:p>
        </p:txBody>
      </p:sp>
      <p:sp>
        <p:nvSpPr>
          <p:cNvPr id="67590" name="Oval 6"/>
          <p:cNvSpPr>
            <a:spLocks noChangeArrowheads="1"/>
          </p:cNvSpPr>
          <p:nvPr/>
        </p:nvSpPr>
        <p:spPr bwMode="auto">
          <a:xfrm>
            <a:off x="6865938" y="5021263"/>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591" name="Rectangle 7"/>
          <p:cNvSpPr>
            <a:spLocks noChangeArrowheads="1"/>
          </p:cNvSpPr>
          <p:nvPr/>
        </p:nvSpPr>
        <p:spPr bwMode="auto">
          <a:xfrm>
            <a:off x="7696200" y="363378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3</a:t>
            </a:r>
          </a:p>
        </p:txBody>
      </p:sp>
      <p:sp>
        <p:nvSpPr>
          <p:cNvPr id="67592" name="Rectangle 8"/>
          <p:cNvSpPr>
            <a:spLocks noChangeArrowheads="1"/>
          </p:cNvSpPr>
          <p:nvPr/>
        </p:nvSpPr>
        <p:spPr bwMode="auto">
          <a:xfrm>
            <a:off x="6540500" y="3638550"/>
            <a:ext cx="482600" cy="519113"/>
          </a:xfrm>
          <a:prstGeom prst="rect">
            <a:avLst/>
          </a:prstGeom>
          <a:noFill/>
          <a:ln w="25400">
            <a:noFill/>
            <a:miter lim="800000"/>
            <a:headEnd/>
            <a:tailEnd/>
          </a:ln>
          <a:effectLst/>
        </p:spPr>
        <p:txBody>
          <a:bodyPr wrap="none">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4</a:t>
            </a:r>
          </a:p>
        </p:txBody>
      </p:sp>
      <p:sp>
        <p:nvSpPr>
          <p:cNvPr id="67593" name="Oval 9"/>
          <p:cNvSpPr>
            <a:spLocks noChangeArrowheads="1"/>
          </p:cNvSpPr>
          <p:nvPr/>
        </p:nvSpPr>
        <p:spPr bwMode="auto">
          <a:xfrm>
            <a:off x="6696075" y="45656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594" name="Oval 10"/>
          <p:cNvSpPr>
            <a:spLocks noChangeArrowheads="1"/>
          </p:cNvSpPr>
          <p:nvPr/>
        </p:nvSpPr>
        <p:spPr bwMode="auto">
          <a:xfrm>
            <a:off x="7467600"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7595" name="Oval 11"/>
          <p:cNvSpPr>
            <a:spLocks noChangeArrowheads="1"/>
          </p:cNvSpPr>
          <p:nvPr/>
        </p:nvSpPr>
        <p:spPr bwMode="auto">
          <a:xfrm>
            <a:off x="6453188"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7596" name="Oval 12"/>
          <p:cNvSpPr>
            <a:spLocks noChangeArrowheads="1"/>
          </p:cNvSpPr>
          <p:nvPr/>
        </p:nvSpPr>
        <p:spPr bwMode="auto">
          <a:xfrm>
            <a:off x="6138863" y="3322638"/>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7597" name="Oval 13"/>
          <p:cNvSpPr>
            <a:spLocks noChangeArrowheads="1"/>
          </p:cNvSpPr>
          <p:nvPr/>
        </p:nvSpPr>
        <p:spPr bwMode="auto">
          <a:xfrm>
            <a:off x="4953000" y="315118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598" name="Oval 14"/>
          <p:cNvSpPr>
            <a:spLocks noChangeArrowheads="1"/>
          </p:cNvSpPr>
          <p:nvPr/>
        </p:nvSpPr>
        <p:spPr bwMode="auto">
          <a:xfrm>
            <a:off x="4410075"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599" name="Oval 15"/>
          <p:cNvSpPr>
            <a:spLocks noChangeArrowheads="1"/>
          </p:cNvSpPr>
          <p:nvPr/>
        </p:nvSpPr>
        <p:spPr bwMode="auto">
          <a:xfrm>
            <a:off x="3995738" y="367982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600" name="Oval 16"/>
          <p:cNvSpPr>
            <a:spLocks noChangeArrowheads="1"/>
          </p:cNvSpPr>
          <p:nvPr/>
        </p:nvSpPr>
        <p:spPr bwMode="auto">
          <a:xfrm>
            <a:off x="3695700"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601" name="Oval 17"/>
          <p:cNvSpPr>
            <a:spLocks noChangeArrowheads="1"/>
          </p:cNvSpPr>
          <p:nvPr/>
        </p:nvSpPr>
        <p:spPr bwMode="auto">
          <a:xfrm>
            <a:off x="3697288" y="17526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602" name="Oval 18"/>
          <p:cNvSpPr>
            <a:spLocks noChangeArrowheads="1"/>
          </p:cNvSpPr>
          <p:nvPr/>
        </p:nvSpPr>
        <p:spPr bwMode="auto">
          <a:xfrm>
            <a:off x="2911475" y="338137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603" name="Oval 19"/>
          <p:cNvSpPr>
            <a:spLocks noChangeArrowheads="1"/>
          </p:cNvSpPr>
          <p:nvPr/>
        </p:nvSpPr>
        <p:spPr bwMode="auto">
          <a:xfrm>
            <a:off x="1955800" y="421163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7604" name="Rectangle 20"/>
          <p:cNvSpPr>
            <a:spLocks noChangeArrowheads="1"/>
          </p:cNvSpPr>
          <p:nvPr/>
        </p:nvSpPr>
        <p:spPr bwMode="auto">
          <a:xfrm>
            <a:off x="6877050" y="4292600"/>
            <a:ext cx="482600" cy="519113"/>
          </a:xfrm>
          <a:prstGeom prst="rect">
            <a:avLst/>
          </a:prstGeom>
          <a:noFill/>
          <a:ln w="25400">
            <a:noFill/>
            <a:miter lim="800000"/>
            <a:headEnd/>
            <a:tailEnd/>
          </a:ln>
          <a:effectLst/>
        </p:spPr>
        <p:txBody>
          <a:bodyPr wrap="none">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2</a:t>
            </a:r>
          </a:p>
        </p:txBody>
      </p:sp>
      <p:sp>
        <p:nvSpPr>
          <p:cNvPr id="67605" name="Rectangle 21"/>
          <p:cNvSpPr>
            <a:spLocks noChangeArrowheads="1"/>
          </p:cNvSpPr>
          <p:nvPr/>
        </p:nvSpPr>
        <p:spPr bwMode="auto">
          <a:xfrm>
            <a:off x="6310313" y="2933700"/>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5</a:t>
            </a:r>
          </a:p>
        </p:txBody>
      </p:sp>
      <p:sp>
        <p:nvSpPr>
          <p:cNvPr id="67606" name="Rectangle 22"/>
          <p:cNvSpPr>
            <a:spLocks noChangeArrowheads="1"/>
          </p:cNvSpPr>
          <p:nvPr/>
        </p:nvSpPr>
        <p:spPr bwMode="auto">
          <a:xfrm>
            <a:off x="5003800" y="270827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6</a:t>
            </a:r>
          </a:p>
        </p:txBody>
      </p:sp>
      <p:sp>
        <p:nvSpPr>
          <p:cNvPr id="67607" name="Rectangle 23"/>
          <p:cNvSpPr>
            <a:spLocks noChangeArrowheads="1"/>
          </p:cNvSpPr>
          <p:nvPr/>
        </p:nvSpPr>
        <p:spPr bwMode="auto">
          <a:xfrm>
            <a:off x="4340225" y="280352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7</a:t>
            </a:r>
          </a:p>
        </p:txBody>
      </p:sp>
      <p:sp>
        <p:nvSpPr>
          <p:cNvPr id="67608" name="Rectangle 24"/>
          <p:cNvSpPr>
            <a:spLocks noChangeArrowheads="1"/>
          </p:cNvSpPr>
          <p:nvPr/>
        </p:nvSpPr>
        <p:spPr bwMode="auto">
          <a:xfrm>
            <a:off x="3995738" y="3230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8</a:t>
            </a:r>
          </a:p>
        </p:txBody>
      </p:sp>
      <p:sp>
        <p:nvSpPr>
          <p:cNvPr id="67609" name="Rectangle 25"/>
          <p:cNvSpPr>
            <a:spLocks noChangeArrowheads="1"/>
          </p:cNvSpPr>
          <p:nvPr/>
        </p:nvSpPr>
        <p:spPr bwMode="auto">
          <a:xfrm>
            <a:off x="3708400" y="285273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9</a:t>
            </a:r>
          </a:p>
        </p:txBody>
      </p:sp>
      <p:sp>
        <p:nvSpPr>
          <p:cNvPr id="67610" name="Rectangle 26"/>
          <p:cNvSpPr>
            <a:spLocks noChangeArrowheads="1"/>
          </p:cNvSpPr>
          <p:nvPr/>
        </p:nvSpPr>
        <p:spPr bwMode="auto">
          <a:xfrm>
            <a:off x="3673475" y="1235075"/>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10</a:t>
            </a:r>
          </a:p>
        </p:txBody>
      </p:sp>
      <p:sp>
        <p:nvSpPr>
          <p:cNvPr id="67611" name="Rectangle 27"/>
          <p:cNvSpPr>
            <a:spLocks noChangeArrowheads="1"/>
          </p:cNvSpPr>
          <p:nvPr/>
        </p:nvSpPr>
        <p:spPr bwMode="auto">
          <a:xfrm>
            <a:off x="2492375" y="2852738"/>
            <a:ext cx="419100" cy="427037"/>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11</a:t>
            </a:r>
          </a:p>
        </p:txBody>
      </p:sp>
      <p:sp>
        <p:nvSpPr>
          <p:cNvPr id="67612" name="Rectangle 28"/>
          <p:cNvSpPr>
            <a:spLocks noChangeArrowheads="1"/>
          </p:cNvSpPr>
          <p:nvPr/>
        </p:nvSpPr>
        <p:spPr bwMode="auto">
          <a:xfrm>
            <a:off x="1536700" y="3759200"/>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dirty="0">
                <a:solidFill>
                  <a:srgbClr val="FF0000"/>
                </a:solidFill>
                <a:latin typeface="Times New Roman" pitchFamily="18" charset="0"/>
                <a:ea typeface="標楷體" pitchFamily="65" charset="-120"/>
              </a:rPr>
              <a:t>p</a:t>
            </a:r>
            <a:r>
              <a:rPr lang="en-US" altLang="zh-TW" sz="2800" b="1" baseline="-25000" dirty="0">
                <a:solidFill>
                  <a:srgbClr val="FF0000"/>
                </a:solidFill>
                <a:latin typeface="Times New Roman" pitchFamily="18" charset="0"/>
                <a:ea typeface="標楷體" pitchFamily="65" charset="-120"/>
              </a:rPr>
              <a:t>12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54" name="AutoShape 2"/>
          <p:cNvCxnSpPr>
            <a:cxnSpLocks noChangeShapeType="1"/>
          </p:cNvCxnSpPr>
          <p:nvPr/>
        </p:nvCxnSpPr>
        <p:spPr bwMode="auto">
          <a:xfrm flipV="1">
            <a:off x="2998788" y="5089525"/>
            <a:ext cx="3878262" cy="306388"/>
          </a:xfrm>
          <a:prstGeom prst="straightConnector1">
            <a:avLst/>
          </a:prstGeom>
          <a:noFill/>
          <a:ln w="25400">
            <a:solidFill>
              <a:schemeClr val="hlink"/>
            </a:solidFill>
            <a:prstDash val="dash"/>
            <a:round/>
            <a:headEnd/>
            <a:tailEnd/>
          </a:ln>
          <a:effectLst/>
        </p:spPr>
      </p:cxnSp>
      <p:cxnSp>
        <p:nvCxnSpPr>
          <p:cNvPr id="23555" name="AutoShape 3"/>
          <p:cNvCxnSpPr>
            <a:cxnSpLocks noChangeShapeType="1"/>
          </p:cNvCxnSpPr>
          <p:nvPr/>
        </p:nvCxnSpPr>
        <p:spPr bwMode="auto">
          <a:xfrm flipV="1">
            <a:off x="2998788" y="4586288"/>
            <a:ext cx="3771900" cy="809625"/>
          </a:xfrm>
          <a:prstGeom prst="straightConnector1">
            <a:avLst/>
          </a:prstGeom>
          <a:noFill/>
          <a:ln w="25400">
            <a:solidFill>
              <a:schemeClr val="hlink"/>
            </a:solidFill>
            <a:prstDash val="dash"/>
            <a:round/>
            <a:headEnd/>
            <a:tailEnd/>
          </a:ln>
          <a:effectLst/>
        </p:spPr>
      </p:cxnSp>
      <p:cxnSp>
        <p:nvCxnSpPr>
          <p:cNvPr id="23556" name="AutoShape 4"/>
          <p:cNvCxnSpPr>
            <a:cxnSpLocks noChangeShapeType="1"/>
          </p:cNvCxnSpPr>
          <p:nvPr/>
        </p:nvCxnSpPr>
        <p:spPr bwMode="auto">
          <a:xfrm flipV="1">
            <a:off x="2998788" y="3976688"/>
            <a:ext cx="4548187" cy="1419225"/>
          </a:xfrm>
          <a:prstGeom prst="straightConnector1">
            <a:avLst/>
          </a:prstGeom>
          <a:noFill/>
          <a:ln w="25400">
            <a:solidFill>
              <a:schemeClr val="hlink"/>
            </a:solidFill>
            <a:prstDash val="dash"/>
            <a:round/>
            <a:headEnd/>
            <a:tailEnd/>
          </a:ln>
          <a:effectLst/>
        </p:spPr>
      </p:cxnSp>
      <p:cxnSp>
        <p:nvCxnSpPr>
          <p:cNvPr id="23557" name="AutoShape 5"/>
          <p:cNvCxnSpPr>
            <a:cxnSpLocks noChangeShapeType="1"/>
          </p:cNvCxnSpPr>
          <p:nvPr/>
        </p:nvCxnSpPr>
        <p:spPr bwMode="auto">
          <a:xfrm flipV="1">
            <a:off x="2998788" y="4005263"/>
            <a:ext cx="3465512" cy="1390650"/>
          </a:xfrm>
          <a:prstGeom prst="straightConnector1">
            <a:avLst/>
          </a:prstGeom>
          <a:noFill/>
          <a:ln w="25400">
            <a:solidFill>
              <a:schemeClr val="hlink"/>
            </a:solidFill>
            <a:prstDash val="dash"/>
            <a:round/>
            <a:headEnd/>
            <a:tailEnd/>
          </a:ln>
          <a:effectLst/>
        </p:spPr>
      </p:cxnSp>
      <p:cxnSp>
        <p:nvCxnSpPr>
          <p:cNvPr id="23558" name="AutoShape 6"/>
          <p:cNvCxnSpPr>
            <a:cxnSpLocks noChangeShapeType="1"/>
          </p:cNvCxnSpPr>
          <p:nvPr/>
        </p:nvCxnSpPr>
        <p:spPr bwMode="auto">
          <a:xfrm flipV="1">
            <a:off x="2998788" y="3357563"/>
            <a:ext cx="3157537" cy="2038350"/>
          </a:xfrm>
          <a:prstGeom prst="straightConnector1">
            <a:avLst/>
          </a:prstGeom>
          <a:noFill/>
          <a:ln w="25400">
            <a:solidFill>
              <a:schemeClr val="hlink"/>
            </a:solidFill>
            <a:prstDash val="dash"/>
            <a:round/>
            <a:headEnd/>
            <a:tailEnd/>
          </a:ln>
          <a:effectLst/>
        </p:spPr>
      </p:cxnSp>
      <p:cxnSp>
        <p:nvCxnSpPr>
          <p:cNvPr id="23559" name="AutoShape 7"/>
          <p:cNvCxnSpPr>
            <a:cxnSpLocks noChangeShapeType="1"/>
          </p:cNvCxnSpPr>
          <p:nvPr/>
        </p:nvCxnSpPr>
        <p:spPr bwMode="auto">
          <a:xfrm flipV="1">
            <a:off x="2998788" y="3213100"/>
            <a:ext cx="2005012" cy="2182813"/>
          </a:xfrm>
          <a:prstGeom prst="straightConnector1">
            <a:avLst/>
          </a:prstGeom>
          <a:noFill/>
          <a:ln w="25400">
            <a:solidFill>
              <a:schemeClr val="hlink"/>
            </a:solidFill>
            <a:prstDash val="dash"/>
            <a:round/>
            <a:headEnd/>
            <a:tailEnd/>
          </a:ln>
          <a:effectLst/>
        </p:spPr>
      </p:cxnSp>
      <p:cxnSp>
        <p:nvCxnSpPr>
          <p:cNvPr id="23560" name="AutoShape 8"/>
          <p:cNvCxnSpPr>
            <a:cxnSpLocks noChangeShapeType="1"/>
          </p:cNvCxnSpPr>
          <p:nvPr/>
        </p:nvCxnSpPr>
        <p:spPr bwMode="auto">
          <a:xfrm flipV="1">
            <a:off x="2998788" y="3376613"/>
            <a:ext cx="1479550" cy="2019300"/>
          </a:xfrm>
          <a:prstGeom prst="straightConnector1">
            <a:avLst/>
          </a:prstGeom>
          <a:noFill/>
          <a:ln w="25400">
            <a:solidFill>
              <a:schemeClr val="hlink"/>
            </a:solidFill>
            <a:prstDash val="dash"/>
            <a:round/>
            <a:headEnd/>
            <a:tailEnd/>
          </a:ln>
          <a:effectLst/>
        </p:spPr>
      </p:cxnSp>
      <p:cxnSp>
        <p:nvCxnSpPr>
          <p:cNvPr id="23561" name="AutoShape 9"/>
          <p:cNvCxnSpPr>
            <a:cxnSpLocks noChangeShapeType="1"/>
          </p:cNvCxnSpPr>
          <p:nvPr/>
        </p:nvCxnSpPr>
        <p:spPr bwMode="auto">
          <a:xfrm flipV="1">
            <a:off x="2998788" y="3719513"/>
            <a:ext cx="996950" cy="1676400"/>
          </a:xfrm>
          <a:prstGeom prst="straightConnector1">
            <a:avLst/>
          </a:prstGeom>
          <a:noFill/>
          <a:ln w="25400">
            <a:solidFill>
              <a:schemeClr val="hlink"/>
            </a:solidFill>
            <a:prstDash val="dash"/>
            <a:round/>
            <a:headEnd/>
            <a:tailEnd/>
          </a:ln>
          <a:effectLst/>
        </p:spPr>
      </p:cxnSp>
      <p:cxnSp>
        <p:nvCxnSpPr>
          <p:cNvPr id="23562" name="AutoShape 10"/>
          <p:cNvCxnSpPr>
            <a:cxnSpLocks noChangeShapeType="1"/>
          </p:cNvCxnSpPr>
          <p:nvPr/>
        </p:nvCxnSpPr>
        <p:spPr bwMode="auto">
          <a:xfrm flipV="1">
            <a:off x="2998788" y="3319463"/>
            <a:ext cx="708025" cy="2076450"/>
          </a:xfrm>
          <a:prstGeom prst="straightConnector1">
            <a:avLst/>
          </a:prstGeom>
          <a:noFill/>
          <a:ln w="25400">
            <a:solidFill>
              <a:schemeClr val="hlink"/>
            </a:solidFill>
            <a:prstDash val="dash"/>
            <a:round/>
            <a:headEnd/>
            <a:tailEnd/>
          </a:ln>
          <a:effectLst/>
        </p:spPr>
      </p:cxnSp>
      <p:cxnSp>
        <p:nvCxnSpPr>
          <p:cNvPr id="23563" name="AutoShape 11"/>
          <p:cNvCxnSpPr>
            <a:cxnSpLocks noChangeShapeType="1"/>
          </p:cNvCxnSpPr>
          <p:nvPr/>
        </p:nvCxnSpPr>
        <p:spPr bwMode="auto">
          <a:xfrm flipV="1">
            <a:off x="2998788" y="1820863"/>
            <a:ext cx="709612" cy="3575050"/>
          </a:xfrm>
          <a:prstGeom prst="straightConnector1">
            <a:avLst/>
          </a:prstGeom>
          <a:noFill/>
          <a:ln w="25400">
            <a:solidFill>
              <a:schemeClr val="hlink"/>
            </a:solidFill>
            <a:prstDash val="dash"/>
            <a:round/>
            <a:headEnd/>
            <a:tailEnd/>
          </a:ln>
          <a:effectLst/>
        </p:spPr>
      </p:cxnSp>
      <p:cxnSp>
        <p:nvCxnSpPr>
          <p:cNvPr id="23564" name="AutoShape 12"/>
          <p:cNvCxnSpPr>
            <a:cxnSpLocks noChangeShapeType="1"/>
          </p:cNvCxnSpPr>
          <p:nvPr/>
        </p:nvCxnSpPr>
        <p:spPr bwMode="auto">
          <a:xfrm flipH="1" flipV="1">
            <a:off x="2922588" y="3449638"/>
            <a:ext cx="76200" cy="1946275"/>
          </a:xfrm>
          <a:prstGeom prst="straightConnector1">
            <a:avLst/>
          </a:prstGeom>
          <a:noFill/>
          <a:ln w="25400">
            <a:solidFill>
              <a:schemeClr val="hlink"/>
            </a:solidFill>
            <a:prstDash val="dash"/>
            <a:round/>
            <a:headEnd/>
            <a:tailEnd/>
          </a:ln>
          <a:effectLst/>
        </p:spPr>
      </p:cxnSp>
      <p:cxnSp>
        <p:nvCxnSpPr>
          <p:cNvPr id="23565" name="AutoShape 13"/>
          <p:cNvCxnSpPr>
            <a:cxnSpLocks noChangeShapeType="1"/>
          </p:cNvCxnSpPr>
          <p:nvPr/>
        </p:nvCxnSpPr>
        <p:spPr bwMode="auto">
          <a:xfrm flipH="1" flipV="1">
            <a:off x="1995488" y="4291013"/>
            <a:ext cx="1003300" cy="1104900"/>
          </a:xfrm>
          <a:prstGeom prst="straightConnector1">
            <a:avLst/>
          </a:prstGeom>
          <a:noFill/>
          <a:ln w="25400">
            <a:solidFill>
              <a:schemeClr val="hlink"/>
            </a:solidFill>
            <a:prstDash val="dash"/>
            <a:round/>
            <a:headEnd/>
            <a:tailEnd/>
          </a:ln>
          <a:effectLst/>
        </p:spPr>
      </p:cxnSp>
      <p:sp>
        <p:nvSpPr>
          <p:cNvPr id="23566" name="Rectangle 14"/>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Graham-Scan :(1/11)</a:t>
            </a:r>
          </a:p>
        </p:txBody>
      </p:sp>
      <p:sp>
        <p:nvSpPr>
          <p:cNvPr id="23593" name="Oval 41"/>
          <p:cNvSpPr>
            <a:spLocks noChangeArrowheads="1"/>
          </p:cNvSpPr>
          <p:nvPr/>
        </p:nvSpPr>
        <p:spPr bwMode="auto">
          <a:xfrm>
            <a:off x="2973388" y="53594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3594" name="Rectangle 42"/>
          <p:cNvSpPr>
            <a:spLocks noChangeArrowheads="1"/>
          </p:cNvSpPr>
          <p:nvPr/>
        </p:nvSpPr>
        <p:spPr bwMode="auto">
          <a:xfrm>
            <a:off x="6884988" y="4930775"/>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a:t>
            </a:r>
          </a:p>
        </p:txBody>
      </p:sp>
      <p:sp>
        <p:nvSpPr>
          <p:cNvPr id="23595" name="Rectangle 43"/>
          <p:cNvSpPr>
            <a:spLocks noChangeArrowheads="1"/>
          </p:cNvSpPr>
          <p:nvPr/>
        </p:nvSpPr>
        <p:spPr bwMode="auto">
          <a:xfrm>
            <a:off x="2771775" y="5516563"/>
            <a:ext cx="482600" cy="519112"/>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0</a:t>
            </a:r>
          </a:p>
        </p:txBody>
      </p:sp>
      <p:sp>
        <p:nvSpPr>
          <p:cNvPr id="23596" name="Oval 44"/>
          <p:cNvSpPr>
            <a:spLocks noChangeArrowheads="1"/>
          </p:cNvSpPr>
          <p:nvPr/>
        </p:nvSpPr>
        <p:spPr bwMode="auto">
          <a:xfrm>
            <a:off x="6865938" y="5021263"/>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3597" name="Rectangle 45"/>
          <p:cNvSpPr>
            <a:spLocks noChangeArrowheads="1"/>
          </p:cNvSpPr>
          <p:nvPr/>
        </p:nvSpPr>
        <p:spPr bwMode="auto">
          <a:xfrm>
            <a:off x="7696200" y="363378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3</a:t>
            </a:r>
          </a:p>
        </p:txBody>
      </p:sp>
      <p:sp>
        <p:nvSpPr>
          <p:cNvPr id="23598" name="Rectangle 46"/>
          <p:cNvSpPr>
            <a:spLocks noChangeArrowheads="1"/>
          </p:cNvSpPr>
          <p:nvPr/>
        </p:nvSpPr>
        <p:spPr bwMode="auto">
          <a:xfrm>
            <a:off x="6540500" y="363855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4</a:t>
            </a:r>
          </a:p>
        </p:txBody>
      </p:sp>
      <p:sp>
        <p:nvSpPr>
          <p:cNvPr id="23599" name="Oval 47"/>
          <p:cNvSpPr>
            <a:spLocks noChangeArrowheads="1"/>
          </p:cNvSpPr>
          <p:nvPr/>
        </p:nvSpPr>
        <p:spPr bwMode="auto">
          <a:xfrm>
            <a:off x="6696075" y="45656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3600" name="Oval 48"/>
          <p:cNvSpPr>
            <a:spLocks noChangeArrowheads="1"/>
          </p:cNvSpPr>
          <p:nvPr/>
        </p:nvSpPr>
        <p:spPr bwMode="auto">
          <a:xfrm>
            <a:off x="7467600"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23601" name="Oval 49"/>
          <p:cNvSpPr>
            <a:spLocks noChangeArrowheads="1"/>
          </p:cNvSpPr>
          <p:nvPr/>
        </p:nvSpPr>
        <p:spPr bwMode="auto">
          <a:xfrm>
            <a:off x="6453188"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23602" name="Oval 50"/>
          <p:cNvSpPr>
            <a:spLocks noChangeArrowheads="1"/>
          </p:cNvSpPr>
          <p:nvPr/>
        </p:nvSpPr>
        <p:spPr bwMode="auto">
          <a:xfrm>
            <a:off x="6138863" y="3322638"/>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23603" name="Oval 51"/>
          <p:cNvSpPr>
            <a:spLocks noChangeArrowheads="1"/>
          </p:cNvSpPr>
          <p:nvPr/>
        </p:nvSpPr>
        <p:spPr bwMode="auto">
          <a:xfrm>
            <a:off x="4953000" y="315118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3604" name="Oval 52"/>
          <p:cNvSpPr>
            <a:spLocks noChangeArrowheads="1"/>
          </p:cNvSpPr>
          <p:nvPr/>
        </p:nvSpPr>
        <p:spPr bwMode="auto">
          <a:xfrm>
            <a:off x="4410075"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3605" name="Oval 53"/>
          <p:cNvSpPr>
            <a:spLocks noChangeArrowheads="1"/>
          </p:cNvSpPr>
          <p:nvPr/>
        </p:nvSpPr>
        <p:spPr bwMode="auto">
          <a:xfrm>
            <a:off x="3995738" y="367982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3606" name="Oval 54"/>
          <p:cNvSpPr>
            <a:spLocks noChangeArrowheads="1"/>
          </p:cNvSpPr>
          <p:nvPr/>
        </p:nvSpPr>
        <p:spPr bwMode="auto">
          <a:xfrm>
            <a:off x="3695700"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3607" name="Oval 55"/>
          <p:cNvSpPr>
            <a:spLocks noChangeArrowheads="1"/>
          </p:cNvSpPr>
          <p:nvPr/>
        </p:nvSpPr>
        <p:spPr bwMode="auto">
          <a:xfrm>
            <a:off x="3697288" y="17526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3608" name="Oval 56"/>
          <p:cNvSpPr>
            <a:spLocks noChangeArrowheads="1"/>
          </p:cNvSpPr>
          <p:nvPr/>
        </p:nvSpPr>
        <p:spPr bwMode="auto">
          <a:xfrm>
            <a:off x="2911475" y="338137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3609" name="Oval 57"/>
          <p:cNvSpPr>
            <a:spLocks noChangeArrowheads="1"/>
          </p:cNvSpPr>
          <p:nvPr/>
        </p:nvSpPr>
        <p:spPr bwMode="auto">
          <a:xfrm>
            <a:off x="1955800" y="421163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3610" name="Rectangle 58"/>
          <p:cNvSpPr>
            <a:spLocks noChangeArrowheads="1"/>
          </p:cNvSpPr>
          <p:nvPr/>
        </p:nvSpPr>
        <p:spPr bwMode="auto">
          <a:xfrm>
            <a:off x="6877050" y="42926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2</a:t>
            </a:r>
          </a:p>
        </p:txBody>
      </p:sp>
      <p:sp>
        <p:nvSpPr>
          <p:cNvPr id="23611" name="Rectangle 59"/>
          <p:cNvSpPr>
            <a:spLocks noChangeArrowheads="1"/>
          </p:cNvSpPr>
          <p:nvPr/>
        </p:nvSpPr>
        <p:spPr bwMode="auto">
          <a:xfrm>
            <a:off x="6310313" y="2933700"/>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5</a:t>
            </a:r>
          </a:p>
        </p:txBody>
      </p:sp>
      <p:sp>
        <p:nvSpPr>
          <p:cNvPr id="23612" name="Rectangle 60"/>
          <p:cNvSpPr>
            <a:spLocks noChangeArrowheads="1"/>
          </p:cNvSpPr>
          <p:nvPr/>
        </p:nvSpPr>
        <p:spPr bwMode="auto">
          <a:xfrm>
            <a:off x="5003800" y="270827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6</a:t>
            </a:r>
          </a:p>
        </p:txBody>
      </p:sp>
      <p:sp>
        <p:nvSpPr>
          <p:cNvPr id="23613" name="Rectangle 61"/>
          <p:cNvSpPr>
            <a:spLocks noChangeArrowheads="1"/>
          </p:cNvSpPr>
          <p:nvPr/>
        </p:nvSpPr>
        <p:spPr bwMode="auto">
          <a:xfrm>
            <a:off x="4340225" y="280352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7</a:t>
            </a:r>
          </a:p>
        </p:txBody>
      </p:sp>
      <p:sp>
        <p:nvSpPr>
          <p:cNvPr id="23614" name="Rectangle 62"/>
          <p:cNvSpPr>
            <a:spLocks noChangeArrowheads="1"/>
          </p:cNvSpPr>
          <p:nvPr/>
        </p:nvSpPr>
        <p:spPr bwMode="auto">
          <a:xfrm>
            <a:off x="3995738" y="3230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8</a:t>
            </a:r>
          </a:p>
        </p:txBody>
      </p:sp>
      <p:sp>
        <p:nvSpPr>
          <p:cNvPr id="23615" name="Rectangle 63"/>
          <p:cNvSpPr>
            <a:spLocks noChangeArrowheads="1"/>
          </p:cNvSpPr>
          <p:nvPr/>
        </p:nvSpPr>
        <p:spPr bwMode="auto">
          <a:xfrm>
            <a:off x="3708400" y="285273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9</a:t>
            </a:r>
          </a:p>
        </p:txBody>
      </p:sp>
      <p:sp>
        <p:nvSpPr>
          <p:cNvPr id="23616" name="Rectangle 64"/>
          <p:cNvSpPr>
            <a:spLocks noChangeArrowheads="1"/>
          </p:cNvSpPr>
          <p:nvPr/>
        </p:nvSpPr>
        <p:spPr bwMode="auto">
          <a:xfrm>
            <a:off x="3673475" y="1235075"/>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10</a:t>
            </a:r>
          </a:p>
        </p:txBody>
      </p:sp>
      <p:sp>
        <p:nvSpPr>
          <p:cNvPr id="23617" name="Rectangle 65"/>
          <p:cNvSpPr>
            <a:spLocks noChangeArrowheads="1"/>
          </p:cNvSpPr>
          <p:nvPr/>
        </p:nvSpPr>
        <p:spPr bwMode="auto">
          <a:xfrm>
            <a:off x="2492375" y="2852738"/>
            <a:ext cx="41910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11</a:t>
            </a:r>
          </a:p>
        </p:txBody>
      </p:sp>
      <p:sp>
        <p:nvSpPr>
          <p:cNvPr id="23618" name="Rectangle 66"/>
          <p:cNvSpPr>
            <a:spLocks noChangeArrowheads="1"/>
          </p:cNvSpPr>
          <p:nvPr/>
        </p:nvSpPr>
        <p:spPr bwMode="auto">
          <a:xfrm>
            <a:off x="1536700" y="3759200"/>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12</a:t>
            </a:r>
          </a:p>
        </p:txBody>
      </p:sp>
      <p:sp>
        <p:nvSpPr>
          <p:cNvPr id="23619" name="Text Box 67"/>
          <p:cNvSpPr txBox="1">
            <a:spLocks noChangeArrowheads="1"/>
          </p:cNvSpPr>
          <p:nvPr/>
        </p:nvSpPr>
        <p:spPr bwMode="auto">
          <a:xfrm>
            <a:off x="4648200" y="990600"/>
            <a:ext cx="4191000" cy="830997"/>
          </a:xfrm>
          <a:prstGeom prst="rect">
            <a:avLst/>
          </a:prstGeom>
          <a:noFill/>
          <a:ln w="9525">
            <a:noFill/>
            <a:miter lim="800000"/>
            <a:headEnd/>
            <a:tailEnd/>
          </a:ln>
          <a:effectLst/>
        </p:spPr>
        <p:txBody>
          <a:bodyPr wrap="square">
            <a:spAutoFit/>
          </a:bodyPr>
          <a:lstStyle/>
          <a:p>
            <a:r>
              <a:rPr lang="en-US" altLang="zh-TW" sz="2400" b="1" dirty="0">
                <a:solidFill>
                  <a:srgbClr val="0101CD"/>
                </a:solidFill>
              </a:rPr>
              <a:t>1.Calculate polar angle</a:t>
            </a:r>
          </a:p>
          <a:p>
            <a:r>
              <a:rPr lang="en-US" altLang="zh-TW" sz="2400" b="1" dirty="0" smtClean="0">
                <a:solidFill>
                  <a:srgbClr val="0101CD"/>
                </a:solidFill>
              </a:rPr>
              <a:t>2.Sorted </a:t>
            </a:r>
            <a:r>
              <a:rPr lang="en-US" altLang="zh-TW" sz="2400" b="1" dirty="0">
                <a:solidFill>
                  <a:srgbClr val="0101CD"/>
                </a:solidFill>
              </a:rPr>
              <a:t>by polar angle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602" name="AutoShape 2"/>
          <p:cNvCxnSpPr>
            <a:cxnSpLocks noChangeShapeType="1"/>
          </p:cNvCxnSpPr>
          <p:nvPr/>
        </p:nvCxnSpPr>
        <p:spPr bwMode="auto">
          <a:xfrm flipV="1">
            <a:off x="2998788" y="5089525"/>
            <a:ext cx="3878262" cy="306388"/>
          </a:xfrm>
          <a:prstGeom prst="straightConnector1">
            <a:avLst/>
          </a:prstGeom>
          <a:noFill/>
          <a:ln w="25400">
            <a:solidFill>
              <a:schemeClr val="tx1"/>
            </a:solidFill>
            <a:round/>
            <a:headEnd/>
            <a:tailEnd/>
          </a:ln>
          <a:effectLst/>
        </p:spPr>
      </p:cxnSp>
      <p:sp>
        <p:nvSpPr>
          <p:cNvPr id="25603" name="Rectangle 3"/>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Graham-Scan : (2/11)</a:t>
            </a:r>
          </a:p>
        </p:txBody>
      </p:sp>
      <p:cxnSp>
        <p:nvCxnSpPr>
          <p:cNvPr id="25630" name="AutoShape 30"/>
          <p:cNvCxnSpPr>
            <a:cxnSpLocks noChangeShapeType="1"/>
          </p:cNvCxnSpPr>
          <p:nvPr/>
        </p:nvCxnSpPr>
        <p:spPr bwMode="auto">
          <a:xfrm flipH="1" flipV="1">
            <a:off x="6764338" y="4576763"/>
            <a:ext cx="169862" cy="455612"/>
          </a:xfrm>
          <a:prstGeom prst="straightConnector1">
            <a:avLst/>
          </a:prstGeom>
          <a:noFill/>
          <a:ln w="25400">
            <a:solidFill>
              <a:schemeClr val="tx1"/>
            </a:solidFill>
            <a:round/>
            <a:headEnd/>
            <a:tailEnd/>
          </a:ln>
          <a:effectLst/>
        </p:spPr>
      </p:cxnSp>
      <p:sp>
        <p:nvSpPr>
          <p:cNvPr id="25631" name="AutoShape 31"/>
          <p:cNvSpPr>
            <a:spLocks noChangeArrowheads="1"/>
          </p:cNvSpPr>
          <p:nvPr/>
        </p:nvSpPr>
        <p:spPr bwMode="auto">
          <a:xfrm>
            <a:off x="7488238" y="1879600"/>
            <a:ext cx="784225" cy="1357313"/>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99"/>
          </a:solidFill>
          <a:ln w="12700">
            <a:solidFill>
              <a:schemeClr val="tx1"/>
            </a:solidFill>
            <a:miter lim="800000"/>
            <a:headEnd/>
            <a:tailEnd/>
          </a:ln>
          <a:effectLst/>
        </p:spPr>
        <p:txBody>
          <a:bodyPr wrap="none" anchor="ctr"/>
          <a:lstStyle/>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2</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0</a:t>
            </a:r>
          </a:p>
        </p:txBody>
      </p:sp>
      <p:sp>
        <p:nvSpPr>
          <p:cNvPr id="25633" name="Rectangle 33"/>
          <p:cNvSpPr>
            <a:spLocks noChangeArrowheads="1"/>
          </p:cNvSpPr>
          <p:nvPr/>
        </p:nvSpPr>
        <p:spPr bwMode="auto">
          <a:xfrm>
            <a:off x="6210300" y="1989138"/>
            <a:ext cx="1397000" cy="519112"/>
          </a:xfrm>
          <a:prstGeom prst="rect">
            <a:avLst/>
          </a:prstGeom>
          <a:noFill/>
          <a:ln w="25400">
            <a:noFill/>
            <a:miter lim="800000"/>
            <a:headEnd/>
            <a:tailEnd/>
          </a:ln>
          <a:effectLst/>
        </p:spPr>
        <p:txBody>
          <a:bodyPr wrap="none">
            <a:spAutoFit/>
          </a:bodyPr>
          <a:lstStyle/>
          <a:p>
            <a:pPr algn="ctr"/>
            <a:r>
              <a:rPr lang="en-US" altLang="zh-TW" sz="2800">
                <a:latin typeface="Times New Roman" pitchFamily="18" charset="0"/>
                <a:ea typeface="標楷體" pitchFamily="65" charset="-120"/>
              </a:rPr>
              <a:t>Stack </a:t>
            </a:r>
            <a:r>
              <a:rPr lang="en-US" altLang="zh-TW" sz="1200">
                <a:latin typeface="Times New Roman" pitchFamily="18" charset="0"/>
                <a:ea typeface="標楷體" pitchFamily="65" charset="-120"/>
              </a:rPr>
              <a:t> </a:t>
            </a:r>
            <a:r>
              <a:rPr lang="en-US" altLang="zh-TW" sz="2800" b="1" i="1">
                <a:solidFill>
                  <a:srgbClr val="FF9999"/>
                </a:solidFill>
                <a:latin typeface="Times New Roman" pitchFamily="18" charset="0"/>
                <a:ea typeface="標楷體" pitchFamily="65" charset="-120"/>
              </a:rPr>
              <a:t>S</a:t>
            </a:r>
            <a:r>
              <a:rPr lang="en-US" altLang="zh-TW" sz="2800">
                <a:latin typeface="Times New Roman" pitchFamily="18" charset="0"/>
                <a:ea typeface="標楷體" pitchFamily="65" charset="-120"/>
              </a:rPr>
              <a:t>:</a:t>
            </a:r>
          </a:p>
        </p:txBody>
      </p:sp>
      <p:sp>
        <p:nvSpPr>
          <p:cNvPr id="25634" name="Oval 34"/>
          <p:cNvSpPr>
            <a:spLocks noChangeArrowheads="1"/>
          </p:cNvSpPr>
          <p:nvPr/>
        </p:nvSpPr>
        <p:spPr bwMode="auto">
          <a:xfrm>
            <a:off x="2973388" y="53594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5635" name="Rectangle 35"/>
          <p:cNvSpPr>
            <a:spLocks noChangeArrowheads="1"/>
          </p:cNvSpPr>
          <p:nvPr/>
        </p:nvSpPr>
        <p:spPr bwMode="auto">
          <a:xfrm>
            <a:off x="6884988" y="4930775"/>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a:t>
            </a:r>
          </a:p>
        </p:txBody>
      </p:sp>
      <p:sp>
        <p:nvSpPr>
          <p:cNvPr id="25636" name="Rectangle 36"/>
          <p:cNvSpPr>
            <a:spLocks noChangeArrowheads="1"/>
          </p:cNvSpPr>
          <p:nvPr/>
        </p:nvSpPr>
        <p:spPr bwMode="auto">
          <a:xfrm>
            <a:off x="2771775" y="5516563"/>
            <a:ext cx="482600" cy="519112"/>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0</a:t>
            </a:r>
          </a:p>
        </p:txBody>
      </p:sp>
      <p:sp>
        <p:nvSpPr>
          <p:cNvPr id="25637" name="Oval 37"/>
          <p:cNvSpPr>
            <a:spLocks noChangeArrowheads="1"/>
          </p:cNvSpPr>
          <p:nvPr/>
        </p:nvSpPr>
        <p:spPr bwMode="auto">
          <a:xfrm>
            <a:off x="6865938" y="5021263"/>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5638" name="Rectangle 38"/>
          <p:cNvSpPr>
            <a:spLocks noChangeArrowheads="1"/>
          </p:cNvSpPr>
          <p:nvPr/>
        </p:nvSpPr>
        <p:spPr bwMode="auto">
          <a:xfrm>
            <a:off x="7696200" y="363378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3</a:t>
            </a:r>
          </a:p>
        </p:txBody>
      </p:sp>
      <p:sp>
        <p:nvSpPr>
          <p:cNvPr id="25639" name="Rectangle 39"/>
          <p:cNvSpPr>
            <a:spLocks noChangeArrowheads="1"/>
          </p:cNvSpPr>
          <p:nvPr/>
        </p:nvSpPr>
        <p:spPr bwMode="auto">
          <a:xfrm>
            <a:off x="6540500" y="363855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4</a:t>
            </a:r>
          </a:p>
        </p:txBody>
      </p:sp>
      <p:sp>
        <p:nvSpPr>
          <p:cNvPr id="25640" name="Oval 40"/>
          <p:cNvSpPr>
            <a:spLocks noChangeArrowheads="1"/>
          </p:cNvSpPr>
          <p:nvPr/>
        </p:nvSpPr>
        <p:spPr bwMode="auto">
          <a:xfrm>
            <a:off x="6696075" y="45656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5641" name="Oval 41"/>
          <p:cNvSpPr>
            <a:spLocks noChangeArrowheads="1"/>
          </p:cNvSpPr>
          <p:nvPr/>
        </p:nvSpPr>
        <p:spPr bwMode="auto">
          <a:xfrm>
            <a:off x="7467600"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25642" name="Oval 42"/>
          <p:cNvSpPr>
            <a:spLocks noChangeArrowheads="1"/>
          </p:cNvSpPr>
          <p:nvPr/>
        </p:nvSpPr>
        <p:spPr bwMode="auto">
          <a:xfrm>
            <a:off x="6453188"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25643" name="Oval 43"/>
          <p:cNvSpPr>
            <a:spLocks noChangeArrowheads="1"/>
          </p:cNvSpPr>
          <p:nvPr/>
        </p:nvSpPr>
        <p:spPr bwMode="auto">
          <a:xfrm>
            <a:off x="6138863" y="3322638"/>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25644" name="Oval 44"/>
          <p:cNvSpPr>
            <a:spLocks noChangeArrowheads="1"/>
          </p:cNvSpPr>
          <p:nvPr/>
        </p:nvSpPr>
        <p:spPr bwMode="auto">
          <a:xfrm>
            <a:off x="4953000" y="315118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5645" name="Oval 45"/>
          <p:cNvSpPr>
            <a:spLocks noChangeArrowheads="1"/>
          </p:cNvSpPr>
          <p:nvPr/>
        </p:nvSpPr>
        <p:spPr bwMode="auto">
          <a:xfrm>
            <a:off x="4410075"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5646" name="Oval 46"/>
          <p:cNvSpPr>
            <a:spLocks noChangeArrowheads="1"/>
          </p:cNvSpPr>
          <p:nvPr/>
        </p:nvSpPr>
        <p:spPr bwMode="auto">
          <a:xfrm>
            <a:off x="3995738" y="367982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5647" name="Oval 47"/>
          <p:cNvSpPr>
            <a:spLocks noChangeArrowheads="1"/>
          </p:cNvSpPr>
          <p:nvPr/>
        </p:nvSpPr>
        <p:spPr bwMode="auto">
          <a:xfrm>
            <a:off x="3695700"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5648" name="Oval 48"/>
          <p:cNvSpPr>
            <a:spLocks noChangeArrowheads="1"/>
          </p:cNvSpPr>
          <p:nvPr/>
        </p:nvSpPr>
        <p:spPr bwMode="auto">
          <a:xfrm>
            <a:off x="3697288" y="17526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5649" name="Oval 49"/>
          <p:cNvSpPr>
            <a:spLocks noChangeArrowheads="1"/>
          </p:cNvSpPr>
          <p:nvPr/>
        </p:nvSpPr>
        <p:spPr bwMode="auto">
          <a:xfrm>
            <a:off x="2911475" y="338137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5650" name="Oval 50"/>
          <p:cNvSpPr>
            <a:spLocks noChangeArrowheads="1"/>
          </p:cNvSpPr>
          <p:nvPr/>
        </p:nvSpPr>
        <p:spPr bwMode="auto">
          <a:xfrm>
            <a:off x="1955800" y="421163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25651" name="Rectangle 51"/>
          <p:cNvSpPr>
            <a:spLocks noChangeArrowheads="1"/>
          </p:cNvSpPr>
          <p:nvPr/>
        </p:nvSpPr>
        <p:spPr bwMode="auto">
          <a:xfrm>
            <a:off x="6877050" y="42926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2</a:t>
            </a:r>
          </a:p>
        </p:txBody>
      </p:sp>
      <p:sp>
        <p:nvSpPr>
          <p:cNvPr id="25652" name="Rectangle 52"/>
          <p:cNvSpPr>
            <a:spLocks noChangeArrowheads="1"/>
          </p:cNvSpPr>
          <p:nvPr/>
        </p:nvSpPr>
        <p:spPr bwMode="auto">
          <a:xfrm>
            <a:off x="6310313" y="2933700"/>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5</a:t>
            </a:r>
          </a:p>
        </p:txBody>
      </p:sp>
      <p:sp>
        <p:nvSpPr>
          <p:cNvPr id="25653" name="Rectangle 53"/>
          <p:cNvSpPr>
            <a:spLocks noChangeArrowheads="1"/>
          </p:cNvSpPr>
          <p:nvPr/>
        </p:nvSpPr>
        <p:spPr bwMode="auto">
          <a:xfrm>
            <a:off x="5003800" y="270827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6</a:t>
            </a:r>
          </a:p>
        </p:txBody>
      </p:sp>
      <p:sp>
        <p:nvSpPr>
          <p:cNvPr id="25654" name="Rectangle 54"/>
          <p:cNvSpPr>
            <a:spLocks noChangeArrowheads="1"/>
          </p:cNvSpPr>
          <p:nvPr/>
        </p:nvSpPr>
        <p:spPr bwMode="auto">
          <a:xfrm>
            <a:off x="4340225" y="280352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7</a:t>
            </a:r>
          </a:p>
        </p:txBody>
      </p:sp>
      <p:sp>
        <p:nvSpPr>
          <p:cNvPr id="25655" name="Rectangle 55"/>
          <p:cNvSpPr>
            <a:spLocks noChangeArrowheads="1"/>
          </p:cNvSpPr>
          <p:nvPr/>
        </p:nvSpPr>
        <p:spPr bwMode="auto">
          <a:xfrm>
            <a:off x="3995738" y="3230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8</a:t>
            </a:r>
          </a:p>
        </p:txBody>
      </p:sp>
      <p:sp>
        <p:nvSpPr>
          <p:cNvPr id="25656" name="Rectangle 56"/>
          <p:cNvSpPr>
            <a:spLocks noChangeArrowheads="1"/>
          </p:cNvSpPr>
          <p:nvPr/>
        </p:nvSpPr>
        <p:spPr bwMode="auto">
          <a:xfrm>
            <a:off x="3708400" y="285273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9</a:t>
            </a:r>
          </a:p>
        </p:txBody>
      </p:sp>
      <p:sp>
        <p:nvSpPr>
          <p:cNvPr id="25657" name="Rectangle 57"/>
          <p:cNvSpPr>
            <a:spLocks noChangeArrowheads="1"/>
          </p:cNvSpPr>
          <p:nvPr/>
        </p:nvSpPr>
        <p:spPr bwMode="auto">
          <a:xfrm>
            <a:off x="3673475" y="1235075"/>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10</a:t>
            </a:r>
          </a:p>
        </p:txBody>
      </p:sp>
      <p:sp>
        <p:nvSpPr>
          <p:cNvPr id="25658" name="Rectangle 58"/>
          <p:cNvSpPr>
            <a:spLocks noChangeArrowheads="1"/>
          </p:cNvSpPr>
          <p:nvPr/>
        </p:nvSpPr>
        <p:spPr bwMode="auto">
          <a:xfrm>
            <a:off x="2492375" y="2852738"/>
            <a:ext cx="41910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11</a:t>
            </a:r>
          </a:p>
        </p:txBody>
      </p:sp>
      <p:sp>
        <p:nvSpPr>
          <p:cNvPr id="25659" name="Rectangle 59"/>
          <p:cNvSpPr>
            <a:spLocks noChangeArrowheads="1"/>
          </p:cNvSpPr>
          <p:nvPr/>
        </p:nvSpPr>
        <p:spPr bwMode="auto">
          <a:xfrm>
            <a:off x="1536700" y="3759200"/>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12</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Graham-Scan : (3/11)</a:t>
            </a:r>
          </a:p>
        </p:txBody>
      </p:sp>
      <p:sp>
        <p:nvSpPr>
          <p:cNvPr id="46086" name="Rectangle 6"/>
          <p:cNvSpPr>
            <a:spLocks noChangeArrowheads="1"/>
          </p:cNvSpPr>
          <p:nvPr/>
        </p:nvSpPr>
        <p:spPr bwMode="auto">
          <a:xfrm>
            <a:off x="6210300" y="1989138"/>
            <a:ext cx="1397000" cy="519112"/>
          </a:xfrm>
          <a:prstGeom prst="rect">
            <a:avLst/>
          </a:prstGeom>
          <a:noFill/>
          <a:ln w="25400">
            <a:noFill/>
            <a:miter lim="800000"/>
            <a:headEnd/>
            <a:tailEnd/>
          </a:ln>
          <a:effectLst/>
        </p:spPr>
        <p:txBody>
          <a:bodyPr wrap="none">
            <a:spAutoFit/>
          </a:bodyPr>
          <a:lstStyle/>
          <a:p>
            <a:pPr algn="ctr"/>
            <a:r>
              <a:rPr lang="en-US" altLang="zh-TW" sz="2800">
                <a:latin typeface="Times New Roman" pitchFamily="18" charset="0"/>
                <a:ea typeface="標楷體" pitchFamily="65" charset="-120"/>
              </a:rPr>
              <a:t>Stack </a:t>
            </a:r>
            <a:r>
              <a:rPr lang="en-US" altLang="zh-TW" sz="1200">
                <a:latin typeface="Times New Roman" pitchFamily="18" charset="0"/>
                <a:ea typeface="標楷體" pitchFamily="65" charset="-120"/>
              </a:rPr>
              <a:t> </a:t>
            </a:r>
            <a:r>
              <a:rPr lang="en-US" altLang="zh-TW" sz="2800" b="1" i="1">
                <a:solidFill>
                  <a:srgbClr val="FF9999"/>
                </a:solidFill>
                <a:latin typeface="Times New Roman" pitchFamily="18" charset="0"/>
                <a:ea typeface="標楷體" pitchFamily="65" charset="-120"/>
              </a:rPr>
              <a:t>S</a:t>
            </a:r>
            <a:r>
              <a:rPr lang="en-US" altLang="zh-TW" sz="2800">
                <a:latin typeface="Times New Roman" pitchFamily="18" charset="0"/>
                <a:ea typeface="標楷體" pitchFamily="65" charset="-120"/>
              </a:rPr>
              <a:t>:</a:t>
            </a:r>
          </a:p>
        </p:txBody>
      </p:sp>
      <p:sp>
        <p:nvSpPr>
          <p:cNvPr id="46087" name="Oval 7"/>
          <p:cNvSpPr>
            <a:spLocks noChangeArrowheads="1"/>
          </p:cNvSpPr>
          <p:nvPr/>
        </p:nvSpPr>
        <p:spPr bwMode="auto">
          <a:xfrm>
            <a:off x="2973388" y="53594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46088" name="Rectangle 8"/>
          <p:cNvSpPr>
            <a:spLocks noChangeArrowheads="1"/>
          </p:cNvSpPr>
          <p:nvPr/>
        </p:nvSpPr>
        <p:spPr bwMode="auto">
          <a:xfrm>
            <a:off x="6884988" y="4930775"/>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a:t>
            </a:r>
          </a:p>
        </p:txBody>
      </p:sp>
      <p:sp>
        <p:nvSpPr>
          <p:cNvPr id="46089" name="Rectangle 9"/>
          <p:cNvSpPr>
            <a:spLocks noChangeArrowheads="1"/>
          </p:cNvSpPr>
          <p:nvPr/>
        </p:nvSpPr>
        <p:spPr bwMode="auto">
          <a:xfrm>
            <a:off x="2771775" y="5516563"/>
            <a:ext cx="482600" cy="519112"/>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0</a:t>
            </a:r>
          </a:p>
        </p:txBody>
      </p:sp>
      <p:sp>
        <p:nvSpPr>
          <p:cNvPr id="46090" name="Oval 10"/>
          <p:cNvSpPr>
            <a:spLocks noChangeArrowheads="1"/>
          </p:cNvSpPr>
          <p:nvPr/>
        </p:nvSpPr>
        <p:spPr bwMode="auto">
          <a:xfrm>
            <a:off x="6865938" y="5021263"/>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46091" name="Rectangle 11"/>
          <p:cNvSpPr>
            <a:spLocks noChangeArrowheads="1"/>
          </p:cNvSpPr>
          <p:nvPr/>
        </p:nvSpPr>
        <p:spPr bwMode="auto">
          <a:xfrm>
            <a:off x="7696200" y="363378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3</a:t>
            </a:r>
          </a:p>
        </p:txBody>
      </p:sp>
      <p:sp>
        <p:nvSpPr>
          <p:cNvPr id="46092" name="Rectangle 12"/>
          <p:cNvSpPr>
            <a:spLocks noChangeArrowheads="1"/>
          </p:cNvSpPr>
          <p:nvPr/>
        </p:nvSpPr>
        <p:spPr bwMode="auto">
          <a:xfrm>
            <a:off x="6540500" y="363855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4</a:t>
            </a:r>
          </a:p>
        </p:txBody>
      </p:sp>
      <p:sp>
        <p:nvSpPr>
          <p:cNvPr id="46093" name="Oval 13"/>
          <p:cNvSpPr>
            <a:spLocks noChangeArrowheads="1"/>
          </p:cNvSpPr>
          <p:nvPr/>
        </p:nvSpPr>
        <p:spPr bwMode="auto">
          <a:xfrm>
            <a:off x="6696075" y="45656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46094" name="Oval 14"/>
          <p:cNvSpPr>
            <a:spLocks noChangeArrowheads="1"/>
          </p:cNvSpPr>
          <p:nvPr/>
        </p:nvSpPr>
        <p:spPr bwMode="auto">
          <a:xfrm>
            <a:off x="7467600"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46095" name="Oval 15"/>
          <p:cNvSpPr>
            <a:spLocks noChangeArrowheads="1"/>
          </p:cNvSpPr>
          <p:nvPr/>
        </p:nvSpPr>
        <p:spPr bwMode="auto">
          <a:xfrm>
            <a:off x="6453188"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46096" name="Oval 16"/>
          <p:cNvSpPr>
            <a:spLocks noChangeArrowheads="1"/>
          </p:cNvSpPr>
          <p:nvPr/>
        </p:nvSpPr>
        <p:spPr bwMode="auto">
          <a:xfrm>
            <a:off x="6138863" y="3322638"/>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46097" name="Oval 17"/>
          <p:cNvSpPr>
            <a:spLocks noChangeArrowheads="1"/>
          </p:cNvSpPr>
          <p:nvPr/>
        </p:nvSpPr>
        <p:spPr bwMode="auto">
          <a:xfrm>
            <a:off x="4953000" y="315118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46098" name="Oval 18"/>
          <p:cNvSpPr>
            <a:spLocks noChangeArrowheads="1"/>
          </p:cNvSpPr>
          <p:nvPr/>
        </p:nvSpPr>
        <p:spPr bwMode="auto">
          <a:xfrm>
            <a:off x="4410075"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46099" name="Oval 19"/>
          <p:cNvSpPr>
            <a:spLocks noChangeArrowheads="1"/>
          </p:cNvSpPr>
          <p:nvPr/>
        </p:nvSpPr>
        <p:spPr bwMode="auto">
          <a:xfrm>
            <a:off x="3995738" y="367982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46100" name="Oval 20"/>
          <p:cNvSpPr>
            <a:spLocks noChangeArrowheads="1"/>
          </p:cNvSpPr>
          <p:nvPr/>
        </p:nvSpPr>
        <p:spPr bwMode="auto">
          <a:xfrm>
            <a:off x="3695700"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46101" name="Oval 21"/>
          <p:cNvSpPr>
            <a:spLocks noChangeArrowheads="1"/>
          </p:cNvSpPr>
          <p:nvPr/>
        </p:nvSpPr>
        <p:spPr bwMode="auto">
          <a:xfrm>
            <a:off x="3697288" y="17526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46102" name="Oval 22"/>
          <p:cNvSpPr>
            <a:spLocks noChangeArrowheads="1"/>
          </p:cNvSpPr>
          <p:nvPr/>
        </p:nvSpPr>
        <p:spPr bwMode="auto">
          <a:xfrm>
            <a:off x="2911475" y="338137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46103" name="Oval 23"/>
          <p:cNvSpPr>
            <a:spLocks noChangeArrowheads="1"/>
          </p:cNvSpPr>
          <p:nvPr/>
        </p:nvSpPr>
        <p:spPr bwMode="auto">
          <a:xfrm>
            <a:off x="1955800" y="421163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46104" name="Rectangle 24"/>
          <p:cNvSpPr>
            <a:spLocks noChangeArrowheads="1"/>
          </p:cNvSpPr>
          <p:nvPr/>
        </p:nvSpPr>
        <p:spPr bwMode="auto">
          <a:xfrm>
            <a:off x="6877050" y="42926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2</a:t>
            </a:r>
          </a:p>
        </p:txBody>
      </p:sp>
      <p:sp>
        <p:nvSpPr>
          <p:cNvPr id="46105" name="Rectangle 25"/>
          <p:cNvSpPr>
            <a:spLocks noChangeArrowheads="1"/>
          </p:cNvSpPr>
          <p:nvPr/>
        </p:nvSpPr>
        <p:spPr bwMode="auto">
          <a:xfrm>
            <a:off x="6310313" y="2933700"/>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5</a:t>
            </a:r>
          </a:p>
        </p:txBody>
      </p:sp>
      <p:sp>
        <p:nvSpPr>
          <p:cNvPr id="46106" name="Rectangle 26"/>
          <p:cNvSpPr>
            <a:spLocks noChangeArrowheads="1"/>
          </p:cNvSpPr>
          <p:nvPr/>
        </p:nvSpPr>
        <p:spPr bwMode="auto">
          <a:xfrm>
            <a:off x="5003800" y="270827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6</a:t>
            </a:r>
          </a:p>
        </p:txBody>
      </p:sp>
      <p:sp>
        <p:nvSpPr>
          <p:cNvPr id="46107" name="Rectangle 27"/>
          <p:cNvSpPr>
            <a:spLocks noChangeArrowheads="1"/>
          </p:cNvSpPr>
          <p:nvPr/>
        </p:nvSpPr>
        <p:spPr bwMode="auto">
          <a:xfrm>
            <a:off x="4340225" y="280352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7</a:t>
            </a:r>
          </a:p>
        </p:txBody>
      </p:sp>
      <p:sp>
        <p:nvSpPr>
          <p:cNvPr id="46108" name="Rectangle 28"/>
          <p:cNvSpPr>
            <a:spLocks noChangeArrowheads="1"/>
          </p:cNvSpPr>
          <p:nvPr/>
        </p:nvSpPr>
        <p:spPr bwMode="auto">
          <a:xfrm>
            <a:off x="3995738" y="3230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8</a:t>
            </a:r>
          </a:p>
        </p:txBody>
      </p:sp>
      <p:sp>
        <p:nvSpPr>
          <p:cNvPr id="46109" name="Rectangle 29"/>
          <p:cNvSpPr>
            <a:spLocks noChangeArrowheads="1"/>
          </p:cNvSpPr>
          <p:nvPr/>
        </p:nvSpPr>
        <p:spPr bwMode="auto">
          <a:xfrm>
            <a:off x="3708400" y="285273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9</a:t>
            </a:r>
          </a:p>
        </p:txBody>
      </p:sp>
      <p:sp>
        <p:nvSpPr>
          <p:cNvPr id="46110" name="Rectangle 30"/>
          <p:cNvSpPr>
            <a:spLocks noChangeArrowheads="1"/>
          </p:cNvSpPr>
          <p:nvPr/>
        </p:nvSpPr>
        <p:spPr bwMode="auto">
          <a:xfrm>
            <a:off x="3673475" y="1235075"/>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10</a:t>
            </a:r>
          </a:p>
        </p:txBody>
      </p:sp>
      <p:sp>
        <p:nvSpPr>
          <p:cNvPr id="46111" name="Rectangle 31"/>
          <p:cNvSpPr>
            <a:spLocks noChangeArrowheads="1"/>
          </p:cNvSpPr>
          <p:nvPr/>
        </p:nvSpPr>
        <p:spPr bwMode="auto">
          <a:xfrm>
            <a:off x="2492375" y="2852738"/>
            <a:ext cx="41910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11</a:t>
            </a:r>
          </a:p>
        </p:txBody>
      </p:sp>
      <p:sp>
        <p:nvSpPr>
          <p:cNvPr id="46112" name="Rectangle 32"/>
          <p:cNvSpPr>
            <a:spLocks noChangeArrowheads="1"/>
          </p:cNvSpPr>
          <p:nvPr/>
        </p:nvSpPr>
        <p:spPr bwMode="auto">
          <a:xfrm>
            <a:off x="1536700" y="3759200"/>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12</a:t>
            </a:r>
          </a:p>
        </p:txBody>
      </p:sp>
      <p:cxnSp>
        <p:nvCxnSpPr>
          <p:cNvPr id="46113" name="AutoShape 33"/>
          <p:cNvCxnSpPr>
            <a:cxnSpLocks noChangeShapeType="1"/>
          </p:cNvCxnSpPr>
          <p:nvPr/>
        </p:nvCxnSpPr>
        <p:spPr bwMode="auto">
          <a:xfrm flipH="1" flipV="1">
            <a:off x="6764338" y="4576763"/>
            <a:ext cx="169862" cy="455612"/>
          </a:xfrm>
          <a:prstGeom prst="straightConnector1">
            <a:avLst/>
          </a:prstGeom>
          <a:noFill/>
          <a:ln w="25400">
            <a:solidFill>
              <a:schemeClr val="hlink"/>
            </a:solidFill>
            <a:prstDash val="dash"/>
            <a:round/>
            <a:headEnd/>
            <a:tailEnd/>
          </a:ln>
          <a:effectLst/>
        </p:spPr>
      </p:cxnSp>
      <p:cxnSp>
        <p:nvCxnSpPr>
          <p:cNvPr id="46114" name="AutoShape 34"/>
          <p:cNvCxnSpPr>
            <a:cxnSpLocks noChangeShapeType="1"/>
          </p:cNvCxnSpPr>
          <p:nvPr/>
        </p:nvCxnSpPr>
        <p:spPr bwMode="auto">
          <a:xfrm flipV="1">
            <a:off x="6775450" y="4005263"/>
            <a:ext cx="760413" cy="600075"/>
          </a:xfrm>
          <a:prstGeom prst="straightConnector1">
            <a:avLst/>
          </a:prstGeom>
          <a:noFill/>
          <a:ln w="25400">
            <a:solidFill>
              <a:schemeClr val="hlink"/>
            </a:solidFill>
            <a:prstDash val="dash"/>
            <a:round/>
            <a:headEnd/>
            <a:tailEnd/>
          </a:ln>
          <a:effectLst/>
        </p:spPr>
      </p:cxnSp>
      <p:cxnSp>
        <p:nvCxnSpPr>
          <p:cNvPr id="46115" name="AutoShape 35"/>
          <p:cNvCxnSpPr>
            <a:cxnSpLocks noChangeShapeType="1"/>
          </p:cNvCxnSpPr>
          <p:nvPr/>
        </p:nvCxnSpPr>
        <p:spPr bwMode="auto">
          <a:xfrm flipV="1">
            <a:off x="2998788" y="5089525"/>
            <a:ext cx="3878262" cy="306388"/>
          </a:xfrm>
          <a:prstGeom prst="straightConnector1">
            <a:avLst/>
          </a:prstGeom>
          <a:noFill/>
          <a:ln w="25400">
            <a:solidFill>
              <a:schemeClr val="tx1"/>
            </a:solidFill>
            <a:round/>
            <a:headEnd/>
            <a:tailEnd/>
          </a:ln>
          <a:effectLst/>
        </p:spPr>
      </p:cxnSp>
      <p:cxnSp>
        <p:nvCxnSpPr>
          <p:cNvPr id="46116" name="AutoShape 36"/>
          <p:cNvCxnSpPr>
            <a:cxnSpLocks noChangeShapeType="1"/>
          </p:cNvCxnSpPr>
          <p:nvPr/>
        </p:nvCxnSpPr>
        <p:spPr bwMode="auto">
          <a:xfrm flipV="1">
            <a:off x="6945313" y="4005263"/>
            <a:ext cx="590550" cy="1055687"/>
          </a:xfrm>
          <a:prstGeom prst="straightConnector1">
            <a:avLst/>
          </a:prstGeom>
          <a:noFill/>
          <a:ln w="25400">
            <a:solidFill>
              <a:schemeClr val="tx1"/>
            </a:solidFill>
            <a:round/>
            <a:headEnd/>
            <a:tailEnd/>
          </a:ln>
          <a:effectLst/>
        </p:spPr>
      </p:cxnSp>
      <p:sp>
        <p:nvSpPr>
          <p:cNvPr id="46117" name="AutoShape 37"/>
          <p:cNvSpPr>
            <a:spLocks noChangeArrowheads="1"/>
          </p:cNvSpPr>
          <p:nvPr/>
        </p:nvSpPr>
        <p:spPr bwMode="auto">
          <a:xfrm>
            <a:off x="7488238" y="1879600"/>
            <a:ext cx="784225" cy="1357313"/>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99"/>
          </a:solidFill>
          <a:ln w="12700">
            <a:solidFill>
              <a:schemeClr val="tx1"/>
            </a:solidFill>
            <a:miter lim="800000"/>
            <a:headEnd/>
            <a:tailEnd/>
          </a:ln>
          <a:effectLst/>
        </p:spPr>
        <p:txBody>
          <a:bodyPr wrap="none" anchor="ctr"/>
          <a:lstStyle/>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3</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Graham-Scan : (4/11)</a:t>
            </a:r>
          </a:p>
        </p:txBody>
      </p:sp>
      <p:sp>
        <p:nvSpPr>
          <p:cNvPr id="51204" name="Oval 4"/>
          <p:cNvSpPr>
            <a:spLocks noChangeArrowheads="1"/>
          </p:cNvSpPr>
          <p:nvPr/>
        </p:nvSpPr>
        <p:spPr bwMode="auto">
          <a:xfrm>
            <a:off x="2973388" y="53594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1205" name="Rectangle 5"/>
          <p:cNvSpPr>
            <a:spLocks noChangeArrowheads="1"/>
          </p:cNvSpPr>
          <p:nvPr/>
        </p:nvSpPr>
        <p:spPr bwMode="auto">
          <a:xfrm>
            <a:off x="6884988" y="4930775"/>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a:t>
            </a:r>
          </a:p>
        </p:txBody>
      </p:sp>
      <p:sp>
        <p:nvSpPr>
          <p:cNvPr id="51206" name="Rectangle 6"/>
          <p:cNvSpPr>
            <a:spLocks noChangeArrowheads="1"/>
          </p:cNvSpPr>
          <p:nvPr/>
        </p:nvSpPr>
        <p:spPr bwMode="auto">
          <a:xfrm>
            <a:off x="2771775" y="5516563"/>
            <a:ext cx="482600" cy="519112"/>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0</a:t>
            </a:r>
          </a:p>
        </p:txBody>
      </p:sp>
      <p:sp>
        <p:nvSpPr>
          <p:cNvPr id="51207" name="Oval 7"/>
          <p:cNvSpPr>
            <a:spLocks noChangeArrowheads="1"/>
          </p:cNvSpPr>
          <p:nvPr/>
        </p:nvSpPr>
        <p:spPr bwMode="auto">
          <a:xfrm>
            <a:off x="6865938" y="5021263"/>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1208" name="Rectangle 8"/>
          <p:cNvSpPr>
            <a:spLocks noChangeArrowheads="1"/>
          </p:cNvSpPr>
          <p:nvPr/>
        </p:nvSpPr>
        <p:spPr bwMode="auto">
          <a:xfrm>
            <a:off x="7696200" y="363378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3</a:t>
            </a:r>
          </a:p>
        </p:txBody>
      </p:sp>
      <p:sp>
        <p:nvSpPr>
          <p:cNvPr id="51209" name="Rectangle 9"/>
          <p:cNvSpPr>
            <a:spLocks noChangeArrowheads="1"/>
          </p:cNvSpPr>
          <p:nvPr/>
        </p:nvSpPr>
        <p:spPr bwMode="auto">
          <a:xfrm>
            <a:off x="6540500" y="363855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4</a:t>
            </a:r>
          </a:p>
        </p:txBody>
      </p:sp>
      <p:sp>
        <p:nvSpPr>
          <p:cNvPr id="51210" name="Oval 10"/>
          <p:cNvSpPr>
            <a:spLocks noChangeArrowheads="1"/>
          </p:cNvSpPr>
          <p:nvPr/>
        </p:nvSpPr>
        <p:spPr bwMode="auto">
          <a:xfrm>
            <a:off x="6696075" y="45656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1211" name="Oval 11"/>
          <p:cNvSpPr>
            <a:spLocks noChangeArrowheads="1"/>
          </p:cNvSpPr>
          <p:nvPr/>
        </p:nvSpPr>
        <p:spPr bwMode="auto">
          <a:xfrm>
            <a:off x="7467600"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51212" name="Oval 12"/>
          <p:cNvSpPr>
            <a:spLocks noChangeArrowheads="1"/>
          </p:cNvSpPr>
          <p:nvPr/>
        </p:nvSpPr>
        <p:spPr bwMode="auto">
          <a:xfrm>
            <a:off x="6453188"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51213" name="Oval 13"/>
          <p:cNvSpPr>
            <a:spLocks noChangeArrowheads="1"/>
          </p:cNvSpPr>
          <p:nvPr/>
        </p:nvSpPr>
        <p:spPr bwMode="auto">
          <a:xfrm>
            <a:off x="6138863" y="3322638"/>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51214" name="Oval 14"/>
          <p:cNvSpPr>
            <a:spLocks noChangeArrowheads="1"/>
          </p:cNvSpPr>
          <p:nvPr/>
        </p:nvSpPr>
        <p:spPr bwMode="auto">
          <a:xfrm>
            <a:off x="4953000" y="315118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1215" name="Oval 15"/>
          <p:cNvSpPr>
            <a:spLocks noChangeArrowheads="1"/>
          </p:cNvSpPr>
          <p:nvPr/>
        </p:nvSpPr>
        <p:spPr bwMode="auto">
          <a:xfrm>
            <a:off x="4410075"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1216" name="Oval 16"/>
          <p:cNvSpPr>
            <a:spLocks noChangeArrowheads="1"/>
          </p:cNvSpPr>
          <p:nvPr/>
        </p:nvSpPr>
        <p:spPr bwMode="auto">
          <a:xfrm>
            <a:off x="3995738" y="367982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1217" name="Oval 17"/>
          <p:cNvSpPr>
            <a:spLocks noChangeArrowheads="1"/>
          </p:cNvSpPr>
          <p:nvPr/>
        </p:nvSpPr>
        <p:spPr bwMode="auto">
          <a:xfrm>
            <a:off x="3695700"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1218" name="Oval 18"/>
          <p:cNvSpPr>
            <a:spLocks noChangeArrowheads="1"/>
          </p:cNvSpPr>
          <p:nvPr/>
        </p:nvSpPr>
        <p:spPr bwMode="auto">
          <a:xfrm>
            <a:off x="3697288" y="17526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1219" name="Oval 19"/>
          <p:cNvSpPr>
            <a:spLocks noChangeArrowheads="1"/>
          </p:cNvSpPr>
          <p:nvPr/>
        </p:nvSpPr>
        <p:spPr bwMode="auto">
          <a:xfrm>
            <a:off x="2911475" y="338137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1220" name="Oval 20"/>
          <p:cNvSpPr>
            <a:spLocks noChangeArrowheads="1"/>
          </p:cNvSpPr>
          <p:nvPr/>
        </p:nvSpPr>
        <p:spPr bwMode="auto">
          <a:xfrm>
            <a:off x="1955800" y="421163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1221" name="Rectangle 21"/>
          <p:cNvSpPr>
            <a:spLocks noChangeArrowheads="1"/>
          </p:cNvSpPr>
          <p:nvPr/>
        </p:nvSpPr>
        <p:spPr bwMode="auto">
          <a:xfrm>
            <a:off x="6877050" y="42926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2</a:t>
            </a:r>
          </a:p>
        </p:txBody>
      </p:sp>
      <p:sp>
        <p:nvSpPr>
          <p:cNvPr id="51222" name="Rectangle 22"/>
          <p:cNvSpPr>
            <a:spLocks noChangeArrowheads="1"/>
          </p:cNvSpPr>
          <p:nvPr/>
        </p:nvSpPr>
        <p:spPr bwMode="auto">
          <a:xfrm>
            <a:off x="6310313" y="2933700"/>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5</a:t>
            </a:r>
          </a:p>
        </p:txBody>
      </p:sp>
      <p:sp>
        <p:nvSpPr>
          <p:cNvPr id="51223" name="Rectangle 23"/>
          <p:cNvSpPr>
            <a:spLocks noChangeArrowheads="1"/>
          </p:cNvSpPr>
          <p:nvPr/>
        </p:nvSpPr>
        <p:spPr bwMode="auto">
          <a:xfrm>
            <a:off x="5003800" y="270827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6</a:t>
            </a:r>
          </a:p>
        </p:txBody>
      </p:sp>
      <p:sp>
        <p:nvSpPr>
          <p:cNvPr id="51224" name="Rectangle 24"/>
          <p:cNvSpPr>
            <a:spLocks noChangeArrowheads="1"/>
          </p:cNvSpPr>
          <p:nvPr/>
        </p:nvSpPr>
        <p:spPr bwMode="auto">
          <a:xfrm>
            <a:off x="4340225" y="280352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7</a:t>
            </a:r>
          </a:p>
        </p:txBody>
      </p:sp>
      <p:sp>
        <p:nvSpPr>
          <p:cNvPr id="51225" name="Rectangle 25"/>
          <p:cNvSpPr>
            <a:spLocks noChangeArrowheads="1"/>
          </p:cNvSpPr>
          <p:nvPr/>
        </p:nvSpPr>
        <p:spPr bwMode="auto">
          <a:xfrm>
            <a:off x="3995738" y="3230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8</a:t>
            </a:r>
          </a:p>
        </p:txBody>
      </p:sp>
      <p:sp>
        <p:nvSpPr>
          <p:cNvPr id="51226" name="Rectangle 26"/>
          <p:cNvSpPr>
            <a:spLocks noChangeArrowheads="1"/>
          </p:cNvSpPr>
          <p:nvPr/>
        </p:nvSpPr>
        <p:spPr bwMode="auto">
          <a:xfrm>
            <a:off x="3708400" y="285273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9</a:t>
            </a:r>
          </a:p>
        </p:txBody>
      </p:sp>
      <p:sp>
        <p:nvSpPr>
          <p:cNvPr id="51227" name="Rectangle 27"/>
          <p:cNvSpPr>
            <a:spLocks noChangeArrowheads="1"/>
          </p:cNvSpPr>
          <p:nvPr/>
        </p:nvSpPr>
        <p:spPr bwMode="auto">
          <a:xfrm>
            <a:off x="3673475" y="1235075"/>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10</a:t>
            </a:r>
          </a:p>
        </p:txBody>
      </p:sp>
      <p:sp>
        <p:nvSpPr>
          <p:cNvPr id="51228" name="Rectangle 28"/>
          <p:cNvSpPr>
            <a:spLocks noChangeArrowheads="1"/>
          </p:cNvSpPr>
          <p:nvPr/>
        </p:nvSpPr>
        <p:spPr bwMode="auto">
          <a:xfrm>
            <a:off x="2492375" y="2852738"/>
            <a:ext cx="41910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11</a:t>
            </a:r>
          </a:p>
        </p:txBody>
      </p:sp>
      <p:sp>
        <p:nvSpPr>
          <p:cNvPr id="51229" name="Rectangle 29"/>
          <p:cNvSpPr>
            <a:spLocks noChangeArrowheads="1"/>
          </p:cNvSpPr>
          <p:nvPr/>
        </p:nvSpPr>
        <p:spPr bwMode="auto">
          <a:xfrm>
            <a:off x="1536700" y="3759200"/>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12</a:t>
            </a:r>
          </a:p>
        </p:txBody>
      </p:sp>
      <p:cxnSp>
        <p:nvCxnSpPr>
          <p:cNvPr id="51235" name="AutoShape 35"/>
          <p:cNvCxnSpPr>
            <a:cxnSpLocks noChangeShapeType="1"/>
          </p:cNvCxnSpPr>
          <p:nvPr/>
        </p:nvCxnSpPr>
        <p:spPr bwMode="auto">
          <a:xfrm flipV="1">
            <a:off x="2998788" y="5089525"/>
            <a:ext cx="3878262" cy="306388"/>
          </a:xfrm>
          <a:prstGeom prst="straightConnector1">
            <a:avLst/>
          </a:prstGeom>
          <a:noFill/>
          <a:ln w="25400">
            <a:solidFill>
              <a:schemeClr val="tx1"/>
            </a:solidFill>
            <a:round/>
            <a:headEnd/>
            <a:tailEnd/>
          </a:ln>
          <a:effectLst/>
        </p:spPr>
      </p:cxnSp>
      <p:cxnSp>
        <p:nvCxnSpPr>
          <p:cNvPr id="51236" name="AutoShape 36"/>
          <p:cNvCxnSpPr>
            <a:cxnSpLocks noChangeShapeType="1"/>
          </p:cNvCxnSpPr>
          <p:nvPr/>
        </p:nvCxnSpPr>
        <p:spPr bwMode="auto">
          <a:xfrm flipV="1">
            <a:off x="6945313" y="4005263"/>
            <a:ext cx="590550" cy="1055687"/>
          </a:xfrm>
          <a:prstGeom prst="straightConnector1">
            <a:avLst/>
          </a:prstGeom>
          <a:noFill/>
          <a:ln w="25400">
            <a:solidFill>
              <a:schemeClr val="tx1"/>
            </a:solidFill>
            <a:round/>
            <a:headEnd/>
            <a:tailEnd/>
          </a:ln>
          <a:effectLst/>
        </p:spPr>
      </p:cxnSp>
      <p:cxnSp>
        <p:nvCxnSpPr>
          <p:cNvPr id="51237" name="AutoShape 37"/>
          <p:cNvCxnSpPr>
            <a:cxnSpLocks noChangeShapeType="1"/>
          </p:cNvCxnSpPr>
          <p:nvPr/>
        </p:nvCxnSpPr>
        <p:spPr bwMode="auto">
          <a:xfrm flipH="1" flipV="1">
            <a:off x="6492875" y="3937000"/>
            <a:ext cx="985838" cy="11113"/>
          </a:xfrm>
          <a:prstGeom prst="straightConnector1">
            <a:avLst/>
          </a:prstGeom>
          <a:noFill/>
          <a:ln w="25400">
            <a:solidFill>
              <a:schemeClr val="tx1"/>
            </a:solidFill>
            <a:round/>
            <a:headEnd/>
            <a:tailEnd/>
          </a:ln>
          <a:effectLst/>
        </p:spPr>
      </p:cxnSp>
      <p:sp>
        <p:nvSpPr>
          <p:cNvPr id="51238" name="AutoShape 38"/>
          <p:cNvSpPr>
            <a:spLocks noChangeArrowheads="1"/>
          </p:cNvSpPr>
          <p:nvPr/>
        </p:nvSpPr>
        <p:spPr bwMode="auto">
          <a:xfrm>
            <a:off x="7488238" y="1662113"/>
            <a:ext cx="784225" cy="157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99"/>
          </a:solidFill>
          <a:ln w="12700">
            <a:solidFill>
              <a:schemeClr val="tx1"/>
            </a:solidFill>
            <a:miter lim="800000"/>
            <a:headEnd/>
            <a:tailEnd/>
          </a:ln>
          <a:effectLst/>
        </p:spPr>
        <p:txBody>
          <a:bodyPr wrap="none" anchor="ctr"/>
          <a:lstStyle/>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4</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3</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0</a:t>
            </a:r>
          </a:p>
        </p:txBody>
      </p:sp>
      <p:sp>
        <p:nvSpPr>
          <p:cNvPr id="51241" name="Rectangle 41"/>
          <p:cNvSpPr>
            <a:spLocks noChangeArrowheads="1"/>
          </p:cNvSpPr>
          <p:nvPr/>
        </p:nvSpPr>
        <p:spPr bwMode="auto">
          <a:xfrm>
            <a:off x="6210300" y="1989138"/>
            <a:ext cx="1397000" cy="519112"/>
          </a:xfrm>
          <a:prstGeom prst="rect">
            <a:avLst/>
          </a:prstGeom>
          <a:noFill/>
          <a:ln w="25400">
            <a:noFill/>
            <a:miter lim="800000"/>
            <a:headEnd/>
            <a:tailEnd/>
          </a:ln>
          <a:effectLst/>
        </p:spPr>
        <p:txBody>
          <a:bodyPr wrap="none">
            <a:spAutoFit/>
          </a:bodyPr>
          <a:lstStyle/>
          <a:p>
            <a:pPr algn="ctr"/>
            <a:r>
              <a:rPr lang="en-US" altLang="zh-TW" sz="2800">
                <a:latin typeface="Times New Roman" pitchFamily="18" charset="0"/>
                <a:ea typeface="標楷體" pitchFamily="65" charset="-120"/>
              </a:rPr>
              <a:t>Stack </a:t>
            </a:r>
            <a:r>
              <a:rPr lang="en-US" altLang="zh-TW" sz="1200">
                <a:latin typeface="Times New Roman" pitchFamily="18" charset="0"/>
                <a:ea typeface="標楷體" pitchFamily="65" charset="-120"/>
              </a:rPr>
              <a:t> </a:t>
            </a:r>
            <a:r>
              <a:rPr lang="en-US" altLang="zh-TW" sz="2800" b="1" i="1">
                <a:solidFill>
                  <a:srgbClr val="FF9999"/>
                </a:solidFill>
                <a:latin typeface="Times New Roman" pitchFamily="18" charset="0"/>
                <a:ea typeface="標楷體" pitchFamily="65" charset="-120"/>
              </a:rPr>
              <a:t>S</a:t>
            </a:r>
            <a:r>
              <a:rPr lang="en-US" altLang="zh-TW" sz="2800">
                <a:latin typeface="Times New Roman" pitchFamily="18" charset="0"/>
                <a:ea typeface="標楷體" pitchFamily="65" charset="-12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Graham-Scan  (5/11)</a:t>
            </a:r>
          </a:p>
        </p:txBody>
      </p:sp>
      <p:sp>
        <p:nvSpPr>
          <p:cNvPr id="55299" name="Oval 3"/>
          <p:cNvSpPr>
            <a:spLocks noChangeArrowheads="1"/>
          </p:cNvSpPr>
          <p:nvPr/>
        </p:nvSpPr>
        <p:spPr bwMode="auto">
          <a:xfrm>
            <a:off x="2973388" y="53594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5300" name="Rectangle 4"/>
          <p:cNvSpPr>
            <a:spLocks noChangeArrowheads="1"/>
          </p:cNvSpPr>
          <p:nvPr/>
        </p:nvSpPr>
        <p:spPr bwMode="auto">
          <a:xfrm>
            <a:off x="6884988" y="4930775"/>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a:t>
            </a:r>
          </a:p>
        </p:txBody>
      </p:sp>
      <p:sp>
        <p:nvSpPr>
          <p:cNvPr id="55301" name="Rectangle 5"/>
          <p:cNvSpPr>
            <a:spLocks noChangeArrowheads="1"/>
          </p:cNvSpPr>
          <p:nvPr/>
        </p:nvSpPr>
        <p:spPr bwMode="auto">
          <a:xfrm>
            <a:off x="2771775" y="5516563"/>
            <a:ext cx="482600" cy="519112"/>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0</a:t>
            </a:r>
          </a:p>
        </p:txBody>
      </p:sp>
      <p:sp>
        <p:nvSpPr>
          <p:cNvPr id="55302" name="Oval 6"/>
          <p:cNvSpPr>
            <a:spLocks noChangeArrowheads="1"/>
          </p:cNvSpPr>
          <p:nvPr/>
        </p:nvSpPr>
        <p:spPr bwMode="auto">
          <a:xfrm>
            <a:off x="6865938" y="5021263"/>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5303" name="Rectangle 7"/>
          <p:cNvSpPr>
            <a:spLocks noChangeArrowheads="1"/>
          </p:cNvSpPr>
          <p:nvPr/>
        </p:nvSpPr>
        <p:spPr bwMode="auto">
          <a:xfrm>
            <a:off x="7696200" y="363378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3</a:t>
            </a:r>
          </a:p>
        </p:txBody>
      </p:sp>
      <p:sp>
        <p:nvSpPr>
          <p:cNvPr id="55304" name="Rectangle 8"/>
          <p:cNvSpPr>
            <a:spLocks noChangeArrowheads="1"/>
          </p:cNvSpPr>
          <p:nvPr/>
        </p:nvSpPr>
        <p:spPr bwMode="auto">
          <a:xfrm>
            <a:off x="5651500" y="38608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4</a:t>
            </a:r>
          </a:p>
        </p:txBody>
      </p:sp>
      <p:sp>
        <p:nvSpPr>
          <p:cNvPr id="55305" name="Oval 9"/>
          <p:cNvSpPr>
            <a:spLocks noChangeArrowheads="1"/>
          </p:cNvSpPr>
          <p:nvPr/>
        </p:nvSpPr>
        <p:spPr bwMode="auto">
          <a:xfrm>
            <a:off x="6696075" y="45656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5306" name="Oval 10"/>
          <p:cNvSpPr>
            <a:spLocks noChangeArrowheads="1"/>
          </p:cNvSpPr>
          <p:nvPr/>
        </p:nvSpPr>
        <p:spPr bwMode="auto">
          <a:xfrm>
            <a:off x="7467600"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55307" name="Oval 11"/>
          <p:cNvSpPr>
            <a:spLocks noChangeArrowheads="1"/>
          </p:cNvSpPr>
          <p:nvPr/>
        </p:nvSpPr>
        <p:spPr bwMode="auto">
          <a:xfrm>
            <a:off x="6453188"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55308" name="Oval 12"/>
          <p:cNvSpPr>
            <a:spLocks noChangeArrowheads="1"/>
          </p:cNvSpPr>
          <p:nvPr/>
        </p:nvSpPr>
        <p:spPr bwMode="auto">
          <a:xfrm>
            <a:off x="6138863" y="3322638"/>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55309" name="Oval 13"/>
          <p:cNvSpPr>
            <a:spLocks noChangeArrowheads="1"/>
          </p:cNvSpPr>
          <p:nvPr/>
        </p:nvSpPr>
        <p:spPr bwMode="auto">
          <a:xfrm>
            <a:off x="4953000" y="315118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5310" name="Oval 14"/>
          <p:cNvSpPr>
            <a:spLocks noChangeArrowheads="1"/>
          </p:cNvSpPr>
          <p:nvPr/>
        </p:nvSpPr>
        <p:spPr bwMode="auto">
          <a:xfrm>
            <a:off x="4410075"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5311" name="Oval 15"/>
          <p:cNvSpPr>
            <a:spLocks noChangeArrowheads="1"/>
          </p:cNvSpPr>
          <p:nvPr/>
        </p:nvSpPr>
        <p:spPr bwMode="auto">
          <a:xfrm>
            <a:off x="3995738" y="367982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5312" name="Oval 16"/>
          <p:cNvSpPr>
            <a:spLocks noChangeArrowheads="1"/>
          </p:cNvSpPr>
          <p:nvPr/>
        </p:nvSpPr>
        <p:spPr bwMode="auto">
          <a:xfrm>
            <a:off x="3695700"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5313" name="Oval 17"/>
          <p:cNvSpPr>
            <a:spLocks noChangeArrowheads="1"/>
          </p:cNvSpPr>
          <p:nvPr/>
        </p:nvSpPr>
        <p:spPr bwMode="auto">
          <a:xfrm>
            <a:off x="3697288" y="17526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5314" name="Oval 18"/>
          <p:cNvSpPr>
            <a:spLocks noChangeArrowheads="1"/>
          </p:cNvSpPr>
          <p:nvPr/>
        </p:nvSpPr>
        <p:spPr bwMode="auto">
          <a:xfrm>
            <a:off x="2911475" y="338137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5315" name="Oval 19"/>
          <p:cNvSpPr>
            <a:spLocks noChangeArrowheads="1"/>
          </p:cNvSpPr>
          <p:nvPr/>
        </p:nvSpPr>
        <p:spPr bwMode="auto">
          <a:xfrm>
            <a:off x="1955800" y="421163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5316" name="Rectangle 20"/>
          <p:cNvSpPr>
            <a:spLocks noChangeArrowheads="1"/>
          </p:cNvSpPr>
          <p:nvPr/>
        </p:nvSpPr>
        <p:spPr bwMode="auto">
          <a:xfrm>
            <a:off x="6877050" y="42926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2</a:t>
            </a:r>
          </a:p>
        </p:txBody>
      </p:sp>
      <p:sp>
        <p:nvSpPr>
          <p:cNvPr id="55317" name="Rectangle 21"/>
          <p:cNvSpPr>
            <a:spLocks noChangeArrowheads="1"/>
          </p:cNvSpPr>
          <p:nvPr/>
        </p:nvSpPr>
        <p:spPr bwMode="auto">
          <a:xfrm>
            <a:off x="6310313" y="2933700"/>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5</a:t>
            </a:r>
          </a:p>
        </p:txBody>
      </p:sp>
      <p:sp>
        <p:nvSpPr>
          <p:cNvPr id="55318" name="Rectangle 22"/>
          <p:cNvSpPr>
            <a:spLocks noChangeArrowheads="1"/>
          </p:cNvSpPr>
          <p:nvPr/>
        </p:nvSpPr>
        <p:spPr bwMode="auto">
          <a:xfrm>
            <a:off x="5003800" y="270827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6</a:t>
            </a:r>
          </a:p>
        </p:txBody>
      </p:sp>
      <p:sp>
        <p:nvSpPr>
          <p:cNvPr id="55319" name="Rectangle 23"/>
          <p:cNvSpPr>
            <a:spLocks noChangeArrowheads="1"/>
          </p:cNvSpPr>
          <p:nvPr/>
        </p:nvSpPr>
        <p:spPr bwMode="auto">
          <a:xfrm>
            <a:off x="4340225" y="280352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7</a:t>
            </a:r>
          </a:p>
        </p:txBody>
      </p:sp>
      <p:sp>
        <p:nvSpPr>
          <p:cNvPr id="55320" name="Rectangle 24"/>
          <p:cNvSpPr>
            <a:spLocks noChangeArrowheads="1"/>
          </p:cNvSpPr>
          <p:nvPr/>
        </p:nvSpPr>
        <p:spPr bwMode="auto">
          <a:xfrm>
            <a:off x="3995738" y="3230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8</a:t>
            </a:r>
          </a:p>
        </p:txBody>
      </p:sp>
      <p:sp>
        <p:nvSpPr>
          <p:cNvPr id="55321" name="Rectangle 25"/>
          <p:cNvSpPr>
            <a:spLocks noChangeArrowheads="1"/>
          </p:cNvSpPr>
          <p:nvPr/>
        </p:nvSpPr>
        <p:spPr bwMode="auto">
          <a:xfrm>
            <a:off x="3708400" y="285273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9</a:t>
            </a:r>
          </a:p>
        </p:txBody>
      </p:sp>
      <p:sp>
        <p:nvSpPr>
          <p:cNvPr id="55322" name="Rectangle 26"/>
          <p:cNvSpPr>
            <a:spLocks noChangeArrowheads="1"/>
          </p:cNvSpPr>
          <p:nvPr/>
        </p:nvSpPr>
        <p:spPr bwMode="auto">
          <a:xfrm>
            <a:off x="3673475" y="1235075"/>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10</a:t>
            </a:r>
          </a:p>
        </p:txBody>
      </p:sp>
      <p:sp>
        <p:nvSpPr>
          <p:cNvPr id="55323" name="Rectangle 27"/>
          <p:cNvSpPr>
            <a:spLocks noChangeArrowheads="1"/>
          </p:cNvSpPr>
          <p:nvPr/>
        </p:nvSpPr>
        <p:spPr bwMode="auto">
          <a:xfrm>
            <a:off x="2492375" y="2852738"/>
            <a:ext cx="41910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11</a:t>
            </a:r>
          </a:p>
        </p:txBody>
      </p:sp>
      <p:sp>
        <p:nvSpPr>
          <p:cNvPr id="55324" name="Rectangle 28"/>
          <p:cNvSpPr>
            <a:spLocks noChangeArrowheads="1"/>
          </p:cNvSpPr>
          <p:nvPr/>
        </p:nvSpPr>
        <p:spPr bwMode="auto">
          <a:xfrm>
            <a:off x="1536700" y="3759200"/>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12</a:t>
            </a:r>
          </a:p>
        </p:txBody>
      </p:sp>
      <p:cxnSp>
        <p:nvCxnSpPr>
          <p:cNvPr id="55330" name="AutoShape 34"/>
          <p:cNvCxnSpPr>
            <a:cxnSpLocks noChangeShapeType="1"/>
          </p:cNvCxnSpPr>
          <p:nvPr/>
        </p:nvCxnSpPr>
        <p:spPr bwMode="auto">
          <a:xfrm flipV="1">
            <a:off x="2998788" y="5089525"/>
            <a:ext cx="3878262" cy="306388"/>
          </a:xfrm>
          <a:prstGeom prst="straightConnector1">
            <a:avLst/>
          </a:prstGeom>
          <a:noFill/>
          <a:ln w="25400">
            <a:solidFill>
              <a:schemeClr val="tx1"/>
            </a:solidFill>
            <a:round/>
            <a:headEnd/>
            <a:tailEnd/>
          </a:ln>
          <a:effectLst/>
        </p:spPr>
      </p:cxnSp>
      <p:cxnSp>
        <p:nvCxnSpPr>
          <p:cNvPr id="55331" name="AutoShape 35"/>
          <p:cNvCxnSpPr>
            <a:cxnSpLocks noChangeShapeType="1"/>
          </p:cNvCxnSpPr>
          <p:nvPr/>
        </p:nvCxnSpPr>
        <p:spPr bwMode="auto">
          <a:xfrm flipV="1">
            <a:off x="6945313" y="4005263"/>
            <a:ext cx="590550" cy="1055687"/>
          </a:xfrm>
          <a:prstGeom prst="straightConnector1">
            <a:avLst/>
          </a:prstGeom>
          <a:noFill/>
          <a:ln w="25400">
            <a:solidFill>
              <a:schemeClr val="tx1"/>
            </a:solidFill>
            <a:round/>
            <a:headEnd/>
            <a:tailEnd/>
          </a:ln>
          <a:effectLst/>
        </p:spPr>
      </p:cxnSp>
      <p:cxnSp>
        <p:nvCxnSpPr>
          <p:cNvPr id="55332" name="AutoShape 36"/>
          <p:cNvCxnSpPr>
            <a:cxnSpLocks noChangeShapeType="1"/>
          </p:cNvCxnSpPr>
          <p:nvPr/>
        </p:nvCxnSpPr>
        <p:spPr bwMode="auto">
          <a:xfrm flipH="1" flipV="1">
            <a:off x="6492875" y="3937000"/>
            <a:ext cx="958850" cy="68263"/>
          </a:xfrm>
          <a:prstGeom prst="straightConnector1">
            <a:avLst/>
          </a:prstGeom>
          <a:noFill/>
          <a:ln w="25400">
            <a:solidFill>
              <a:schemeClr val="hlink"/>
            </a:solidFill>
            <a:prstDash val="dash"/>
            <a:round/>
            <a:headEnd/>
            <a:tailEnd/>
          </a:ln>
          <a:effectLst/>
        </p:spPr>
      </p:cxnSp>
      <p:cxnSp>
        <p:nvCxnSpPr>
          <p:cNvPr id="55333" name="AutoShape 37"/>
          <p:cNvCxnSpPr>
            <a:cxnSpLocks noChangeShapeType="1"/>
          </p:cNvCxnSpPr>
          <p:nvPr/>
        </p:nvCxnSpPr>
        <p:spPr bwMode="auto">
          <a:xfrm flipH="1" flipV="1">
            <a:off x="6207125" y="3390900"/>
            <a:ext cx="285750" cy="546100"/>
          </a:xfrm>
          <a:prstGeom prst="straightConnector1">
            <a:avLst/>
          </a:prstGeom>
          <a:noFill/>
          <a:ln w="25400">
            <a:solidFill>
              <a:schemeClr val="hlink"/>
            </a:solidFill>
            <a:prstDash val="dash"/>
            <a:round/>
            <a:headEnd/>
            <a:tailEnd/>
          </a:ln>
          <a:effectLst/>
        </p:spPr>
      </p:cxnSp>
      <p:cxnSp>
        <p:nvCxnSpPr>
          <p:cNvPr id="55334" name="AutoShape 38"/>
          <p:cNvCxnSpPr>
            <a:cxnSpLocks noChangeShapeType="1"/>
          </p:cNvCxnSpPr>
          <p:nvPr/>
        </p:nvCxnSpPr>
        <p:spPr bwMode="auto">
          <a:xfrm flipH="1" flipV="1">
            <a:off x="6207125" y="3333750"/>
            <a:ext cx="1339850" cy="642938"/>
          </a:xfrm>
          <a:prstGeom prst="straightConnector1">
            <a:avLst/>
          </a:prstGeom>
          <a:noFill/>
          <a:ln w="25400">
            <a:solidFill>
              <a:schemeClr val="tx1"/>
            </a:solidFill>
            <a:round/>
            <a:headEnd/>
            <a:tailEnd/>
          </a:ln>
          <a:effectLst/>
        </p:spPr>
      </p:cxnSp>
      <p:sp>
        <p:nvSpPr>
          <p:cNvPr id="55335" name="AutoShape 39"/>
          <p:cNvSpPr>
            <a:spLocks noChangeArrowheads="1"/>
          </p:cNvSpPr>
          <p:nvPr/>
        </p:nvSpPr>
        <p:spPr bwMode="auto">
          <a:xfrm>
            <a:off x="7488238" y="1662113"/>
            <a:ext cx="784225" cy="157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99"/>
          </a:solidFill>
          <a:ln w="12700">
            <a:solidFill>
              <a:schemeClr val="tx1"/>
            </a:solidFill>
            <a:miter lim="800000"/>
            <a:headEnd/>
            <a:tailEnd/>
          </a:ln>
          <a:effectLst/>
        </p:spPr>
        <p:txBody>
          <a:bodyPr wrap="none" anchor="ctr"/>
          <a:lstStyle/>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5</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3</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0</a:t>
            </a:r>
          </a:p>
        </p:txBody>
      </p:sp>
      <p:sp>
        <p:nvSpPr>
          <p:cNvPr id="55337" name="Rectangle 41"/>
          <p:cNvSpPr>
            <a:spLocks noChangeArrowheads="1"/>
          </p:cNvSpPr>
          <p:nvPr/>
        </p:nvSpPr>
        <p:spPr bwMode="auto">
          <a:xfrm>
            <a:off x="6210300" y="1989138"/>
            <a:ext cx="1397000" cy="519112"/>
          </a:xfrm>
          <a:prstGeom prst="rect">
            <a:avLst/>
          </a:prstGeom>
          <a:noFill/>
          <a:ln w="25400">
            <a:noFill/>
            <a:miter lim="800000"/>
            <a:headEnd/>
            <a:tailEnd/>
          </a:ln>
          <a:effectLst/>
        </p:spPr>
        <p:txBody>
          <a:bodyPr wrap="none">
            <a:spAutoFit/>
          </a:bodyPr>
          <a:lstStyle/>
          <a:p>
            <a:pPr algn="ctr"/>
            <a:r>
              <a:rPr lang="en-US" altLang="zh-TW" sz="2800">
                <a:latin typeface="Times New Roman" pitchFamily="18" charset="0"/>
                <a:ea typeface="標楷體" pitchFamily="65" charset="-120"/>
              </a:rPr>
              <a:t>Stack </a:t>
            </a:r>
            <a:r>
              <a:rPr lang="en-US" altLang="zh-TW" sz="1200">
                <a:latin typeface="Times New Roman" pitchFamily="18" charset="0"/>
                <a:ea typeface="標楷體" pitchFamily="65" charset="-120"/>
              </a:rPr>
              <a:t> </a:t>
            </a:r>
            <a:r>
              <a:rPr lang="en-US" altLang="zh-TW" sz="2800" b="1" i="1">
                <a:solidFill>
                  <a:srgbClr val="FF9999"/>
                </a:solidFill>
                <a:latin typeface="Times New Roman" pitchFamily="18" charset="0"/>
                <a:ea typeface="標楷體" pitchFamily="65" charset="-120"/>
              </a:rPr>
              <a:t>S</a:t>
            </a:r>
            <a:r>
              <a:rPr lang="en-US" altLang="zh-TW" sz="2800">
                <a:latin typeface="Times New Roman" pitchFamily="18" charset="0"/>
                <a:ea typeface="標楷體" pitchFamily="65" charset="-12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868362"/>
          </a:xfrm>
        </p:spPr>
        <p:txBody>
          <a:bodyPr/>
          <a:lstStyle/>
          <a:p>
            <a:r>
              <a:rPr lang="en-US" dirty="0" smtClean="0"/>
              <a:t>Convex Hull</a:t>
            </a:r>
            <a:endParaRPr lang="en-US" dirty="0">
              <a:solidFill>
                <a:srgbClr val="FF0000"/>
              </a:solidFill>
            </a:endParaRPr>
          </a:p>
        </p:txBody>
      </p:sp>
      <p:sp>
        <p:nvSpPr>
          <p:cNvPr id="5" name="Footer Placeholder 4"/>
          <p:cNvSpPr>
            <a:spLocks noGrp="1"/>
          </p:cNvSpPr>
          <p:nvPr>
            <p:ph type="ftr" sz="quarter" idx="11"/>
          </p:nvPr>
        </p:nvSpPr>
        <p:spPr/>
        <p:txBody>
          <a:bodyPr/>
          <a:lstStyle/>
          <a:p>
            <a:r>
              <a:rPr lang="en-US" smtClean="0"/>
              <a:t>Prof. Bibhudatta Sahoo, Department of CSE, NIT Rourkela, India</a:t>
            </a:r>
            <a:endParaRPr lang="en-US" dirty="0"/>
          </a:p>
        </p:txBody>
      </p:sp>
      <p:sp>
        <p:nvSpPr>
          <p:cNvPr id="4" name="Slide Number Placeholder 3"/>
          <p:cNvSpPr>
            <a:spLocks noGrp="1"/>
          </p:cNvSpPr>
          <p:nvPr>
            <p:ph type="sldNum" sz="quarter" idx="12"/>
          </p:nvPr>
        </p:nvSpPr>
        <p:spPr/>
        <p:txBody>
          <a:bodyPr/>
          <a:lstStyle/>
          <a:p>
            <a:fld id="{A7262AAC-8228-4F48-A389-F777E1B7F37E}" type="slidenum">
              <a:rPr lang="en-US" smtClean="0"/>
              <a:pPr/>
              <a:t>2</a:t>
            </a:fld>
            <a:endParaRPr lang="en-US"/>
          </a:p>
        </p:txBody>
      </p:sp>
      <p:sp>
        <p:nvSpPr>
          <p:cNvPr id="3" name="Content Placeholder 2"/>
          <p:cNvSpPr>
            <a:spLocks noGrp="1"/>
          </p:cNvSpPr>
          <p:nvPr>
            <p:ph sz="quarter" idx="1"/>
          </p:nvPr>
        </p:nvSpPr>
        <p:spPr>
          <a:xfrm>
            <a:off x="457200" y="1295400"/>
            <a:ext cx="8229600" cy="4724400"/>
          </a:xfrm>
        </p:spPr>
        <p:txBody>
          <a:bodyPr>
            <a:normAutofit/>
          </a:bodyPr>
          <a:lstStyle/>
          <a:p>
            <a:pPr marL="463550" indent="-463550" algn="just"/>
            <a:r>
              <a:rPr lang="en-US" dirty="0" smtClean="0">
                <a:latin typeface="Calibri" pitchFamily="34" charset="0"/>
              </a:rPr>
              <a:t>most ubiquitous structure in  computational geometry</a:t>
            </a:r>
          </a:p>
          <a:p>
            <a:pPr marL="463550" indent="-463550" algn="just"/>
            <a:r>
              <a:rPr lang="en-US" dirty="0" smtClean="0">
                <a:latin typeface="Calibri" pitchFamily="34" charset="0"/>
              </a:rPr>
              <a:t>useful to construct other structures </a:t>
            </a:r>
          </a:p>
          <a:p>
            <a:pPr marL="463550" indent="-463550" algn="just"/>
            <a:r>
              <a:rPr lang="en-US" dirty="0" smtClean="0">
                <a:latin typeface="Calibri" pitchFamily="34" charset="0"/>
              </a:rPr>
              <a:t> many applications: robot motion planning, shape analysis etc.</a:t>
            </a:r>
          </a:p>
          <a:p>
            <a:pPr marL="463550" indent="-463550" algn="just"/>
            <a:r>
              <a:rPr lang="en-US" dirty="0" smtClean="0">
                <a:latin typeface="Calibri" pitchFamily="34" charset="0"/>
              </a:rPr>
              <a:t>a beautiful object, one of the early success stories in computational geometry that sparked interest among Computer Scientists  by the invention of O(</a:t>
            </a:r>
            <a:r>
              <a:rPr lang="en-US" dirty="0" err="1" smtClean="0">
                <a:latin typeface="Calibri" pitchFamily="34" charset="0"/>
              </a:rPr>
              <a:t>nlogn</a:t>
            </a:r>
            <a:r>
              <a:rPr lang="en-US" dirty="0" smtClean="0">
                <a:latin typeface="Calibri" pitchFamily="34" charset="0"/>
              </a:rPr>
              <a:t>) algorithm   rather than a O(n**3) algorithm.</a:t>
            </a:r>
          </a:p>
          <a:p>
            <a:pPr marL="463550" indent="-463550" algn="just"/>
            <a:r>
              <a:rPr lang="en-US" dirty="0" smtClean="0">
                <a:latin typeface="Calibri" pitchFamily="34" charset="0"/>
              </a:rPr>
              <a:t>intimately related to sorting algorithm for both lower and upper bound.</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Graham-Scan  (6/11)</a:t>
            </a:r>
          </a:p>
        </p:txBody>
      </p:sp>
      <p:sp>
        <p:nvSpPr>
          <p:cNvPr id="57347" name="Oval 3"/>
          <p:cNvSpPr>
            <a:spLocks noChangeArrowheads="1"/>
          </p:cNvSpPr>
          <p:nvPr/>
        </p:nvSpPr>
        <p:spPr bwMode="auto">
          <a:xfrm>
            <a:off x="2973388" y="53594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7348" name="Rectangle 4"/>
          <p:cNvSpPr>
            <a:spLocks noChangeArrowheads="1"/>
          </p:cNvSpPr>
          <p:nvPr/>
        </p:nvSpPr>
        <p:spPr bwMode="auto">
          <a:xfrm>
            <a:off x="6884988" y="4930775"/>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a:t>
            </a:r>
          </a:p>
        </p:txBody>
      </p:sp>
      <p:sp>
        <p:nvSpPr>
          <p:cNvPr id="57349" name="Rectangle 5"/>
          <p:cNvSpPr>
            <a:spLocks noChangeArrowheads="1"/>
          </p:cNvSpPr>
          <p:nvPr/>
        </p:nvSpPr>
        <p:spPr bwMode="auto">
          <a:xfrm>
            <a:off x="2771775" y="5516563"/>
            <a:ext cx="482600" cy="519112"/>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0</a:t>
            </a:r>
          </a:p>
        </p:txBody>
      </p:sp>
      <p:sp>
        <p:nvSpPr>
          <p:cNvPr id="57350" name="Oval 6"/>
          <p:cNvSpPr>
            <a:spLocks noChangeArrowheads="1"/>
          </p:cNvSpPr>
          <p:nvPr/>
        </p:nvSpPr>
        <p:spPr bwMode="auto">
          <a:xfrm>
            <a:off x="6865938" y="5021263"/>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7351" name="Rectangle 7"/>
          <p:cNvSpPr>
            <a:spLocks noChangeArrowheads="1"/>
          </p:cNvSpPr>
          <p:nvPr/>
        </p:nvSpPr>
        <p:spPr bwMode="auto">
          <a:xfrm>
            <a:off x="7696200" y="363378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3</a:t>
            </a:r>
          </a:p>
        </p:txBody>
      </p:sp>
      <p:sp>
        <p:nvSpPr>
          <p:cNvPr id="57352" name="Rectangle 8"/>
          <p:cNvSpPr>
            <a:spLocks noChangeArrowheads="1"/>
          </p:cNvSpPr>
          <p:nvPr/>
        </p:nvSpPr>
        <p:spPr bwMode="auto">
          <a:xfrm>
            <a:off x="5651500" y="38608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4</a:t>
            </a:r>
          </a:p>
        </p:txBody>
      </p:sp>
      <p:sp>
        <p:nvSpPr>
          <p:cNvPr id="57353" name="Oval 9"/>
          <p:cNvSpPr>
            <a:spLocks noChangeArrowheads="1"/>
          </p:cNvSpPr>
          <p:nvPr/>
        </p:nvSpPr>
        <p:spPr bwMode="auto">
          <a:xfrm>
            <a:off x="6696075" y="45656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7354" name="Oval 10"/>
          <p:cNvSpPr>
            <a:spLocks noChangeArrowheads="1"/>
          </p:cNvSpPr>
          <p:nvPr/>
        </p:nvSpPr>
        <p:spPr bwMode="auto">
          <a:xfrm>
            <a:off x="7467600"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57355" name="Oval 11"/>
          <p:cNvSpPr>
            <a:spLocks noChangeArrowheads="1"/>
          </p:cNvSpPr>
          <p:nvPr/>
        </p:nvSpPr>
        <p:spPr bwMode="auto">
          <a:xfrm>
            <a:off x="6453188"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57356" name="Oval 12"/>
          <p:cNvSpPr>
            <a:spLocks noChangeArrowheads="1"/>
          </p:cNvSpPr>
          <p:nvPr/>
        </p:nvSpPr>
        <p:spPr bwMode="auto">
          <a:xfrm>
            <a:off x="6138863" y="3322638"/>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57357" name="Oval 13"/>
          <p:cNvSpPr>
            <a:spLocks noChangeArrowheads="1"/>
          </p:cNvSpPr>
          <p:nvPr/>
        </p:nvSpPr>
        <p:spPr bwMode="auto">
          <a:xfrm>
            <a:off x="4953000" y="315118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7358" name="Oval 14"/>
          <p:cNvSpPr>
            <a:spLocks noChangeArrowheads="1"/>
          </p:cNvSpPr>
          <p:nvPr/>
        </p:nvSpPr>
        <p:spPr bwMode="auto">
          <a:xfrm>
            <a:off x="4410075"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7359" name="Oval 15"/>
          <p:cNvSpPr>
            <a:spLocks noChangeArrowheads="1"/>
          </p:cNvSpPr>
          <p:nvPr/>
        </p:nvSpPr>
        <p:spPr bwMode="auto">
          <a:xfrm>
            <a:off x="3995738" y="367982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7360" name="Oval 16"/>
          <p:cNvSpPr>
            <a:spLocks noChangeArrowheads="1"/>
          </p:cNvSpPr>
          <p:nvPr/>
        </p:nvSpPr>
        <p:spPr bwMode="auto">
          <a:xfrm>
            <a:off x="3695700"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7361" name="Oval 17"/>
          <p:cNvSpPr>
            <a:spLocks noChangeArrowheads="1"/>
          </p:cNvSpPr>
          <p:nvPr/>
        </p:nvSpPr>
        <p:spPr bwMode="auto">
          <a:xfrm>
            <a:off x="3697288" y="17526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7362" name="Oval 18"/>
          <p:cNvSpPr>
            <a:spLocks noChangeArrowheads="1"/>
          </p:cNvSpPr>
          <p:nvPr/>
        </p:nvSpPr>
        <p:spPr bwMode="auto">
          <a:xfrm>
            <a:off x="2911475" y="338137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7363" name="Oval 19"/>
          <p:cNvSpPr>
            <a:spLocks noChangeArrowheads="1"/>
          </p:cNvSpPr>
          <p:nvPr/>
        </p:nvSpPr>
        <p:spPr bwMode="auto">
          <a:xfrm>
            <a:off x="1955800" y="421163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7364" name="Rectangle 20"/>
          <p:cNvSpPr>
            <a:spLocks noChangeArrowheads="1"/>
          </p:cNvSpPr>
          <p:nvPr/>
        </p:nvSpPr>
        <p:spPr bwMode="auto">
          <a:xfrm>
            <a:off x="6877050" y="42926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2</a:t>
            </a:r>
          </a:p>
        </p:txBody>
      </p:sp>
      <p:sp>
        <p:nvSpPr>
          <p:cNvPr id="57365" name="Rectangle 21"/>
          <p:cNvSpPr>
            <a:spLocks noChangeArrowheads="1"/>
          </p:cNvSpPr>
          <p:nvPr/>
        </p:nvSpPr>
        <p:spPr bwMode="auto">
          <a:xfrm>
            <a:off x="6310313" y="2933700"/>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5</a:t>
            </a:r>
          </a:p>
        </p:txBody>
      </p:sp>
      <p:sp>
        <p:nvSpPr>
          <p:cNvPr id="57366" name="Rectangle 22"/>
          <p:cNvSpPr>
            <a:spLocks noChangeArrowheads="1"/>
          </p:cNvSpPr>
          <p:nvPr/>
        </p:nvSpPr>
        <p:spPr bwMode="auto">
          <a:xfrm>
            <a:off x="5003800" y="270827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6</a:t>
            </a:r>
          </a:p>
        </p:txBody>
      </p:sp>
      <p:sp>
        <p:nvSpPr>
          <p:cNvPr id="57367" name="Rectangle 23"/>
          <p:cNvSpPr>
            <a:spLocks noChangeArrowheads="1"/>
          </p:cNvSpPr>
          <p:nvPr/>
        </p:nvSpPr>
        <p:spPr bwMode="auto">
          <a:xfrm>
            <a:off x="4340225" y="280352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7</a:t>
            </a:r>
          </a:p>
        </p:txBody>
      </p:sp>
      <p:sp>
        <p:nvSpPr>
          <p:cNvPr id="57368" name="Rectangle 24"/>
          <p:cNvSpPr>
            <a:spLocks noChangeArrowheads="1"/>
          </p:cNvSpPr>
          <p:nvPr/>
        </p:nvSpPr>
        <p:spPr bwMode="auto">
          <a:xfrm>
            <a:off x="3995738" y="3230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8</a:t>
            </a:r>
          </a:p>
        </p:txBody>
      </p:sp>
      <p:sp>
        <p:nvSpPr>
          <p:cNvPr id="57369" name="Rectangle 25"/>
          <p:cNvSpPr>
            <a:spLocks noChangeArrowheads="1"/>
          </p:cNvSpPr>
          <p:nvPr/>
        </p:nvSpPr>
        <p:spPr bwMode="auto">
          <a:xfrm>
            <a:off x="3708400" y="285273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9</a:t>
            </a:r>
          </a:p>
        </p:txBody>
      </p:sp>
      <p:sp>
        <p:nvSpPr>
          <p:cNvPr id="57370" name="Rectangle 26"/>
          <p:cNvSpPr>
            <a:spLocks noChangeArrowheads="1"/>
          </p:cNvSpPr>
          <p:nvPr/>
        </p:nvSpPr>
        <p:spPr bwMode="auto">
          <a:xfrm>
            <a:off x="3673475" y="1235075"/>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10</a:t>
            </a:r>
          </a:p>
        </p:txBody>
      </p:sp>
      <p:sp>
        <p:nvSpPr>
          <p:cNvPr id="57371" name="Rectangle 27"/>
          <p:cNvSpPr>
            <a:spLocks noChangeArrowheads="1"/>
          </p:cNvSpPr>
          <p:nvPr/>
        </p:nvSpPr>
        <p:spPr bwMode="auto">
          <a:xfrm>
            <a:off x="2492375" y="2852738"/>
            <a:ext cx="41910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11</a:t>
            </a:r>
          </a:p>
        </p:txBody>
      </p:sp>
      <p:sp>
        <p:nvSpPr>
          <p:cNvPr id="57372" name="Rectangle 28"/>
          <p:cNvSpPr>
            <a:spLocks noChangeArrowheads="1"/>
          </p:cNvSpPr>
          <p:nvPr/>
        </p:nvSpPr>
        <p:spPr bwMode="auto">
          <a:xfrm>
            <a:off x="1536700" y="3759200"/>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12</a:t>
            </a:r>
          </a:p>
        </p:txBody>
      </p:sp>
      <p:cxnSp>
        <p:nvCxnSpPr>
          <p:cNvPr id="57380" name="AutoShape 36"/>
          <p:cNvCxnSpPr>
            <a:cxnSpLocks noChangeShapeType="1"/>
          </p:cNvCxnSpPr>
          <p:nvPr/>
        </p:nvCxnSpPr>
        <p:spPr bwMode="auto">
          <a:xfrm flipV="1">
            <a:off x="2998788" y="5089525"/>
            <a:ext cx="3878262" cy="306388"/>
          </a:xfrm>
          <a:prstGeom prst="straightConnector1">
            <a:avLst/>
          </a:prstGeom>
          <a:noFill/>
          <a:ln w="25400">
            <a:solidFill>
              <a:schemeClr val="tx1"/>
            </a:solidFill>
            <a:round/>
            <a:headEnd/>
            <a:tailEnd/>
          </a:ln>
          <a:effectLst/>
        </p:spPr>
      </p:cxnSp>
      <p:cxnSp>
        <p:nvCxnSpPr>
          <p:cNvPr id="57381" name="AutoShape 37"/>
          <p:cNvCxnSpPr>
            <a:cxnSpLocks noChangeShapeType="1"/>
          </p:cNvCxnSpPr>
          <p:nvPr/>
        </p:nvCxnSpPr>
        <p:spPr bwMode="auto">
          <a:xfrm flipV="1">
            <a:off x="6945313" y="4005263"/>
            <a:ext cx="590550" cy="1055687"/>
          </a:xfrm>
          <a:prstGeom prst="straightConnector1">
            <a:avLst/>
          </a:prstGeom>
          <a:noFill/>
          <a:ln w="25400">
            <a:solidFill>
              <a:schemeClr val="tx1"/>
            </a:solidFill>
            <a:round/>
            <a:headEnd/>
            <a:tailEnd/>
          </a:ln>
          <a:effectLst/>
        </p:spPr>
      </p:cxnSp>
      <p:cxnSp>
        <p:nvCxnSpPr>
          <p:cNvPr id="57382" name="AutoShape 38"/>
          <p:cNvCxnSpPr>
            <a:cxnSpLocks noChangeShapeType="1"/>
          </p:cNvCxnSpPr>
          <p:nvPr/>
        </p:nvCxnSpPr>
        <p:spPr bwMode="auto">
          <a:xfrm flipH="1" flipV="1">
            <a:off x="6207125" y="3333750"/>
            <a:ext cx="1339850" cy="642938"/>
          </a:xfrm>
          <a:prstGeom prst="straightConnector1">
            <a:avLst/>
          </a:prstGeom>
          <a:noFill/>
          <a:ln w="25400">
            <a:solidFill>
              <a:schemeClr val="tx1"/>
            </a:solidFill>
            <a:round/>
            <a:headEnd/>
            <a:tailEnd/>
          </a:ln>
          <a:effectLst/>
        </p:spPr>
      </p:cxnSp>
      <p:cxnSp>
        <p:nvCxnSpPr>
          <p:cNvPr id="57383" name="AutoShape 39"/>
          <p:cNvCxnSpPr>
            <a:cxnSpLocks noChangeShapeType="1"/>
          </p:cNvCxnSpPr>
          <p:nvPr/>
        </p:nvCxnSpPr>
        <p:spPr bwMode="auto">
          <a:xfrm flipH="1" flipV="1">
            <a:off x="5021263" y="3162300"/>
            <a:ext cx="1128712" cy="171450"/>
          </a:xfrm>
          <a:prstGeom prst="straightConnector1">
            <a:avLst/>
          </a:prstGeom>
          <a:noFill/>
          <a:ln w="25400">
            <a:solidFill>
              <a:schemeClr val="tx1"/>
            </a:solidFill>
            <a:round/>
            <a:headEnd/>
            <a:tailEnd/>
          </a:ln>
          <a:effectLst/>
        </p:spPr>
      </p:cxnSp>
      <p:cxnSp>
        <p:nvCxnSpPr>
          <p:cNvPr id="57384" name="AutoShape 40"/>
          <p:cNvCxnSpPr>
            <a:cxnSpLocks noChangeShapeType="1"/>
          </p:cNvCxnSpPr>
          <p:nvPr/>
        </p:nvCxnSpPr>
        <p:spPr bwMode="auto">
          <a:xfrm flipH="1">
            <a:off x="4478338" y="3151188"/>
            <a:ext cx="514350" cy="168275"/>
          </a:xfrm>
          <a:prstGeom prst="straightConnector1">
            <a:avLst/>
          </a:prstGeom>
          <a:noFill/>
          <a:ln w="25400">
            <a:solidFill>
              <a:schemeClr val="tx1"/>
            </a:solidFill>
            <a:round/>
            <a:headEnd/>
            <a:tailEnd/>
          </a:ln>
          <a:effectLst/>
        </p:spPr>
      </p:cxnSp>
      <p:cxnSp>
        <p:nvCxnSpPr>
          <p:cNvPr id="57385" name="AutoShape 41"/>
          <p:cNvCxnSpPr>
            <a:cxnSpLocks noChangeShapeType="1"/>
          </p:cNvCxnSpPr>
          <p:nvPr/>
        </p:nvCxnSpPr>
        <p:spPr bwMode="auto">
          <a:xfrm flipH="1">
            <a:off x="4064000" y="3376613"/>
            <a:ext cx="357188" cy="314325"/>
          </a:xfrm>
          <a:prstGeom prst="straightConnector1">
            <a:avLst/>
          </a:prstGeom>
          <a:noFill/>
          <a:ln w="25400">
            <a:solidFill>
              <a:schemeClr val="tx1"/>
            </a:solidFill>
            <a:round/>
            <a:headEnd/>
            <a:tailEnd/>
          </a:ln>
          <a:effectLst/>
        </p:spPr>
      </p:cxnSp>
      <p:sp>
        <p:nvSpPr>
          <p:cNvPr id="57386" name="AutoShape 42"/>
          <p:cNvSpPr>
            <a:spLocks noChangeArrowheads="1"/>
          </p:cNvSpPr>
          <p:nvPr/>
        </p:nvSpPr>
        <p:spPr bwMode="auto">
          <a:xfrm>
            <a:off x="7488238" y="652463"/>
            <a:ext cx="784225" cy="25844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99"/>
          </a:solidFill>
          <a:ln w="12700">
            <a:solidFill>
              <a:schemeClr val="tx1"/>
            </a:solidFill>
            <a:miter lim="800000"/>
            <a:headEnd/>
            <a:tailEnd/>
          </a:ln>
          <a:effectLst/>
        </p:spPr>
        <p:txBody>
          <a:bodyPr wrap="none" tIns="0" anchor="ctr"/>
          <a:lstStyle/>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8</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7</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6</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5</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3</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0</a:t>
            </a:r>
          </a:p>
        </p:txBody>
      </p:sp>
      <p:sp>
        <p:nvSpPr>
          <p:cNvPr id="57388" name="Rectangle 44"/>
          <p:cNvSpPr>
            <a:spLocks noChangeArrowheads="1"/>
          </p:cNvSpPr>
          <p:nvPr/>
        </p:nvSpPr>
        <p:spPr bwMode="auto">
          <a:xfrm>
            <a:off x="6210300" y="1989138"/>
            <a:ext cx="1397000" cy="519112"/>
          </a:xfrm>
          <a:prstGeom prst="rect">
            <a:avLst/>
          </a:prstGeom>
          <a:noFill/>
          <a:ln w="25400">
            <a:noFill/>
            <a:miter lim="800000"/>
            <a:headEnd/>
            <a:tailEnd/>
          </a:ln>
          <a:effectLst/>
        </p:spPr>
        <p:txBody>
          <a:bodyPr wrap="none">
            <a:spAutoFit/>
          </a:bodyPr>
          <a:lstStyle/>
          <a:p>
            <a:pPr algn="ctr"/>
            <a:r>
              <a:rPr lang="en-US" altLang="zh-TW" sz="2800">
                <a:latin typeface="Times New Roman" pitchFamily="18" charset="0"/>
                <a:ea typeface="標楷體" pitchFamily="65" charset="-120"/>
              </a:rPr>
              <a:t>Stack </a:t>
            </a:r>
            <a:r>
              <a:rPr lang="en-US" altLang="zh-TW" sz="1200">
                <a:latin typeface="Times New Roman" pitchFamily="18" charset="0"/>
                <a:ea typeface="標楷體" pitchFamily="65" charset="-120"/>
              </a:rPr>
              <a:t> </a:t>
            </a:r>
            <a:r>
              <a:rPr lang="en-US" altLang="zh-TW" sz="2800" b="1" i="1">
                <a:solidFill>
                  <a:srgbClr val="FF9999"/>
                </a:solidFill>
                <a:latin typeface="Times New Roman" pitchFamily="18" charset="0"/>
                <a:ea typeface="標楷體" pitchFamily="65" charset="-120"/>
              </a:rPr>
              <a:t>S</a:t>
            </a:r>
            <a:r>
              <a:rPr lang="en-US" altLang="zh-TW" sz="2800">
                <a:latin typeface="Times New Roman" pitchFamily="18" charset="0"/>
                <a:ea typeface="標楷體" pitchFamily="65" charset="-12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Graham-Scan  (7/11)</a:t>
            </a:r>
          </a:p>
        </p:txBody>
      </p:sp>
      <p:sp>
        <p:nvSpPr>
          <p:cNvPr id="59395" name="Oval 3"/>
          <p:cNvSpPr>
            <a:spLocks noChangeArrowheads="1"/>
          </p:cNvSpPr>
          <p:nvPr/>
        </p:nvSpPr>
        <p:spPr bwMode="auto">
          <a:xfrm>
            <a:off x="2973388" y="53594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9396" name="Rectangle 4"/>
          <p:cNvSpPr>
            <a:spLocks noChangeArrowheads="1"/>
          </p:cNvSpPr>
          <p:nvPr/>
        </p:nvSpPr>
        <p:spPr bwMode="auto">
          <a:xfrm>
            <a:off x="6884988" y="4930775"/>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a:t>
            </a:r>
          </a:p>
        </p:txBody>
      </p:sp>
      <p:sp>
        <p:nvSpPr>
          <p:cNvPr id="59397" name="Rectangle 5"/>
          <p:cNvSpPr>
            <a:spLocks noChangeArrowheads="1"/>
          </p:cNvSpPr>
          <p:nvPr/>
        </p:nvSpPr>
        <p:spPr bwMode="auto">
          <a:xfrm>
            <a:off x="2771775" y="5516563"/>
            <a:ext cx="482600" cy="519112"/>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0</a:t>
            </a:r>
          </a:p>
        </p:txBody>
      </p:sp>
      <p:sp>
        <p:nvSpPr>
          <p:cNvPr id="59398" name="Oval 6"/>
          <p:cNvSpPr>
            <a:spLocks noChangeArrowheads="1"/>
          </p:cNvSpPr>
          <p:nvPr/>
        </p:nvSpPr>
        <p:spPr bwMode="auto">
          <a:xfrm>
            <a:off x="6865938" y="5021263"/>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9399" name="Rectangle 7"/>
          <p:cNvSpPr>
            <a:spLocks noChangeArrowheads="1"/>
          </p:cNvSpPr>
          <p:nvPr/>
        </p:nvSpPr>
        <p:spPr bwMode="auto">
          <a:xfrm>
            <a:off x="7696200" y="363378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3</a:t>
            </a:r>
          </a:p>
        </p:txBody>
      </p:sp>
      <p:sp>
        <p:nvSpPr>
          <p:cNvPr id="59400" name="Rectangle 8"/>
          <p:cNvSpPr>
            <a:spLocks noChangeArrowheads="1"/>
          </p:cNvSpPr>
          <p:nvPr/>
        </p:nvSpPr>
        <p:spPr bwMode="auto">
          <a:xfrm>
            <a:off x="5651500" y="38608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4</a:t>
            </a:r>
          </a:p>
        </p:txBody>
      </p:sp>
      <p:sp>
        <p:nvSpPr>
          <p:cNvPr id="59401" name="Oval 9"/>
          <p:cNvSpPr>
            <a:spLocks noChangeArrowheads="1"/>
          </p:cNvSpPr>
          <p:nvPr/>
        </p:nvSpPr>
        <p:spPr bwMode="auto">
          <a:xfrm>
            <a:off x="6696075" y="45656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9402" name="Oval 10"/>
          <p:cNvSpPr>
            <a:spLocks noChangeArrowheads="1"/>
          </p:cNvSpPr>
          <p:nvPr/>
        </p:nvSpPr>
        <p:spPr bwMode="auto">
          <a:xfrm>
            <a:off x="7467600"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59403" name="Oval 11"/>
          <p:cNvSpPr>
            <a:spLocks noChangeArrowheads="1"/>
          </p:cNvSpPr>
          <p:nvPr/>
        </p:nvSpPr>
        <p:spPr bwMode="auto">
          <a:xfrm>
            <a:off x="6453188"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59404" name="Oval 12"/>
          <p:cNvSpPr>
            <a:spLocks noChangeArrowheads="1"/>
          </p:cNvSpPr>
          <p:nvPr/>
        </p:nvSpPr>
        <p:spPr bwMode="auto">
          <a:xfrm>
            <a:off x="6138863" y="3322638"/>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59405" name="Oval 13"/>
          <p:cNvSpPr>
            <a:spLocks noChangeArrowheads="1"/>
          </p:cNvSpPr>
          <p:nvPr/>
        </p:nvSpPr>
        <p:spPr bwMode="auto">
          <a:xfrm>
            <a:off x="4953000" y="315118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9406" name="Oval 14"/>
          <p:cNvSpPr>
            <a:spLocks noChangeArrowheads="1"/>
          </p:cNvSpPr>
          <p:nvPr/>
        </p:nvSpPr>
        <p:spPr bwMode="auto">
          <a:xfrm>
            <a:off x="4410075"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9407" name="Oval 15"/>
          <p:cNvSpPr>
            <a:spLocks noChangeArrowheads="1"/>
          </p:cNvSpPr>
          <p:nvPr/>
        </p:nvSpPr>
        <p:spPr bwMode="auto">
          <a:xfrm>
            <a:off x="3995738" y="367982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9408" name="Oval 16"/>
          <p:cNvSpPr>
            <a:spLocks noChangeArrowheads="1"/>
          </p:cNvSpPr>
          <p:nvPr/>
        </p:nvSpPr>
        <p:spPr bwMode="auto">
          <a:xfrm>
            <a:off x="3695700"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9409" name="Oval 17"/>
          <p:cNvSpPr>
            <a:spLocks noChangeArrowheads="1"/>
          </p:cNvSpPr>
          <p:nvPr/>
        </p:nvSpPr>
        <p:spPr bwMode="auto">
          <a:xfrm>
            <a:off x="3697288" y="17526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9410" name="Oval 18"/>
          <p:cNvSpPr>
            <a:spLocks noChangeArrowheads="1"/>
          </p:cNvSpPr>
          <p:nvPr/>
        </p:nvSpPr>
        <p:spPr bwMode="auto">
          <a:xfrm>
            <a:off x="2911475" y="338137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9411" name="Oval 19"/>
          <p:cNvSpPr>
            <a:spLocks noChangeArrowheads="1"/>
          </p:cNvSpPr>
          <p:nvPr/>
        </p:nvSpPr>
        <p:spPr bwMode="auto">
          <a:xfrm>
            <a:off x="1955800" y="421163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59412" name="Rectangle 20"/>
          <p:cNvSpPr>
            <a:spLocks noChangeArrowheads="1"/>
          </p:cNvSpPr>
          <p:nvPr/>
        </p:nvSpPr>
        <p:spPr bwMode="auto">
          <a:xfrm>
            <a:off x="6877050" y="42926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2</a:t>
            </a:r>
          </a:p>
        </p:txBody>
      </p:sp>
      <p:sp>
        <p:nvSpPr>
          <p:cNvPr id="59413" name="Rectangle 21"/>
          <p:cNvSpPr>
            <a:spLocks noChangeArrowheads="1"/>
          </p:cNvSpPr>
          <p:nvPr/>
        </p:nvSpPr>
        <p:spPr bwMode="auto">
          <a:xfrm>
            <a:off x="6310313" y="2933700"/>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5</a:t>
            </a:r>
          </a:p>
        </p:txBody>
      </p:sp>
      <p:sp>
        <p:nvSpPr>
          <p:cNvPr id="59414" name="Rectangle 22"/>
          <p:cNvSpPr>
            <a:spLocks noChangeArrowheads="1"/>
          </p:cNvSpPr>
          <p:nvPr/>
        </p:nvSpPr>
        <p:spPr bwMode="auto">
          <a:xfrm>
            <a:off x="5003800" y="270827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6</a:t>
            </a:r>
          </a:p>
        </p:txBody>
      </p:sp>
      <p:sp>
        <p:nvSpPr>
          <p:cNvPr id="59415" name="Rectangle 23"/>
          <p:cNvSpPr>
            <a:spLocks noChangeArrowheads="1"/>
          </p:cNvSpPr>
          <p:nvPr/>
        </p:nvSpPr>
        <p:spPr bwMode="auto">
          <a:xfrm>
            <a:off x="4500563" y="3357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7</a:t>
            </a:r>
          </a:p>
        </p:txBody>
      </p:sp>
      <p:sp>
        <p:nvSpPr>
          <p:cNvPr id="59416" name="Rectangle 24"/>
          <p:cNvSpPr>
            <a:spLocks noChangeArrowheads="1"/>
          </p:cNvSpPr>
          <p:nvPr/>
        </p:nvSpPr>
        <p:spPr bwMode="auto">
          <a:xfrm>
            <a:off x="4140200" y="37893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8</a:t>
            </a:r>
          </a:p>
        </p:txBody>
      </p:sp>
      <p:sp>
        <p:nvSpPr>
          <p:cNvPr id="59417" name="Rectangle 25"/>
          <p:cNvSpPr>
            <a:spLocks noChangeArrowheads="1"/>
          </p:cNvSpPr>
          <p:nvPr/>
        </p:nvSpPr>
        <p:spPr bwMode="auto">
          <a:xfrm>
            <a:off x="3708400" y="285273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9</a:t>
            </a:r>
          </a:p>
        </p:txBody>
      </p:sp>
      <p:sp>
        <p:nvSpPr>
          <p:cNvPr id="59418" name="Rectangle 26"/>
          <p:cNvSpPr>
            <a:spLocks noChangeArrowheads="1"/>
          </p:cNvSpPr>
          <p:nvPr/>
        </p:nvSpPr>
        <p:spPr bwMode="auto">
          <a:xfrm>
            <a:off x="3673475" y="1235075"/>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10</a:t>
            </a:r>
          </a:p>
        </p:txBody>
      </p:sp>
      <p:sp>
        <p:nvSpPr>
          <p:cNvPr id="59419" name="Rectangle 27"/>
          <p:cNvSpPr>
            <a:spLocks noChangeArrowheads="1"/>
          </p:cNvSpPr>
          <p:nvPr/>
        </p:nvSpPr>
        <p:spPr bwMode="auto">
          <a:xfrm>
            <a:off x="2492375" y="2852738"/>
            <a:ext cx="41910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11</a:t>
            </a:r>
          </a:p>
        </p:txBody>
      </p:sp>
      <p:sp>
        <p:nvSpPr>
          <p:cNvPr id="59420" name="Rectangle 28"/>
          <p:cNvSpPr>
            <a:spLocks noChangeArrowheads="1"/>
          </p:cNvSpPr>
          <p:nvPr/>
        </p:nvSpPr>
        <p:spPr bwMode="auto">
          <a:xfrm>
            <a:off x="1536700" y="3759200"/>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12</a:t>
            </a:r>
          </a:p>
        </p:txBody>
      </p:sp>
      <p:cxnSp>
        <p:nvCxnSpPr>
          <p:cNvPr id="59429" name="AutoShape 37"/>
          <p:cNvCxnSpPr>
            <a:cxnSpLocks noChangeShapeType="1"/>
          </p:cNvCxnSpPr>
          <p:nvPr/>
        </p:nvCxnSpPr>
        <p:spPr bwMode="auto">
          <a:xfrm flipV="1">
            <a:off x="2998788" y="5089525"/>
            <a:ext cx="3878262" cy="306388"/>
          </a:xfrm>
          <a:prstGeom prst="straightConnector1">
            <a:avLst/>
          </a:prstGeom>
          <a:noFill/>
          <a:ln w="25400">
            <a:solidFill>
              <a:schemeClr val="tx1"/>
            </a:solidFill>
            <a:round/>
            <a:headEnd/>
            <a:tailEnd/>
          </a:ln>
          <a:effectLst/>
        </p:spPr>
      </p:cxnSp>
      <p:cxnSp>
        <p:nvCxnSpPr>
          <p:cNvPr id="59430" name="AutoShape 38"/>
          <p:cNvCxnSpPr>
            <a:cxnSpLocks noChangeShapeType="1"/>
          </p:cNvCxnSpPr>
          <p:nvPr/>
        </p:nvCxnSpPr>
        <p:spPr bwMode="auto">
          <a:xfrm flipV="1">
            <a:off x="6945313" y="4005263"/>
            <a:ext cx="590550" cy="1055687"/>
          </a:xfrm>
          <a:prstGeom prst="straightConnector1">
            <a:avLst/>
          </a:prstGeom>
          <a:noFill/>
          <a:ln w="25400">
            <a:solidFill>
              <a:schemeClr val="tx1"/>
            </a:solidFill>
            <a:round/>
            <a:headEnd/>
            <a:tailEnd/>
          </a:ln>
          <a:effectLst/>
        </p:spPr>
      </p:cxnSp>
      <p:cxnSp>
        <p:nvCxnSpPr>
          <p:cNvPr id="59431" name="AutoShape 39"/>
          <p:cNvCxnSpPr>
            <a:cxnSpLocks noChangeShapeType="1"/>
          </p:cNvCxnSpPr>
          <p:nvPr/>
        </p:nvCxnSpPr>
        <p:spPr bwMode="auto">
          <a:xfrm flipH="1" flipV="1">
            <a:off x="6207125" y="3333750"/>
            <a:ext cx="1339850" cy="642938"/>
          </a:xfrm>
          <a:prstGeom prst="straightConnector1">
            <a:avLst/>
          </a:prstGeom>
          <a:noFill/>
          <a:ln w="25400">
            <a:solidFill>
              <a:schemeClr val="tx1"/>
            </a:solidFill>
            <a:round/>
            <a:headEnd/>
            <a:tailEnd/>
          </a:ln>
          <a:effectLst/>
        </p:spPr>
      </p:cxnSp>
      <p:cxnSp>
        <p:nvCxnSpPr>
          <p:cNvPr id="59432" name="AutoShape 40"/>
          <p:cNvCxnSpPr>
            <a:cxnSpLocks noChangeShapeType="1"/>
          </p:cNvCxnSpPr>
          <p:nvPr/>
        </p:nvCxnSpPr>
        <p:spPr bwMode="auto">
          <a:xfrm flipH="1" flipV="1">
            <a:off x="5021263" y="3162300"/>
            <a:ext cx="1128712" cy="171450"/>
          </a:xfrm>
          <a:prstGeom prst="straightConnector1">
            <a:avLst/>
          </a:prstGeom>
          <a:noFill/>
          <a:ln w="25400">
            <a:solidFill>
              <a:schemeClr val="tx1"/>
            </a:solidFill>
            <a:round/>
            <a:headEnd/>
            <a:tailEnd/>
          </a:ln>
          <a:effectLst/>
        </p:spPr>
      </p:cxnSp>
      <p:cxnSp>
        <p:nvCxnSpPr>
          <p:cNvPr id="59433" name="AutoShape 41"/>
          <p:cNvCxnSpPr>
            <a:cxnSpLocks noChangeShapeType="1"/>
          </p:cNvCxnSpPr>
          <p:nvPr/>
        </p:nvCxnSpPr>
        <p:spPr bwMode="auto">
          <a:xfrm flipH="1">
            <a:off x="4064000" y="3376613"/>
            <a:ext cx="357188" cy="314325"/>
          </a:xfrm>
          <a:prstGeom prst="straightConnector1">
            <a:avLst/>
          </a:prstGeom>
          <a:noFill/>
          <a:ln w="25400">
            <a:solidFill>
              <a:schemeClr val="hlink"/>
            </a:solidFill>
            <a:prstDash val="dash"/>
            <a:round/>
            <a:headEnd/>
            <a:tailEnd/>
          </a:ln>
          <a:effectLst/>
        </p:spPr>
      </p:cxnSp>
      <p:cxnSp>
        <p:nvCxnSpPr>
          <p:cNvPr id="59434" name="AutoShape 42"/>
          <p:cNvCxnSpPr>
            <a:cxnSpLocks noChangeShapeType="1"/>
          </p:cNvCxnSpPr>
          <p:nvPr/>
        </p:nvCxnSpPr>
        <p:spPr bwMode="auto">
          <a:xfrm flipH="1" flipV="1">
            <a:off x="3763963" y="3376613"/>
            <a:ext cx="242887" cy="314325"/>
          </a:xfrm>
          <a:prstGeom prst="straightConnector1">
            <a:avLst/>
          </a:prstGeom>
          <a:noFill/>
          <a:ln w="25400">
            <a:solidFill>
              <a:schemeClr val="hlink"/>
            </a:solidFill>
            <a:prstDash val="dash"/>
            <a:round/>
            <a:headEnd/>
            <a:tailEnd/>
          </a:ln>
          <a:effectLst/>
        </p:spPr>
      </p:cxnSp>
      <p:cxnSp>
        <p:nvCxnSpPr>
          <p:cNvPr id="59435" name="AutoShape 43"/>
          <p:cNvCxnSpPr>
            <a:cxnSpLocks noChangeShapeType="1"/>
          </p:cNvCxnSpPr>
          <p:nvPr/>
        </p:nvCxnSpPr>
        <p:spPr bwMode="auto">
          <a:xfrm flipV="1">
            <a:off x="3775075" y="3162300"/>
            <a:ext cx="1246188" cy="185738"/>
          </a:xfrm>
          <a:prstGeom prst="straightConnector1">
            <a:avLst/>
          </a:prstGeom>
          <a:noFill/>
          <a:ln w="25400">
            <a:solidFill>
              <a:schemeClr val="tx1"/>
            </a:solidFill>
            <a:round/>
            <a:headEnd/>
            <a:tailEnd/>
          </a:ln>
          <a:effectLst/>
        </p:spPr>
      </p:cxnSp>
      <p:cxnSp>
        <p:nvCxnSpPr>
          <p:cNvPr id="59436" name="AutoShape 44"/>
          <p:cNvCxnSpPr>
            <a:cxnSpLocks noChangeShapeType="1"/>
          </p:cNvCxnSpPr>
          <p:nvPr/>
        </p:nvCxnSpPr>
        <p:spPr bwMode="auto">
          <a:xfrm flipH="1">
            <a:off x="3763963" y="3319463"/>
            <a:ext cx="657225" cy="57150"/>
          </a:xfrm>
          <a:prstGeom prst="straightConnector1">
            <a:avLst/>
          </a:prstGeom>
          <a:noFill/>
          <a:ln w="25400">
            <a:solidFill>
              <a:schemeClr val="hlink"/>
            </a:solidFill>
            <a:prstDash val="dash"/>
            <a:round/>
            <a:headEnd/>
            <a:tailEnd/>
          </a:ln>
          <a:effectLst/>
        </p:spPr>
      </p:cxnSp>
      <p:sp>
        <p:nvSpPr>
          <p:cNvPr id="59437" name="AutoShape 45"/>
          <p:cNvSpPr>
            <a:spLocks noChangeArrowheads="1"/>
          </p:cNvSpPr>
          <p:nvPr/>
        </p:nvSpPr>
        <p:spPr bwMode="auto">
          <a:xfrm>
            <a:off x="7488238" y="914400"/>
            <a:ext cx="784225" cy="2322513"/>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99"/>
          </a:solidFill>
          <a:ln w="12700">
            <a:solidFill>
              <a:schemeClr val="tx1"/>
            </a:solidFill>
            <a:miter lim="800000"/>
            <a:headEnd/>
            <a:tailEnd/>
          </a:ln>
          <a:effectLst/>
        </p:spPr>
        <p:txBody>
          <a:bodyPr wrap="none" tIns="0" anchor="ctr"/>
          <a:lstStyle/>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9</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6</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5</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3</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0</a:t>
            </a:r>
          </a:p>
        </p:txBody>
      </p:sp>
      <p:cxnSp>
        <p:nvCxnSpPr>
          <p:cNvPr id="59439" name="AutoShape 47"/>
          <p:cNvCxnSpPr>
            <a:cxnSpLocks noChangeShapeType="1"/>
          </p:cNvCxnSpPr>
          <p:nvPr/>
        </p:nvCxnSpPr>
        <p:spPr bwMode="auto">
          <a:xfrm flipH="1">
            <a:off x="4478338" y="3151188"/>
            <a:ext cx="514350" cy="168275"/>
          </a:xfrm>
          <a:prstGeom prst="straightConnector1">
            <a:avLst/>
          </a:prstGeom>
          <a:noFill/>
          <a:ln w="25400">
            <a:solidFill>
              <a:schemeClr val="hlink"/>
            </a:solidFill>
            <a:prstDash val="dash"/>
            <a:round/>
            <a:headEnd/>
            <a:tailEnd/>
          </a:ln>
          <a:effectLst/>
        </p:spPr>
      </p:cxnSp>
      <p:sp>
        <p:nvSpPr>
          <p:cNvPr id="59440" name="Rectangle 48"/>
          <p:cNvSpPr>
            <a:spLocks noChangeArrowheads="1"/>
          </p:cNvSpPr>
          <p:nvPr/>
        </p:nvSpPr>
        <p:spPr bwMode="auto">
          <a:xfrm>
            <a:off x="6210300" y="1989138"/>
            <a:ext cx="1397000" cy="519112"/>
          </a:xfrm>
          <a:prstGeom prst="rect">
            <a:avLst/>
          </a:prstGeom>
          <a:noFill/>
          <a:ln w="25400">
            <a:noFill/>
            <a:miter lim="800000"/>
            <a:headEnd/>
            <a:tailEnd/>
          </a:ln>
          <a:effectLst/>
        </p:spPr>
        <p:txBody>
          <a:bodyPr wrap="none">
            <a:spAutoFit/>
          </a:bodyPr>
          <a:lstStyle/>
          <a:p>
            <a:pPr algn="ctr"/>
            <a:r>
              <a:rPr lang="en-US" altLang="zh-TW" sz="2800">
                <a:latin typeface="Times New Roman" pitchFamily="18" charset="0"/>
                <a:ea typeface="標楷體" pitchFamily="65" charset="-120"/>
              </a:rPr>
              <a:t>Stack </a:t>
            </a:r>
            <a:r>
              <a:rPr lang="en-US" altLang="zh-TW" sz="1200">
                <a:latin typeface="Times New Roman" pitchFamily="18" charset="0"/>
                <a:ea typeface="標楷體" pitchFamily="65" charset="-120"/>
              </a:rPr>
              <a:t> </a:t>
            </a:r>
            <a:r>
              <a:rPr lang="en-US" altLang="zh-TW" sz="2800" b="1" i="1">
                <a:solidFill>
                  <a:srgbClr val="FF9999"/>
                </a:solidFill>
                <a:latin typeface="Times New Roman" pitchFamily="18" charset="0"/>
                <a:ea typeface="標楷體" pitchFamily="65" charset="-120"/>
              </a:rPr>
              <a:t>S</a:t>
            </a:r>
            <a:r>
              <a:rPr lang="en-US" altLang="zh-TW" sz="2800">
                <a:latin typeface="Times New Roman" pitchFamily="18" charset="0"/>
                <a:ea typeface="標楷體" pitchFamily="65" charset="-12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Graham-Scan  (8/11)</a:t>
            </a:r>
          </a:p>
        </p:txBody>
      </p:sp>
      <p:sp>
        <p:nvSpPr>
          <p:cNvPr id="61443" name="Oval 3"/>
          <p:cNvSpPr>
            <a:spLocks noChangeArrowheads="1"/>
          </p:cNvSpPr>
          <p:nvPr/>
        </p:nvSpPr>
        <p:spPr bwMode="auto">
          <a:xfrm>
            <a:off x="2973388" y="53594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1444" name="Rectangle 4"/>
          <p:cNvSpPr>
            <a:spLocks noChangeArrowheads="1"/>
          </p:cNvSpPr>
          <p:nvPr/>
        </p:nvSpPr>
        <p:spPr bwMode="auto">
          <a:xfrm>
            <a:off x="6884988" y="4930775"/>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a:t>
            </a:r>
          </a:p>
        </p:txBody>
      </p:sp>
      <p:sp>
        <p:nvSpPr>
          <p:cNvPr id="61445" name="Rectangle 5"/>
          <p:cNvSpPr>
            <a:spLocks noChangeArrowheads="1"/>
          </p:cNvSpPr>
          <p:nvPr/>
        </p:nvSpPr>
        <p:spPr bwMode="auto">
          <a:xfrm>
            <a:off x="2771775" y="5516563"/>
            <a:ext cx="482600" cy="519112"/>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0</a:t>
            </a:r>
          </a:p>
        </p:txBody>
      </p:sp>
      <p:sp>
        <p:nvSpPr>
          <p:cNvPr id="61446" name="Oval 6"/>
          <p:cNvSpPr>
            <a:spLocks noChangeArrowheads="1"/>
          </p:cNvSpPr>
          <p:nvPr/>
        </p:nvSpPr>
        <p:spPr bwMode="auto">
          <a:xfrm>
            <a:off x="6865938" y="5021263"/>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1447" name="Rectangle 7"/>
          <p:cNvSpPr>
            <a:spLocks noChangeArrowheads="1"/>
          </p:cNvSpPr>
          <p:nvPr/>
        </p:nvSpPr>
        <p:spPr bwMode="auto">
          <a:xfrm>
            <a:off x="7696200" y="363378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3</a:t>
            </a:r>
          </a:p>
        </p:txBody>
      </p:sp>
      <p:sp>
        <p:nvSpPr>
          <p:cNvPr id="61448" name="Rectangle 8"/>
          <p:cNvSpPr>
            <a:spLocks noChangeArrowheads="1"/>
          </p:cNvSpPr>
          <p:nvPr/>
        </p:nvSpPr>
        <p:spPr bwMode="auto">
          <a:xfrm>
            <a:off x="5940425" y="38608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4</a:t>
            </a:r>
          </a:p>
        </p:txBody>
      </p:sp>
      <p:sp>
        <p:nvSpPr>
          <p:cNvPr id="61449" name="Oval 9"/>
          <p:cNvSpPr>
            <a:spLocks noChangeArrowheads="1"/>
          </p:cNvSpPr>
          <p:nvPr/>
        </p:nvSpPr>
        <p:spPr bwMode="auto">
          <a:xfrm>
            <a:off x="6696075" y="45656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1450" name="Oval 10"/>
          <p:cNvSpPr>
            <a:spLocks noChangeArrowheads="1"/>
          </p:cNvSpPr>
          <p:nvPr/>
        </p:nvSpPr>
        <p:spPr bwMode="auto">
          <a:xfrm>
            <a:off x="7467600"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1451" name="Oval 11"/>
          <p:cNvSpPr>
            <a:spLocks noChangeArrowheads="1"/>
          </p:cNvSpPr>
          <p:nvPr/>
        </p:nvSpPr>
        <p:spPr bwMode="auto">
          <a:xfrm>
            <a:off x="6453188"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1452" name="Oval 12"/>
          <p:cNvSpPr>
            <a:spLocks noChangeArrowheads="1"/>
          </p:cNvSpPr>
          <p:nvPr/>
        </p:nvSpPr>
        <p:spPr bwMode="auto">
          <a:xfrm>
            <a:off x="6138863" y="3322638"/>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1453" name="Oval 13"/>
          <p:cNvSpPr>
            <a:spLocks noChangeArrowheads="1"/>
          </p:cNvSpPr>
          <p:nvPr/>
        </p:nvSpPr>
        <p:spPr bwMode="auto">
          <a:xfrm>
            <a:off x="4953000" y="315118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1454" name="Oval 14"/>
          <p:cNvSpPr>
            <a:spLocks noChangeArrowheads="1"/>
          </p:cNvSpPr>
          <p:nvPr/>
        </p:nvSpPr>
        <p:spPr bwMode="auto">
          <a:xfrm>
            <a:off x="4410075"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1455" name="Oval 15"/>
          <p:cNvSpPr>
            <a:spLocks noChangeArrowheads="1"/>
          </p:cNvSpPr>
          <p:nvPr/>
        </p:nvSpPr>
        <p:spPr bwMode="auto">
          <a:xfrm>
            <a:off x="3995738" y="367982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1456" name="Oval 16"/>
          <p:cNvSpPr>
            <a:spLocks noChangeArrowheads="1"/>
          </p:cNvSpPr>
          <p:nvPr/>
        </p:nvSpPr>
        <p:spPr bwMode="auto">
          <a:xfrm>
            <a:off x="3695700"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1457" name="Oval 17"/>
          <p:cNvSpPr>
            <a:spLocks noChangeArrowheads="1"/>
          </p:cNvSpPr>
          <p:nvPr/>
        </p:nvSpPr>
        <p:spPr bwMode="auto">
          <a:xfrm>
            <a:off x="3697288" y="17526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1458" name="Oval 18"/>
          <p:cNvSpPr>
            <a:spLocks noChangeArrowheads="1"/>
          </p:cNvSpPr>
          <p:nvPr/>
        </p:nvSpPr>
        <p:spPr bwMode="auto">
          <a:xfrm>
            <a:off x="2911475" y="338137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1459" name="Oval 19"/>
          <p:cNvSpPr>
            <a:spLocks noChangeArrowheads="1"/>
          </p:cNvSpPr>
          <p:nvPr/>
        </p:nvSpPr>
        <p:spPr bwMode="auto">
          <a:xfrm>
            <a:off x="1955800" y="421163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1460" name="Rectangle 20"/>
          <p:cNvSpPr>
            <a:spLocks noChangeArrowheads="1"/>
          </p:cNvSpPr>
          <p:nvPr/>
        </p:nvSpPr>
        <p:spPr bwMode="auto">
          <a:xfrm>
            <a:off x="6877050" y="42926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2</a:t>
            </a:r>
          </a:p>
        </p:txBody>
      </p:sp>
      <p:sp>
        <p:nvSpPr>
          <p:cNvPr id="61461" name="Rectangle 21"/>
          <p:cNvSpPr>
            <a:spLocks noChangeArrowheads="1"/>
          </p:cNvSpPr>
          <p:nvPr/>
        </p:nvSpPr>
        <p:spPr bwMode="auto">
          <a:xfrm>
            <a:off x="5795963" y="3357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5</a:t>
            </a:r>
          </a:p>
        </p:txBody>
      </p:sp>
      <p:sp>
        <p:nvSpPr>
          <p:cNvPr id="61462" name="Rectangle 22"/>
          <p:cNvSpPr>
            <a:spLocks noChangeArrowheads="1"/>
          </p:cNvSpPr>
          <p:nvPr/>
        </p:nvSpPr>
        <p:spPr bwMode="auto">
          <a:xfrm>
            <a:off x="5003800" y="3213100"/>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6</a:t>
            </a:r>
          </a:p>
        </p:txBody>
      </p:sp>
      <p:sp>
        <p:nvSpPr>
          <p:cNvPr id="61463" name="Rectangle 23"/>
          <p:cNvSpPr>
            <a:spLocks noChangeArrowheads="1"/>
          </p:cNvSpPr>
          <p:nvPr/>
        </p:nvSpPr>
        <p:spPr bwMode="auto">
          <a:xfrm>
            <a:off x="4500563" y="3357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7</a:t>
            </a:r>
          </a:p>
        </p:txBody>
      </p:sp>
      <p:sp>
        <p:nvSpPr>
          <p:cNvPr id="61464" name="Rectangle 24"/>
          <p:cNvSpPr>
            <a:spLocks noChangeArrowheads="1"/>
          </p:cNvSpPr>
          <p:nvPr/>
        </p:nvSpPr>
        <p:spPr bwMode="auto">
          <a:xfrm>
            <a:off x="4140200" y="37893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8</a:t>
            </a:r>
          </a:p>
        </p:txBody>
      </p:sp>
      <p:sp>
        <p:nvSpPr>
          <p:cNvPr id="61465" name="Rectangle 25"/>
          <p:cNvSpPr>
            <a:spLocks noChangeArrowheads="1"/>
          </p:cNvSpPr>
          <p:nvPr/>
        </p:nvSpPr>
        <p:spPr bwMode="auto">
          <a:xfrm>
            <a:off x="3419475" y="328453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9</a:t>
            </a:r>
          </a:p>
        </p:txBody>
      </p:sp>
      <p:sp>
        <p:nvSpPr>
          <p:cNvPr id="61466" name="Rectangle 26"/>
          <p:cNvSpPr>
            <a:spLocks noChangeArrowheads="1"/>
          </p:cNvSpPr>
          <p:nvPr/>
        </p:nvSpPr>
        <p:spPr bwMode="auto">
          <a:xfrm>
            <a:off x="3673475" y="1235075"/>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10</a:t>
            </a:r>
          </a:p>
        </p:txBody>
      </p:sp>
      <p:sp>
        <p:nvSpPr>
          <p:cNvPr id="61467" name="Rectangle 27"/>
          <p:cNvSpPr>
            <a:spLocks noChangeArrowheads="1"/>
          </p:cNvSpPr>
          <p:nvPr/>
        </p:nvSpPr>
        <p:spPr bwMode="auto">
          <a:xfrm>
            <a:off x="2492375" y="2852738"/>
            <a:ext cx="41910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11</a:t>
            </a:r>
          </a:p>
        </p:txBody>
      </p:sp>
      <p:sp>
        <p:nvSpPr>
          <p:cNvPr id="61468" name="Rectangle 28"/>
          <p:cNvSpPr>
            <a:spLocks noChangeArrowheads="1"/>
          </p:cNvSpPr>
          <p:nvPr/>
        </p:nvSpPr>
        <p:spPr bwMode="auto">
          <a:xfrm>
            <a:off x="1536700" y="3759200"/>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12</a:t>
            </a:r>
          </a:p>
        </p:txBody>
      </p:sp>
      <p:cxnSp>
        <p:nvCxnSpPr>
          <p:cNvPr id="61480" name="AutoShape 40"/>
          <p:cNvCxnSpPr>
            <a:cxnSpLocks noChangeShapeType="1"/>
          </p:cNvCxnSpPr>
          <p:nvPr/>
        </p:nvCxnSpPr>
        <p:spPr bwMode="auto">
          <a:xfrm flipV="1">
            <a:off x="2998788" y="5089525"/>
            <a:ext cx="3878262" cy="306388"/>
          </a:xfrm>
          <a:prstGeom prst="straightConnector1">
            <a:avLst/>
          </a:prstGeom>
          <a:noFill/>
          <a:ln w="25400">
            <a:solidFill>
              <a:schemeClr val="tx1"/>
            </a:solidFill>
            <a:round/>
            <a:headEnd/>
            <a:tailEnd/>
          </a:ln>
          <a:effectLst/>
        </p:spPr>
      </p:cxnSp>
      <p:cxnSp>
        <p:nvCxnSpPr>
          <p:cNvPr id="61481" name="AutoShape 41"/>
          <p:cNvCxnSpPr>
            <a:cxnSpLocks noChangeShapeType="1"/>
          </p:cNvCxnSpPr>
          <p:nvPr/>
        </p:nvCxnSpPr>
        <p:spPr bwMode="auto">
          <a:xfrm flipV="1">
            <a:off x="6945313" y="4005263"/>
            <a:ext cx="590550" cy="1055687"/>
          </a:xfrm>
          <a:prstGeom prst="straightConnector1">
            <a:avLst/>
          </a:prstGeom>
          <a:noFill/>
          <a:ln w="25400">
            <a:solidFill>
              <a:schemeClr val="tx1"/>
            </a:solidFill>
            <a:round/>
            <a:headEnd/>
            <a:tailEnd/>
          </a:ln>
          <a:effectLst/>
        </p:spPr>
      </p:cxnSp>
      <p:cxnSp>
        <p:nvCxnSpPr>
          <p:cNvPr id="61482" name="AutoShape 42"/>
          <p:cNvCxnSpPr>
            <a:cxnSpLocks noChangeShapeType="1"/>
          </p:cNvCxnSpPr>
          <p:nvPr/>
        </p:nvCxnSpPr>
        <p:spPr bwMode="auto">
          <a:xfrm flipH="1" flipV="1">
            <a:off x="6207125" y="3333750"/>
            <a:ext cx="1339850" cy="642938"/>
          </a:xfrm>
          <a:prstGeom prst="straightConnector1">
            <a:avLst/>
          </a:prstGeom>
          <a:noFill/>
          <a:ln w="25400">
            <a:solidFill>
              <a:schemeClr val="hlink"/>
            </a:solidFill>
            <a:prstDash val="dash"/>
            <a:round/>
            <a:headEnd/>
            <a:tailEnd/>
          </a:ln>
          <a:effectLst/>
        </p:spPr>
      </p:cxnSp>
      <p:cxnSp>
        <p:nvCxnSpPr>
          <p:cNvPr id="61483" name="AutoShape 43"/>
          <p:cNvCxnSpPr>
            <a:cxnSpLocks noChangeShapeType="1"/>
          </p:cNvCxnSpPr>
          <p:nvPr/>
        </p:nvCxnSpPr>
        <p:spPr bwMode="auto">
          <a:xfrm flipH="1" flipV="1">
            <a:off x="5021263" y="3162300"/>
            <a:ext cx="1128712" cy="171450"/>
          </a:xfrm>
          <a:prstGeom prst="straightConnector1">
            <a:avLst/>
          </a:prstGeom>
          <a:noFill/>
          <a:ln w="25400">
            <a:solidFill>
              <a:schemeClr val="hlink"/>
            </a:solidFill>
            <a:prstDash val="dash"/>
            <a:round/>
            <a:headEnd/>
            <a:tailEnd/>
          </a:ln>
          <a:effectLst/>
        </p:spPr>
      </p:cxnSp>
      <p:cxnSp>
        <p:nvCxnSpPr>
          <p:cNvPr id="61484" name="AutoShape 44"/>
          <p:cNvCxnSpPr>
            <a:cxnSpLocks noChangeShapeType="1"/>
          </p:cNvCxnSpPr>
          <p:nvPr/>
        </p:nvCxnSpPr>
        <p:spPr bwMode="auto">
          <a:xfrm flipV="1">
            <a:off x="3775075" y="3162300"/>
            <a:ext cx="1246188" cy="185738"/>
          </a:xfrm>
          <a:prstGeom prst="straightConnector1">
            <a:avLst/>
          </a:prstGeom>
          <a:noFill/>
          <a:ln w="25400">
            <a:solidFill>
              <a:schemeClr val="hlink"/>
            </a:solidFill>
            <a:prstDash val="dash"/>
            <a:round/>
            <a:headEnd/>
            <a:tailEnd/>
          </a:ln>
          <a:effectLst/>
        </p:spPr>
      </p:cxnSp>
      <p:cxnSp>
        <p:nvCxnSpPr>
          <p:cNvPr id="61485" name="AutoShape 45"/>
          <p:cNvCxnSpPr>
            <a:cxnSpLocks noChangeShapeType="1"/>
          </p:cNvCxnSpPr>
          <p:nvPr/>
        </p:nvCxnSpPr>
        <p:spPr bwMode="auto">
          <a:xfrm flipV="1">
            <a:off x="3763963" y="1820863"/>
            <a:ext cx="1587" cy="1498600"/>
          </a:xfrm>
          <a:prstGeom prst="straightConnector1">
            <a:avLst/>
          </a:prstGeom>
          <a:noFill/>
          <a:ln w="25400">
            <a:solidFill>
              <a:schemeClr val="hlink"/>
            </a:solidFill>
            <a:prstDash val="dash"/>
            <a:round/>
            <a:headEnd/>
            <a:tailEnd/>
          </a:ln>
          <a:effectLst/>
        </p:spPr>
      </p:cxnSp>
      <p:cxnSp>
        <p:nvCxnSpPr>
          <p:cNvPr id="61486" name="AutoShape 46"/>
          <p:cNvCxnSpPr>
            <a:cxnSpLocks noChangeShapeType="1"/>
          </p:cNvCxnSpPr>
          <p:nvPr/>
        </p:nvCxnSpPr>
        <p:spPr bwMode="auto">
          <a:xfrm flipH="1" flipV="1">
            <a:off x="3765550" y="1820863"/>
            <a:ext cx="1227138" cy="1330325"/>
          </a:xfrm>
          <a:prstGeom prst="straightConnector1">
            <a:avLst/>
          </a:prstGeom>
          <a:noFill/>
          <a:ln w="25400">
            <a:solidFill>
              <a:schemeClr val="hlink"/>
            </a:solidFill>
            <a:prstDash val="dash"/>
            <a:round/>
            <a:headEnd/>
            <a:tailEnd/>
          </a:ln>
          <a:effectLst/>
        </p:spPr>
      </p:cxnSp>
      <p:sp>
        <p:nvSpPr>
          <p:cNvPr id="61487" name="AutoShape 47"/>
          <p:cNvSpPr>
            <a:spLocks noChangeArrowheads="1"/>
          </p:cNvSpPr>
          <p:nvPr/>
        </p:nvSpPr>
        <p:spPr bwMode="auto">
          <a:xfrm>
            <a:off x="7488238" y="1662113"/>
            <a:ext cx="784225" cy="157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99"/>
          </a:solidFill>
          <a:ln w="12700">
            <a:solidFill>
              <a:schemeClr val="tx1"/>
            </a:solidFill>
            <a:miter lim="800000"/>
            <a:headEnd/>
            <a:tailEnd/>
          </a:ln>
          <a:effectLst/>
        </p:spPr>
        <p:txBody>
          <a:bodyPr wrap="none" tIns="0" anchor="ctr"/>
          <a:lstStyle/>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10</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3</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0</a:t>
            </a:r>
          </a:p>
        </p:txBody>
      </p:sp>
      <p:cxnSp>
        <p:nvCxnSpPr>
          <p:cNvPr id="61488" name="AutoShape 48"/>
          <p:cNvCxnSpPr>
            <a:cxnSpLocks noChangeShapeType="1"/>
          </p:cNvCxnSpPr>
          <p:nvPr/>
        </p:nvCxnSpPr>
        <p:spPr bwMode="auto">
          <a:xfrm flipH="1" flipV="1">
            <a:off x="3765550" y="1820863"/>
            <a:ext cx="2413000" cy="1501775"/>
          </a:xfrm>
          <a:prstGeom prst="straightConnector1">
            <a:avLst/>
          </a:prstGeom>
          <a:noFill/>
          <a:ln w="25400">
            <a:solidFill>
              <a:schemeClr val="hlink"/>
            </a:solidFill>
            <a:prstDash val="dash"/>
            <a:round/>
            <a:headEnd/>
            <a:tailEnd/>
          </a:ln>
          <a:effectLst/>
        </p:spPr>
      </p:cxnSp>
      <p:cxnSp>
        <p:nvCxnSpPr>
          <p:cNvPr id="61489" name="AutoShape 49"/>
          <p:cNvCxnSpPr>
            <a:cxnSpLocks noChangeShapeType="1"/>
          </p:cNvCxnSpPr>
          <p:nvPr/>
        </p:nvCxnSpPr>
        <p:spPr bwMode="auto">
          <a:xfrm flipH="1" flipV="1">
            <a:off x="3765550" y="1820863"/>
            <a:ext cx="3770313" cy="2127250"/>
          </a:xfrm>
          <a:prstGeom prst="straightConnector1">
            <a:avLst/>
          </a:prstGeom>
          <a:noFill/>
          <a:ln w="25400">
            <a:solidFill>
              <a:schemeClr val="tx1"/>
            </a:solidFill>
            <a:round/>
            <a:headEnd/>
            <a:tailEnd/>
          </a:ln>
          <a:effectLst/>
        </p:spPr>
      </p:cxnSp>
      <p:sp>
        <p:nvSpPr>
          <p:cNvPr id="61490" name="Rectangle 50"/>
          <p:cNvSpPr>
            <a:spLocks noChangeArrowheads="1"/>
          </p:cNvSpPr>
          <p:nvPr/>
        </p:nvSpPr>
        <p:spPr bwMode="auto">
          <a:xfrm>
            <a:off x="6210300" y="1989138"/>
            <a:ext cx="1397000" cy="519112"/>
          </a:xfrm>
          <a:prstGeom prst="rect">
            <a:avLst/>
          </a:prstGeom>
          <a:noFill/>
          <a:ln w="25400">
            <a:noFill/>
            <a:miter lim="800000"/>
            <a:headEnd/>
            <a:tailEnd/>
          </a:ln>
          <a:effectLst/>
        </p:spPr>
        <p:txBody>
          <a:bodyPr wrap="none">
            <a:spAutoFit/>
          </a:bodyPr>
          <a:lstStyle/>
          <a:p>
            <a:pPr algn="ctr"/>
            <a:r>
              <a:rPr lang="en-US" altLang="zh-TW" sz="2800">
                <a:latin typeface="Times New Roman" pitchFamily="18" charset="0"/>
                <a:ea typeface="標楷體" pitchFamily="65" charset="-120"/>
              </a:rPr>
              <a:t>Stack </a:t>
            </a:r>
            <a:r>
              <a:rPr lang="en-US" altLang="zh-TW" sz="1200">
                <a:latin typeface="Times New Roman" pitchFamily="18" charset="0"/>
                <a:ea typeface="標楷體" pitchFamily="65" charset="-120"/>
              </a:rPr>
              <a:t> </a:t>
            </a:r>
            <a:r>
              <a:rPr lang="en-US" altLang="zh-TW" sz="2800" b="1" i="1">
                <a:solidFill>
                  <a:srgbClr val="FF9999"/>
                </a:solidFill>
                <a:latin typeface="Times New Roman" pitchFamily="18" charset="0"/>
                <a:ea typeface="標楷體" pitchFamily="65" charset="-120"/>
              </a:rPr>
              <a:t>S</a:t>
            </a:r>
            <a:r>
              <a:rPr lang="en-US" altLang="zh-TW" sz="2800">
                <a:latin typeface="Times New Roman" pitchFamily="18" charset="0"/>
                <a:ea typeface="標楷體" pitchFamily="65" charset="-12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Graham-Scan  (9/11)</a:t>
            </a:r>
          </a:p>
        </p:txBody>
      </p:sp>
      <p:sp>
        <p:nvSpPr>
          <p:cNvPr id="63491" name="Oval 3"/>
          <p:cNvSpPr>
            <a:spLocks noChangeArrowheads="1"/>
          </p:cNvSpPr>
          <p:nvPr/>
        </p:nvSpPr>
        <p:spPr bwMode="auto">
          <a:xfrm>
            <a:off x="2973388" y="53594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3492" name="Rectangle 4"/>
          <p:cNvSpPr>
            <a:spLocks noChangeArrowheads="1"/>
          </p:cNvSpPr>
          <p:nvPr/>
        </p:nvSpPr>
        <p:spPr bwMode="auto">
          <a:xfrm>
            <a:off x="6884988" y="4930775"/>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a:t>
            </a:r>
          </a:p>
        </p:txBody>
      </p:sp>
      <p:sp>
        <p:nvSpPr>
          <p:cNvPr id="63493" name="Rectangle 5"/>
          <p:cNvSpPr>
            <a:spLocks noChangeArrowheads="1"/>
          </p:cNvSpPr>
          <p:nvPr/>
        </p:nvSpPr>
        <p:spPr bwMode="auto">
          <a:xfrm>
            <a:off x="2771775" y="5516563"/>
            <a:ext cx="482600" cy="519112"/>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0</a:t>
            </a:r>
          </a:p>
        </p:txBody>
      </p:sp>
      <p:sp>
        <p:nvSpPr>
          <p:cNvPr id="63494" name="Oval 6"/>
          <p:cNvSpPr>
            <a:spLocks noChangeArrowheads="1"/>
          </p:cNvSpPr>
          <p:nvPr/>
        </p:nvSpPr>
        <p:spPr bwMode="auto">
          <a:xfrm>
            <a:off x="6865938" y="5021263"/>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3495" name="Rectangle 7"/>
          <p:cNvSpPr>
            <a:spLocks noChangeArrowheads="1"/>
          </p:cNvSpPr>
          <p:nvPr/>
        </p:nvSpPr>
        <p:spPr bwMode="auto">
          <a:xfrm>
            <a:off x="7696200" y="363378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3</a:t>
            </a:r>
          </a:p>
        </p:txBody>
      </p:sp>
      <p:sp>
        <p:nvSpPr>
          <p:cNvPr id="63496" name="Rectangle 8"/>
          <p:cNvSpPr>
            <a:spLocks noChangeArrowheads="1"/>
          </p:cNvSpPr>
          <p:nvPr/>
        </p:nvSpPr>
        <p:spPr bwMode="auto">
          <a:xfrm>
            <a:off x="5940425" y="38608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4</a:t>
            </a:r>
          </a:p>
        </p:txBody>
      </p:sp>
      <p:sp>
        <p:nvSpPr>
          <p:cNvPr id="63497" name="Oval 9"/>
          <p:cNvSpPr>
            <a:spLocks noChangeArrowheads="1"/>
          </p:cNvSpPr>
          <p:nvPr/>
        </p:nvSpPr>
        <p:spPr bwMode="auto">
          <a:xfrm>
            <a:off x="6696075" y="45656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3498" name="Oval 10"/>
          <p:cNvSpPr>
            <a:spLocks noChangeArrowheads="1"/>
          </p:cNvSpPr>
          <p:nvPr/>
        </p:nvSpPr>
        <p:spPr bwMode="auto">
          <a:xfrm>
            <a:off x="7467600"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3499" name="Oval 11"/>
          <p:cNvSpPr>
            <a:spLocks noChangeArrowheads="1"/>
          </p:cNvSpPr>
          <p:nvPr/>
        </p:nvSpPr>
        <p:spPr bwMode="auto">
          <a:xfrm>
            <a:off x="6453188"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3500" name="Oval 12"/>
          <p:cNvSpPr>
            <a:spLocks noChangeArrowheads="1"/>
          </p:cNvSpPr>
          <p:nvPr/>
        </p:nvSpPr>
        <p:spPr bwMode="auto">
          <a:xfrm>
            <a:off x="6138863" y="3322638"/>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3501" name="Oval 13"/>
          <p:cNvSpPr>
            <a:spLocks noChangeArrowheads="1"/>
          </p:cNvSpPr>
          <p:nvPr/>
        </p:nvSpPr>
        <p:spPr bwMode="auto">
          <a:xfrm>
            <a:off x="4953000" y="315118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3502" name="Oval 14"/>
          <p:cNvSpPr>
            <a:spLocks noChangeArrowheads="1"/>
          </p:cNvSpPr>
          <p:nvPr/>
        </p:nvSpPr>
        <p:spPr bwMode="auto">
          <a:xfrm>
            <a:off x="4410075"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3503" name="Oval 15"/>
          <p:cNvSpPr>
            <a:spLocks noChangeArrowheads="1"/>
          </p:cNvSpPr>
          <p:nvPr/>
        </p:nvSpPr>
        <p:spPr bwMode="auto">
          <a:xfrm>
            <a:off x="3995738" y="367982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3504" name="Oval 16"/>
          <p:cNvSpPr>
            <a:spLocks noChangeArrowheads="1"/>
          </p:cNvSpPr>
          <p:nvPr/>
        </p:nvSpPr>
        <p:spPr bwMode="auto">
          <a:xfrm>
            <a:off x="3695700"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3505" name="Oval 17"/>
          <p:cNvSpPr>
            <a:spLocks noChangeArrowheads="1"/>
          </p:cNvSpPr>
          <p:nvPr/>
        </p:nvSpPr>
        <p:spPr bwMode="auto">
          <a:xfrm>
            <a:off x="3697288" y="17526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3506" name="Oval 18"/>
          <p:cNvSpPr>
            <a:spLocks noChangeArrowheads="1"/>
          </p:cNvSpPr>
          <p:nvPr/>
        </p:nvSpPr>
        <p:spPr bwMode="auto">
          <a:xfrm>
            <a:off x="2911475" y="338137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3507" name="Oval 19"/>
          <p:cNvSpPr>
            <a:spLocks noChangeArrowheads="1"/>
          </p:cNvSpPr>
          <p:nvPr/>
        </p:nvSpPr>
        <p:spPr bwMode="auto">
          <a:xfrm>
            <a:off x="1955800" y="421163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3508" name="Rectangle 20"/>
          <p:cNvSpPr>
            <a:spLocks noChangeArrowheads="1"/>
          </p:cNvSpPr>
          <p:nvPr/>
        </p:nvSpPr>
        <p:spPr bwMode="auto">
          <a:xfrm>
            <a:off x="6877050" y="42926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2</a:t>
            </a:r>
          </a:p>
        </p:txBody>
      </p:sp>
      <p:sp>
        <p:nvSpPr>
          <p:cNvPr id="63509" name="Rectangle 21"/>
          <p:cNvSpPr>
            <a:spLocks noChangeArrowheads="1"/>
          </p:cNvSpPr>
          <p:nvPr/>
        </p:nvSpPr>
        <p:spPr bwMode="auto">
          <a:xfrm>
            <a:off x="5724525" y="3357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5</a:t>
            </a:r>
          </a:p>
        </p:txBody>
      </p:sp>
      <p:sp>
        <p:nvSpPr>
          <p:cNvPr id="63510" name="Rectangle 22"/>
          <p:cNvSpPr>
            <a:spLocks noChangeArrowheads="1"/>
          </p:cNvSpPr>
          <p:nvPr/>
        </p:nvSpPr>
        <p:spPr bwMode="auto">
          <a:xfrm>
            <a:off x="5003800" y="3213100"/>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6</a:t>
            </a:r>
          </a:p>
        </p:txBody>
      </p:sp>
      <p:sp>
        <p:nvSpPr>
          <p:cNvPr id="63511" name="Rectangle 23"/>
          <p:cNvSpPr>
            <a:spLocks noChangeArrowheads="1"/>
          </p:cNvSpPr>
          <p:nvPr/>
        </p:nvSpPr>
        <p:spPr bwMode="auto">
          <a:xfrm>
            <a:off x="4500563" y="3357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7</a:t>
            </a:r>
          </a:p>
        </p:txBody>
      </p:sp>
      <p:sp>
        <p:nvSpPr>
          <p:cNvPr id="63512" name="Rectangle 24"/>
          <p:cNvSpPr>
            <a:spLocks noChangeArrowheads="1"/>
          </p:cNvSpPr>
          <p:nvPr/>
        </p:nvSpPr>
        <p:spPr bwMode="auto">
          <a:xfrm>
            <a:off x="4140200" y="37893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8</a:t>
            </a:r>
          </a:p>
        </p:txBody>
      </p:sp>
      <p:sp>
        <p:nvSpPr>
          <p:cNvPr id="63513" name="Rectangle 25"/>
          <p:cNvSpPr>
            <a:spLocks noChangeArrowheads="1"/>
          </p:cNvSpPr>
          <p:nvPr/>
        </p:nvSpPr>
        <p:spPr bwMode="auto">
          <a:xfrm>
            <a:off x="3419475" y="328453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9</a:t>
            </a:r>
          </a:p>
        </p:txBody>
      </p:sp>
      <p:sp>
        <p:nvSpPr>
          <p:cNvPr id="63514" name="Rectangle 26"/>
          <p:cNvSpPr>
            <a:spLocks noChangeArrowheads="1"/>
          </p:cNvSpPr>
          <p:nvPr/>
        </p:nvSpPr>
        <p:spPr bwMode="auto">
          <a:xfrm>
            <a:off x="3673475" y="1235075"/>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10</a:t>
            </a:r>
          </a:p>
        </p:txBody>
      </p:sp>
      <p:sp>
        <p:nvSpPr>
          <p:cNvPr id="63515" name="Rectangle 27"/>
          <p:cNvSpPr>
            <a:spLocks noChangeArrowheads="1"/>
          </p:cNvSpPr>
          <p:nvPr/>
        </p:nvSpPr>
        <p:spPr bwMode="auto">
          <a:xfrm>
            <a:off x="2492375" y="2852738"/>
            <a:ext cx="41910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11</a:t>
            </a:r>
          </a:p>
        </p:txBody>
      </p:sp>
      <p:sp>
        <p:nvSpPr>
          <p:cNvPr id="63516" name="Rectangle 28"/>
          <p:cNvSpPr>
            <a:spLocks noChangeArrowheads="1"/>
          </p:cNvSpPr>
          <p:nvPr/>
        </p:nvSpPr>
        <p:spPr bwMode="auto">
          <a:xfrm>
            <a:off x="1536700" y="3759200"/>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12</a:t>
            </a:r>
          </a:p>
        </p:txBody>
      </p:sp>
      <p:cxnSp>
        <p:nvCxnSpPr>
          <p:cNvPr id="63529" name="AutoShape 41"/>
          <p:cNvCxnSpPr>
            <a:cxnSpLocks noChangeShapeType="1"/>
          </p:cNvCxnSpPr>
          <p:nvPr/>
        </p:nvCxnSpPr>
        <p:spPr bwMode="auto">
          <a:xfrm flipV="1">
            <a:off x="2998788" y="5089525"/>
            <a:ext cx="3878262" cy="306388"/>
          </a:xfrm>
          <a:prstGeom prst="straightConnector1">
            <a:avLst/>
          </a:prstGeom>
          <a:noFill/>
          <a:ln w="25400">
            <a:solidFill>
              <a:schemeClr val="tx1"/>
            </a:solidFill>
            <a:round/>
            <a:headEnd/>
            <a:tailEnd/>
          </a:ln>
          <a:effectLst/>
        </p:spPr>
      </p:cxnSp>
      <p:cxnSp>
        <p:nvCxnSpPr>
          <p:cNvPr id="63530" name="AutoShape 42"/>
          <p:cNvCxnSpPr>
            <a:cxnSpLocks noChangeShapeType="1"/>
          </p:cNvCxnSpPr>
          <p:nvPr/>
        </p:nvCxnSpPr>
        <p:spPr bwMode="auto">
          <a:xfrm flipV="1">
            <a:off x="6945313" y="4005263"/>
            <a:ext cx="590550" cy="1055687"/>
          </a:xfrm>
          <a:prstGeom prst="straightConnector1">
            <a:avLst/>
          </a:prstGeom>
          <a:noFill/>
          <a:ln w="25400">
            <a:solidFill>
              <a:schemeClr val="tx1"/>
            </a:solidFill>
            <a:round/>
            <a:headEnd/>
            <a:tailEnd/>
          </a:ln>
          <a:effectLst/>
        </p:spPr>
      </p:cxnSp>
      <p:cxnSp>
        <p:nvCxnSpPr>
          <p:cNvPr id="63531" name="AutoShape 43"/>
          <p:cNvCxnSpPr>
            <a:cxnSpLocks noChangeShapeType="1"/>
          </p:cNvCxnSpPr>
          <p:nvPr/>
        </p:nvCxnSpPr>
        <p:spPr bwMode="auto">
          <a:xfrm flipH="1" flipV="1">
            <a:off x="3765550" y="1820863"/>
            <a:ext cx="3770313" cy="2127250"/>
          </a:xfrm>
          <a:prstGeom prst="straightConnector1">
            <a:avLst/>
          </a:prstGeom>
          <a:noFill/>
          <a:ln w="25400">
            <a:solidFill>
              <a:schemeClr val="tx1"/>
            </a:solidFill>
            <a:round/>
            <a:headEnd/>
            <a:tailEnd/>
          </a:ln>
          <a:effectLst/>
        </p:spPr>
      </p:cxnSp>
      <p:cxnSp>
        <p:nvCxnSpPr>
          <p:cNvPr id="63532" name="AutoShape 44"/>
          <p:cNvCxnSpPr>
            <a:cxnSpLocks noChangeShapeType="1"/>
          </p:cNvCxnSpPr>
          <p:nvPr/>
        </p:nvCxnSpPr>
        <p:spPr bwMode="auto">
          <a:xfrm flipH="1">
            <a:off x="2979738" y="1820863"/>
            <a:ext cx="728662" cy="1571625"/>
          </a:xfrm>
          <a:prstGeom prst="straightConnector1">
            <a:avLst/>
          </a:prstGeom>
          <a:noFill/>
          <a:ln w="25400">
            <a:solidFill>
              <a:schemeClr val="tx1"/>
            </a:solidFill>
            <a:round/>
            <a:headEnd/>
            <a:tailEnd/>
          </a:ln>
          <a:effectLst/>
        </p:spPr>
      </p:cxnSp>
      <p:sp>
        <p:nvSpPr>
          <p:cNvPr id="63533" name="AutoShape 45"/>
          <p:cNvSpPr>
            <a:spLocks noChangeArrowheads="1"/>
          </p:cNvSpPr>
          <p:nvPr/>
        </p:nvSpPr>
        <p:spPr bwMode="auto">
          <a:xfrm>
            <a:off x="7488238" y="1341438"/>
            <a:ext cx="784225" cy="18954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99"/>
          </a:solidFill>
          <a:ln w="12700">
            <a:solidFill>
              <a:schemeClr val="tx1"/>
            </a:solidFill>
            <a:miter lim="800000"/>
            <a:headEnd/>
            <a:tailEnd/>
          </a:ln>
          <a:effectLst/>
        </p:spPr>
        <p:txBody>
          <a:bodyPr wrap="none" tIns="0" anchor="ctr"/>
          <a:lstStyle/>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11</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10</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3</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0</a:t>
            </a:r>
          </a:p>
        </p:txBody>
      </p:sp>
      <p:sp>
        <p:nvSpPr>
          <p:cNvPr id="63535" name="Rectangle 47"/>
          <p:cNvSpPr>
            <a:spLocks noChangeArrowheads="1"/>
          </p:cNvSpPr>
          <p:nvPr/>
        </p:nvSpPr>
        <p:spPr bwMode="auto">
          <a:xfrm>
            <a:off x="6210300" y="1989138"/>
            <a:ext cx="1397000" cy="519112"/>
          </a:xfrm>
          <a:prstGeom prst="rect">
            <a:avLst/>
          </a:prstGeom>
          <a:noFill/>
          <a:ln w="25400">
            <a:noFill/>
            <a:miter lim="800000"/>
            <a:headEnd/>
            <a:tailEnd/>
          </a:ln>
          <a:effectLst/>
        </p:spPr>
        <p:txBody>
          <a:bodyPr wrap="none">
            <a:spAutoFit/>
          </a:bodyPr>
          <a:lstStyle/>
          <a:p>
            <a:pPr algn="ctr"/>
            <a:r>
              <a:rPr lang="en-US" altLang="zh-TW" sz="2800">
                <a:latin typeface="Times New Roman" pitchFamily="18" charset="0"/>
                <a:ea typeface="標楷體" pitchFamily="65" charset="-120"/>
              </a:rPr>
              <a:t>Stack </a:t>
            </a:r>
            <a:r>
              <a:rPr lang="en-US" altLang="zh-TW" sz="1200">
                <a:latin typeface="Times New Roman" pitchFamily="18" charset="0"/>
                <a:ea typeface="標楷體" pitchFamily="65" charset="-120"/>
              </a:rPr>
              <a:t> </a:t>
            </a:r>
            <a:r>
              <a:rPr lang="en-US" altLang="zh-TW" sz="2800" b="1" i="1">
                <a:solidFill>
                  <a:srgbClr val="FF9999"/>
                </a:solidFill>
                <a:latin typeface="Times New Roman" pitchFamily="18" charset="0"/>
                <a:ea typeface="標楷體" pitchFamily="65" charset="-120"/>
              </a:rPr>
              <a:t>S</a:t>
            </a:r>
            <a:r>
              <a:rPr lang="en-US" altLang="zh-TW" sz="2800">
                <a:latin typeface="Times New Roman" pitchFamily="18" charset="0"/>
                <a:ea typeface="標楷體" pitchFamily="65" charset="-12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Graham-Scan  (10/11)</a:t>
            </a:r>
          </a:p>
        </p:txBody>
      </p:sp>
      <p:sp>
        <p:nvSpPr>
          <p:cNvPr id="65539" name="Oval 3"/>
          <p:cNvSpPr>
            <a:spLocks noChangeArrowheads="1"/>
          </p:cNvSpPr>
          <p:nvPr/>
        </p:nvSpPr>
        <p:spPr bwMode="auto">
          <a:xfrm>
            <a:off x="2973388" y="53594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5540" name="Rectangle 4"/>
          <p:cNvSpPr>
            <a:spLocks noChangeArrowheads="1"/>
          </p:cNvSpPr>
          <p:nvPr/>
        </p:nvSpPr>
        <p:spPr bwMode="auto">
          <a:xfrm>
            <a:off x="6884988" y="4930775"/>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a:t>
            </a:r>
          </a:p>
        </p:txBody>
      </p:sp>
      <p:sp>
        <p:nvSpPr>
          <p:cNvPr id="65541" name="Rectangle 5"/>
          <p:cNvSpPr>
            <a:spLocks noChangeArrowheads="1"/>
          </p:cNvSpPr>
          <p:nvPr/>
        </p:nvSpPr>
        <p:spPr bwMode="auto">
          <a:xfrm>
            <a:off x="2771775" y="5516563"/>
            <a:ext cx="482600" cy="519112"/>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0</a:t>
            </a:r>
          </a:p>
        </p:txBody>
      </p:sp>
      <p:sp>
        <p:nvSpPr>
          <p:cNvPr id="65542" name="Oval 6"/>
          <p:cNvSpPr>
            <a:spLocks noChangeArrowheads="1"/>
          </p:cNvSpPr>
          <p:nvPr/>
        </p:nvSpPr>
        <p:spPr bwMode="auto">
          <a:xfrm>
            <a:off x="6865938" y="5021263"/>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5543" name="Rectangle 7"/>
          <p:cNvSpPr>
            <a:spLocks noChangeArrowheads="1"/>
          </p:cNvSpPr>
          <p:nvPr/>
        </p:nvSpPr>
        <p:spPr bwMode="auto">
          <a:xfrm>
            <a:off x="7696200" y="363378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3</a:t>
            </a:r>
          </a:p>
        </p:txBody>
      </p:sp>
      <p:sp>
        <p:nvSpPr>
          <p:cNvPr id="65544" name="Rectangle 8"/>
          <p:cNvSpPr>
            <a:spLocks noChangeArrowheads="1"/>
          </p:cNvSpPr>
          <p:nvPr/>
        </p:nvSpPr>
        <p:spPr bwMode="auto">
          <a:xfrm>
            <a:off x="5940425" y="38608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4</a:t>
            </a:r>
          </a:p>
        </p:txBody>
      </p:sp>
      <p:sp>
        <p:nvSpPr>
          <p:cNvPr id="65545" name="Oval 9"/>
          <p:cNvSpPr>
            <a:spLocks noChangeArrowheads="1"/>
          </p:cNvSpPr>
          <p:nvPr/>
        </p:nvSpPr>
        <p:spPr bwMode="auto">
          <a:xfrm>
            <a:off x="6696075" y="45656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5546" name="Oval 10"/>
          <p:cNvSpPr>
            <a:spLocks noChangeArrowheads="1"/>
          </p:cNvSpPr>
          <p:nvPr/>
        </p:nvSpPr>
        <p:spPr bwMode="auto">
          <a:xfrm>
            <a:off x="7467600"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5547" name="Oval 11"/>
          <p:cNvSpPr>
            <a:spLocks noChangeArrowheads="1"/>
          </p:cNvSpPr>
          <p:nvPr/>
        </p:nvSpPr>
        <p:spPr bwMode="auto">
          <a:xfrm>
            <a:off x="6453188" y="3937000"/>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5548" name="Oval 12"/>
          <p:cNvSpPr>
            <a:spLocks noChangeArrowheads="1"/>
          </p:cNvSpPr>
          <p:nvPr/>
        </p:nvSpPr>
        <p:spPr bwMode="auto">
          <a:xfrm>
            <a:off x="6138863" y="3322638"/>
            <a:ext cx="79375" cy="79375"/>
          </a:xfrm>
          <a:prstGeom prst="ellipse">
            <a:avLst/>
          </a:prstGeom>
          <a:solidFill>
            <a:schemeClr val="tx1"/>
          </a:solidFill>
          <a:ln w="12700">
            <a:solidFill>
              <a:srgbClr val="000000"/>
            </a:solidFill>
            <a:round/>
            <a:headEnd type="none" w="sm" len="sm"/>
            <a:tailEnd type="none" w="sm" len="sm"/>
          </a:ln>
          <a:effectLst/>
        </p:spPr>
        <p:txBody>
          <a:bodyPr wrap="none" anchor="ctr"/>
          <a:lstStyle/>
          <a:p>
            <a:endParaRPr lang="en-US"/>
          </a:p>
        </p:txBody>
      </p:sp>
      <p:sp>
        <p:nvSpPr>
          <p:cNvPr id="65549" name="Oval 13"/>
          <p:cNvSpPr>
            <a:spLocks noChangeArrowheads="1"/>
          </p:cNvSpPr>
          <p:nvPr/>
        </p:nvSpPr>
        <p:spPr bwMode="auto">
          <a:xfrm>
            <a:off x="4953000" y="315118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5550" name="Oval 14"/>
          <p:cNvSpPr>
            <a:spLocks noChangeArrowheads="1"/>
          </p:cNvSpPr>
          <p:nvPr/>
        </p:nvSpPr>
        <p:spPr bwMode="auto">
          <a:xfrm>
            <a:off x="4410075"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5551" name="Oval 15"/>
          <p:cNvSpPr>
            <a:spLocks noChangeArrowheads="1"/>
          </p:cNvSpPr>
          <p:nvPr/>
        </p:nvSpPr>
        <p:spPr bwMode="auto">
          <a:xfrm>
            <a:off x="3995738" y="367982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5552" name="Oval 16"/>
          <p:cNvSpPr>
            <a:spLocks noChangeArrowheads="1"/>
          </p:cNvSpPr>
          <p:nvPr/>
        </p:nvSpPr>
        <p:spPr bwMode="auto">
          <a:xfrm>
            <a:off x="3695700"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5553" name="Oval 17"/>
          <p:cNvSpPr>
            <a:spLocks noChangeArrowheads="1"/>
          </p:cNvSpPr>
          <p:nvPr/>
        </p:nvSpPr>
        <p:spPr bwMode="auto">
          <a:xfrm>
            <a:off x="3697288" y="17526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5554" name="Oval 18"/>
          <p:cNvSpPr>
            <a:spLocks noChangeArrowheads="1"/>
          </p:cNvSpPr>
          <p:nvPr/>
        </p:nvSpPr>
        <p:spPr bwMode="auto">
          <a:xfrm>
            <a:off x="2911475" y="338137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5555" name="Oval 19"/>
          <p:cNvSpPr>
            <a:spLocks noChangeArrowheads="1"/>
          </p:cNvSpPr>
          <p:nvPr/>
        </p:nvSpPr>
        <p:spPr bwMode="auto">
          <a:xfrm>
            <a:off x="1955800" y="421163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65556" name="Rectangle 20"/>
          <p:cNvSpPr>
            <a:spLocks noChangeArrowheads="1"/>
          </p:cNvSpPr>
          <p:nvPr/>
        </p:nvSpPr>
        <p:spPr bwMode="auto">
          <a:xfrm>
            <a:off x="6877050" y="42926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2</a:t>
            </a:r>
          </a:p>
        </p:txBody>
      </p:sp>
      <p:sp>
        <p:nvSpPr>
          <p:cNvPr id="65557" name="Rectangle 21"/>
          <p:cNvSpPr>
            <a:spLocks noChangeArrowheads="1"/>
          </p:cNvSpPr>
          <p:nvPr/>
        </p:nvSpPr>
        <p:spPr bwMode="auto">
          <a:xfrm>
            <a:off x="5724525" y="3357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5</a:t>
            </a:r>
          </a:p>
        </p:txBody>
      </p:sp>
      <p:sp>
        <p:nvSpPr>
          <p:cNvPr id="65558" name="Rectangle 22"/>
          <p:cNvSpPr>
            <a:spLocks noChangeArrowheads="1"/>
          </p:cNvSpPr>
          <p:nvPr/>
        </p:nvSpPr>
        <p:spPr bwMode="auto">
          <a:xfrm>
            <a:off x="5003800" y="3213100"/>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6</a:t>
            </a:r>
          </a:p>
        </p:txBody>
      </p:sp>
      <p:sp>
        <p:nvSpPr>
          <p:cNvPr id="65559" name="Rectangle 23"/>
          <p:cNvSpPr>
            <a:spLocks noChangeArrowheads="1"/>
          </p:cNvSpPr>
          <p:nvPr/>
        </p:nvSpPr>
        <p:spPr bwMode="auto">
          <a:xfrm>
            <a:off x="4500563" y="33575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7</a:t>
            </a:r>
          </a:p>
        </p:txBody>
      </p:sp>
      <p:sp>
        <p:nvSpPr>
          <p:cNvPr id="65560" name="Rectangle 24"/>
          <p:cNvSpPr>
            <a:spLocks noChangeArrowheads="1"/>
          </p:cNvSpPr>
          <p:nvPr/>
        </p:nvSpPr>
        <p:spPr bwMode="auto">
          <a:xfrm>
            <a:off x="4140200" y="378936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8</a:t>
            </a:r>
          </a:p>
        </p:txBody>
      </p:sp>
      <p:sp>
        <p:nvSpPr>
          <p:cNvPr id="65561" name="Rectangle 25"/>
          <p:cNvSpPr>
            <a:spLocks noChangeArrowheads="1"/>
          </p:cNvSpPr>
          <p:nvPr/>
        </p:nvSpPr>
        <p:spPr bwMode="auto">
          <a:xfrm>
            <a:off x="3419475" y="3284538"/>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9</a:t>
            </a:r>
          </a:p>
        </p:txBody>
      </p:sp>
      <p:sp>
        <p:nvSpPr>
          <p:cNvPr id="65562" name="Rectangle 26"/>
          <p:cNvSpPr>
            <a:spLocks noChangeArrowheads="1"/>
          </p:cNvSpPr>
          <p:nvPr/>
        </p:nvSpPr>
        <p:spPr bwMode="auto">
          <a:xfrm>
            <a:off x="3673475" y="1235075"/>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10</a:t>
            </a:r>
          </a:p>
        </p:txBody>
      </p:sp>
      <p:sp>
        <p:nvSpPr>
          <p:cNvPr id="65563" name="Rectangle 27"/>
          <p:cNvSpPr>
            <a:spLocks noChangeArrowheads="1"/>
          </p:cNvSpPr>
          <p:nvPr/>
        </p:nvSpPr>
        <p:spPr bwMode="auto">
          <a:xfrm>
            <a:off x="2771775" y="3500438"/>
            <a:ext cx="41910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11</a:t>
            </a:r>
          </a:p>
        </p:txBody>
      </p:sp>
      <p:sp>
        <p:nvSpPr>
          <p:cNvPr id="65564" name="Rectangle 28"/>
          <p:cNvSpPr>
            <a:spLocks noChangeArrowheads="1"/>
          </p:cNvSpPr>
          <p:nvPr/>
        </p:nvSpPr>
        <p:spPr bwMode="auto">
          <a:xfrm>
            <a:off x="1536700" y="3759200"/>
            <a:ext cx="41910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12</a:t>
            </a:r>
          </a:p>
        </p:txBody>
      </p:sp>
      <p:cxnSp>
        <p:nvCxnSpPr>
          <p:cNvPr id="65565" name="AutoShape 29"/>
          <p:cNvCxnSpPr>
            <a:cxnSpLocks noChangeShapeType="1"/>
          </p:cNvCxnSpPr>
          <p:nvPr/>
        </p:nvCxnSpPr>
        <p:spPr bwMode="auto">
          <a:xfrm flipV="1">
            <a:off x="2998788" y="5089525"/>
            <a:ext cx="3878262" cy="306388"/>
          </a:xfrm>
          <a:prstGeom prst="straightConnector1">
            <a:avLst/>
          </a:prstGeom>
          <a:noFill/>
          <a:ln w="25400">
            <a:solidFill>
              <a:schemeClr val="tx1"/>
            </a:solidFill>
            <a:round/>
            <a:headEnd/>
            <a:tailEnd/>
          </a:ln>
          <a:effectLst/>
        </p:spPr>
      </p:cxnSp>
      <p:cxnSp>
        <p:nvCxnSpPr>
          <p:cNvPr id="65566" name="AutoShape 30"/>
          <p:cNvCxnSpPr>
            <a:cxnSpLocks noChangeShapeType="1"/>
          </p:cNvCxnSpPr>
          <p:nvPr/>
        </p:nvCxnSpPr>
        <p:spPr bwMode="auto">
          <a:xfrm flipV="1">
            <a:off x="6945313" y="4005263"/>
            <a:ext cx="590550" cy="1055687"/>
          </a:xfrm>
          <a:prstGeom prst="straightConnector1">
            <a:avLst/>
          </a:prstGeom>
          <a:noFill/>
          <a:ln w="25400">
            <a:solidFill>
              <a:schemeClr val="tx1"/>
            </a:solidFill>
            <a:round/>
            <a:headEnd/>
            <a:tailEnd/>
          </a:ln>
          <a:effectLst/>
        </p:spPr>
      </p:cxnSp>
      <p:cxnSp>
        <p:nvCxnSpPr>
          <p:cNvPr id="65567" name="AutoShape 31"/>
          <p:cNvCxnSpPr>
            <a:cxnSpLocks noChangeShapeType="1"/>
          </p:cNvCxnSpPr>
          <p:nvPr/>
        </p:nvCxnSpPr>
        <p:spPr bwMode="auto">
          <a:xfrm flipH="1" flipV="1">
            <a:off x="3765550" y="1820863"/>
            <a:ext cx="3770313" cy="2127250"/>
          </a:xfrm>
          <a:prstGeom prst="straightConnector1">
            <a:avLst/>
          </a:prstGeom>
          <a:noFill/>
          <a:ln w="25400">
            <a:solidFill>
              <a:schemeClr val="tx1"/>
            </a:solidFill>
            <a:round/>
            <a:headEnd/>
            <a:tailEnd/>
          </a:ln>
          <a:effectLst/>
        </p:spPr>
      </p:cxnSp>
      <p:cxnSp>
        <p:nvCxnSpPr>
          <p:cNvPr id="65573" name="AutoShape 37"/>
          <p:cNvCxnSpPr>
            <a:cxnSpLocks noChangeShapeType="1"/>
          </p:cNvCxnSpPr>
          <p:nvPr/>
        </p:nvCxnSpPr>
        <p:spPr bwMode="auto">
          <a:xfrm flipV="1">
            <a:off x="2024063" y="1792288"/>
            <a:ext cx="1673225" cy="2430462"/>
          </a:xfrm>
          <a:prstGeom prst="straightConnector1">
            <a:avLst/>
          </a:prstGeom>
          <a:noFill/>
          <a:ln w="25400">
            <a:solidFill>
              <a:schemeClr val="tx1"/>
            </a:solidFill>
            <a:round/>
            <a:headEnd/>
            <a:tailEnd/>
          </a:ln>
          <a:effectLst/>
        </p:spPr>
      </p:cxnSp>
      <p:cxnSp>
        <p:nvCxnSpPr>
          <p:cNvPr id="65575" name="AutoShape 39"/>
          <p:cNvCxnSpPr>
            <a:cxnSpLocks noChangeShapeType="1"/>
          </p:cNvCxnSpPr>
          <p:nvPr/>
        </p:nvCxnSpPr>
        <p:spPr bwMode="auto">
          <a:xfrm>
            <a:off x="1995488" y="4291013"/>
            <a:ext cx="1003300" cy="1104900"/>
          </a:xfrm>
          <a:prstGeom prst="straightConnector1">
            <a:avLst/>
          </a:prstGeom>
          <a:noFill/>
          <a:ln w="25400">
            <a:solidFill>
              <a:schemeClr val="tx1"/>
            </a:solidFill>
            <a:round/>
            <a:headEnd/>
            <a:tailEnd/>
          </a:ln>
          <a:effectLst/>
        </p:spPr>
      </p:cxnSp>
      <p:sp>
        <p:nvSpPr>
          <p:cNvPr id="65576" name="AutoShape 40"/>
          <p:cNvSpPr>
            <a:spLocks noChangeArrowheads="1"/>
          </p:cNvSpPr>
          <p:nvPr/>
        </p:nvSpPr>
        <p:spPr bwMode="auto">
          <a:xfrm>
            <a:off x="7488238" y="1341438"/>
            <a:ext cx="784225" cy="18954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99"/>
          </a:solidFill>
          <a:ln w="12700">
            <a:solidFill>
              <a:schemeClr val="tx1"/>
            </a:solidFill>
            <a:miter lim="800000"/>
            <a:headEnd/>
            <a:tailEnd/>
          </a:ln>
          <a:effectLst/>
        </p:spPr>
        <p:txBody>
          <a:bodyPr wrap="none" tIns="0" anchor="ctr"/>
          <a:lstStyle/>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12</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10</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3</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1</a:t>
            </a:r>
            <a:endParaRPr lang="en-US" altLang="zh-TW" sz="2800" b="1" i="1">
              <a:solidFill>
                <a:srgbClr val="993300"/>
              </a:solidFill>
              <a:latin typeface="Times New Roman" pitchFamily="18" charset="0"/>
              <a:ea typeface="標楷體" pitchFamily="65" charset="-120"/>
            </a:endParaRPr>
          </a:p>
          <a:p>
            <a:pPr algn="ctr">
              <a:lnSpc>
                <a:spcPct val="80000"/>
              </a:lnSpc>
            </a:pPr>
            <a:r>
              <a:rPr lang="en-US" altLang="zh-TW" sz="2800" b="1" i="1">
                <a:solidFill>
                  <a:srgbClr val="993300"/>
                </a:solidFill>
                <a:latin typeface="Times New Roman" pitchFamily="18" charset="0"/>
                <a:ea typeface="標楷體" pitchFamily="65" charset="-120"/>
              </a:rPr>
              <a:t>p</a:t>
            </a:r>
            <a:r>
              <a:rPr lang="en-US" altLang="zh-TW" sz="2800" b="1" baseline="-25000">
                <a:solidFill>
                  <a:srgbClr val="993300"/>
                </a:solidFill>
                <a:latin typeface="Times New Roman" pitchFamily="18" charset="0"/>
                <a:ea typeface="標楷體" pitchFamily="65" charset="-120"/>
              </a:rPr>
              <a:t>0</a:t>
            </a:r>
          </a:p>
        </p:txBody>
      </p:sp>
      <p:sp>
        <p:nvSpPr>
          <p:cNvPr id="65577" name="Rectangle 41"/>
          <p:cNvSpPr>
            <a:spLocks noChangeArrowheads="1"/>
          </p:cNvSpPr>
          <p:nvPr/>
        </p:nvSpPr>
        <p:spPr bwMode="auto">
          <a:xfrm>
            <a:off x="6210300" y="1989138"/>
            <a:ext cx="1397000" cy="519112"/>
          </a:xfrm>
          <a:prstGeom prst="rect">
            <a:avLst/>
          </a:prstGeom>
          <a:noFill/>
          <a:ln w="25400">
            <a:noFill/>
            <a:miter lim="800000"/>
            <a:headEnd/>
            <a:tailEnd/>
          </a:ln>
          <a:effectLst/>
        </p:spPr>
        <p:txBody>
          <a:bodyPr wrap="none">
            <a:spAutoFit/>
          </a:bodyPr>
          <a:lstStyle/>
          <a:p>
            <a:pPr algn="ctr"/>
            <a:r>
              <a:rPr lang="en-US" altLang="zh-TW" sz="2800">
                <a:latin typeface="Times New Roman" pitchFamily="18" charset="0"/>
                <a:ea typeface="標楷體" pitchFamily="65" charset="-120"/>
              </a:rPr>
              <a:t>Stack </a:t>
            </a:r>
            <a:r>
              <a:rPr lang="en-US" altLang="zh-TW" sz="1200">
                <a:latin typeface="Times New Roman" pitchFamily="18" charset="0"/>
                <a:ea typeface="標楷體" pitchFamily="65" charset="-120"/>
              </a:rPr>
              <a:t> </a:t>
            </a:r>
            <a:r>
              <a:rPr lang="en-US" altLang="zh-TW" sz="2800" b="1" i="1">
                <a:solidFill>
                  <a:srgbClr val="FF9999"/>
                </a:solidFill>
                <a:latin typeface="Times New Roman" pitchFamily="18" charset="0"/>
                <a:ea typeface="標楷體" pitchFamily="65" charset="-120"/>
              </a:rPr>
              <a:t>S</a:t>
            </a:r>
            <a:r>
              <a:rPr lang="en-US" altLang="zh-TW" sz="2800">
                <a:latin typeface="Times New Roman" pitchFamily="18" charset="0"/>
                <a:ea typeface="標楷體" pitchFamily="65" charset="-12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850" name="AutoShape 2"/>
          <p:cNvCxnSpPr>
            <a:cxnSpLocks noChangeShapeType="1"/>
            <a:stCxn id="78860" idx="6"/>
            <a:endCxn id="78861" idx="3"/>
          </p:cNvCxnSpPr>
          <p:nvPr/>
        </p:nvCxnSpPr>
        <p:spPr bwMode="auto">
          <a:xfrm flipV="1">
            <a:off x="3130550" y="5089525"/>
            <a:ext cx="3746500" cy="409575"/>
          </a:xfrm>
          <a:prstGeom prst="straightConnector1">
            <a:avLst/>
          </a:prstGeom>
          <a:noFill/>
          <a:ln w="25400">
            <a:solidFill>
              <a:srgbClr val="FF9999"/>
            </a:solidFill>
            <a:round/>
            <a:headEnd/>
            <a:tailEnd/>
          </a:ln>
          <a:effectLst/>
        </p:spPr>
      </p:cxnSp>
      <p:cxnSp>
        <p:nvCxnSpPr>
          <p:cNvPr id="78851" name="AutoShape 3"/>
          <p:cNvCxnSpPr>
            <a:cxnSpLocks noChangeShapeType="1"/>
            <a:stCxn id="78861" idx="6"/>
            <a:endCxn id="78864" idx="6"/>
          </p:cNvCxnSpPr>
          <p:nvPr/>
        </p:nvCxnSpPr>
        <p:spPr bwMode="auto">
          <a:xfrm flipV="1">
            <a:off x="6945313" y="3976688"/>
            <a:ext cx="601662" cy="1084262"/>
          </a:xfrm>
          <a:prstGeom prst="straightConnector1">
            <a:avLst/>
          </a:prstGeom>
          <a:noFill/>
          <a:ln w="25400">
            <a:solidFill>
              <a:srgbClr val="FF9999"/>
            </a:solidFill>
            <a:round/>
            <a:headEnd/>
            <a:tailEnd/>
          </a:ln>
          <a:effectLst/>
        </p:spPr>
      </p:cxnSp>
      <p:cxnSp>
        <p:nvCxnSpPr>
          <p:cNvPr id="78852" name="AutoShape 4"/>
          <p:cNvCxnSpPr>
            <a:cxnSpLocks noChangeShapeType="1"/>
            <a:stCxn id="78864" idx="7"/>
            <a:endCxn id="78871" idx="7"/>
          </p:cNvCxnSpPr>
          <p:nvPr/>
        </p:nvCxnSpPr>
        <p:spPr bwMode="auto">
          <a:xfrm flipH="1" flipV="1">
            <a:off x="3765550" y="1763713"/>
            <a:ext cx="3770313" cy="2184400"/>
          </a:xfrm>
          <a:prstGeom prst="straightConnector1">
            <a:avLst/>
          </a:prstGeom>
          <a:noFill/>
          <a:ln w="25400">
            <a:solidFill>
              <a:srgbClr val="FF9999"/>
            </a:solidFill>
            <a:round/>
            <a:headEnd/>
            <a:tailEnd/>
          </a:ln>
          <a:effectLst/>
        </p:spPr>
      </p:cxnSp>
      <p:cxnSp>
        <p:nvCxnSpPr>
          <p:cNvPr id="78853" name="AutoShape 5"/>
          <p:cNvCxnSpPr>
            <a:cxnSpLocks noChangeShapeType="1"/>
            <a:stCxn id="78871" idx="1"/>
            <a:endCxn id="78873" idx="2"/>
          </p:cNvCxnSpPr>
          <p:nvPr/>
        </p:nvCxnSpPr>
        <p:spPr bwMode="auto">
          <a:xfrm flipH="1">
            <a:off x="1955800" y="1763713"/>
            <a:ext cx="1752600" cy="2487612"/>
          </a:xfrm>
          <a:prstGeom prst="straightConnector1">
            <a:avLst/>
          </a:prstGeom>
          <a:noFill/>
          <a:ln w="25400">
            <a:solidFill>
              <a:srgbClr val="FF9999"/>
            </a:solidFill>
            <a:round/>
            <a:headEnd/>
            <a:tailEnd/>
          </a:ln>
          <a:effectLst/>
        </p:spPr>
      </p:cxnSp>
      <p:cxnSp>
        <p:nvCxnSpPr>
          <p:cNvPr id="78854" name="AutoShape 6"/>
          <p:cNvCxnSpPr>
            <a:cxnSpLocks noChangeShapeType="1"/>
            <a:stCxn id="78873" idx="3"/>
            <a:endCxn id="78860" idx="2"/>
          </p:cNvCxnSpPr>
          <p:nvPr/>
        </p:nvCxnSpPr>
        <p:spPr bwMode="auto">
          <a:xfrm>
            <a:off x="1966913" y="4279900"/>
            <a:ext cx="1084262" cy="1219200"/>
          </a:xfrm>
          <a:prstGeom prst="straightConnector1">
            <a:avLst/>
          </a:prstGeom>
          <a:noFill/>
          <a:ln w="25400">
            <a:solidFill>
              <a:srgbClr val="FF9999"/>
            </a:solidFill>
            <a:round/>
            <a:headEnd/>
            <a:tailEnd/>
          </a:ln>
          <a:effectLst/>
        </p:spPr>
      </p:cxnSp>
      <p:sp>
        <p:nvSpPr>
          <p:cNvPr id="78855" name="Line 7"/>
          <p:cNvSpPr>
            <a:spLocks noChangeShapeType="1"/>
          </p:cNvSpPr>
          <p:nvPr/>
        </p:nvSpPr>
        <p:spPr bwMode="auto">
          <a:xfrm>
            <a:off x="2568575" y="5516563"/>
            <a:ext cx="28448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78856" name="Line 8"/>
          <p:cNvSpPr>
            <a:spLocks noChangeShapeType="1"/>
          </p:cNvSpPr>
          <p:nvPr/>
        </p:nvSpPr>
        <p:spPr bwMode="auto">
          <a:xfrm>
            <a:off x="3089275" y="5238750"/>
            <a:ext cx="0" cy="539750"/>
          </a:xfrm>
          <a:prstGeom prst="line">
            <a:avLst/>
          </a:prstGeom>
          <a:noFill/>
          <a:ln w="19050">
            <a:solidFill>
              <a:schemeClr val="tx1"/>
            </a:solidFill>
            <a:round/>
            <a:headEnd/>
            <a:tailEnd/>
          </a:ln>
          <a:effectLst/>
        </p:spPr>
        <p:txBody>
          <a:bodyPr wrap="none" anchor="ctr"/>
          <a:lstStyle/>
          <a:p>
            <a:endParaRPr lang="en-US"/>
          </a:p>
        </p:txBody>
      </p:sp>
      <p:sp>
        <p:nvSpPr>
          <p:cNvPr id="78857" name="Rectangle 9"/>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Jarvis’s march for finding the CH</a:t>
            </a:r>
          </a:p>
        </p:txBody>
      </p:sp>
      <p:sp>
        <p:nvSpPr>
          <p:cNvPr id="78858" name="Rectangle 10"/>
          <p:cNvSpPr>
            <a:spLocks noChangeArrowheads="1"/>
          </p:cNvSpPr>
          <p:nvPr/>
        </p:nvSpPr>
        <p:spPr bwMode="auto">
          <a:xfrm>
            <a:off x="6943725" y="492760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1</a:t>
            </a:r>
          </a:p>
        </p:txBody>
      </p:sp>
      <p:sp>
        <p:nvSpPr>
          <p:cNvPr id="78859" name="Rectangle 11"/>
          <p:cNvSpPr>
            <a:spLocks noChangeArrowheads="1"/>
          </p:cNvSpPr>
          <p:nvPr/>
        </p:nvSpPr>
        <p:spPr bwMode="auto">
          <a:xfrm>
            <a:off x="2568575" y="5429250"/>
            <a:ext cx="482600" cy="519113"/>
          </a:xfrm>
          <a:prstGeom prst="rect">
            <a:avLst/>
          </a:prstGeom>
          <a:noFill/>
          <a:ln w="25400">
            <a:noFill/>
            <a:miter lim="800000"/>
            <a:headEnd/>
            <a:tailEnd/>
          </a:ln>
          <a:effectLst/>
        </p:spPr>
        <p:txBody>
          <a:bodyPr wrap="none">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0</a:t>
            </a:r>
          </a:p>
        </p:txBody>
      </p:sp>
      <p:sp>
        <p:nvSpPr>
          <p:cNvPr id="78860" name="Oval 12"/>
          <p:cNvSpPr>
            <a:spLocks noChangeArrowheads="1"/>
          </p:cNvSpPr>
          <p:nvPr/>
        </p:nvSpPr>
        <p:spPr bwMode="auto">
          <a:xfrm>
            <a:off x="3051175" y="5459413"/>
            <a:ext cx="79375" cy="79375"/>
          </a:xfrm>
          <a:prstGeom prst="ellipse">
            <a:avLst/>
          </a:prstGeom>
          <a:solidFill>
            <a:srgbClr val="000000"/>
          </a:solidFill>
          <a:ln w="12700">
            <a:solidFill>
              <a:srgbClr val="000000"/>
            </a:solidFill>
            <a:round/>
            <a:headEnd type="none" w="sm" len="sm"/>
            <a:tailEnd type="none" w="sm" len="sm"/>
          </a:ln>
          <a:effectLst/>
        </p:spPr>
        <p:txBody>
          <a:bodyPr wrap="none" anchor="ctr"/>
          <a:lstStyle/>
          <a:p>
            <a:endParaRPr lang="en-US"/>
          </a:p>
        </p:txBody>
      </p:sp>
      <p:sp>
        <p:nvSpPr>
          <p:cNvPr id="78861" name="Oval 13"/>
          <p:cNvSpPr>
            <a:spLocks noChangeArrowheads="1"/>
          </p:cNvSpPr>
          <p:nvPr/>
        </p:nvSpPr>
        <p:spPr bwMode="auto">
          <a:xfrm>
            <a:off x="6865938" y="5021263"/>
            <a:ext cx="79375" cy="79375"/>
          </a:xfrm>
          <a:prstGeom prst="ellipse">
            <a:avLst/>
          </a:prstGeom>
          <a:solidFill>
            <a:srgbClr val="000000"/>
          </a:solidFill>
          <a:ln w="12700">
            <a:solidFill>
              <a:srgbClr val="000000"/>
            </a:solidFill>
            <a:round/>
            <a:headEnd type="none" w="sm" len="sm"/>
            <a:tailEnd type="none" w="sm" len="sm"/>
          </a:ln>
          <a:effectLst/>
        </p:spPr>
        <p:txBody>
          <a:bodyPr wrap="none" anchor="ctr"/>
          <a:lstStyle/>
          <a:p>
            <a:endParaRPr lang="en-US"/>
          </a:p>
        </p:txBody>
      </p:sp>
      <p:sp>
        <p:nvSpPr>
          <p:cNvPr id="78862" name="Rectangle 14"/>
          <p:cNvSpPr>
            <a:spLocks noChangeArrowheads="1"/>
          </p:cNvSpPr>
          <p:nvPr/>
        </p:nvSpPr>
        <p:spPr bwMode="auto">
          <a:xfrm>
            <a:off x="7634288" y="3889375"/>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2</a:t>
            </a:r>
          </a:p>
        </p:txBody>
      </p:sp>
      <p:sp>
        <p:nvSpPr>
          <p:cNvPr id="78863" name="Oval 15"/>
          <p:cNvSpPr>
            <a:spLocks noChangeArrowheads="1"/>
          </p:cNvSpPr>
          <p:nvPr/>
        </p:nvSpPr>
        <p:spPr bwMode="auto">
          <a:xfrm>
            <a:off x="6696075" y="45656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78864" name="Oval 16"/>
          <p:cNvSpPr>
            <a:spLocks noChangeArrowheads="1"/>
          </p:cNvSpPr>
          <p:nvPr/>
        </p:nvSpPr>
        <p:spPr bwMode="auto">
          <a:xfrm>
            <a:off x="7467600" y="3937000"/>
            <a:ext cx="79375" cy="79375"/>
          </a:xfrm>
          <a:prstGeom prst="ellipse">
            <a:avLst/>
          </a:prstGeom>
          <a:solidFill>
            <a:srgbClr val="000000"/>
          </a:solidFill>
          <a:ln w="12700">
            <a:solidFill>
              <a:srgbClr val="000000"/>
            </a:solidFill>
            <a:round/>
            <a:headEnd type="none" w="sm" len="sm"/>
            <a:tailEnd type="none" w="sm" len="sm"/>
          </a:ln>
          <a:effectLst/>
        </p:spPr>
        <p:txBody>
          <a:bodyPr wrap="none" anchor="ctr"/>
          <a:lstStyle/>
          <a:p>
            <a:endParaRPr lang="en-US"/>
          </a:p>
        </p:txBody>
      </p:sp>
      <p:sp>
        <p:nvSpPr>
          <p:cNvPr id="78865" name="Oval 17"/>
          <p:cNvSpPr>
            <a:spLocks noChangeArrowheads="1"/>
          </p:cNvSpPr>
          <p:nvPr/>
        </p:nvSpPr>
        <p:spPr bwMode="auto">
          <a:xfrm>
            <a:off x="6453188" y="393700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78866" name="Oval 18"/>
          <p:cNvSpPr>
            <a:spLocks noChangeArrowheads="1"/>
          </p:cNvSpPr>
          <p:nvPr/>
        </p:nvSpPr>
        <p:spPr bwMode="auto">
          <a:xfrm>
            <a:off x="6138863" y="332263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78867" name="Oval 19"/>
          <p:cNvSpPr>
            <a:spLocks noChangeArrowheads="1"/>
          </p:cNvSpPr>
          <p:nvPr/>
        </p:nvSpPr>
        <p:spPr bwMode="auto">
          <a:xfrm>
            <a:off x="4953000" y="3151188"/>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78868" name="Oval 20"/>
          <p:cNvSpPr>
            <a:spLocks noChangeArrowheads="1"/>
          </p:cNvSpPr>
          <p:nvPr/>
        </p:nvSpPr>
        <p:spPr bwMode="auto">
          <a:xfrm>
            <a:off x="4410075"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78869" name="Oval 21"/>
          <p:cNvSpPr>
            <a:spLocks noChangeArrowheads="1"/>
          </p:cNvSpPr>
          <p:nvPr/>
        </p:nvSpPr>
        <p:spPr bwMode="auto">
          <a:xfrm>
            <a:off x="3995738" y="367982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78870" name="Oval 22"/>
          <p:cNvSpPr>
            <a:spLocks noChangeArrowheads="1"/>
          </p:cNvSpPr>
          <p:nvPr/>
        </p:nvSpPr>
        <p:spPr bwMode="auto">
          <a:xfrm>
            <a:off x="3695700" y="3308350"/>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78871" name="Oval 23"/>
          <p:cNvSpPr>
            <a:spLocks noChangeArrowheads="1"/>
          </p:cNvSpPr>
          <p:nvPr/>
        </p:nvSpPr>
        <p:spPr bwMode="auto">
          <a:xfrm>
            <a:off x="3697288" y="1752600"/>
            <a:ext cx="79375" cy="79375"/>
          </a:xfrm>
          <a:prstGeom prst="ellipse">
            <a:avLst/>
          </a:prstGeom>
          <a:solidFill>
            <a:srgbClr val="000000"/>
          </a:solidFill>
          <a:ln w="12700">
            <a:solidFill>
              <a:srgbClr val="000000"/>
            </a:solidFill>
            <a:round/>
            <a:headEnd type="none" w="sm" len="sm"/>
            <a:tailEnd type="none" w="sm" len="sm"/>
          </a:ln>
          <a:effectLst/>
        </p:spPr>
        <p:txBody>
          <a:bodyPr wrap="none" anchor="ctr"/>
          <a:lstStyle/>
          <a:p>
            <a:endParaRPr lang="en-US"/>
          </a:p>
        </p:txBody>
      </p:sp>
      <p:sp>
        <p:nvSpPr>
          <p:cNvPr id="78872" name="Oval 24"/>
          <p:cNvSpPr>
            <a:spLocks noChangeArrowheads="1"/>
          </p:cNvSpPr>
          <p:nvPr/>
        </p:nvSpPr>
        <p:spPr bwMode="auto">
          <a:xfrm>
            <a:off x="2911475" y="3381375"/>
            <a:ext cx="79375" cy="79375"/>
          </a:xfrm>
          <a:prstGeom prst="ellipse">
            <a:avLst/>
          </a:prstGeom>
          <a:solidFill>
            <a:schemeClr val="tx2"/>
          </a:solidFill>
          <a:ln w="12700">
            <a:solidFill>
              <a:srgbClr val="000000"/>
            </a:solidFill>
            <a:round/>
            <a:headEnd type="none" w="sm" len="sm"/>
            <a:tailEnd type="none" w="sm" len="sm"/>
          </a:ln>
          <a:effectLst/>
        </p:spPr>
        <p:txBody>
          <a:bodyPr wrap="none" anchor="ctr"/>
          <a:lstStyle/>
          <a:p>
            <a:endParaRPr lang="en-US"/>
          </a:p>
        </p:txBody>
      </p:sp>
      <p:sp>
        <p:nvSpPr>
          <p:cNvPr id="78873" name="Oval 25"/>
          <p:cNvSpPr>
            <a:spLocks noChangeArrowheads="1"/>
          </p:cNvSpPr>
          <p:nvPr/>
        </p:nvSpPr>
        <p:spPr bwMode="auto">
          <a:xfrm>
            <a:off x="1955800" y="4211638"/>
            <a:ext cx="79375" cy="79375"/>
          </a:xfrm>
          <a:prstGeom prst="ellipse">
            <a:avLst/>
          </a:prstGeom>
          <a:solidFill>
            <a:srgbClr val="000000"/>
          </a:solidFill>
          <a:ln w="12700">
            <a:solidFill>
              <a:srgbClr val="000000"/>
            </a:solidFill>
            <a:round/>
            <a:headEnd type="none" w="sm" len="sm"/>
            <a:tailEnd type="none" w="sm" len="sm"/>
          </a:ln>
          <a:effectLst/>
        </p:spPr>
        <p:txBody>
          <a:bodyPr wrap="none" anchor="ctr"/>
          <a:lstStyle/>
          <a:p>
            <a:endParaRPr lang="en-US"/>
          </a:p>
        </p:txBody>
      </p:sp>
      <p:sp>
        <p:nvSpPr>
          <p:cNvPr id="78874" name="Rectangle 26"/>
          <p:cNvSpPr>
            <a:spLocks noChangeArrowheads="1"/>
          </p:cNvSpPr>
          <p:nvPr/>
        </p:nvSpPr>
        <p:spPr bwMode="auto">
          <a:xfrm>
            <a:off x="3708400" y="1916113"/>
            <a:ext cx="298450" cy="427037"/>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3</a:t>
            </a:r>
          </a:p>
        </p:txBody>
      </p:sp>
      <p:sp>
        <p:nvSpPr>
          <p:cNvPr id="78875" name="Rectangle 27"/>
          <p:cNvSpPr>
            <a:spLocks noChangeArrowheads="1"/>
          </p:cNvSpPr>
          <p:nvPr/>
        </p:nvSpPr>
        <p:spPr bwMode="auto">
          <a:xfrm>
            <a:off x="1597025" y="3759200"/>
            <a:ext cx="298450" cy="427038"/>
          </a:xfrm>
          <a:prstGeom prst="rect">
            <a:avLst/>
          </a:prstGeom>
          <a:noFill/>
          <a:ln w="25400">
            <a:noFill/>
            <a:miter lim="800000"/>
            <a:headEnd/>
            <a:tailEnd/>
          </a:ln>
          <a:effectLst/>
        </p:spPr>
        <p:txBody>
          <a:bodyPr wrap="none" lIns="0" tIns="0" rIns="0" bIns="0">
            <a:spAutoFit/>
          </a:bodyPr>
          <a:lstStyle/>
          <a:p>
            <a:pPr algn="ctr"/>
            <a:r>
              <a:rPr lang="en-US" altLang="zh-TW" sz="2800" b="1" i="1">
                <a:solidFill>
                  <a:srgbClr val="FF9999"/>
                </a:solidFill>
                <a:latin typeface="Times New Roman" pitchFamily="18" charset="0"/>
                <a:ea typeface="標楷體" pitchFamily="65" charset="-120"/>
              </a:rPr>
              <a:t>p</a:t>
            </a:r>
            <a:r>
              <a:rPr lang="en-US" altLang="zh-TW" sz="2800" b="1" baseline="-25000">
                <a:solidFill>
                  <a:srgbClr val="FF9999"/>
                </a:solidFill>
                <a:latin typeface="Times New Roman" pitchFamily="18" charset="0"/>
                <a:ea typeface="標楷體" pitchFamily="65" charset="-120"/>
              </a:rPr>
              <a:t>4</a:t>
            </a:r>
          </a:p>
        </p:txBody>
      </p:sp>
      <p:sp>
        <p:nvSpPr>
          <p:cNvPr id="78876" name="Arc 28"/>
          <p:cNvSpPr>
            <a:spLocks/>
          </p:cNvSpPr>
          <p:nvPr/>
        </p:nvSpPr>
        <p:spPr bwMode="auto">
          <a:xfrm rot="20400000" flipV="1">
            <a:off x="4740275" y="5341938"/>
            <a:ext cx="319088" cy="219075"/>
          </a:xfrm>
          <a:custGeom>
            <a:avLst/>
            <a:gdLst>
              <a:gd name="G0" fmla="+- 0 0 0"/>
              <a:gd name="G1" fmla="+- 12622 0 0"/>
              <a:gd name="G2" fmla="+- 21600 0 0"/>
              <a:gd name="T0" fmla="*/ 17528 w 21600"/>
              <a:gd name="T1" fmla="*/ 0 h 12622"/>
              <a:gd name="T2" fmla="*/ 21600 w 21600"/>
              <a:gd name="T3" fmla="*/ 12622 h 12622"/>
              <a:gd name="T4" fmla="*/ 0 w 21600"/>
              <a:gd name="T5" fmla="*/ 12622 h 12622"/>
            </a:gdLst>
            <a:ahLst/>
            <a:cxnLst>
              <a:cxn ang="0">
                <a:pos x="T0" y="T1"/>
              </a:cxn>
              <a:cxn ang="0">
                <a:pos x="T2" y="T3"/>
              </a:cxn>
              <a:cxn ang="0">
                <a:pos x="T4" y="T5"/>
              </a:cxn>
            </a:cxnLst>
            <a:rect l="0" t="0" r="r" b="b"/>
            <a:pathLst>
              <a:path w="21600" h="12622" fill="none" extrusionOk="0">
                <a:moveTo>
                  <a:pt x="17528" y="-1"/>
                </a:moveTo>
                <a:cubicBezTo>
                  <a:pt x="20175" y="3676"/>
                  <a:pt x="21600" y="8091"/>
                  <a:pt x="21600" y="12622"/>
                </a:cubicBezTo>
              </a:path>
              <a:path w="21600" h="12622" stroke="0" extrusionOk="0">
                <a:moveTo>
                  <a:pt x="17528" y="-1"/>
                </a:moveTo>
                <a:cubicBezTo>
                  <a:pt x="20175" y="3676"/>
                  <a:pt x="21600" y="8091"/>
                  <a:pt x="21600" y="12622"/>
                </a:cubicBezTo>
                <a:lnTo>
                  <a:pt x="0" y="12622"/>
                </a:lnTo>
                <a:close/>
              </a:path>
            </a:pathLst>
          </a:custGeom>
          <a:noFill/>
          <a:ln w="25400">
            <a:solidFill>
              <a:srgbClr val="99CCFF"/>
            </a:solidFill>
            <a:round/>
            <a:headEnd/>
            <a:tailEnd type="arrow" w="med" len="med"/>
          </a:ln>
          <a:effectLst/>
        </p:spPr>
        <p:txBody>
          <a:bodyPr wrap="none" anchor="ctr"/>
          <a:lstStyle/>
          <a:p>
            <a:endParaRPr lang="en-US"/>
          </a:p>
        </p:txBody>
      </p:sp>
      <p:sp>
        <p:nvSpPr>
          <p:cNvPr id="78877" name="Line 29"/>
          <p:cNvSpPr>
            <a:spLocks noChangeShapeType="1"/>
          </p:cNvSpPr>
          <p:nvPr/>
        </p:nvSpPr>
        <p:spPr bwMode="auto">
          <a:xfrm>
            <a:off x="6530975" y="5065713"/>
            <a:ext cx="1184275"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78878" name="Line 30"/>
          <p:cNvSpPr>
            <a:spLocks noChangeShapeType="1"/>
          </p:cNvSpPr>
          <p:nvPr/>
        </p:nvSpPr>
        <p:spPr bwMode="auto">
          <a:xfrm>
            <a:off x="6910388" y="4762500"/>
            <a:ext cx="0" cy="539750"/>
          </a:xfrm>
          <a:prstGeom prst="line">
            <a:avLst/>
          </a:prstGeom>
          <a:noFill/>
          <a:ln w="19050">
            <a:solidFill>
              <a:schemeClr val="tx1"/>
            </a:solidFill>
            <a:round/>
            <a:headEnd/>
            <a:tailEnd/>
          </a:ln>
          <a:effectLst/>
        </p:spPr>
        <p:txBody>
          <a:bodyPr wrap="none" anchor="ctr"/>
          <a:lstStyle/>
          <a:p>
            <a:endParaRPr lang="en-US"/>
          </a:p>
        </p:txBody>
      </p:sp>
      <p:sp>
        <p:nvSpPr>
          <p:cNvPr id="78879" name="Arc 31"/>
          <p:cNvSpPr>
            <a:spLocks/>
          </p:cNvSpPr>
          <p:nvPr/>
        </p:nvSpPr>
        <p:spPr bwMode="auto">
          <a:xfrm rot="20400000" flipV="1">
            <a:off x="7067550" y="4594225"/>
            <a:ext cx="319088" cy="506413"/>
          </a:xfrm>
          <a:custGeom>
            <a:avLst/>
            <a:gdLst>
              <a:gd name="G0" fmla="+- 0 0 0"/>
              <a:gd name="G1" fmla="+- 14337 0 0"/>
              <a:gd name="G2" fmla="+- 21600 0 0"/>
              <a:gd name="T0" fmla="*/ 16156 w 21600"/>
              <a:gd name="T1" fmla="*/ 0 h 29156"/>
              <a:gd name="T2" fmla="*/ 15714 w 21600"/>
              <a:gd name="T3" fmla="*/ 29156 h 29156"/>
              <a:gd name="T4" fmla="*/ 0 w 21600"/>
              <a:gd name="T5" fmla="*/ 14337 h 29156"/>
            </a:gdLst>
            <a:ahLst/>
            <a:cxnLst>
              <a:cxn ang="0">
                <a:pos x="T0" y="T1"/>
              </a:cxn>
              <a:cxn ang="0">
                <a:pos x="T2" y="T3"/>
              </a:cxn>
              <a:cxn ang="0">
                <a:pos x="T4" y="T5"/>
              </a:cxn>
            </a:cxnLst>
            <a:rect l="0" t="0" r="r" b="b"/>
            <a:pathLst>
              <a:path w="21600" h="29156" fill="none" extrusionOk="0">
                <a:moveTo>
                  <a:pt x="16155" y="0"/>
                </a:moveTo>
                <a:cubicBezTo>
                  <a:pt x="19663" y="3952"/>
                  <a:pt x="21600" y="9053"/>
                  <a:pt x="21600" y="14337"/>
                </a:cubicBezTo>
                <a:cubicBezTo>
                  <a:pt x="21600" y="19846"/>
                  <a:pt x="19494" y="25148"/>
                  <a:pt x="15714" y="29156"/>
                </a:cubicBezTo>
              </a:path>
              <a:path w="21600" h="29156" stroke="0" extrusionOk="0">
                <a:moveTo>
                  <a:pt x="16155" y="0"/>
                </a:moveTo>
                <a:cubicBezTo>
                  <a:pt x="19663" y="3952"/>
                  <a:pt x="21600" y="9053"/>
                  <a:pt x="21600" y="14337"/>
                </a:cubicBezTo>
                <a:cubicBezTo>
                  <a:pt x="21600" y="19846"/>
                  <a:pt x="19494" y="25148"/>
                  <a:pt x="15714" y="29156"/>
                </a:cubicBezTo>
                <a:lnTo>
                  <a:pt x="0" y="14337"/>
                </a:lnTo>
                <a:close/>
              </a:path>
            </a:pathLst>
          </a:custGeom>
          <a:noFill/>
          <a:ln w="25400">
            <a:solidFill>
              <a:srgbClr val="99CCFF"/>
            </a:solidFill>
            <a:round/>
            <a:headEnd/>
            <a:tailEnd type="arrow" w="med" len="med"/>
          </a:ln>
          <a:effectLst/>
        </p:spPr>
        <p:txBody>
          <a:bodyPr wrap="none" anchor="ctr"/>
          <a:lstStyle/>
          <a:p>
            <a:endParaRPr lang="en-US"/>
          </a:p>
        </p:txBody>
      </p:sp>
      <p:sp>
        <p:nvSpPr>
          <p:cNvPr id="78880" name="Line 32"/>
          <p:cNvSpPr>
            <a:spLocks noChangeShapeType="1"/>
          </p:cNvSpPr>
          <p:nvPr/>
        </p:nvSpPr>
        <p:spPr bwMode="auto">
          <a:xfrm>
            <a:off x="7146925" y="3976688"/>
            <a:ext cx="1184275"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78881" name="Line 33"/>
          <p:cNvSpPr>
            <a:spLocks noChangeShapeType="1"/>
          </p:cNvSpPr>
          <p:nvPr/>
        </p:nvSpPr>
        <p:spPr bwMode="auto">
          <a:xfrm>
            <a:off x="7526338" y="3673475"/>
            <a:ext cx="0" cy="539750"/>
          </a:xfrm>
          <a:prstGeom prst="line">
            <a:avLst/>
          </a:prstGeom>
          <a:noFill/>
          <a:ln w="19050">
            <a:solidFill>
              <a:schemeClr val="tx1"/>
            </a:solidFill>
            <a:round/>
            <a:headEnd/>
            <a:tailEnd/>
          </a:ln>
          <a:effectLst/>
        </p:spPr>
        <p:txBody>
          <a:bodyPr wrap="none" anchor="ctr"/>
          <a:lstStyle/>
          <a:p>
            <a:endParaRPr lang="en-US"/>
          </a:p>
        </p:txBody>
      </p:sp>
      <p:sp>
        <p:nvSpPr>
          <p:cNvPr id="78882" name="Arc 34"/>
          <p:cNvSpPr>
            <a:spLocks/>
          </p:cNvSpPr>
          <p:nvPr/>
        </p:nvSpPr>
        <p:spPr bwMode="auto">
          <a:xfrm rot="20400000" flipV="1">
            <a:off x="7167563" y="3429000"/>
            <a:ext cx="587375" cy="639763"/>
          </a:xfrm>
          <a:custGeom>
            <a:avLst/>
            <a:gdLst>
              <a:gd name="G0" fmla="+- 18146 0 0"/>
              <a:gd name="G1" fmla="+- 15278 0 0"/>
              <a:gd name="G2" fmla="+- 21600 0 0"/>
              <a:gd name="T0" fmla="*/ 33415 w 39746"/>
              <a:gd name="T1" fmla="*/ 0 h 36878"/>
              <a:gd name="T2" fmla="*/ 0 w 39746"/>
              <a:gd name="T3" fmla="*/ 26995 h 36878"/>
              <a:gd name="T4" fmla="*/ 18146 w 39746"/>
              <a:gd name="T5" fmla="*/ 15278 h 36878"/>
            </a:gdLst>
            <a:ahLst/>
            <a:cxnLst>
              <a:cxn ang="0">
                <a:pos x="T0" y="T1"/>
              </a:cxn>
              <a:cxn ang="0">
                <a:pos x="T2" y="T3"/>
              </a:cxn>
              <a:cxn ang="0">
                <a:pos x="T4" y="T5"/>
              </a:cxn>
            </a:cxnLst>
            <a:rect l="0" t="0" r="r" b="b"/>
            <a:pathLst>
              <a:path w="39746" h="36878" fill="none" extrusionOk="0">
                <a:moveTo>
                  <a:pt x="33415" y="-1"/>
                </a:moveTo>
                <a:cubicBezTo>
                  <a:pt x="37468" y="4051"/>
                  <a:pt x="39746" y="9547"/>
                  <a:pt x="39746" y="15278"/>
                </a:cubicBezTo>
                <a:cubicBezTo>
                  <a:pt x="39746" y="27207"/>
                  <a:pt x="30075" y="36878"/>
                  <a:pt x="18146" y="36878"/>
                </a:cubicBezTo>
                <a:cubicBezTo>
                  <a:pt x="10811" y="36878"/>
                  <a:pt x="3978" y="33156"/>
                  <a:pt x="0" y="26994"/>
                </a:cubicBezTo>
              </a:path>
              <a:path w="39746" h="36878" stroke="0" extrusionOk="0">
                <a:moveTo>
                  <a:pt x="33415" y="-1"/>
                </a:moveTo>
                <a:cubicBezTo>
                  <a:pt x="37468" y="4051"/>
                  <a:pt x="39746" y="9547"/>
                  <a:pt x="39746" y="15278"/>
                </a:cubicBezTo>
                <a:cubicBezTo>
                  <a:pt x="39746" y="27207"/>
                  <a:pt x="30075" y="36878"/>
                  <a:pt x="18146" y="36878"/>
                </a:cubicBezTo>
                <a:cubicBezTo>
                  <a:pt x="10811" y="36878"/>
                  <a:pt x="3978" y="33156"/>
                  <a:pt x="0" y="26994"/>
                </a:cubicBezTo>
                <a:lnTo>
                  <a:pt x="18146" y="15278"/>
                </a:lnTo>
                <a:close/>
              </a:path>
            </a:pathLst>
          </a:custGeom>
          <a:noFill/>
          <a:ln w="25400">
            <a:solidFill>
              <a:srgbClr val="99CCFF"/>
            </a:solidFill>
            <a:round/>
            <a:headEnd/>
            <a:tailEnd type="arrow" w="med" len="med"/>
          </a:ln>
          <a:effectLst/>
        </p:spPr>
        <p:txBody>
          <a:bodyPr wrap="none" anchor="ctr"/>
          <a:lstStyle/>
          <a:p>
            <a:endParaRPr lang="en-US"/>
          </a:p>
        </p:txBody>
      </p:sp>
      <p:sp>
        <p:nvSpPr>
          <p:cNvPr id="78883" name="Line 35"/>
          <p:cNvSpPr>
            <a:spLocks noChangeShapeType="1"/>
          </p:cNvSpPr>
          <p:nvPr/>
        </p:nvSpPr>
        <p:spPr bwMode="auto">
          <a:xfrm flipH="1">
            <a:off x="2895600" y="1773238"/>
            <a:ext cx="1084263"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78884" name="Line 36"/>
          <p:cNvSpPr>
            <a:spLocks noChangeShapeType="1"/>
          </p:cNvSpPr>
          <p:nvPr/>
        </p:nvSpPr>
        <p:spPr bwMode="auto">
          <a:xfrm>
            <a:off x="3736975" y="1470025"/>
            <a:ext cx="0" cy="539750"/>
          </a:xfrm>
          <a:prstGeom prst="line">
            <a:avLst/>
          </a:prstGeom>
          <a:noFill/>
          <a:ln w="19050">
            <a:solidFill>
              <a:schemeClr val="tx1"/>
            </a:solidFill>
            <a:round/>
            <a:headEnd/>
            <a:tailEnd/>
          </a:ln>
          <a:effectLst/>
        </p:spPr>
        <p:txBody>
          <a:bodyPr wrap="none" anchor="ctr"/>
          <a:lstStyle/>
          <a:p>
            <a:endParaRPr lang="en-US"/>
          </a:p>
        </p:txBody>
      </p:sp>
      <p:sp>
        <p:nvSpPr>
          <p:cNvPr id="78885" name="Arc 37"/>
          <p:cNvSpPr>
            <a:spLocks/>
          </p:cNvSpPr>
          <p:nvPr/>
        </p:nvSpPr>
        <p:spPr bwMode="auto">
          <a:xfrm rot="10800000" flipV="1">
            <a:off x="3217863" y="1771650"/>
            <a:ext cx="319087" cy="527050"/>
          </a:xfrm>
          <a:custGeom>
            <a:avLst/>
            <a:gdLst>
              <a:gd name="G0" fmla="+- 0 0 0"/>
              <a:gd name="G1" fmla="+- 14337 0 0"/>
              <a:gd name="G2" fmla="+- 21600 0 0"/>
              <a:gd name="T0" fmla="*/ 16156 w 21600"/>
              <a:gd name="T1" fmla="*/ 0 h 30312"/>
              <a:gd name="T2" fmla="*/ 14538 w 21600"/>
              <a:gd name="T3" fmla="*/ 30312 h 30312"/>
              <a:gd name="T4" fmla="*/ 0 w 21600"/>
              <a:gd name="T5" fmla="*/ 14337 h 30312"/>
            </a:gdLst>
            <a:ahLst/>
            <a:cxnLst>
              <a:cxn ang="0">
                <a:pos x="T0" y="T1"/>
              </a:cxn>
              <a:cxn ang="0">
                <a:pos x="T2" y="T3"/>
              </a:cxn>
              <a:cxn ang="0">
                <a:pos x="T4" y="T5"/>
              </a:cxn>
            </a:cxnLst>
            <a:rect l="0" t="0" r="r" b="b"/>
            <a:pathLst>
              <a:path w="21600" h="30312" fill="none" extrusionOk="0">
                <a:moveTo>
                  <a:pt x="16155" y="0"/>
                </a:moveTo>
                <a:cubicBezTo>
                  <a:pt x="19663" y="3952"/>
                  <a:pt x="21600" y="9053"/>
                  <a:pt x="21600" y="14337"/>
                </a:cubicBezTo>
                <a:cubicBezTo>
                  <a:pt x="21600" y="20418"/>
                  <a:pt x="19036" y="26218"/>
                  <a:pt x="14538" y="30312"/>
                </a:cubicBezTo>
              </a:path>
              <a:path w="21600" h="30312" stroke="0" extrusionOk="0">
                <a:moveTo>
                  <a:pt x="16155" y="0"/>
                </a:moveTo>
                <a:cubicBezTo>
                  <a:pt x="19663" y="3952"/>
                  <a:pt x="21600" y="9053"/>
                  <a:pt x="21600" y="14337"/>
                </a:cubicBezTo>
                <a:cubicBezTo>
                  <a:pt x="21600" y="20418"/>
                  <a:pt x="19036" y="26218"/>
                  <a:pt x="14538" y="30312"/>
                </a:cubicBezTo>
                <a:lnTo>
                  <a:pt x="0" y="14337"/>
                </a:lnTo>
                <a:close/>
              </a:path>
            </a:pathLst>
          </a:custGeom>
          <a:noFill/>
          <a:ln w="25400">
            <a:solidFill>
              <a:srgbClr val="99CCFF"/>
            </a:solidFill>
            <a:round/>
            <a:headEnd/>
            <a:tailEnd type="arrow" w="med" len="med"/>
          </a:ln>
          <a:effectLst/>
        </p:spPr>
        <p:txBody>
          <a:bodyPr wrap="none" anchor="ctr"/>
          <a:lstStyle/>
          <a:p>
            <a:endParaRPr lang="en-US"/>
          </a:p>
        </p:txBody>
      </p:sp>
      <p:sp>
        <p:nvSpPr>
          <p:cNvPr id="78886" name="Line 38"/>
          <p:cNvSpPr>
            <a:spLocks noChangeShapeType="1"/>
          </p:cNvSpPr>
          <p:nvPr/>
        </p:nvSpPr>
        <p:spPr bwMode="auto">
          <a:xfrm flipH="1">
            <a:off x="1147763" y="4246563"/>
            <a:ext cx="1084262"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78887" name="Line 39"/>
          <p:cNvSpPr>
            <a:spLocks noChangeShapeType="1"/>
          </p:cNvSpPr>
          <p:nvPr/>
        </p:nvSpPr>
        <p:spPr bwMode="auto">
          <a:xfrm>
            <a:off x="1989138" y="3943350"/>
            <a:ext cx="0" cy="539750"/>
          </a:xfrm>
          <a:prstGeom prst="line">
            <a:avLst/>
          </a:prstGeom>
          <a:noFill/>
          <a:ln w="19050">
            <a:solidFill>
              <a:schemeClr val="tx1"/>
            </a:solidFill>
            <a:round/>
            <a:headEnd/>
            <a:tailEnd/>
          </a:ln>
          <a:effectLst/>
        </p:spPr>
        <p:txBody>
          <a:bodyPr wrap="none" anchor="ctr"/>
          <a:lstStyle/>
          <a:p>
            <a:endParaRPr lang="en-US"/>
          </a:p>
        </p:txBody>
      </p:sp>
      <p:sp>
        <p:nvSpPr>
          <p:cNvPr id="78888" name="Arc 40"/>
          <p:cNvSpPr>
            <a:spLocks/>
          </p:cNvSpPr>
          <p:nvPr/>
        </p:nvSpPr>
        <p:spPr bwMode="auto">
          <a:xfrm rot="10800000" flipV="1">
            <a:off x="1577975" y="4244975"/>
            <a:ext cx="627063" cy="625475"/>
          </a:xfrm>
          <a:custGeom>
            <a:avLst/>
            <a:gdLst>
              <a:gd name="G0" fmla="+- 20898 0 0"/>
              <a:gd name="G1" fmla="+- 14337 0 0"/>
              <a:gd name="G2" fmla="+- 21600 0 0"/>
              <a:gd name="T0" fmla="*/ 37054 w 42498"/>
              <a:gd name="T1" fmla="*/ 0 h 35937"/>
              <a:gd name="T2" fmla="*/ 0 w 42498"/>
              <a:gd name="T3" fmla="*/ 19798 h 35937"/>
              <a:gd name="T4" fmla="*/ 20898 w 42498"/>
              <a:gd name="T5" fmla="*/ 14337 h 35937"/>
            </a:gdLst>
            <a:ahLst/>
            <a:cxnLst>
              <a:cxn ang="0">
                <a:pos x="T0" y="T1"/>
              </a:cxn>
              <a:cxn ang="0">
                <a:pos x="T2" y="T3"/>
              </a:cxn>
              <a:cxn ang="0">
                <a:pos x="T4" y="T5"/>
              </a:cxn>
            </a:cxnLst>
            <a:rect l="0" t="0" r="r" b="b"/>
            <a:pathLst>
              <a:path w="42498" h="35937" fill="none" extrusionOk="0">
                <a:moveTo>
                  <a:pt x="37053" y="0"/>
                </a:moveTo>
                <a:cubicBezTo>
                  <a:pt x="40561" y="3952"/>
                  <a:pt x="42498" y="9053"/>
                  <a:pt x="42498" y="14337"/>
                </a:cubicBezTo>
                <a:cubicBezTo>
                  <a:pt x="42498" y="26266"/>
                  <a:pt x="32827" y="35937"/>
                  <a:pt x="20898" y="35937"/>
                </a:cubicBezTo>
                <a:cubicBezTo>
                  <a:pt x="11071" y="35937"/>
                  <a:pt x="2484" y="29304"/>
                  <a:pt x="-1" y="19798"/>
                </a:cubicBezTo>
              </a:path>
              <a:path w="42498" h="35937" stroke="0" extrusionOk="0">
                <a:moveTo>
                  <a:pt x="37053" y="0"/>
                </a:moveTo>
                <a:cubicBezTo>
                  <a:pt x="40561" y="3952"/>
                  <a:pt x="42498" y="9053"/>
                  <a:pt x="42498" y="14337"/>
                </a:cubicBezTo>
                <a:cubicBezTo>
                  <a:pt x="42498" y="26266"/>
                  <a:pt x="32827" y="35937"/>
                  <a:pt x="20898" y="35937"/>
                </a:cubicBezTo>
                <a:cubicBezTo>
                  <a:pt x="11071" y="35937"/>
                  <a:pt x="2484" y="29304"/>
                  <a:pt x="-1" y="19798"/>
                </a:cubicBezTo>
                <a:lnTo>
                  <a:pt x="20898" y="14337"/>
                </a:lnTo>
                <a:close/>
              </a:path>
            </a:pathLst>
          </a:custGeom>
          <a:noFill/>
          <a:ln w="25400">
            <a:solidFill>
              <a:srgbClr val="99CCFF"/>
            </a:solidFill>
            <a:round/>
            <a:headEnd/>
            <a:tailEnd type="arrow" w="med" len="med"/>
          </a:ln>
          <a:effectLst/>
        </p:spPr>
        <p:txBody>
          <a:bodyPr wrap="none" anchor="ctr"/>
          <a:lstStyle/>
          <a:p>
            <a:endParaRPr lang="en-US"/>
          </a:p>
        </p:txBody>
      </p:sp>
      <p:sp>
        <p:nvSpPr>
          <p:cNvPr id="78889" name="Rectangle 41"/>
          <p:cNvSpPr>
            <a:spLocks noChangeArrowheads="1"/>
          </p:cNvSpPr>
          <p:nvPr/>
        </p:nvSpPr>
        <p:spPr bwMode="auto">
          <a:xfrm>
            <a:off x="4638675" y="1557338"/>
            <a:ext cx="3727450" cy="561975"/>
          </a:xfrm>
          <a:prstGeom prst="rect">
            <a:avLst/>
          </a:prstGeom>
          <a:noFill/>
          <a:ln w="25400">
            <a:noFill/>
            <a:miter lim="800000"/>
            <a:headEnd/>
            <a:tailEnd/>
          </a:ln>
          <a:effectLst/>
        </p:spPr>
        <p:txBody>
          <a:bodyPr wrap="none">
            <a:spAutoFit/>
          </a:bodyPr>
          <a:lstStyle/>
          <a:p>
            <a:pPr algn="ctr">
              <a:lnSpc>
                <a:spcPct val="110000"/>
              </a:lnSpc>
              <a:spcBef>
                <a:spcPct val="25000"/>
              </a:spcBef>
              <a:buClr>
                <a:schemeClr val="tx1"/>
              </a:buClr>
              <a:buFont typeface="Monotype Sorts" pitchFamily="2" charset="2"/>
              <a:buNone/>
            </a:pPr>
            <a:r>
              <a:rPr lang="en-US" altLang="zh-TW" sz="2800">
                <a:latin typeface="Times New Roman" pitchFamily="18" charset="0"/>
                <a:ea typeface="標楷體" pitchFamily="65" charset="-120"/>
              </a:rPr>
              <a:t>Time complexity: </a:t>
            </a:r>
            <a:r>
              <a:rPr lang="en-US" altLang="zh-TW" sz="2800" b="1" i="1">
                <a:solidFill>
                  <a:srgbClr val="FF9999"/>
                </a:solidFill>
                <a:latin typeface="Times New Roman" pitchFamily="18" charset="0"/>
                <a:ea typeface="標楷體" pitchFamily="65" charset="-120"/>
              </a:rPr>
              <a:t>O</a:t>
            </a:r>
            <a:r>
              <a:rPr lang="en-US" altLang="zh-TW" sz="2800" b="1">
                <a:solidFill>
                  <a:srgbClr val="FF9999"/>
                </a:solidFill>
                <a:latin typeface="Times New Roman" pitchFamily="18" charset="0"/>
                <a:ea typeface="標楷體" pitchFamily="65" charset="-120"/>
              </a:rPr>
              <a:t>(</a:t>
            </a:r>
            <a:r>
              <a:rPr lang="en-US" altLang="zh-TW" sz="2800" b="1" i="1">
                <a:solidFill>
                  <a:srgbClr val="FF9999"/>
                </a:solidFill>
                <a:latin typeface="Times New Roman" pitchFamily="18" charset="0"/>
                <a:ea typeface="標楷體" pitchFamily="65" charset="-120"/>
              </a:rPr>
              <a:t>n</a:t>
            </a:r>
            <a:r>
              <a:rPr lang="en-US" altLang="zh-TW" sz="900" b="1">
                <a:solidFill>
                  <a:srgbClr val="FF9999"/>
                </a:solidFill>
                <a:latin typeface="Times New Roman" pitchFamily="18" charset="0"/>
                <a:ea typeface="標楷體" pitchFamily="65" charset="-120"/>
              </a:rPr>
              <a:t> </a:t>
            </a:r>
            <a:r>
              <a:rPr lang="en-US" altLang="zh-TW" sz="2800" b="1" i="1">
                <a:solidFill>
                  <a:srgbClr val="FF9999"/>
                </a:solidFill>
                <a:latin typeface="Times New Roman" pitchFamily="18" charset="0"/>
                <a:ea typeface="標楷體" pitchFamily="65" charset="-120"/>
              </a:rPr>
              <a:t>h</a:t>
            </a:r>
            <a:r>
              <a:rPr lang="en-US" altLang="zh-TW" sz="2800" b="1">
                <a:solidFill>
                  <a:srgbClr val="FF9999"/>
                </a:solidFill>
                <a:latin typeface="Times New Roman" pitchFamily="18" charset="0"/>
                <a:ea typeface="標楷體" pitchFamily="65" charset="-120"/>
              </a:rPr>
              <a:t>)</a:t>
            </a:r>
            <a:endParaRPr lang="en-US" altLang="zh-TW" sz="2800">
              <a:solidFill>
                <a:srgbClr val="FF9999"/>
              </a:solidFill>
              <a:latin typeface="Times New Roman" pitchFamily="18" charset="0"/>
              <a:ea typeface="標楷體" pitchFamily="65" charset="-12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381000"/>
            <a:ext cx="8229600" cy="533400"/>
          </a:xfrm>
        </p:spPr>
        <p:txBody>
          <a:bodyPr>
            <a:normAutofit fontScale="90000"/>
          </a:bodyPr>
          <a:lstStyle/>
          <a:p>
            <a:r>
              <a:rPr lang="en-US" altLang="zh-TW" sz="3600" b="1">
                <a:ea typeface="標楷體" pitchFamily="65" charset="-120"/>
              </a:rPr>
              <a:t>Time complexity </a:t>
            </a:r>
            <a:r>
              <a:rPr lang="en-US" altLang="zh-TW" sz="3200" b="1">
                <a:ea typeface="標楷體" pitchFamily="65" charset="-120"/>
              </a:rPr>
              <a:t>Analysis</a:t>
            </a:r>
          </a:p>
        </p:txBody>
      </p:sp>
      <p:sp>
        <p:nvSpPr>
          <p:cNvPr id="82948" name="Rectangle 4"/>
          <p:cNvSpPr>
            <a:spLocks noGrp="1" noChangeArrowheads="1"/>
          </p:cNvSpPr>
          <p:nvPr>
            <p:ph sz="quarter" idx="1"/>
          </p:nvPr>
        </p:nvSpPr>
        <p:spPr/>
        <p:txBody>
          <a:bodyPr/>
          <a:lstStyle/>
          <a:p>
            <a:pPr>
              <a:lnSpc>
                <a:spcPct val="90000"/>
              </a:lnSpc>
            </a:pPr>
            <a:r>
              <a:rPr lang="en-US" altLang="zh-TW">
                <a:effectLst/>
              </a:rPr>
              <a:t>Graham-Scan</a:t>
            </a:r>
          </a:p>
          <a:p>
            <a:pPr lvl="1">
              <a:lnSpc>
                <a:spcPct val="90000"/>
              </a:lnSpc>
            </a:pPr>
            <a:r>
              <a:rPr lang="en-US" altLang="zh-TW">
                <a:effectLst/>
              </a:rPr>
              <a:t>Sorting in step 2 needs </a:t>
            </a:r>
            <a:r>
              <a:rPr lang="en-US" altLang="zh-TW" b="1" i="1">
                <a:solidFill>
                  <a:srgbClr val="FF0000"/>
                </a:solidFill>
                <a:effectLst/>
              </a:rPr>
              <a:t>O</a:t>
            </a:r>
            <a:r>
              <a:rPr lang="en-US" altLang="zh-TW" b="1">
                <a:solidFill>
                  <a:srgbClr val="FF0000"/>
                </a:solidFill>
                <a:effectLst/>
              </a:rPr>
              <a:t>(</a:t>
            </a:r>
            <a:r>
              <a:rPr lang="en-US" altLang="zh-TW" b="1" i="1">
                <a:solidFill>
                  <a:srgbClr val="FF0000"/>
                </a:solidFill>
                <a:effectLst/>
              </a:rPr>
              <a:t>n</a:t>
            </a:r>
            <a:r>
              <a:rPr lang="en-US" altLang="zh-TW" b="1">
                <a:solidFill>
                  <a:srgbClr val="FF0000"/>
                </a:solidFill>
                <a:effectLst/>
              </a:rPr>
              <a:t> </a:t>
            </a:r>
            <a:r>
              <a:rPr lang="en-US" altLang="zh-TW">
                <a:solidFill>
                  <a:srgbClr val="FF0000"/>
                </a:solidFill>
                <a:effectLst/>
              </a:rPr>
              <a:t>log</a:t>
            </a:r>
            <a:r>
              <a:rPr lang="en-US" altLang="zh-TW" b="1">
                <a:solidFill>
                  <a:srgbClr val="FF0000"/>
                </a:solidFill>
                <a:effectLst/>
              </a:rPr>
              <a:t> </a:t>
            </a:r>
            <a:r>
              <a:rPr lang="en-US" altLang="zh-TW" b="1" i="1">
                <a:solidFill>
                  <a:srgbClr val="FF0000"/>
                </a:solidFill>
                <a:effectLst/>
              </a:rPr>
              <a:t>n</a:t>
            </a:r>
            <a:r>
              <a:rPr lang="en-US" altLang="zh-TW" b="1">
                <a:solidFill>
                  <a:srgbClr val="FF0000"/>
                </a:solidFill>
                <a:effectLst/>
              </a:rPr>
              <a:t>)</a:t>
            </a:r>
            <a:r>
              <a:rPr lang="en-US" altLang="zh-TW">
                <a:effectLst/>
              </a:rPr>
              <a:t>.</a:t>
            </a:r>
          </a:p>
          <a:p>
            <a:pPr lvl="1">
              <a:lnSpc>
                <a:spcPct val="90000"/>
              </a:lnSpc>
            </a:pPr>
            <a:r>
              <a:rPr lang="en-US" altLang="zh-TW">
                <a:effectLst/>
              </a:rPr>
              <a:t>Time complexity of stack operation is  </a:t>
            </a:r>
            <a:r>
              <a:rPr lang="en-US" altLang="zh-TW">
                <a:solidFill>
                  <a:srgbClr val="FF0000"/>
                </a:solidFill>
                <a:effectLst/>
              </a:rPr>
              <a:t>O(2</a:t>
            </a:r>
            <a:r>
              <a:rPr lang="en-US" altLang="zh-TW" b="1" i="1">
                <a:solidFill>
                  <a:srgbClr val="FF0000"/>
                </a:solidFill>
                <a:effectLst/>
              </a:rPr>
              <a:t>n)</a:t>
            </a:r>
            <a:endParaRPr lang="en-US" altLang="zh-TW">
              <a:effectLst/>
            </a:endParaRPr>
          </a:p>
          <a:p>
            <a:pPr lvl="1">
              <a:lnSpc>
                <a:spcPct val="90000"/>
              </a:lnSpc>
            </a:pPr>
            <a:r>
              <a:rPr lang="en-US" altLang="zh-TW">
                <a:effectLst/>
              </a:rPr>
              <a:t>The overall time complexity in </a:t>
            </a:r>
            <a:r>
              <a:rPr lang="en-US" altLang="zh-TW" b="1">
                <a:effectLst/>
              </a:rPr>
              <a:t>Graham-Scan</a:t>
            </a:r>
            <a:r>
              <a:rPr lang="en-US" altLang="zh-TW" b="1">
                <a:solidFill>
                  <a:schemeClr val="tx2"/>
                </a:solidFill>
                <a:effectLst/>
              </a:rPr>
              <a:t> </a:t>
            </a:r>
            <a:r>
              <a:rPr lang="en-US" altLang="zh-TW">
                <a:effectLst/>
              </a:rPr>
              <a:t> is </a:t>
            </a:r>
            <a:r>
              <a:rPr lang="en-US" altLang="zh-TW" b="1" i="1">
                <a:solidFill>
                  <a:srgbClr val="FF0000"/>
                </a:solidFill>
                <a:effectLst/>
              </a:rPr>
              <a:t>O</a:t>
            </a:r>
            <a:r>
              <a:rPr lang="en-US" altLang="zh-TW" b="1">
                <a:solidFill>
                  <a:srgbClr val="FF0000"/>
                </a:solidFill>
                <a:effectLst/>
              </a:rPr>
              <a:t>(</a:t>
            </a:r>
            <a:r>
              <a:rPr lang="en-US" altLang="zh-TW" b="1" i="1">
                <a:solidFill>
                  <a:srgbClr val="FF0000"/>
                </a:solidFill>
                <a:effectLst/>
              </a:rPr>
              <a:t>n</a:t>
            </a:r>
            <a:r>
              <a:rPr lang="en-US" altLang="zh-TW" b="1">
                <a:solidFill>
                  <a:srgbClr val="FF0000"/>
                </a:solidFill>
                <a:effectLst/>
              </a:rPr>
              <a:t> </a:t>
            </a:r>
            <a:r>
              <a:rPr lang="en-US" altLang="zh-TW">
                <a:solidFill>
                  <a:srgbClr val="FF0000"/>
                </a:solidFill>
                <a:effectLst/>
              </a:rPr>
              <a:t>log</a:t>
            </a:r>
            <a:r>
              <a:rPr lang="en-US" altLang="zh-TW" b="1">
                <a:solidFill>
                  <a:srgbClr val="FF0000"/>
                </a:solidFill>
                <a:effectLst/>
              </a:rPr>
              <a:t> </a:t>
            </a:r>
            <a:r>
              <a:rPr lang="en-US" altLang="zh-TW" b="1" i="1">
                <a:solidFill>
                  <a:srgbClr val="FF0000"/>
                </a:solidFill>
                <a:effectLst/>
              </a:rPr>
              <a:t>n</a:t>
            </a:r>
            <a:r>
              <a:rPr lang="en-US" altLang="zh-TW" b="1">
                <a:solidFill>
                  <a:srgbClr val="FF0000"/>
                </a:solidFill>
                <a:effectLst/>
              </a:rPr>
              <a:t>)</a:t>
            </a:r>
            <a:r>
              <a:rPr lang="en-US" altLang="zh-TW">
                <a:effectLst/>
              </a:rPr>
              <a:t>.</a:t>
            </a:r>
          </a:p>
          <a:p>
            <a:pPr>
              <a:lnSpc>
                <a:spcPct val="90000"/>
              </a:lnSpc>
            </a:pPr>
            <a:r>
              <a:rPr lang="en-US" altLang="zh-TW" sz="2800">
                <a:ea typeface="標楷體" pitchFamily="65" charset="-120"/>
              </a:rPr>
              <a:t>Jarvis’s march</a:t>
            </a:r>
          </a:p>
          <a:p>
            <a:pPr lvl="1">
              <a:lnSpc>
                <a:spcPct val="90000"/>
              </a:lnSpc>
            </a:pPr>
            <a:r>
              <a:rPr lang="en-US" altLang="zh-TW">
                <a:effectLst/>
              </a:rPr>
              <a:t>h vertices</a:t>
            </a:r>
          </a:p>
          <a:p>
            <a:pPr lvl="1">
              <a:lnSpc>
                <a:spcPct val="90000"/>
              </a:lnSpc>
            </a:pPr>
            <a:r>
              <a:rPr lang="en-US" altLang="zh-TW">
                <a:effectLst/>
              </a:rPr>
              <a:t>Finding smallest polar angle point cost </a:t>
            </a:r>
            <a:r>
              <a:rPr lang="en-US" altLang="zh-TW">
                <a:solidFill>
                  <a:srgbClr val="FF0000"/>
                </a:solidFill>
                <a:effectLst/>
              </a:rPr>
              <a:t>O(n)</a:t>
            </a:r>
          </a:p>
          <a:p>
            <a:pPr lvl="1">
              <a:lnSpc>
                <a:spcPct val="90000"/>
              </a:lnSpc>
            </a:pPr>
            <a:r>
              <a:rPr lang="en-US" altLang="zh-TW">
                <a:effectLst/>
              </a:rPr>
              <a:t>Overall time complexity: </a:t>
            </a:r>
            <a:r>
              <a:rPr lang="en-US" altLang="zh-TW">
                <a:solidFill>
                  <a:srgbClr val="FF0000"/>
                </a:solidFill>
                <a:effectLst/>
              </a:rPr>
              <a:t>O(nh)</a:t>
            </a:r>
          </a:p>
          <a:p>
            <a:pPr>
              <a:lnSpc>
                <a:spcPct val="90000"/>
              </a:lnSpc>
            </a:pPr>
            <a:endParaRPr lang="en-US" altLang="zh-TW"/>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3"/>
          <p:cNvPicPr>
            <a:picLocks noChangeAspect="1" noChangeArrowheads="1"/>
          </p:cNvPicPr>
          <p:nvPr/>
        </p:nvPicPr>
        <p:blipFill>
          <a:blip r:embed="rId2"/>
          <a:srcRect/>
          <a:stretch>
            <a:fillRect/>
          </a:stretch>
        </p:blipFill>
        <p:spPr bwMode="auto">
          <a:xfrm>
            <a:off x="2133600" y="2590800"/>
            <a:ext cx="5562600" cy="3908425"/>
          </a:xfrm>
          <a:prstGeom prst="rect">
            <a:avLst/>
          </a:prstGeom>
          <a:noFill/>
          <a:ln w="9525">
            <a:noFill/>
            <a:miter lim="800000"/>
            <a:headEnd/>
            <a:tailEnd/>
          </a:ln>
          <a:effectLst/>
        </p:spPr>
      </p:pic>
      <p:sp>
        <p:nvSpPr>
          <p:cNvPr id="37892" name="Text Box 4"/>
          <p:cNvSpPr txBox="1">
            <a:spLocks noChangeArrowheads="1"/>
          </p:cNvSpPr>
          <p:nvPr/>
        </p:nvSpPr>
        <p:spPr bwMode="auto">
          <a:xfrm>
            <a:off x="304800" y="1828800"/>
            <a:ext cx="2895600" cy="2286000"/>
          </a:xfrm>
          <a:prstGeom prst="rect">
            <a:avLst/>
          </a:prstGeom>
          <a:noFill/>
          <a:ln w="9525">
            <a:noFill/>
            <a:miter lim="800000"/>
            <a:headEnd/>
            <a:tailEnd/>
          </a:ln>
          <a:effectLst/>
        </p:spPr>
        <p:txBody>
          <a:bodyPr>
            <a:spAutoFit/>
          </a:bodyPr>
          <a:lstStyle/>
          <a:p>
            <a:pPr eaLnBrk="0" hangingPunct="0">
              <a:spcBef>
                <a:spcPct val="50000"/>
              </a:spcBef>
            </a:pPr>
            <a:r>
              <a:rPr lang="en-US" altLang="en-US" b="1" u="sng">
                <a:latin typeface="Times" pitchFamily="18" charset="0"/>
              </a:rPr>
              <a:t>Idea</a:t>
            </a:r>
            <a:r>
              <a:rPr lang="en-US" altLang="en-US">
                <a:latin typeface="Times" pitchFamily="18" charset="0"/>
              </a:rPr>
              <a:t>: </a:t>
            </a:r>
            <a:r>
              <a:rPr lang="en-US" altLang="en-US" sz="2000">
                <a:latin typeface="Times" pitchFamily="18" charset="0"/>
              </a:rPr>
              <a:t>Think of wrapping a gift. Put the paper in contact with the gift and continue to wrap around from one surface to the next until you get all the way around.</a:t>
            </a:r>
          </a:p>
        </p:txBody>
      </p:sp>
      <p:sp>
        <p:nvSpPr>
          <p:cNvPr id="37893" name="Line 5"/>
          <p:cNvSpPr>
            <a:spLocks noChangeShapeType="1"/>
          </p:cNvSpPr>
          <p:nvPr/>
        </p:nvSpPr>
        <p:spPr bwMode="auto">
          <a:xfrm flipH="1" flipV="1">
            <a:off x="3581400" y="3352800"/>
            <a:ext cx="685800" cy="533400"/>
          </a:xfrm>
          <a:prstGeom prst="line">
            <a:avLst/>
          </a:prstGeom>
          <a:noFill/>
          <a:ln w="38100">
            <a:solidFill>
              <a:srgbClr val="D9171E"/>
            </a:solidFill>
            <a:round/>
            <a:headEnd/>
            <a:tailEnd/>
          </a:ln>
          <a:effectLst/>
        </p:spPr>
        <p:txBody>
          <a:bodyPr wrap="none" anchor="ctr"/>
          <a:lstStyle/>
          <a:p>
            <a:endParaRPr lang="en-US"/>
          </a:p>
        </p:txBody>
      </p:sp>
      <p:sp>
        <p:nvSpPr>
          <p:cNvPr id="37894" name="Line 6"/>
          <p:cNvSpPr>
            <a:spLocks noChangeShapeType="1"/>
          </p:cNvSpPr>
          <p:nvPr/>
        </p:nvSpPr>
        <p:spPr bwMode="auto">
          <a:xfrm flipH="1" flipV="1">
            <a:off x="4267200" y="3886200"/>
            <a:ext cx="1143000" cy="304800"/>
          </a:xfrm>
          <a:prstGeom prst="line">
            <a:avLst/>
          </a:prstGeom>
          <a:noFill/>
          <a:ln w="38100">
            <a:solidFill>
              <a:srgbClr val="D9171E"/>
            </a:solidFill>
            <a:round/>
            <a:headEnd/>
            <a:tailEnd/>
          </a:ln>
          <a:effectLst/>
        </p:spPr>
        <p:txBody>
          <a:bodyPr wrap="none" anchor="ctr"/>
          <a:lstStyle/>
          <a:p>
            <a:endParaRPr lang="en-US"/>
          </a:p>
        </p:txBody>
      </p:sp>
      <p:sp>
        <p:nvSpPr>
          <p:cNvPr id="37895" name="Line 7"/>
          <p:cNvSpPr>
            <a:spLocks noChangeShapeType="1"/>
          </p:cNvSpPr>
          <p:nvPr/>
        </p:nvSpPr>
        <p:spPr bwMode="auto">
          <a:xfrm flipV="1">
            <a:off x="5410200" y="4038600"/>
            <a:ext cx="1828800" cy="152400"/>
          </a:xfrm>
          <a:prstGeom prst="line">
            <a:avLst/>
          </a:prstGeom>
          <a:noFill/>
          <a:ln w="38100">
            <a:solidFill>
              <a:srgbClr val="D9171E"/>
            </a:solidFill>
            <a:round/>
            <a:headEnd/>
            <a:tailEnd/>
          </a:ln>
          <a:effectLst/>
        </p:spPr>
        <p:txBody>
          <a:bodyPr wrap="none" anchor="ctr"/>
          <a:lstStyle/>
          <a:p>
            <a:endParaRPr lang="en-US"/>
          </a:p>
        </p:txBody>
      </p:sp>
      <p:sp>
        <p:nvSpPr>
          <p:cNvPr id="37896" name="Line 8"/>
          <p:cNvSpPr>
            <a:spLocks noChangeShapeType="1"/>
          </p:cNvSpPr>
          <p:nvPr/>
        </p:nvSpPr>
        <p:spPr bwMode="auto">
          <a:xfrm flipV="1">
            <a:off x="7239000" y="3048000"/>
            <a:ext cx="381000" cy="990600"/>
          </a:xfrm>
          <a:prstGeom prst="line">
            <a:avLst/>
          </a:prstGeom>
          <a:noFill/>
          <a:ln w="38100">
            <a:solidFill>
              <a:srgbClr val="D9171E"/>
            </a:solidFill>
            <a:round/>
            <a:headEnd/>
            <a:tailEnd/>
          </a:ln>
          <a:effectLst/>
        </p:spPr>
        <p:txBody>
          <a:bodyPr wrap="none" anchor="ctr"/>
          <a:lstStyle/>
          <a:p>
            <a:endParaRPr lang="en-US"/>
          </a:p>
        </p:txBody>
      </p:sp>
      <p:sp>
        <p:nvSpPr>
          <p:cNvPr id="37897" name="Line 9"/>
          <p:cNvSpPr>
            <a:spLocks noChangeShapeType="1"/>
          </p:cNvSpPr>
          <p:nvPr/>
        </p:nvSpPr>
        <p:spPr bwMode="auto">
          <a:xfrm flipH="1" flipV="1">
            <a:off x="5715000" y="2590800"/>
            <a:ext cx="1905000" cy="457200"/>
          </a:xfrm>
          <a:prstGeom prst="line">
            <a:avLst/>
          </a:prstGeom>
          <a:noFill/>
          <a:ln w="38100">
            <a:solidFill>
              <a:srgbClr val="D9171E"/>
            </a:solidFill>
            <a:round/>
            <a:headEnd/>
            <a:tailEnd/>
          </a:ln>
          <a:effectLst/>
        </p:spPr>
        <p:txBody>
          <a:bodyPr wrap="none" anchor="ctr"/>
          <a:lstStyle/>
          <a:p>
            <a:endParaRPr lang="en-US"/>
          </a:p>
        </p:txBody>
      </p:sp>
      <p:sp>
        <p:nvSpPr>
          <p:cNvPr id="37898" name="Line 10"/>
          <p:cNvSpPr>
            <a:spLocks noChangeShapeType="1"/>
          </p:cNvSpPr>
          <p:nvPr/>
        </p:nvSpPr>
        <p:spPr bwMode="auto">
          <a:xfrm flipH="1">
            <a:off x="4267200" y="2590800"/>
            <a:ext cx="1447800" cy="152400"/>
          </a:xfrm>
          <a:prstGeom prst="line">
            <a:avLst/>
          </a:prstGeom>
          <a:noFill/>
          <a:ln w="38100">
            <a:solidFill>
              <a:srgbClr val="D9171E"/>
            </a:solidFill>
            <a:round/>
            <a:headEnd/>
            <a:tailEnd/>
          </a:ln>
          <a:effectLst/>
        </p:spPr>
        <p:txBody>
          <a:bodyPr wrap="none" anchor="ctr"/>
          <a:lstStyle/>
          <a:p>
            <a:endParaRPr lang="en-US"/>
          </a:p>
        </p:txBody>
      </p:sp>
      <p:sp>
        <p:nvSpPr>
          <p:cNvPr id="37899" name="Line 11"/>
          <p:cNvSpPr>
            <a:spLocks noChangeShapeType="1"/>
          </p:cNvSpPr>
          <p:nvPr/>
        </p:nvSpPr>
        <p:spPr bwMode="auto">
          <a:xfrm flipH="1">
            <a:off x="3581400" y="2743200"/>
            <a:ext cx="685800" cy="533400"/>
          </a:xfrm>
          <a:prstGeom prst="line">
            <a:avLst/>
          </a:prstGeom>
          <a:noFill/>
          <a:ln w="38100">
            <a:solidFill>
              <a:srgbClr val="D9171E"/>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0-#ppt_w/2"/>
                                          </p:val>
                                        </p:tav>
                                        <p:tav tm="100000">
                                          <p:val>
                                            <p:strVal val="#ppt_x"/>
                                          </p:val>
                                        </p:tav>
                                      </p:tavLst>
                                    </p:anim>
                                    <p:anim calcmode="lin" valueType="num">
                                      <p:cBhvr additive="base">
                                        <p:cTn id="8" dur="500" fill="hold"/>
                                        <p:tgtEl>
                                          <p:spTgt spid="378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4" fill="hold" grpId="0" nodeType="clickEffect">
                                  <p:stCondLst>
                                    <p:cond delay="0"/>
                                  </p:stCondLst>
                                  <p:childTnLst>
                                    <p:set>
                                      <p:cBhvr>
                                        <p:cTn id="12" dur="1" fill="hold">
                                          <p:stCondLst>
                                            <p:cond delay="0"/>
                                          </p:stCondLst>
                                        </p:cTn>
                                        <p:tgtEl>
                                          <p:spTgt spid="37893"/>
                                        </p:tgtEl>
                                        <p:attrNameLst>
                                          <p:attrName>style.visibility</p:attrName>
                                        </p:attrNameLst>
                                      </p:cBhvr>
                                      <p:to>
                                        <p:strVal val="visible"/>
                                      </p:to>
                                    </p:set>
                                    <p:anim calcmode="lin" valueType="num">
                                      <p:cBhvr>
                                        <p:cTn id="13" dur="500" fill="hold"/>
                                        <p:tgtEl>
                                          <p:spTgt spid="37893"/>
                                        </p:tgtEl>
                                        <p:attrNameLst>
                                          <p:attrName>ppt_x</p:attrName>
                                        </p:attrNameLst>
                                      </p:cBhvr>
                                      <p:tavLst>
                                        <p:tav tm="0">
                                          <p:val>
                                            <p:strVal val="#ppt_x"/>
                                          </p:val>
                                        </p:tav>
                                        <p:tav tm="100000">
                                          <p:val>
                                            <p:strVal val="#ppt_x"/>
                                          </p:val>
                                        </p:tav>
                                      </p:tavLst>
                                    </p:anim>
                                    <p:anim calcmode="lin" valueType="num">
                                      <p:cBhvr>
                                        <p:cTn id="14" dur="500" fill="hold"/>
                                        <p:tgtEl>
                                          <p:spTgt spid="37893"/>
                                        </p:tgtEl>
                                        <p:attrNameLst>
                                          <p:attrName>ppt_y</p:attrName>
                                        </p:attrNameLst>
                                      </p:cBhvr>
                                      <p:tavLst>
                                        <p:tav tm="0">
                                          <p:val>
                                            <p:strVal val="#ppt_y+#ppt_h/2"/>
                                          </p:val>
                                        </p:tav>
                                        <p:tav tm="100000">
                                          <p:val>
                                            <p:strVal val="#ppt_y"/>
                                          </p:val>
                                        </p:tav>
                                      </p:tavLst>
                                    </p:anim>
                                    <p:anim calcmode="lin" valueType="num">
                                      <p:cBhvr>
                                        <p:cTn id="15" dur="500" fill="hold"/>
                                        <p:tgtEl>
                                          <p:spTgt spid="37893"/>
                                        </p:tgtEl>
                                        <p:attrNameLst>
                                          <p:attrName>ppt_w</p:attrName>
                                        </p:attrNameLst>
                                      </p:cBhvr>
                                      <p:tavLst>
                                        <p:tav tm="0">
                                          <p:val>
                                            <p:strVal val="#ppt_w"/>
                                          </p:val>
                                        </p:tav>
                                        <p:tav tm="100000">
                                          <p:val>
                                            <p:strVal val="#ppt_w"/>
                                          </p:val>
                                        </p:tav>
                                      </p:tavLst>
                                    </p:anim>
                                    <p:anim calcmode="lin" valueType="num">
                                      <p:cBhvr>
                                        <p:cTn id="16" dur="500" fill="hold"/>
                                        <p:tgtEl>
                                          <p:spTgt spid="37893"/>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4" fill="hold" grpId="0" nodeType="clickEffect">
                                  <p:stCondLst>
                                    <p:cond delay="0"/>
                                  </p:stCondLst>
                                  <p:childTnLst>
                                    <p:set>
                                      <p:cBhvr>
                                        <p:cTn id="20" dur="1" fill="hold">
                                          <p:stCondLst>
                                            <p:cond delay="0"/>
                                          </p:stCondLst>
                                        </p:cTn>
                                        <p:tgtEl>
                                          <p:spTgt spid="37894"/>
                                        </p:tgtEl>
                                        <p:attrNameLst>
                                          <p:attrName>style.visibility</p:attrName>
                                        </p:attrNameLst>
                                      </p:cBhvr>
                                      <p:to>
                                        <p:strVal val="visible"/>
                                      </p:to>
                                    </p:set>
                                    <p:anim calcmode="lin" valueType="num">
                                      <p:cBhvr>
                                        <p:cTn id="21" dur="500" fill="hold"/>
                                        <p:tgtEl>
                                          <p:spTgt spid="37894"/>
                                        </p:tgtEl>
                                        <p:attrNameLst>
                                          <p:attrName>ppt_x</p:attrName>
                                        </p:attrNameLst>
                                      </p:cBhvr>
                                      <p:tavLst>
                                        <p:tav tm="0">
                                          <p:val>
                                            <p:strVal val="#ppt_x"/>
                                          </p:val>
                                        </p:tav>
                                        <p:tav tm="100000">
                                          <p:val>
                                            <p:strVal val="#ppt_x"/>
                                          </p:val>
                                        </p:tav>
                                      </p:tavLst>
                                    </p:anim>
                                    <p:anim calcmode="lin" valueType="num">
                                      <p:cBhvr>
                                        <p:cTn id="22" dur="500" fill="hold"/>
                                        <p:tgtEl>
                                          <p:spTgt spid="37894"/>
                                        </p:tgtEl>
                                        <p:attrNameLst>
                                          <p:attrName>ppt_y</p:attrName>
                                        </p:attrNameLst>
                                      </p:cBhvr>
                                      <p:tavLst>
                                        <p:tav tm="0">
                                          <p:val>
                                            <p:strVal val="#ppt_y+#ppt_h/2"/>
                                          </p:val>
                                        </p:tav>
                                        <p:tav tm="100000">
                                          <p:val>
                                            <p:strVal val="#ppt_y"/>
                                          </p:val>
                                        </p:tav>
                                      </p:tavLst>
                                    </p:anim>
                                    <p:anim calcmode="lin" valueType="num">
                                      <p:cBhvr>
                                        <p:cTn id="23" dur="500" fill="hold"/>
                                        <p:tgtEl>
                                          <p:spTgt spid="37894"/>
                                        </p:tgtEl>
                                        <p:attrNameLst>
                                          <p:attrName>ppt_w</p:attrName>
                                        </p:attrNameLst>
                                      </p:cBhvr>
                                      <p:tavLst>
                                        <p:tav tm="0">
                                          <p:val>
                                            <p:strVal val="#ppt_w"/>
                                          </p:val>
                                        </p:tav>
                                        <p:tav tm="100000">
                                          <p:val>
                                            <p:strVal val="#ppt_w"/>
                                          </p:val>
                                        </p:tav>
                                      </p:tavLst>
                                    </p:anim>
                                    <p:anim calcmode="lin" valueType="num">
                                      <p:cBhvr>
                                        <p:cTn id="24" dur="500" fill="hold"/>
                                        <p:tgtEl>
                                          <p:spTgt spid="37894"/>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4" fill="hold" grpId="0" nodeType="clickEffect">
                                  <p:stCondLst>
                                    <p:cond delay="0"/>
                                  </p:stCondLst>
                                  <p:childTnLst>
                                    <p:set>
                                      <p:cBhvr>
                                        <p:cTn id="28" dur="1" fill="hold">
                                          <p:stCondLst>
                                            <p:cond delay="0"/>
                                          </p:stCondLst>
                                        </p:cTn>
                                        <p:tgtEl>
                                          <p:spTgt spid="37895"/>
                                        </p:tgtEl>
                                        <p:attrNameLst>
                                          <p:attrName>style.visibility</p:attrName>
                                        </p:attrNameLst>
                                      </p:cBhvr>
                                      <p:to>
                                        <p:strVal val="visible"/>
                                      </p:to>
                                    </p:set>
                                    <p:anim calcmode="lin" valueType="num">
                                      <p:cBhvr>
                                        <p:cTn id="29" dur="500" fill="hold"/>
                                        <p:tgtEl>
                                          <p:spTgt spid="37895"/>
                                        </p:tgtEl>
                                        <p:attrNameLst>
                                          <p:attrName>ppt_x</p:attrName>
                                        </p:attrNameLst>
                                      </p:cBhvr>
                                      <p:tavLst>
                                        <p:tav tm="0">
                                          <p:val>
                                            <p:strVal val="#ppt_x"/>
                                          </p:val>
                                        </p:tav>
                                        <p:tav tm="100000">
                                          <p:val>
                                            <p:strVal val="#ppt_x"/>
                                          </p:val>
                                        </p:tav>
                                      </p:tavLst>
                                    </p:anim>
                                    <p:anim calcmode="lin" valueType="num">
                                      <p:cBhvr>
                                        <p:cTn id="30" dur="500" fill="hold"/>
                                        <p:tgtEl>
                                          <p:spTgt spid="37895"/>
                                        </p:tgtEl>
                                        <p:attrNameLst>
                                          <p:attrName>ppt_y</p:attrName>
                                        </p:attrNameLst>
                                      </p:cBhvr>
                                      <p:tavLst>
                                        <p:tav tm="0">
                                          <p:val>
                                            <p:strVal val="#ppt_y+#ppt_h/2"/>
                                          </p:val>
                                        </p:tav>
                                        <p:tav tm="100000">
                                          <p:val>
                                            <p:strVal val="#ppt_y"/>
                                          </p:val>
                                        </p:tav>
                                      </p:tavLst>
                                    </p:anim>
                                    <p:anim calcmode="lin" valueType="num">
                                      <p:cBhvr>
                                        <p:cTn id="31" dur="500" fill="hold"/>
                                        <p:tgtEl>
                                          <p:spTgt spid="37895"/>
                                        </p:tgtEl>
                                        <p:attrNameLst>
                                          <p:attrName>ppt_w</p:attrName>
                                        </p:attrNameLst>
                                      </p:cBhvr>
                                      <p:tavLst>
                                        <p:tav tm="0">
                                          <p:val>
                                            <p:strVal val="#ppt_w"/>
                                          </p:val>
                                        </p:tav>
                                        <p:tav tm="100000">
                                          <p:val>
                                            <p:strVal val="#ppt_w"/>
                                          </p:val>
                                        </p:tav>
                                      </p:tavLst>
                                    </p:anim>
                                    <p:anim calcmode="lin" valueType="num">
                                      <p:cBhvr>
                                        <p:cTn id="32" dur="500" fill="hold"/>
                                        <p:tgtEl>
                                          <p:spTgt spid="37895"/>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4" fill="hold" grpId="0" nodeType="clickEffect">
                                  <p:stCondLst>
                                    <p:cond delay="0"/>
                                  </p:stCondLst>
                                  <p:childTnLst>
                                    <p:set>
                                      <p:cBhvr>
                                        <p:cTn id="36" dur="1" fill="hold">
                                          <p:stCondLst>
                                            <p:cond delay="0"/>
                                          </p:stCondLst>
                                        </p:cTn>
                                        <p:tgtEl>
                                          <p:spTgt spid="37896"/>
                                        </p:tgtEl>
                                        <p:attrNameLst>
                                          <p:attrName>style.visibility</p:attrName>
                                        </p:attrNameLst>
                                      </p:cBhvr>
                                      <p:to>
                                        <p:strVal val="visible"/>
                                      </p:to>
                                    </p:set>
                                    <p:anim calcmode="lin" valueType="num">
                                      <p:cBhvr>
                                        <p:cTn id="37" dur="500" fill="hold"/>
                                        <p:tgtEl>
                                          <p:spTgt spid="37896"/>
                                        </p:tgtEl>
                                        <p:attrNameLst>
                                          <p:attrName>ppt_x</p:attrName>
                                        </p:attrNameLst>
                                      </p:cBhvr>
                                      <p:tavLst>
                                        <p:tav tm="0">
                                          <p:val>
                                            <p:strVal val="#ppt_x"/>
                                          </p:val>
                                        </p:tav>
                                        <p:tav tm="100000">
                                          <p:val>
                                            <p:strVal val="#ppt_x"/>
                                          </p:val>
                                        </p:tav>
                                      </p:tavLst>
                                    </p:anim>
                                    <p:anim calcmode="lin" valueType="num">
                                      <p:cBhvr>
                                        <p:cTn id="38" dur="500" fill="hold"/>
                                        <p:tgtEl>
                                          <p:spTgt spid="37896"/>
                                        </p:tgtEl>
                                        <p:attrNameLst>
                                          <p:attrName>ppt_y</p:attrName>
                                        </p:attrNameLst>
                                      </p:cBhvr>
                                      <p:tavLst>
                                        <p:tav tm="0">
                                          <p:val>
                                            <p:strVal val="#ppt_y+#ppt_h/2"/>
                                          </p:val>
                                        </p:tav>
                                        <p:tav tm="100000">
                                          <p:val>
                                            <p:strVal val="#ppt_y"/>
                                          </p:val>
                                        </p:tav>
                                      </p:tavLst>
                                    </p:anim>
                                    <p:anim calcmode="lin" valueType="num">
                                      <p:cBhvr>
                                        <p:cTn id="39" dur="500" fill="hold"/>
                                        <p:tgtEl>
                                          <p:spTgt spid="37896"/>
                                        </p:tgtEl>
                                        <p:attrNameLst>
                                          <p:attrName>ppt_w</p:attrName>
                                        </p:attrNameLst>
                                      </p:cBhvr>
                                      <p:tavLst>
                                        <p:tav tm="0">
                                          <p:val>
                                            <p:strVal val="#ppt_w"/>
                                          </p:val>
                                        </p:tav>
                                        <p:tav tm="100000">
                                          <p:val>
                                            <p:strVal val="#ppt_w"/>
                                          </p:val>
                                        </p:tav>
                                      </p:tavLst>
                                    </p:anim>
                                    <p:anim calcmode="lin" valueType="num">
                                      <p:cBhvr>
                                        <p:cTn id="40" dur="500" fill="hold"/>
                                        <p:tgtEl>
                                          <p:spTgt spid="37896"/>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37897"/>
                                        </p:tgtEl>
                                        <p:attrNameLst>
                                          <p:attrName>style.visibility</p:attrName>
                                        </p:attrNameLst>
                                      </p:cBhvr>
                                      <p:to>
                                        <p:strVal val="visible"/>
                                      </p:to>
                                    </p:set>
                                    <p:anim calcmode="lin" valueType="num">
                                      <p:cBhvr>
                                        <p:cTn id="45" dur="500" fill="hold"/>
                                        <p:tgtEl>
                                          <p:spTgt spid="37897"/>
                                        </p:tgtEl>
                                        <p:attrNameLst>
                                          <p:attrName>ppt_x</p:attrName>
                                        </p:attrNameLst>
                                      </p:cBhvr>
                                      <p:tavLst>
                                        <p:tav tm="0">
                                          <p:val>
                                            <p:strVal val="#ppt_x"/>
                                          </p:val>
                                        </p:tav>
                                        <p:tav tm="100000">
                                          <p:val>
                                            <p:strVal val="#ppt_x"/>
                                          </p:val>
                                        </p:tav>
                                      </p:tavLst>
                                    </p:anim>
                                    <p:anim calcmode="lin" valueType="num">
                                      <p:cBhvr>
                                        <p:cTn id="46" dur="500" fill="hold"/>
                                        <p:tgtEl>
                                          <p:spTgt spid="37897"/>
                                        </p:tgtEl>
                                        <p:attrNameLst>
                                          <p:attrName>ppt_y</p:attrName>
                                        </p:attrNameLst>
                                      </p:cBhvr>
                                      <p:tavLst>
                                        <p:tav tm="0">
                                          <p:val>
                                            <p:strVal val="#ppt_y-#ppt_h/2"/>
                                          </p:val>
                                        </p:tav>
                                        <p:tav tm="100000">
                                          <p:val>
                                            <p:strVal val="#ppt_y"/>
                                          </p:val>
                                        </p:tav>
                                      </p:tavLst>
                                    </p:anim>
                                    <p:anim calcmode="lin" valueType="num">
                                      <p:cBhvr>
                                        <p:cTn id="47" dur="500" fill="hold"/>
                                        <p:tgtEl>
                                          <p:spTgt spid="37897"/>
                                        </p:tgtEl>
                                        <p:attrNameLst>
                                          <p:attrName>ppt_w</p:attrName>
                                        </p:attrNameLst>
                                      </p:cBhvr>
                                      <p:tavLst>
                                        <p:tav tm="0">
                                          <p:val>
                                            <p:strVal val="#ppt_w"/>
                                          </p:val>
                                        </p:tav>
                                        <p:tav tm="100000">
                                          <p:val>
                                            <p:strVal val="#ppt_w"/>
                                          </p:val>
                                        </p:tav>
                                      </p:tavLst>
                                    </p:anim>
                                    <p:anim calcmode="lin" valueType="num">
                                      <p:cBhvr>
                                        <p:cTn id="48" dur="500" fill="hold"/>
                                        <p:tgtEl>
                                          <p:spTgt spid="37897"/>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grpId="0" nodeType="clickEffect">
                                  <p:stCondLst>
                                    <p:cond delay="0"/>
                                  </p:stCondLst>
                                  <p:childTnLst>
                                    <p:set>
                                      <p:cBhvr>
                                        <p:cTn id="52" dur="1" fill="hold">
                                          <p:stCondLst>
                                            <p:cond delay="0"/>
                                          </p:stCondLst>
                                        </p:cTn>
                                        <p:tgtEl>
                                          <p:spTgt spid="37898"/>
                                        </p:tgtEl>
                                        <p:attrNameLst>
                                          <p:attrName>style.visibility</p:attrName>
                                        </p:attrNameLst>
                                      </p:cBhvr>
                                      <p:to>
                                        <p:strVal val="visible"/>
                                      </p:to>
                                    </p:set>
                                    <p:anim calcmode="lin" valueType="num">
                                      <p:cBhvr>
                                        <p:cTn id="53" dur="500" fill="hold"/>
                                        <p:tgtEl>
                                          <p:spTgt spid="37898"/>
                                        </p:tgtEl>
                                        <p:attrNameLst>
                                          <p:attrName>ppt_x</p:attrName>
                                        </p:attrNameLst>
                                      </p:cBhvr>
                                      <p:tavLst>
                                        <p:tav tm="0">
                                          <p:val>
                                            <p:strVal val="#ppt_x"/>
                                          </p:val>
                                        </p:tav>
                                        <p:tav tm="100000">
                                          <p:val>
                                            <p:strVal val="#ppt_x"/>
                                          </p:val>
                                        </p:tav>
                                      </p:tavLst>
                                    </p:anim>
                                    <p:anim calcmode="lin" valueType="num">
                                      <p:cBhvr>
                                        <p:cTn id="54" dur="500" fill="hold"/>
                                        <p:tgtEl>
                                          <p:spTgt spid="37898"/>
                                        </p:tgtEl>
                                        <p:attrNameLst>
                                          <p:attrName>ppt_y</p:attrName>
                                        </p:attrNameLst>
                                      </p:cBhvr>
                                      <p:tavLst>
                                        <p:tav tm="0">
                                          <p:val>
                                            <p:strVal val="#ppt_y-#ppt_h/2"/>
                                          </p:val>
                                        </p:tav>
                                        <p:tav tm="100000">
                                          <p:val>
                                            <p:strVal val="#ppt_y"/>
                                          </p:val>
                                        </p:tav>
                                      </p:tavLst>
                                    </p:anim>
                                    <p:anim calcmode="lin" valueType="num">
                                      <p:cBhvr>
                                        <p:cTn id="55" dur="500" fill="hold"/>
                                        <p:tgtEl>
                                          <p:spTgt spid="37898"/>
                                        </p:tgtEl>
                                        <p:attrNameLst>
                                          <p:attrName>ppt_w</p:attrName>
                                        </p:attrNameLst>
                                      </p:cBhvr>
                                      <p:tavLst>
                                        <p:tav tm="0">
                                          <p:val>
                                            <p:strVal val="#ppt_w"/>
                                          </p:val>
                                        </p:tav>
                                        <p:tav tm="100000">
                                          <p:val>
                                            <p:strVal val="#ppt_w"/>
                                          </p:val>
                                        </p:tav>
                                      </p:tavLst>
                                    </p:anim>
                                    <p:anim calcmode="lin" valueType="num">
                                      <p:cBhvr>
                                        <p:cTn id="56" dur="500" fill="hold"/>
                                        <p:tgtEl>
                                          <p:spTgt spid="37898"/>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1" fill="hold" grpId="0" nodeType="clickEffect">
                                  <p:stCondLst>
                                    <p:cond delay="0"/>
                                  </p:stCondLst>
                                  <p:childTnLst>
                                    <p:set>
                                      <p:cBhvr>
                                        <p:cTn id="60" dur="1" fill="hold">
                                          <p:stCondLst>
                                            <p:cond delay="0"/>
                                          </p:stCondLst>
                                        </p:cTn>
                                        <p:tgtEl>
                                          <p:spTgt spid="37899"/>
                                        </p:tgtEl>
                                        <p:attrNameLst>
                                          <p:attrName>style.visibility</p:attrName>
                                        </p:attrNameLst>
                                      </p:cBhvr>
                                      <p:to>
                                        <p:strVal val="visible"/>
                                      </p:to>
                                    </p:set>
                                    <p:anim calcmode="lin" valueType="num">
                                      <p:cBhvr>
                                        <p:cTn id="61" dur="500" fill="hold"/>
                                        <p:tgtEl>
                                          <p:spTgt spid="37899"/>
                                        </p:tgtEl>
                                        <p:attrNameLst>
                                          <p:attrName>ppt_x</p:attrName>
                                        </p:attrNameLst>
                                      </p:cBhvr>
                                      <p:tavLst>
                                        <p:tav tm="0">
                                          <p:val>
                                            <p:strVal val="#ppt_x"/>
                                          </p:val>
                                        </p:tav>
                                        <p:tav tm="100000">
                                          <p:val>
                                            <p:strVal val="#ppt_x"/>
                                          </p:val>
                                        </p:tav>
                                      </p:tavLst>
                                    </p:anim>
                                    <p:anim calcmode="lin" valueType="num">
                                      <p:cBhvr>
                                        <p:cTn id="62" dur="500" fill="hold"/>
                                        <p:tgtEl>
                                          <p:spTgt spid="37899"/>
                                        </p:tgtEl>
                                        <p:attrNameLst>
                                          <p:attrName>ppt_y</p:attrName>
                                        </p:attrNameLst>
                                      </p:cBhvr>
                                      <p:tavLst>
                                        <p:tav tm="0">
                                          <p:val>
                                            <p:strVal val="#ppt_y-#ppt_h/2"/>
                                          </p:val>
                                        </p:tav>
                                        <p:tav tm="100000">
                                          <p:val>
                                            <p:strVal val="#ppt_y"/>
                                          </p:val>
                                        </p:tav>
                                      </p:tavLst>
                                    </p:anim>
                                    <p:anim calcmode="lin" valueType="num">
                                      <p:cBhvr>
                                        <p:cTn id="63" dur="500" fill="hold"/>
                                        <p:tgtEl>
                                          <p:spTgt spid="37899"/>
                                        </p:tgtEl>
                                        <p:attrNameLst>
                                          <p:attrName>ppt_w</p:attrName>
                                        </p:attrNameLst>
                                      </p:cBhvr>
                                      <p:tavLst>
                                        <p:tav tm="0">
                                          <p:val>
                                            <p:strVal val="#ppt_w"/>
                                          </p:val>
                                        </p:tav>
                                        <p:tav tm="100000">
                                          <p:val>
                                            <p:strVal val="#ppt_w"/>
                                          </p:val>
                                        </p:tav>
                                      </p:tavLst>
                                    </p:anim>
                                    <p:anim calcmode="lin" valueType="num">
                                      <p:cBhvr>
                                        <p:cTn id="64" dur="500" fill="hold"/>
                                        <p:tgtEl>
                                          <p:spTgt spid="3789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P spid="37893" grpId="0" animBg="1"/>
      <p:bldP spid="37894" grpId="0" animBg="1"/>
      <p:bldP spid="37895" grpId="0" animBg="1"/>
      <p:bldP spid="37896" grpId="0" animBg="1"/>
      <p:bldP spid="37897" grpId="0" animBg="1"/>
      <p:bldP spid="37898" grpId="0" animBg="1"/>
      <p:bldP spid="3789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200">
                <a:latin typeface="Georgia" pitchFamily="18" charset="0"/>
              </a:rPr>
              <a:t>Algorithm: Gift Wrapping</a:t>
            </a:r>
          </a:p>
        </p:txBody>
      </p:sp>
      <p:sp>
        <p:nvSpPr>
          <p:cNvPr id="25603" name="Rectangle 3" descr="Rectangle: Click to edit Master text styles&#10;Second level&#10;Third level&#10;Fourth level&#10;Fifth level"/>
          <p:cNvSpPr>
            <a:spLocks noGrp="1" noChangeArrowheads="1"/>
          </p:cNvSpPr>
          <p:nvPr>
            <p:ph sz="quarter" idx="1"/>
          </p:nvPr>
        </p:nvSpPr>
        <p:spPr>
          <a:xfrm>
            <a:off x="1557338" y="1905000"/>
            <a:ext cx="6550025" cy="2493963"/>
          </a:xfrm>
          <a:noFill/>
          <a:ln>
            <a:solidFill>
              <a:schemeClr val="tx1"/>
            </a:solidFill>
          </a:ln>
        </p:spPr>
        <p:txBody>
          <a:bodyPr/>
          <a:lstStyle/>
          <a:p>
            <a:pPr>
              <a:lnSpc>
                <a:spcPct val="80000"/>
              </a:lnSpc>
              <a:buFont typeface="Wingdings" pitchFamily="2" charset="2"/>
              <a:buNone/>
            </a:pPr>
            <a:r>
              <a:rPr lang="en-US" sz="1600">
                <a:latin typeface="SimSun" pitchFamily="2" charset="-122"/>
              </a:rPr>
              <a:t>Find the lowest point (smallest y coordinate)</a:t>
            </a:r>
          </a:p>
          <a:p>
            <a:pPr>
              <a:lnSpc>
                <a:spcPct val="80000"/>
              </a:lnSpc>
              <a:buFont typeface="Wingdings" pitchFamily="2" charset="2"/>
              <a:buNone/>
            </a:pPr>
            <a:r>
              <a:rPr lang="en-US" sz="1600">
                <a:latin typeface="SimSun" pitchFamily="2" charset="-122"/>
              </a:rPr>
              <a:t>Let i</a:t>
            </a:r>
            <a:r>
              <a:rPr lang="en-US" sz="1600" baseline="-25000">
                <a:latin typeface="SimSun" pitchFamily="2" charset="-122"/>
              </a:rPr>
              <a:t>0 </a:t>
            </a:r>
            <a:r>
              <a:rPr lang="en-US" sz="1600">
                <a:latin typeface="SimSun" pitchFamily="2" charset="-122"/>
              </a:rPr>
              <a:t>be its index, and set i </a:t>
            </a:r>
            <a:r>
              <a:rPr lang="en-US" sz="1600">
                <a:latin typeface="SimSun" pitchFamily="2" charset="-122"/>
                <a:ea typeface="SimSun" pitchFamily="2" charset="-122"/>
              </a:rPr>
              <a:t>← </a:t>
            </a:r>
            <a:r>
              <a:rPr lang="en-US" sz="1600">
                <a:latin typeface="SimSun" pitchFamily="2" charset="-122"/>
              </a:rPr>
              <a:t>i</a:t>
            </a:r>
            <a:r>
              <a:rPr lang="en-US" sz="1600" baseline="-25000">
                <a:latin typeface="SimSun" pitchFamily="2" charset="-122"/>
              </a:rPr>
              <a:t>0</a:t>
            </a:r>
          </a:p>
          <a:p>
            <a:pPr>
              <a:lnSpc>
                <a:spcPct val="80000"/>
              </a:lnSpc>
              <a:buFont typeface="Wingdings" pitchFamily="2" charset="2"/>
              <a:buNone/>
            </a:pPr>
            <a:r>
              <a:rPr lang="en-US" sz="1600">
                <a:latin typeface="SimSun" pitchFamily="2" charset="-122"/>
                <a:ea typeface="SimSun" pitchFamily="2" charset="-122"/>
              </a:rPr>
              <a:t>repeat</a:t>
            </a:r>
          </a:p>
          <a:p>
            <a:pPr>
              <a:lnSpc>
                <a:spcPct val="80000"/>
              </a:lnSpc>
              <a:buFont typeface="Wingdings" pitchFamily="2" charset="2"/>
              <a:buNone/>
            </a:pPr>
            <a:r>
              <a:rPr lang="en-US" sz="1600">
                <a:latin typeface="SimSun" pitchFamily="2" charset="-122"/>
              </a:rPr>
              <a:t> for each j ≠ i do 					 </a:t>
            </a:r>
          </a:p>
          <a:p>
            <a:pPr>
              <a:lnSpc>
                <a:spcPct val="80000"/>
              </a:lnSpc>
              <a:buFont typeface="Wingdings" pitchFamily="2" charset="2"/>
              <a:buNone/>
            </a:pPr>
            <a:r>
              <a:rPr lang="en-US" sz="1600">
                <a:latin typeface="SimSun" pitchFamily="2" charset="-122"/>
              </a:rPr>
              <a:t>	compute counterclockwise angle </a:t>
            </a:r>
            <a:r>
              <a:rPr lang="el-GR" sz="1600" i="1"/>
              <a:t>θ</a:t>
            </a:r>
            <a:r>
              <a:rPr lang="en-US" sz="1600" i="1"/>
              <a:t> </a:t>
            </a:r>
            <a:r>
              <a:rPr lang="en-US" sz="1600">
                <a:latin typeface="SimSun" pitchFamily="2" charset="-122"/>
              </a:rPr>
              <a:t>from previous hull edge</a:t>
            </a:r>
          </a:p>
          <a:p>
            <a:pPr>
              <a:lnSpc>
                <a:spcPct val="80000"/>
              </a:lnSpc>
              <a:buFont typeface="Wingdings" pitchFamily="2" charset="2"/>
              <a:buNone/>
            </a:pPr>
            <a:r>
              <a:rPr lang="en-US" sz="1600">
                <a:latin typeface="SimSun" pitchFamily="2" charset="-122"/>
              </a:rPr>
              <a:t>	Let k be the index of the point with the smallest </a:t>
            </a:r>
            <a:r>
              <a:rPr lang="el-GR" sz="1600" i="1"/>
              <a:t>θ</a:t>
            </a:r>
            <a:endParaRPr lang="en-US" sz="1600">
              <a:latin typeface="SimSun" pitchFamily="2" charset="-122"/>
            </a:endParaRPr>
          </a:p>
          <a:p>
            <a:pPr>
              <a:lnSpc>
                <a:spcPct val="80000"/>
              </a:lnSpc>
              <a:buFont typeface="Wingdings" pitchFamily="2" charset="2"/>
              <a:buNone/>
            </a:pPr>
            <a:r>
              <a:rPr lang="en-US" sz="1600">
                <a:latin typeface="SimSun" pitchFamily="2" charset="-122"/>
                <a:ea typeface="MS Mincho" pitchFamily="49" charset="-128"/>
              </a:rPr>
              <a:t>	Output (</a:t>
            </a:r>
            <a:r>
              <a:rPr lang="en-US" sz="1600">
                <a:latin typeface="SimSun" pitchFamily="2" charset="-122"/>
              </a:rPr>
              <a:t>p</a:t>
            </a:r>
            <a:r>
              <a:rPr lang="en-US" sz="1600" baseline="-25000">
                <a:latin typeface="SimSun" pitchFamily="2" charset="-122"/>
              </a:rPr>
              <a:t>i </a:t>
            </a:r>
            <a:r>
              <a:rPr lang="en-US" sz="1600">
                <a:latin typeface="SimSun" pitchFamily="2" charset="-122"/>
              </a:rPr>
              <a:t>,p</a:t>
            </a:r>
            <a:r>
              <a:rPr lang="en-US" sz="1600" baseline="-25000">
                <a:latin typeface="SimSun" pitchFamily="2" charset="-122"/>
              </a:rPr>
              <a:t>k</a:t>
            </a:r>
            <a:r>
              <a:rPr lang="en-US" sz="1600">
                <a:latin typeface="SimSun" pitchFamily="2" charset="-122"/>
                <a:ea typeface="MS Mincho" pitchFamily="49" charset="-128"/>
              </a:rPr>
              <a:t>)</a:t>
            </a:r>
            <a:r>
              <a:rPr lang="en-US" sz="1600" baseline="-25000">
                <a:latin typeface="SimSun" pitchFamily="2" charset="-122"/>
              </a:rPr>
              <a:t> </a:t>
            </a:r>
            <a:r>
              <a:rPr lang="en-US" sz="1600">
                <a:latin typeface="SimSun" pitchFamily="2" charset="-122"/>
              </a:rPr>
              <a:t>as a hull edge</a:t>
            </a:r>
          </a:p>
          <a:p>
            <a:pPr>
              <a:lnSpc>
                <a:spcPct val="80000"/>
              </a:lnSpc>
              <a:buFont typeface="Wingdings" pitchFamily="2" charset="2"/>
              <a:buNone/>
            </a:pPr>
            <a:r>
              <a:rPr lang="en-US" sz="1600">
                <a:latin typeface="SimSun" pitchFamily="2" charset="-122"/>
              </a:rPr>
              <a:t>	i </a:t>
            </a:r>
            <a:r>
              <a:rPr lang="en-US" sz="1600">
                <a:latin typeface="SimSun" pitchFamily="2" charset="-122"/>
                <a:ea typeface="SimSun" pitchFamily="2" charset="-122"/>
              </a:rPr>
              <a:t>← k</a:t>
            </a:r>
          </a:p>
          <a:p>
            <a:pPr>
              <a:lnSpc>
                <a:spcPct val="80000"/>
              </a:lnSpc>
              <a:buFont typeface="Wingdings" pitchFamily="2" charset="2"/>
              <a:buNone/>
            </a:pPr>
            <a:r>
              <a:rPr lang="en-US" sz="1600">
                <a:latin typeface="SimSun" pitchFamily="2" charset="-122"/>
              </a:rPr>
              <a:t>until i =</a:t>
            </a:r>
            <a:r>
              <a:rPr lang="en-US" sz="1600" baseline="-25000">
                <a:latin typeface="SimSun" pitchFamily="2" charset="-122"/>
              </a:rPr>
              <a:t> </a:t>
            </a:r>
            <a:r>
              <a:rPr lang="en-US" sz="1600">
                <a:latin typeface="SimSun" pitchFamily="2" charset="-122"/>
              </a:rPr>
              <a:t>i</a:t>
            </a:r>
            <a:r>
              <a:rPr lang="en-US" sz="1600" baseline="-25000">
                <a:latin typeface="SimSun" pitchFamily="2" charset="-122"/>
              </a:rPr>
              <a:t>0</a:t>
            </a:r>
          </a:p>
        </p:txBody>
      </p:sp>
      <p:sp>
        <p:nvSpPr>
          <p:cNvPr id="25604" name="Text Box 4"/>
          <p:cNvSpPr txBox="1">
            <a:spLocks noChangeArrowheads="1"/>
          </p:cNvSpPr>
          <p:nvPr/>
        </p:nvSpPr>
        <p:spPr bwMode="auto">
          <a:xfrm>
            <a:off x="1143000" y="4572000"/>
            <a:ext cx="7315200" cy="1803400"/>
          </a:xfrm>
          <a:prstGeom prst="rect">
            <a:avLst/>
          </a:prstGeom>
          <a:noFill/>
          <a:ln w="9525">
            <a:noFill/>
            <a:miter lim="800000"/>
            <a:headEnd/>
            <a:tailEnd/>
          </a:ln>
          <a:effectLst/>
        </p:spPr>
        <p:txBody>
          <a:bodyPr>
            <a:spAutoFit/>
          </a:bodyPr>
          <a:lstStyle/>
          <a:p>
            <a:pPr marL="168275" indent="-168275">
              <a:spcBef>
                <a:spcPct val="50000"/>
              </a:spcBef>
              <a:buFontTx/>
              <a:buChar char="•"/>
            </a:pPr>
            <a:r>
              <a:rPr lang="en-US" sz="1600">
                <a:latin typeface="Georgia" pitchFamily="18" charset="0"/>
              </a:rPr>
              <a:t>We use the lowest point as the anchor</a:t>
            </a:r>
          </a:p>
          <a:p>
            <a:pPr marL="168275" indent="-168275">
              <a:spcBef>
                <a:spcPct val="50000"/>
              </a:spcBef>
              <a:buFontTx/>
              <a:buChar char="•"/>
            </a:pPr>
            <a:r>
              <a:rPr lang="en-US" sz="1600">
                <a:latin typeface="Georgia" pitchFamily="18" charset="0"/>
              </a:rPr>
              <a:t>The order is </a:t>
            </a:r>
            <a:r>
              <a:rPr lang="en-US" sz="1600" i="1">
                <a:latin typeface="Georgia" pitchFamily="18" charset="0"/>
              </a:rPr>
              <a:t>O(n</a:t>
            </a:r>
            <a:r>
              <a:rPr lang="en-US" sz="1600" i="1" baseline="30000">
                <a:latin typeface="Georgia" pitchFamily="18" charset="0"/>
              </a:rPr>
              <a:t>2</a:t>
            </a:r>
            <a:r>
              <a:rPr lang="en-US" sz="1600" i="1">
                <a:latin typeface="Georgia" pitchFamily="18" charset="0"/>
              </a:rPr>
              <a:t>)</a:t>
            </a:r>
          </a:p>
          <a:p>
            <a:pPr marL="168275" indent="-168275">
              <a:spcBef>
                <a:spcPct val="50000"/>
              </a:spcBef>
              <a:buFontTx/>
              <a:buChar char="•"/>
            </a:pPr>
            <a:r>
              <a:rPr lang="en-US" sz="1600">
                <a:latin typeface="Georgia" pitchFamily="18" charset="0"/>
              </a:rPr>
              <a:t>The cost is </a:t>
            </a:r>
            <a:r>
              <a:rPr lang="en-US" sz="1600" i="1">
                <a:latin typeface="Georgia" pitchFamily="18" charset="0"/>
              </a:rPr>
              <a:t>O(n) </a:t>
            </a:r>
            <a:r>
              <a:rPr lang="en-US" sz="1600">
                <a:latin typeface="Georgia" pitchFamily="18" charset="0"/>
              </a:rPr>
              <a:t> for each hull edge</a:t>
            </a:r>
            <a:endParaRPr lang="en-US" sz="1600" i="1">
              <a:latin typeface="Georgia" pitchFamily="18" charset="0"/>
            </a:endParaRPr>
          </a:p>
          <a:p>
            <a:pPr marL="168275" indent="-168275">
              <a:spcBef>
                <a:spcPct val="50000"/>
              </a:spcBef>
              <a:buFontTx/>
              <a:buChar char="•"/>
            </a:pPr>
            <a:r>
              <a:rPr lang="en-US" sz="1600">
                <a:latin typeface="Georgia" pitchFamily="18" charset="0"/>
              </a:rPr>
              <a:t>The point set is wrapped by a string that bends the that bends with </a:t>
            </a:r>
          </a:p>
          <a:p>
            <a:pPr marL="168275" indent="-168275">
              <a:spcBef>
                <a:spcPct val="50000"/>
              </a:spcBef>
            </a:pPr>
            <a:r>
              <a:rPr lang="en-US" sz="1600">
                <a:latin typeface="Georgia" pitchFamily="18" charset="0"/>
              </a:rPr>
              <a:t>	minimum angle from previous to next hull edge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1371600" y="274638"/>
            <a:ext cx="7772400" cy="715962"/>
          </a:xfrm>
        </p:spPr>
        <p:txBody>
          <a:bodyPr>
            <a:normAutofit/>
          </a:bodyPr>
          <a:lstStyle/>
          <a:p>
            <a:r>
              <a:rPr lang="en-US" sz="3600" dirty="0">
                <a:solidFill>
                  <a:srgbClr val="FF0000"/>
                </a:solidFill>
                <a:effectLst>
                  <a:outerShdw blurRad="38100" dist="38100" dir="2700000" algn="tl">
                    <a:srgbClr val="000000">
                      <a:alpha val="43137"/>
                    </a:srgbClr>
                  </a:outerShdw>
                </a:effectLst>
              </a:rPr>
              <a:t>Jarvis March - Example</a:t>
            </a:r>
          </a:p>
        </p:txBody>
      </p:sp>
      <p:sp>
        <p:nvSpPr>
          <p:cNvPr id="73731" name="AutoShape 3"/>
          <p:cNvSpPr>
            <a:spLocks noChangeArrowheads="1"/>
          </p:cNvSpPr>
          <p:nvPr/>
        </p:nvSpPr>
        <p:spPr bwMode="auto">
          <a:xfrm>
            <a:off x="2362200" y="5562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3732" name="AutoShape 4"/>
          <p:cNvSpPr>
            <a:spLocks noChangeArrowheads="1"/>
          </p:cNvSpPr>
          <p:nvPr/>
        </p:nvSpPr>
        <p:spPr bwMode="auto">
          <a:xfrm>
            <a:off x="2057400" y="4114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3733" name="AutoShape 5"/>
          <p:cNvSpPr>
            <a:spLocks noChangeArrowheads="1"/>
          </p:cNvSpPr>
          <p:nvPr/>
        </p:nvSpPr>
        <p:spPr bwMode="auto">
          <a:xfrm>
            <a:off x="3505200" y="3429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3734" name="AutoShape 6"/>
          <p:cNvSpPr>
            <a:spLocks noChangeArrowheads="1"/>
          </p:cNvSpPr>
          <p:nvPr/>
        </p:nvSpPr>
        <p:spPr bwMode="auto">
          <a:xfrm>
            <a:off x="3733800" y="3733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3735" name="AutoShape 7"/>
          <p:cNvSpPr>
            <a:spLocks noChangeArrowheads="1"/>
          </p:cNvSpPr>
          <p:nvPr/>
        </p:nvSpPr>
        <p:spPr bwMode="auto">
          <a:xfrm>
            <a:off x="3200400" y="4419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3736" name="AutoShape 8"/>
          <p:cNvSpPr>
            <a:spLocks noChangeArrowheads="1"/>
          </p:cNvSpPr>
          <p:nvPr/>
        </p:nvSpPr>
        <p:spPr bwMode="auto">
          <a:xfrm>
            <a:off x="4648200" y="3505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3737" name="AutoShape 9"/>
          <p:cNvSpPr>
            <a:spLocks noChangeArrowheads="1"/>
          </p:cNvSpPr>
          <p:nvPr/>
        </p:nvSpPr>
        <p:spPr bwMode="auto">
          <a:xfrm>
            <a:off x="5715000" y="3810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3738" name="AutoShape 10"/>
          <p:cNvSpPr>
            <a:spLocks noChangeArrowheads="1"/>
          </p:cNvSpPr>
          <p:nvPr/>
        </p:nvSpPr>
        <p:spPr bwMode="auto">
          <a:xfrm>
            <a:off x="6172200" y="43434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3739" name="AutoShape 11"/>
          <p:cNvSpPr>
            <a:spLocks noChangeArrowheads="1"/>
          </p:cNvSpPr>
          <p:nvPr/>
        </p:nvSpPr>
        <p:spPr bwMode="auto">
          <a:xfrm>
            <a:off x="7086600" y="5181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3740" name="AutoShape 12"/>
          <p:cNvSpPr>
            <a:spLocks noChangeArrowheads="1"/>
          </p:cNvSpPr>
          <p:nvPr/>
        </p:nvSpPr>
        <p:spPr bwMode="auto">
          <a:xfrm>
            <a:off x="838200" y="4419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3741" name="AutoShape 13"/>
          <p:cNvSpPr>
            <a:spLocks noChangeArrowheads="1"/>
          </p:cNvSpPr>
          <p:nvPr/>
        </p:nvSpPr>
        <p:spPr bwMode="auto">
          <a:xfrm>
            <a:off x="3733800" y="2362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3742" name="AutoShape 14"/>
          <p:cNvSpPr>
            <a:spLocks noChangeArrowheads="1"/>
          </p:cNvSpPr>
          <p:nvPr/>
        </p:nvSpPr>
        <p:spPr bwMode="auto">
          <a:xfrm>
            <a:off x="7543800" y="4114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3743" name="Text Box 15"/>
          <p:cNvSpPr txBox="1">
            <a:spLocks noChangeArrowheads="1"/>
          </p:cNvSpPr>
          <p:nvPr/>
        </p:nvSpPr>
        <p:spPr bwMode="auto">
          <a:xfrm>
            <a:off x="2574925" y="5222875"/>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0</a:t>
            </a:r>
            <a:endParaRPr lang="en-US">
              <a:latin typeface="Times New Roman" pitchFamily="18" charset="0"/>
            </a:endParaRPr>
          </a:p>
        </p:txBody>
      </p:sp>
      <p:sp>
        <p:nvSpPr>
          <p:cNvPr id="73744" name="Text Box 16"/>
          <p:cNvSpPr txBox="1">
            <a:spLocks noChangeArrowheads="1"/>
          </p:cNvSpPr>
          <p:nvPr/>
        </p:nvSpPr>
        <p:spPr bwMode="auto">
          <a:xfrm>
            <a:off x="6781800" y="4572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a:t>
            </a:r>
            <a:endParaRPr lang="en-US">
              <a:latin typeface="Times New Roman" pitchFamily="18" charset="0"/>
            </a:endParaRPr>
          </a:p>
        </p:txBody>
      </p:sp>
      <p:sp>
        <p:nvSpPr>
          <p:cNvPr id="73745" name="Text Box 17"/>
          <p:cNvSpPr txBox="1">
            <a:spLocks noChangeArrowheads="1"/>
          </p:cNvSpPr>
          <p:nvPr/>
        </p:nvSpPr>
        <p:spPr bwMode="auto">
          <a:xfrm>
            <a:off x="7772400" y="4191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3</a:t>
            </a:r>
            <a:endParaRPr lang="en-US">
              <a:latin typeface="Times New Roman" pitchFamily="18" charset="0"/>
            </a:endParaRPr>
          </a:p>
        </p:txBody>
      </p:sp>
      <p:sp>
        <p:nvSpPr>
          <p:cNvPr id="73746" name="Text Box 18"/>
          <p:cNvSpPr txBox="1">
            <a:spLocks noChangeArrowheads="1"/>
          </p:cNvSpPr>
          <p:nvPr/>
        </p:nvSpPr>
        <p:spPr bwMode="auto">
          <a:xfrm>
            <a:off x="5791200" y="47244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2</a:t>
            </a:r>
            <a:endParaRPr lang="en-US">
              <a:latin typeface="Times New Roman" pitchFamily="18" charset="0"/>
            </a:endParaRPr>
          </a:p>
        </p:txBody>
      </p:sp>
      <p:sp>
        <p:nvSpPr>
          <p:cNvPr id="73747" name="Text Box 19"/>
          <p:cNvSpPr txBox="1">
            <a:spLocks noChangeArrowheads="1"/>
          </p:cNvSpPr>
          <p:nvPr/>
        </p:nvSpPr>
        <p:spPr bwMode="auto">
          <a:xfrm>
            <a:off x="5562600" y="4267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4</a:t>
            </a:r>
            <a:endParaRPr lang="en-US">
              <a:latin typeface="Times New Roman" pitchFamily="18" charset="0"/>
            </a:endParaRPr>
          </a:p>
        </p:txBody>
      </p:sp>
      <p:sp>
        <p:nvSpPr>
          <p:cNvPr id="73748" name="Text Box 20"/>
          <p:cNvSpPr txBox="1">
            <a:spLocks noChangeArrowheads="1"/>
          </p:cNvSpPr>
          <p:nvPr/>
        </p:nvSpPr>
        <p:spPr bwMode="auto">
          <a:xfrm>
            <a:off x="5943600" y="3810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5</a:t>
            </a:r>
            <a:endParaRPr lang="en-US">
              <a:latin typeface="Times New Roman" pitchFamily="18" charset="0"/>
            </a:endParaRPr>
          </a:p>
        </p:txBody>
      </p:sp>
      <p:sp>
        <p:nvSpPr>
          <p:cNvPr id="73749" name="Text Box 21"/>
          <p:cNvSpPr txBox="1">
            <a:spLocks noChangeArrowheads="1"/>
          </p:cNvSpPr>
          <p:nvPr/>
        </p:nvSpPr>
        <p:spPr bwMode="auto">
          <a:xfrm>
            <a:off x="4419600" y="29718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6</a:t>
            </a:r>
            <a:endParaRPr lang="en-US">
              <a:latin typeface="Times New Roman" pitchFamily="18" charset="0"/>
            </a:endParaRPr>
          </a:p>
        </p:txBody>
      </p:sp>
      <p:sp>
        <p:nvSpPr>
          <p:cNvPr id="73750" name="Text Box 22"/>
          <p:cNvSpPr txBox="1">
            <a:spLocks noChangeArrowheads="1"/>
          </p:cNvSpPr>
          <p:nvPr/>
        </p:nvSpPr>
        <p:spPr bwMode="auto">
          <a:xfrm>
            <a:off x="3886200" y="3886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7</a:t>
            </a:r>
            <a:endParaRPr lang="en-US">
              <a:latin typeface="Times New Roman" pitchFamily="18" charset="0"/>
            </a:endParaRPr>
          </a:p>
        </p:txBody>
      </p:sp>
      <p:sp>
        <p:nvSpPr>
          <p:cNvPr id="73751" name="Text Box 23"/>
          <p:cNvSpPr txBox="1">
            <a:spLocks noChangeArrowheads="1"/>
          </p:cNvSpPr>
          <p:nvPr/>
        </p:nvSpPr>
        <p:spPr bwMode="auto">
          <a:xfrm>
            <a:off x="3276600" y="4648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8</a:t>
            </a:r>
            <a:endParaRPr lang="en-US">
              <a:latin typeface="Times New Roman" pitchFamily="18" charset="0"/>
            </a:endParaRPr>
          </a:p>
        </p:txBody>
      </p:sp>
      <p:sp>
        <p:nvSpPr>
          <p:cNvPr id="73752" name="Text Box 24"/>
          <p:cNvSpPr txBox="1">
            <a:spLocks noChangeArrowheads="1"/>
          </p:cNvSpPr>
          <p:nvPr/>
        </p:nvSpPr>
        <p:spPr bwMode="auto">
          <a:xfrm>
            <a:off x="3657600" y="29718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9</a:t>
            </a:r>
            <a:endParaRPr lang="en-US">
              <a:latin typeface="Times New Roman" pitchFamily="18" charset="0"/>
            </a:endParaRPr>
          </a:p>
        </p:txBody>
      </p:sp>
      <p:sp>
        <p:nvSpPr>
          <p:cNvPr id="73753" name="Text Box 25"/>
          <p:cNvSpPr txBox="1">
            <a:spLocks noChangeArrowheads="1"/>
          </p:cNvSpPr>
          <p:nvPr/>
        </p:nvSpPr>
        <p:spPr bwMode="auto">
          <a:xfrm>
            <a:off x="2209800" y="43434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11</a:t>
            </a:r>
            <a:endParaRPr lang="en-US">
              <a:latin typeface="Times New Roman" pitchFamily="18" charset="0"/>
            </a:endParaRPr>
          </a:p>
        </p:txBody>
      </p:sp>
      <p:sp>
        <p:nvSpPr>
          <p:cNvPr id="73754" name="Text Box 26"/>
          <p:cNvSpPr txBox="1">
            <a:spLocks noChangeArrowheads="1"/>
          </p:cNvSpPr>
          <p:nvPr/>
        </p:nvSpPr>
        <p:spPr bwMode="auto">
          <a:xfrm>
            <a:off x="304800" y="38862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12</a:t>
            </a:r>
            <a:endParaRPr lang="en-US">
              <a:latin typeface="Times New Roman" pitchFamily="18" charset="0"/>
            </a:endParaRPr>
          </a:p>
        </p:txBody>
      </p:sp>
      <p:sp>
        <p:nvSpPr>
          <p:cNvPr id="73755" name="Text Box 27"/>
          <p:cNvSpPr txBox="1">
            <a:spLocks noChangeArrowheads="1"/>
          </p:cNvSpPr>
          <p:nvPr/>
        </p:nvSpPr>
        <p:spPr bwMode="auto">
          <a:xfrm>
            <a:off x="4191000" y="19812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10</a:t>
            </a:r>
            <a:endParaRPr lang="en-US">
              <a:latin typeface="Times New Roman" pitchFamily="18" charset="0"/>
            </a:endParaRPr>
          </a:p>
        </p:txBody>
      </p:sp>
      <p:sp>
        <p:nvSpPr>
          <p:cNvPr id="73756" name="AutoShape 28"/>
          <p:cNvSpPr>
            <a:spLocks noChangeArrowheads="1"/>
          </p:cNvSpPr>
          <p:nvPr/>
        </p:nvSpPr>
        <p:spPr bwMode="auto">
          <a:xfrm>
            <a:off x="6477000" y="4953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Hull: Introduction</a:t>
            </a:r>
            <a:endParaRPr lang="en-US" dirty="0"/>
          </a:p>
        </p:txBody>
      </p:sp>
      <p:sp>
        <p:nvSpPr>
          <p:cNvPr id="3" name="Footer Placeholder 2"/>
          <p:cNvSpPr>
            <a:spLocks noGrp="1"/>
          </p:cNvSpPr>
          <p:nvPr>
            <p:ph type="ftr" sz="quarter" idx="11"/>
          </p:nvPr>
        </p:nvSpPr>
        <p:spPr/>
        <p:txBody>
          <a:bodyPr/>
          <a:lstStyle/>
          <a:p>
            <a:r>
              <a:rPr lang="en-US" smtClean="0"/>
              <a:t>Prof. Bibhudatta Sahoo, Department of CSE, NIT Rourkela, India</a:t>
            </a:r>
            <a:endParaRPr lang="en-US" dirty="0"/>
          </a:p>
        </p:txBody>
      </p:sp>
      <p:sp>
        <p:nvSpPr>
          <p:cNvPr id="4" name="Slide Number Placeholder 3"/>
          <p:cNvSpPr>
            <a:spLocks noGrp="1"/>
          </p:cNvSpPr>
          <p:nvPr>
            <p:ph type="sldNum" sz="quarter" idx="12"/>
          </p:nvPr>
        </p:nvSpPr>
        <p:spPr/>
        <p:txBody>
          <a:bodyPr/>
          <a:lstStyle/>
          <a:p>
            <a:fld id="{A7262AAC-8228-4F48-A389-F777E1B7F37E}" type="slidenum">
              <a:rPr lang="en-US" smtClean="0"/>
              <a:pPr/>
              <a:t>3</a:t>
            </a:fld>
            <a:endParaRPr lang="en-US"/>
          </a:p>
        </p:txBody>
      </p:sp>
      <p:sp>
        <p:nvSpPr>
          <p:cNvPr id="5" name="Content Placeholder 4"/>
          <p:cNvSpPr>
            <a:spLocks noGrp="1"/>
          </p:cNvSpPr>
          <p:nvPr>
            <p:ph sz="quarter" idx="1"/>
          </p:nvPr>
        </p:nvSpPr>
        <p:spPr/>
        <p:txBody>
          <a:bodyPr>
            <a:normAutofit lnSpcReduction="10000"/>
          </a:bodyPr>
          <a:lstStyle/>
          <a:p>
            <a:pPr algn="just"/>
            <a:r>
              <a:rPr lang="en-US" dirty="0" smtClean="0">
                <a:latin typeface="Calibri" pitchFamily="34" charset="0"/>
              </a:rPr>
              <a:t>Computing a convex hull (or just "hull") is one of the first sophisticated geometry algorithms, and there are many variations of it.  The most common form of this algorithm involves determining the smallest convex set (called the "convex hull") containing a discrete set of points.  </a:t>
            </a:r>
          </a:p>
          <a:p>
            <a:pPr algn="just"/>
            <a:r>
              <a:rPr lang="en-US" dirty="0" smtClean="0">
                <a:latin typeface="Calibri" pitchFamily="34" charset="0"/>
              </a:rPr>
              <a:t>This algorithm also applies to a polygon, or just a set of segments, whose hull is the same as the hull of its vertex point set.  </a:t>
            </a:r>
          </a:p>
          <a:p>
            <a:pPr algn="just"/>
            <a:r>
              <a:rPr lang="en-US" dirty="0" smtClean="0">
                <a:latin typeface="Calibri" pitchFamily="34" charset="0"/>
              </a:rPr>
              <a:t>There are numerous applications for convex hulls: collision avoidance, hidden object determination, and shape analysis to name a few.</a:t>
            </a:r>
            <a:endParaRPr lang="en-US" dirty="0">
              <a:latin typeface="Calibri"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609600" y="381000"/>
            <a:ext cx="7772400" cy="715962"/>
          </a:xfrm>
        </p:spPr>
        <p:txBody>
          <a:bodyPr>
            <a:normAutofit/>
          </a:bodyPr>
          <a:lstStyle/>
          <a:p>
            <a:r>
              <a:rPr lang="en-US" sz="3600" b="1" dirty="0">
                <a:solidFill>
                  <a:srgbClr val="FF0000"/>
                </a:solidFill>
                <a:effectLst>
                  <a:outerShdw blurRad="38100" dist="38100" dir="2700000" algn="tl">
                    <a:srgbClr val="000000">
                      <a:alpha val="43137"/>
                    </a:srgbClr>
                  </a:outerShdw>
                </a:effectLst>
              </a:rPr>
              <a:t>Jarvis March - Example</a:t>
            </a:r>
          </a:p>
        </p:txBody>
      </p:sp>
      <p:sp>
        <p:nvSpPr>
          <p:cNvPr id="74755" name="AutoShape 3"/>
          <p:cNvSpPr>
            <a:spLocks noChangeArrowheads="1"/>
          </p:cNvSpPr>
          <p:nvPr/>
        </p:nvSpPr>
        <p:spPr bwMode="auto">
          <a:xfrm>
            <a:off x="2362200" y="5562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4756" name="AutoShape 4"/>
          <p:cNvSpPr>
            <a:spLocks noChangeArrowheads="1"/>
          </p:cNvSpPr>
          <p:nvPr/>
        </p:nvSpPr>
        <p:spPr bwMode="auto">
          <a:xfrm>
            <a:off x="2057400" y="4114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4757" name="AutoShape 5"/>
          <p:cNvSpPr>
            <a:spLocks noChangeArrowheads="1"/>
          </p:cNvSpPr>
          <p:nvPr/>
        </p:nvSpPr>
        <p:spPr bwMode="auto">
          <a:xfrm>
            <a:off x="3505200" y="3429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4758" name="AutoShape 6"/>
          <p:cNvSpPr>
            <a:spLocks noChangeArrowheads="1"/>
          </p:cNvSpPr>
          <p:nvPr/>
        </p:nvSpPr>
        <p:spPr bwMode="auto">
          <a:xfrm>
            <a:off x="3733800" y="3733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4759" name="AutoShape 7"/>
          <p:cNvSpPr>
            <a:spLocks noChangeArrowheads="1"/>
          </p:cNvSpPr>
          <p:nvPr/>
        </p:nvSpPr>
        <p:spPr bwMode="auto">
          <a:xfrm>
            <a:off x="3200400" y="4419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4760" name="AutoShape 8"/>
          <p:cNvSpPr>
            <a:spLocks noChangeArrowheads="1"/>
          </p:cNvSpPr>
          <p:nvPr/>
        </p:nvSpPr>
        <p:spPr bwMode="auto">
          <a:xfrm>
            <a:off x="4648200" y="3505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4761" name="AutoShape 9"/>
          <p:cNvSpPr>
            <a:spLocks noChangeArrowheads="1"/>
          </p:cNvSpPr>
          <p:nvPr/>
        </p:nvSpPr>
        <p:spPr bwMode="auto">
          <a:xfrm>
            <a:off x="5715000" y="3810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4762" name="AutoShape 10"/>
          <p:cNvSpPr>
            <a:spLocks noChangeArrowheads="1"/>
          </p:cNvSpPr>
          <p:nvPr/>
        </p:nvSpPr>
        <p:spPr bwMode="auto">
          <a:xfrm>
            <a:off x="6172200" y="43434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4763" name="AutoShape 11"/>
          <p:cNvSpPr>
            <a:spLocks noChangeArrowheads="1"/>
          </p:cNvSpPr>
          <p:nvPr/>
        </p:nvSpPr>
        <p:spPr bwMode="auto">
          <a:xfrm>
            <a:off x="7086600" y="5181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4764" name="AutoShape 12"/>
          <p:cNvSpPr>
            <a:spLocks noChangeArrowheads="1"/>
          </p:cNvSpPr>
          <p:nvPr/>
        </p:nvSpPr>
        <p:spPr bwMode="auto">
          <a:xfrm>
            <a:off x="838200" y="4419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4765" name="AutoShape 13"/>
          <p:cNvSpPr>
            <a:spLocks noChangeArrowheads="1"/>
          </p:cNvSpPr>
          <p:nvPr/>
        </p:nvSpPr>
        <p:spPr bwMode="auto">
          <a:xfrm>
            <a:off x="3733800" y="2362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4766" name="AutoShape 14"/>
          <p:cNvSpPr>
            <a:spLocks noChangeArrowheads="1"/>
          </p:cNvSpPr>
          <p:nvPr/>
        </p:nvSpPr>
        <p:spPr bwMode="auto">
          <a:xfrm>
            <a:off x="7543800" y="4114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4767" name="Text Box 15"/>
          <p:cNvSpPr txBox="1">
            <a:spLocks noChangeArrowheads="1"/>
          </p:cNvSpPr>
          <p:nvPr/>
        </p:nvSpPr>
        <p:spPr bwMode="auto">
          <a:xfrm>
            <a:off x="2574925" y="5222875"/>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0</a:t>
            </a:r>
            <a:endParaRPr lang="en-US">
              <a:latin typeface="Times New Roman" pitchFamily="18" charset="0"/>
            </a:endParaRPr>
          </a:p>
        </p:txBody>
      </p:sp>
      <p:sp>
        <p:nvSpPr>
          <p:cNvPr id="74768" name="Text Box 16"/>
          <p:cNvSpPr txBox="1">
            <a:spLocks noChangeArrowheads="1"/>
          </p:cNvSpPr>
          <p:nvPr/>
        </p:nvSpPr>
        <p:spPr bwMode="auto">
          <a:xfrm>
            <a:off x="6781800" y="4572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a:t>
            </a:r>
            <a:endParaRPr lang="en-US">
              <a:latin typeface="Times New Roman" pitchFamily="18" charset="0"/>
            </a:endParaRPr>
          </a:p>
        </p:txBody>
      </p:sp>
      <p:sp>
        <p:nvSpPr>
          <p:cNvPr id="74769" name="Text Box 17"/>
          <p:cNvSpPr txBox="1">
            <a:spLocks noChangeArrowheads="1"/>
          </p:cNvSpPr>
          <p:nvPr/>
        </p:nvSpPr>
        <p:spPr bwMode="auto">
          <a:xfrm>
            <a:off x="7772400" y="4191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3</a:t>
            </a:r>
            <a:endParaRPr lang="en-US">
              <a:latin typeface="Times New Roman" pitchFamily="18" charset="0"/>
            </a:endParaRPr>
          </a:p>
        </p:txBody>
      </p:sp>
      <p:sp>
        <p:nvSpPr>
          <p:cNvPr id="74770" name="Text Box 18"/>
          <p:cNvSpPr txBox="1">
            <a:spLocks noChangeArrowheads="1"/>
          </p:cNvSpPr>
          <p:nvPr/>
        </p:nvSpPr>
        <p:spPr bwMode="auto">
          <a:xfrm>
            <a:off x="5791200" y="47244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2</a:t>
            </a:r>
            <a:endParaRPr lang="en-US">
              <a:latin typeface="Times New Roman" pitchFamily="18" charset="0"/>
            </a:endParaRPr>
          </a:p>
        </p:txBody>
      </p:sp>
      <p:sp>
        <p:nvSpPr>
          <p:cNvPr id="74771" name="Text Box 19"/>
          <p:cNvSpPr txBox="1">
            <a:spLocks noChangeArrowheads="1"/>
          </p:cNvSpPr>
          <p:nvPr/>
        </p:nvSpPr>
        <p:spPr bwMode="auto">
          <a:xfrm>
            <a:off x="5562600" y="4267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4</a:t>
            </a:r>
            <a:endParaRPr lang="en-US">
              <a:latin typeface="Times New Roman" pitchFamily="18" charset="0"/>
            </a:endParaRPr>
          </a:p>
        </p:txBody>
      </p:sp>
      <p:sp>
        <p:nvSpPr>
          <p:cNvPr id="74772" name="Text Box 20"/>
          <p:cNvSpPr txBox="1">
            <a:spLocks noChangeArrowheads="1"/>
          </p:cNvSpPr>
          <p:nvPr/>
        </p:nvSpPr>
        <p:spPr bwMode="auto">
          <a:xfrm>
            <a:off x="5943600" y="3810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5</a:t>
            </a:r>
            <a:endParaRPr lang="en-US">
              <a:latin typeface="Times New Roman" pitchFamily="18" charset="0"/>
            </a:endParaRPr>
          </a:p>
        </p:txBody>
      </p:sp>
      <p:sp>
        <p:nvSpPr>
          <p:cNvPr id="74773" name="Text Box 21"/>
          <p:cNvSpPr txBox="1">
            <a:spLocks noChangeArrowheads="1"/>
          </p:cNvSpPr>
          <p:nvPr/>
        </p:nvSpPr>
        <p:spPr bwMode="auto">
          <a:xfrm>
            <a:off x="4419600" y="29718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6</a:t>
            </a:r>
            <a:endParaRPr lang="en-US">
              <a:latin typeface="Times New Roman" pitchFamily="18" charset="0"/>
            </a:endParaRPr>
          </a:p>
        </p:txBody>
      </p:sp>
      <p:sp>
        <p:nvSpPr>
          <p:cNvPr id="74774" name="Text Box 22"/>
          <p:cNvSpPr txBox="1">
            <a:spLocks noChangeArrowheads="1"/>
          </p:cNvSpPr>
          <p:nvPr/>
        </p:nvSpPr>
        <p:spPr bwMode="auto">
          <a:xfrm>
            <a:off x="3886200" y="3886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7</a:t>
            </a:r>
            <a:endParaRPr lang="en-US">
              <a:latin typeface="Times New Roman" pitchFamily="18" charset="0"/>
            </a:endParaRPr>
          </a:p>
        </p:txBody>
      </p:sp>
      <p:sp>
        <p:nvSpPr>
          <p:cNvPr id="74775" name="Text Box 23"/>
          <p:cNvSpPr txBox="1">
            <a:spLocks noChangeArrowheads="1"/>
          </p:cNvSpPr>
          <p:nvPr/>
        </p:nvSpPr>
        <p:spPr bwMode="auto">
          <a:xfrm>
            <a:off x="3276600" y="4648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8</a:t>
            </a:r>
            <a:endParaRPr lang="en-US">
              <a:latin typeface="Times New Roman" pitchFamily="18" charset="0"/>
            </a:endParaRPr>
          </a:p>
        </p:txBody>
      </p:sp>
      <p:sp>
        <p:nvSpPr>
          <p:cNvPr id="74776" name="Text Box 24"/>
          <p:cNvSpPr txBox="1">
            <a:spLocks noChangeArrowheads="1"/>
          </p:cNvSpPr>
          <p:nvPr/>
        </p:nvSpPr>
        <p:spPr bwMode="auto">
          <a:xfrm>
            <a:off x="3657600" y="29718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9</a:t>
            </a:r>
            <a:endParaRPr lang="en-US">
              <a:latin typeface="Times New Roman" pitchFamily="18" charset="0"/>
            </a:endParaRPr>
          </a:p>
        </p:txBody>
      </p:sp>
      <p:sp>
        <p:nvSpPr>
          <p:cNvPr id="74777" name="Text Box 25"/>
          <p:cNvSpPr txBox="1">
            <a:spLocks noChangeArrowheads="1"/>
          </p:cNvSpPr>
          <p:nvPr/>
        </p:nvSpPr>
        <p:spPr bwMode="auto">
          <a:xfrm>
            <a:off x="2209800" y="43434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11</a:t>
            </a:r>
            <a:endParaRPr lang="en-US">
              <a:latin typeface="Times New Roman" pitchFamily="18" charset="0"/>
            </a:endParaRPr>
          </a:p>
        </p:txBody>
      </p:sp>
      <p:sp>
        <p:nvSpPr>
          <p:cNvPr id="74778" name="Text Box 26"/>
          <p:cNvSpPr txBox="1">
            <a:spLocks noChangeArrowheads="1"/>
          </p:cNvSpPr>
          <p:nvPr/>
        </p:nvSpPr>
        <p:spPr bwMode="auto">
          <a:xfrm>
            <a:off x="304800" y="38862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12</a:t>
            </a:r>
            <a:endParaRPr lang="en-US">
              <a:latin typeface="Times New Roman" pitchFamily="18" charset="0"/>
            </a:endParaRPr>
          </a:p>
        </p:txBody>
      </p:sp>
      <p:sp>
        <p:nvSpPr>
          <p:cNvPr id="74779" name="Text Box 27"/>
          <p:cNvSpPr txBox="1">
            <a:spLocks noChangeArrowheads="1"/>
          </p:cNvSpPr>
          <p:nvPr/>
        </p:nvSpPr>
        <p:spPr bwMode="auto">
          <a:xfrm>
            <a:off x="4191000" y="19812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10</a:t>
            </a:r>
            <a:endParaRPr lang="en-US">
              <a:latin typeface="Times New Roman" pitchFamily="18" charset="0"/>
            </a:endParaRPr>
          </a:p>
        </p:txBody>
      </p:sp>
      <p:sp>
        <p:nvSpPr>
          <p:cNvPr id="74780" name="AutoShape 28"/>
          <p:cNvSpPr>
            <a:spLocks noChangeArrowheads="1"/>
          </p:cNvSpPr>
          <p:nvPr/>
        </p:nvSpPr>
        <p:spPr bwMode="auto">
          <a:xfrm>
            <a:off x="6477000" y="4953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cxnSp>
        <p:nvCxnSpPr>
          <p:cNvPr id="74781" name="AutoShape 29"/>
          <p:cNvCxnSpPr>
            <a:cxnSpLocks noChangeShapeType="1"/>
            <a:stCxn id="74755" idx="0"/>
            <a:endCxn id="74765" idx="4"/>
          </p:cNvCxnSpPr>
          <p:nvPr/>
        </p:nvCxnSpPr>
        <p:spPr bwMode="auto">
          <a:xfrm flipV="1">
            <a:off x="2438400" y="2514600"/>
            <a:ext cx="1371600" cy="3048000"/>
          </a:xfrm>
          <a:prstGeom prst="straightConnector1">
            <a:avLst/>
          </a:prstGeom>
          <a:noFill/>
          <a:ln w="9525">
            <a:solidFill>
              <a:schemeClr val="tx1"/>
            </a:solidFill>
            <a:prstDash val="dash"/>
            <a:round/>
            <a:headEnd/>
            <a:tailEnd/>
          </a:ln>
          <a:effectLst/>
        </p:spPr>
      </p:cxn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1371600" y="274638"/>
            <a:ext cx="7772400" cy="1143000"/>
          </a:xfrm>
        </p:spPr>
        <p:txBody>
          <a:bodyPr/>
          <a:lstStyle/>
          <a:p>
            <a:r>
              <a:rPr lang="en-US"/>
              <a:t>Jarvis March - Example</a:t>
            </a:r>
          </a:p>
        </p:txBody>
      </p:sp>
      <p:sp>
        <p:nvSpPr>
          <p:cNvPr id="75779" name="AutoShape 3"/>
          <p:cNvSpPr>
            <a:spLocks noChangeArrowheads="1"/>
          </p:cNvSpPr>
          <p:nvPr/>
        </p:nvSpPr>
        <p:spPr bwMode="auto">
          <a:xfrm>
            <a:off x="2362200" y="5562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5780" name="AutoShape 4"/>
          <p:cNvSpPr>
            <a:spLocks noChangeArrowheads="1"/>
          </p:cNvSpPr>
          <p:nvPr/>
        </p:nvSpPr>
        <p:spPr bwMode="auto">
          <a:xfrm>
            <a:off x="2057400" y="4114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5781" name="AutoShape 5"/>
          <p:cNvSpPr>
            <a:spLocks noChangeArrowheads="1"/>
          </p:cNvSpPr>
          <p:nvPr/>
        </p:nvSpPr>
        <p:spPr bwMode="auto">
          <a:xfrm>
            <a:off x="3505200" y="3429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5782" name="AutoShape 6"/>
          <p:cNvSpPr>
            <a:spLocks noChangeArrowheads="1"/>
          </p:cNvSpPr>
          <p:nvPr/>
        </p:nvSpPr>
        <p:spPr bwMode="auto">
          <a:xfrm>
            <a:off x="3733800" y="3733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5783" name="AutoShape 7"/>
          <p:cNvSpPr>
            <a:spLocks noChangeArrowheads="1"/>
          </p:cNvSpPr>
          <p:nvPr/>
        </p:nvSpPr>
        <p:spPr bwMode="auto">
          <a:xfrm>
            <a:off x="3200400" y="4419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5784" name="AutoShape 8"/>
          <p:cNvSpPr>
            <a:spLocks noChangeArrowheads="1"/>
          </p:cNvSpPr>
          <p:nvPr/>
        </p:nvSpPr>
        <p:spPr bwMode="auto">
          <a:xfrm>
            <a:off x="4648200" y="3505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5785" name="AutoShape 9"/>
          <p:cNvSpPr>
            <a:spLocks noChangeArrowheads="1"/>
          </p:cNvSpPr>
          <p:nvPr/>
        </p:nvSpPr>
        <p:spPr bwMode="auto">
          <a:xfrm>
            <a:off x="5715000" y="3810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5786" name="AutoShape 10"/>
          <p:cNvSpPr>
            <a:spLocks noChangeArrowheads="1"/>
          </p:cNvSpPr>
          <p:nvPr/>
        </p:nvSpPr>
        <p:spPr bwMode="auto">
          <a:xfrm>
            <a:off x="6172200" y="43434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5787" name="AutoShape 11"/>
          <p:cNvSpPr>
            <a:spLocks noChangeArrowheads="1"/>
          </p:cNvSpPr>
          <p:nvPr/>
        </p:nvSpPr>
        <p:spPr bwMode="auto">
          <a:xfrm>
            <a:off x="7086600" y="5181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5788" name="AutoShape 12"/>
          <p:cNvSpPr>
            <a:spLocks noChangeArrowheads="1"/>
          </p:cNvSpPr>
          <p:nvPr/>
        </p:nvSpPr>
        <p:spPr bwMode="auto">
          <a:xfrm>
            <a:off x="838200" y="4419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5789" name="AutoShape 13"/>
          <p:cNvSpPr>
            <a:spLocks noChangeArrowheads="1"/>
          </p:cNvSpPr>
          <p:nvPr/>
        </p:nvSpPr>
        <p:spPr bwMode="auto">
          <a:xfrm>
            <a:off x="3733800" y="2362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5790" name="AutoShape 14"/>
          <p:cNvSpPr>
            <a:spLocks noChangeArrowheads="1"/>
          </p:cNvSpPr>
          <p:nvPr/>
        </p:nvSpPr>
        <p:spPr bwMode="auto">
          <a:xfrm>
            <a:off x="7543800" y="4114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5791" name="Text Box 15"/>
          <p:cNvSpPr txBox="1">
            <a:spLocks noChangeArrowheads="1"/>
          </p:cNvSpPr>
          <p:nvPr/>
        </p:nvSpPr>
        <p:spPr bwMode="auto">
          <a:xfrm>
            <a:off x="2574925" y="5222875"/>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0</a:t>
            </a:r>
            <a:endParaRPr lang="en-US">
              <a:latin typeface="Times New Roman" pitchFamily="18" charset="0"/>
            </a:endParaRPr>
          </a:p>
        </p:txBody>
      </p:sp>
      <p:sp>
        <p:nvSpPr>
          <p:cNvPr id="75792" name="Text Box 16"/>
          <p:cNvSpPr txBox="1">
            <a:spLocks noChangeArrowheads="1"/>
          </p:cNvSpPr>
          <p:nvPr/>
        </p:nvSpPr>
        <p:spPr bwMode="auto">
          <a:xfrm>
            <a:off x="6781800" y="4572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a:t>
            </a:r>
            <a:endParaRPr lang="en-US">
              <a:latin typeface="Times New Roman" pitchFamily="18" charset="0"/>
            </a:endParaRPr>
          </a:p>
        </p:txBody>
      </p:sp>
      <p:sp>
        <p:nvSpPr>
          <p:cNvPr id="75793" name="Text Box 17"/>
          <p:cNvSpPr txBox="1">
            <a:spLocks noChangeArrowheads="1"/>
          </p:cNvSpPr>
          <p:nvPr/>
        </p:nvSpPr>
        <p:spPr bwMode="auto">
          <a:xfrm>
            <a:off x="7772400" y="4191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3</a:t>
            </a:r>
            <a:endParaRPr lang="en-US">
              <a:latin typeface="Times New Roman" pitchFamily="18" charset="0"/>
            </a:endParaRPr>
          </a:p>
        </p:txBody>
      </p:sp>
      <p:sp>
        <p:nvSpPr>
          <p:cNvPr id="75794" name="Text Box 18"/>
          <p:cNvSpPr txBox="1">
            <a:spLocks noChangeArrowheads="1"/>
          </p:cNvSpPr>
          <p:nvPr/>
        </p:nvSpPr>
        <p:spPr bwMode="auto">
          <a:xfrm>
            <a:off x="5791200" y="47244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2</a:t>
            </a:r>
            <a:endParaRPr lang="en-US">
              <a:latin typeface="Times New Roman" pitchFamily="18" charset="0"/>
            </a:endParaRPr>
          </a:p>
        </p:txBody>
      </p:sp>
      <p:sp>
        <p:nvSpPr>
          <p:cNvPr id="75795" name="Text Box 19"/>
          <p:cNvSpPr txBox="1">
            <a:spLocks noChangeArrowheads="1"/>
          </p:cNvSpPr>
          <p:nvPr/>
        </p:nvSpPr>
        <p:spPr bwMode="auto">
          <a:xfrm>
            <a:off x="5562600" y="4267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4</a:t>
            </a:r>
            <a:endParaRPr lang="en-US">
              <a:latin typeface="Times New Roman" pitchFamily="18" charset="0"/>
            </a:endParaRPr>
          </a:p>
        </p:txBody>
      </p:sp>
      <p:sp>
        <p:nvSpPr>
          <p:cNvPr id="75796" name="Text Box 20"/>
          <p:cNvSpPr txBox="1">
            <a:spLocks noChangeArrowheads="1"/>
          </p:cNvSpPr>
          <p:nvPr/>
        </p:nvSpPr>
        <p:spPr bwMode="auto">
          <a:xfrm>
            <a:off x="5943600" y="3810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5</a:t>
            </a:r>
            <a:endParaRPr lang="en-US">
              <a:latin typeface="Times New Roman" pitchFamily="18" charset="0"/>
            </a:endParaRPr>
          </a:p>
        </p:txBody>
      </p:sp>
      <p:sp>
        <p:nvSpPr>
          <p:cNvPr id="75797" name="Text Box 21"/>
          <p:cNvSpPr txBox="1">
            <a:spLocks noChangeArrowheads="1"/>
          </p:cNvSpPr>
          <p:nvPr/>
        </p:nvSpPr>
        <p:spPr bwMode="auto">
          <a:xfrm>
            <a:off x="4419600" y="29718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6</a:t>
            </a:r>
            <a:endParaRPr lang="en-US">
              <a:latin typeface="Times New Roman" pitchFamily="18" charset="0"/>
            </a:endParaRPr>
          </a:p>
        </p:txBody>
      </p:sp>
      <p:sp>
        <p:nvSpPr>
          <p:cNvPr id="75798" name="Text Box 22"/>
          <p:cNvSpPr txBox="1">
            <a:spLocks noChangeArrowheads="1"/>
          </p:cNvSpPr>
          <p:nvPr/>
        </p:nvSpPr>
        <p:spPr bwMode="auto">
          <a:xfrm>
            <a:off x="3886200" y="3886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7</a:t>
            </a:r>
            <a:endParaRPr lang="en-US">
              <a:latin typeface="Times New Roman" pitchFamily="18" charset="0"/>
            </a:endParaRPr>
          </a:p>
        </p:txBody>
      </p:sp>
      <p:sp>
        <p:nvSpPr>
          <p:cNvPr id="75799" name="Text Box 23"/>
          <p:cNvSpPr txBox="1">
            <a:spLocks noChangeArrowheads="1"/>
          </p:cNvSpPr>
          <p:nvPr/>
        </p:nvSpPr>
        <p:spPr bwMode="auto">
          <a:xfrm>
            <a:off x="3276600" y="4648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8</a:t>
            </a:r>
            <a:endParaRPr lang="en-US">
              <a:latin typeface="Times New Roman" pitchFamily="18" charset="0"/>
            </a:endParaRPr>
          </a:p>
        </p:txBody>
      </p:sp>
      <p:sp>
        <p:nvSpPr>
          <p:cNvPr id="75800" name="Text Box 24"/>
          <p:cNvSpPr txBox="1">
            <a:spLocks noChangeArrowheads="1"/>
          </p:cNvSpPr>
          <p:nvPr/>
        </p:nvSpPr>
        <p:spPr bwMode="auto">
          <a:xfrm>
            <a:off x="3657600" y="29718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9</a:t>
            </a:r>
            <a:endParaRPr lang="en-US">
              <a:latin typeface="Times New Roman" pitchFamily="18" charset="0"/>
            </a:endParaRPr>
          </a:p>
        </p:txBody>
      </p:sp>
      <p:sp>
        <p:nvSpPr>
          <p:cNvPr id="75801" name="Text Box 25"/>
          <p:cNvSpPr txBox="1">
            <a:spLocks noChangeArrowheads="1"/>
          </p:cNvSpPr>
          <p:nvPr/>
        </p:nvSpPr>
        <p:spPr bwMode="auto">
          <a:xfrm>
            <a:off x="2209800" y="43434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11</a:t>
            </a:r>
            <a:endParaRPr lang="en-US">
              <a:latin typeface="Times New Roman" pitchFamily="18" charset="0"/>
            </a:endParaRPr>
          </a:p>
        </p:txBody>
      </p:sp>
      <p:sp>
        <p:nvSpPr>
          <p:cNvPr id="75802" name="Text Box 26"/>
          <p:cNvSpPr txBox="1">
            <a:spLocks noChangeArrowheads="1"/>
          </p:cNvSpPr>
          <p:nvPr/>
        </p:nvSpPr>
        <p:spPr bwMode="auto">
          <a:xfrm>
            <a:off x="304800" y="38862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12</a:t>
            </a:r>
            <a:endParaRPr lang="en-US">
              <a:latin typeface="Times New Roman" pitchFamily="18" charset="0"/>
            </a:endParaRPr>
          </a:p>
        </p:txBody>
      </p:sp>
      <p:sp>
        <p:nvSpPr>
          <p:cNvPr id="75803" name="Text Box 27"/>
          <p:cNvSpPr txBox="1">
            <a:spLocks noChangeArrowheads="1"/>
          </p:cNvSpPr>
          <p:nvPr/>
        </p:nvSpPr>
        <p:spPr bwMode="auto">
          <a:xfrm>
            <a:off x="4191000" y="19812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10</a:t>
            </a:r>
            <a:endParaRPr lang="en-US">
              <a:latin typeface="Times New Roman" pitchFamily="18" charset="0"/>
            </a:endParaRPr>
          </a:p>
        </p:txBody>
      </p:sp>
      <p:sp>
        <p:nvSpPr>
          <p:cNvPr id="75804" name="AutoShape 28"/>
          <p:cNvSpPr>
            <a:spLocks noChangeArrowheads="1"/>
          </p:cNvSpPr>
          <p:nvPr/>
        </p:nvSpPr>
        <p:spPr bwMode="auto">
          <a:xfrm>
            <a:off x="6477000" y="4953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cxnSp>
        <p:nvCxnSpPr>
          <p:cNvPr id="75805" name="AutoShape 29"/>
          <p:cNvCxnSpPr>
            <a:cxnSpLocks noChangeShapeType="1"/>
            <a:stCxn id="75779" idx="0"/>
            <a:endCxn id="75789" idx="4"/>
          </p:cNvCxnSpPr>
          <p:nvPr/>
        </p:nvCxnSpPr>
        <p:spPr bwMode="auto">
          <a:xfrm flipV="1">
            <a:off x="2438400" y="2514600"/>
            <a:ext cx="1371600" cy="3048000"/>
          </a:xfrm>
          <a:prstGeom prst="straightConnector1">
            <a:avLst/>
          </a:prstGeom>
          <a:noFill/>
          <a:ln w="9525">
            <a:solidFill>
              <a:schemeClr val="tx1"/>
            </a:solidFill>
            <a:prstDash val="dash"/>
            <a:round/>
            <a:headEnd/>
            <a:tailEnd/>
          </a:ln>
          <a:effectLst/>
        </p:spPr>
      </p:cxnSp>
      <p:cxnSp>
        <p:nvCxnSpPr>
          <p:cNvPr id="75806" name="AutoShape 30"/>
          <p:cNvCxnSpPr>
            <a:cxnSpLocks noChangeShapeType="1"/>
            <a:stCxn id="75779" idx="6"/>
            <a:endCxn id="75787" idx="3"/>
          </p:cNvCxnSpPr>
          <p:nvPr/>
        </p:nvCxnSpPr>
        <p:spPr bwMode="auto">
          <a:xfrm flipV="1">
            <a:off x="2514600" y="5311775"/>
            <a:ext cx="4594225" cy="327025"/>
          </a:xfrm>
          <a:prstGeom prst="straightConnector1">
            <a:avLst/>
          </a:prstGeom>
          <a:noFill/>
          <a:ln w="25400">
            <a:solidFill>
              <a:schemeClr val="tx1"/>
            </a:solidFill>
            <a:round/>
            <a:headEnd/>
            <a:tailEnd/>
          </a:ln>
          <a:effectLst/>
        </p:spPr>
      </p:cxnSp>
      <p:cxnSp>
        <p:nvCxnSpPr>
          <p:cNvPr id="75807" name="AutoShape 31"/>
          <p:cNvCxnSpPr>
            <a:cxnSpLocks noChangeShapeType="1"/>
            <a:stCxn id="75779" idx="5"/>
          </p:cNvCxnSpPr>
          <p:nvPr/>
        </p:nvCxnSpPr>
        <p:spPr bwMode="auto">
          <a:xfrm>
            <a:off x="2492375" y="5692775"/>
            <a:ext cx="3070225" cy="22225"/>
          </a:xfrm>
          <a:prstGeom prst="straightConnector1">
            <a:avLst/>
          </a:prstGeom>
          <a:noFill/>
          <a:ln w="9525">
            <a:solidFill>
              <a:schemeClr val="tx1"/>
            </a:solidFill>
            <a:round/>
            <a:headEnd/>
            <a:tailEnd type="triangle" w="med" len="med"/>
          </a:ln>
          <a:effectLst/>
        </p:spPr>
      </p:cxnSp>
      <p:sp>
        <p:nvSpPr>
          <p:cNvPr id="75808" name="Freeform 32"/>
          <p:cNvSpPr>
            <a:spLocks/>
          </p:cNvSpPr>
          <p:nvPr/>
        </p:nvSpPr>
        <p:spPr bwMode="auto">
          <a:xfrm>
            <a:off x="3913188" y="5530850"/>
            <a:ext cx="74612" cy="180975"/>
          </a:xfrm>
          <a:custGeom>
            <a:avLst/>
            <a:gdLst/>
            <a:ahLst/>
            <a:cxnLst>
              <a:cxn ang="0">
                <a:pos x="0" y="0"/>
              </a:cxn>
              <a:cxn ang="0">
                <a:pos x="47" y="114"/>
              </a:cxn>
            </a:cxnLst>
            <a:rect l="0" t="0" r="r" b="b"/>
            <a:pathLst>
              <a:path w="47" h="114">
                <a:moveTo>
                  <a:pt x="0" y="0"/>
                </a:moveTo>
                <a:cubicBezTo>
                  <a:pt x="43" y="29"/>
                  <a:pt x="47" y="63"/>
                  <a:pt x="47" y="11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1371600" y="274638"/>
            <a:ext cx="7772400" cy="1143000"/>
          </a:xfrm>
        </p:spPr>
        <p:txBody>
          <a:bodyPr/>
          <a:lstStyle/>
          <a:p>
            <a:r>
              <a:rPr lang="en-US"/>
              <a:t>Jarvis March - Example</a:t>
            </a:r>
          </a:p>
        </p:txBody>
      </p:sp>
      <p:sp>
        <p:nvSpPr>
          <p:cNvPr id="76803" name="AutoShape 3"/>
          <p:cNvSpPr>
            <a:spLocks noChangeArrowheads="1"/>
          </p:cNvSpPr>
          <p:nvPr/>
        </p:nvSpPr>
        <p:spPr bwMode="auto">
          <a:xfrm>
            <a:off x="2362200" y="5562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6804" name="AutoShape 4"/>
          <p:cNvSpPr>
            <a:spLocks noChangeArrowheads="1"/>
          </p:cNvSpPr>
          <p:nvPr/>
        </p:nvSpPr>
        <p:spPr bwMode="auto">
          <a:xfrm>
            <a:off x="2057400" y="4114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6805" name="AutoShape 5"/>
          <p:cNvSpPr>
            <a:spLocks noChangeArrowheads="1"/>
          </p:cNvSpPr>
          <p:nvPr/>
        </p:nvSpPr>
        <p:spPr bwMode="auto">
          <a:xfrm>
            <a:off x="3505200" y="3429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6806" name="AutoShape 6"/>
          <p:cNvSpPr>
            <a:spLocks noChangeArrowheads="1"/>
          </p:cNvSpPr>
          <p:nvPr/>
        </p:nvSpPr>
        <p:spPr bwMode="auto">
          <a:xfrm>
            <a:off x="3733800" y="3733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6807" name="AutoShape 7"/>
          <p:cNvSpPr>
            <a:spLocks noChangeArrowheads="1"/>
          </p:cNvSpPr>
          <p:nvPr/>
        </p:nvSpPr>
        <p:spPr bwMode="auto">
          <a:xfrm>
            <a:off x="3200400" y="4419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6808" name="AutoShape 8"/>
          <p:cNvSpPr>
            <a:spLocks noChangeArrowheads="1"/>
          </p:cNvSpPr>
          <p:nvPr/>
        </p:nvSpPr>
        <p:spPr bwMode="auto">
          <a:xfrm>
            <a:off x="4648200" y="3505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6809" name="AutoShape 9"/>
          <p:cNvSpPr>
            <a:spLocks noChangeArrowheads="1"/>
          </p:cNvSpPr>
          <p:nvPr/>
        </p:nvSpPr>
        <p:spPr bwMode="auto">
          <a:xfrm>
            <a:off x="5715000" y="3810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6810" name="AutoShape 10"/>
          <p:cNvSpPr>
            <a:spLocks noChangeArrowheads="1"/>
          </p:cNvSpPr>
          <p:nvPr/>
        </p:nvSpPr>
        <p:spPr bwMode="auto">
          <a:xfrm>
            <a:off x="6172200" y="43434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6811" name="AutoShape 11"/>
          <p:cNvSpPr>
            <a:spLocks noChangeArrowheads="1"/>
          </p:cNvSpPr>
          <p:nvPr/>
        </p:nvSpPr>
        <p:spPr bwMode="auto">
          <a:xfrm>
            <a:off x="7086600" y="5181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6812" name="AutoShape 12"/>
          <p:cNvSpPr>
            <a:spLocks noChangeArrowheads="1"/>
          </p:cNvSpPr>
          <p:nvPr/>
        </p:nvSpPr>
        <p:spPr bwMode="auto">
          <a:xfrm>
            <a:off x="838200" y="4419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6813" name="AutoShape 13"/>
          <p:cNvSpPr>
            <a:spLocks noChangeArrowheads="1"/>
          </p:cNvSpPr>
          <p:nvPr/>
        </p:nvSpPr>
        <p:spPr bwMode="auto">
          <a:xfrm>
            <a:off x="3733800" y="2362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6814" name="AutoShape 14"/>
          <p:cNvSpPr>
            <a:spLocks noChangeArrowheads="1"/>
          </p:cNvSpPr>
          <p:nvPr/>
        </p:nvSpPr>
        <p:spPr bwMode="auto">
          <a:xfrm>
            <a:off x="7543800" y="4114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6815" name="Text Box 15"/>
          <p:cNvSpPr txBox="1">
            <a:spLocks noChangeArrowheads="1"/>
          </p:cNvSpPr>
          <p:nvPr/>
        </p:nvSpPr>
        <p:spPr bwMode="auto">
          <a:xfrm>
            <a:off x="2574925" y="5222875"/>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0</a:t>
            </a:r>
            <a:endParaRPr lang="en-US">
              <a:latin typeface="Times New Roman" pitchFamily="18" charset="0"/>
            </a:endParaRPr>
          </a:p>
        </p:txBody>
      </p:sp>
      <p:sp>
        <p:nvSpPr>
          <p:cNvPr id="76816" name="Text Box 16"/>
          <p:cNvSpPr txBox="1">
            <a:spLocks noChangeArrowheads="1"/>
          </p:cNvSpPr>
          <p:nvPr/>
        </p:nvSpPr>
        <p:spPr bwMode="auto">
          <a:xfrm>
            <a:off x="6781800" y="4572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a:t>
            </a:r>
            <a:endParaRPr lang="en-US">
              <a:latin typeface="Times New Roman" pitchFamily="18" charset="0"/>
            </a:endParaRPr>
          </a:p>
        </p:txBody>
      </p:sp>
      <p:sp>
        <p:nvSpPr>
          <p:cNvPr id="76817" name="Text Box 17"/>
          <p:cNvSpPr txBox="1">
            <a:spLocks noChangeArrowheads="1"/>
          </p:cNvSpPr>
          <p:nvPr/>
        </p:nvSpPr>
        <p:spPr bwMode="auto">
          <a:xfrm>
            <a:off x="7772400" y="4191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3</a:t>
            </a:r>
            <a:endParaRPr lang="en-US">
              <a:latin typeface="Times New Roman" pitchFamily="18" charset="0"/>
            </a:endParaRPr>
          </a:p>
        </p:txBody>
      </p:sp>
      <p:sp>
        <p:nvSpPr>
          <p:cNvPr id="76818" name="Text Box 18"/>
          <p:cNvSpPr txBox="1">
            <a:spLocks noChangeArrowheads="1"/>
          </p:cNvSpPr>
          <p:nvPr/>
        </p:nvSpPr>
        <p:spPr bwMode="auto">
          <a:xfrm>
            <a:off x="5791200" y="47244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2</a:t>
            </a:r>
            <a:endParaRPr lang="en-US">
              <a:latin typeface="Times New Roman" pitchFamily="18" charset="0"/>
            </a:endParaRPr>
          </a:p>
        </p:txBody>
      </p:sp>
      <p:sp>
        <p:nvSpPr>
          <p:cNvPr id="76819" name="Text Box 19"/>
          <p:cNvSpPr txBox="1">
            <a:spLocks noChangeArrowheads="1"/>
          </p:cNvSpPr>
          <p:nvPr/>
        </p:nvSpPr>
        <p:spPr bwMode="auto">
          <a:xfrm>
            <a:off x="5562600" y="4267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4</a:t>
            </a:r>
            <a:endParaRPr lang="en-US">
              <a:latin typeface="Times New Roman" pitchFamily="18" charset="0"/>
            </a:endParaRPr>
          </a:p>
        </p:txBody>
      </p:sp>
      <p:sp>
        <p:nvSpPr>
          <p:cNvPr id="76820" name="Text Box 20"/>
          <p:cNvSpPr txBox="1">
            <a:spLocks noChangeArrowheads="1"/>
          </p:cNvSpPr>
          <p:nvPr/>
        </p:nvSpPr>
        <p:spPr bwMode="auto">
          <a:xfrm>
            <a:off x="5943600" y="3810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5</a:t>
            </a:r>
            <a:endParaRPr lang="en-US">
              <a:latin typeface="Times New Roman" pitchFamily="18" charset="0"/>
            </a:endParaRPr>
          </a:p>
        </p:txBody>
      </p:sp>
      <p:sp>
        <p:nvSpPr>
          <p:cNvPr id="76821" name="Text Box 21"/>
          <p:cNvSpPr txBox="1">
            <a:spLocks noChangeArrowheads="1"/>
          </p:cNvSpPr>
          <p:nvPr/>
        </p:nvSpPr>
        <p:spPr bwMode="auto">
          <a:xfrm>
            <a:off x="4419600" y="29718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6</a:t>
            </a:r>
            <a:endParaRPr lang="en-US">
              <a:latin typeface="Times New Roman" pitchFamily="18" charset="0"/>
            </a:endParaRPr>
          </a:p>
        </p:txBody>
      </p:sp>
      <p:sp>
        <p:nvSpPr>
          <p:cNvPr id="76822" name="Text Box 22"/>
          <p:cNvSpPr txBox="1">
            <a:spLocks noChangeArrowheads="1"/>
          </p:cNvSpPr>
          <p:nvPr/>
        </p:nvSpPr>
        <p:spPr bwMode="auto">
          <a:xfrm>
            <a:off x="3886200" y="3886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7</a:t>
            </a:r>
            <a:endParaRPr lang="en-US">
              <a:latin typeface="Times New Roman" pitchFamily="18" charset="0"/>
            </a:endParaRPr>
          </a:p>
        </p:txBody>
      </p:sp>
      <p:sp>
        <p:nvSpPr>
          <p:cNvPr id="76823" name="Text Box 23"/>
          <p:cNvSpPr txBox="1">
            <a:spLocks noChangeArrowheads="1"/>
          </p:cNvSpPr>
          <p:nvPr/>
        </p:nvSpPr>
        <p:spPr bwMode="auto">
          <a:xfrm>
            <a:off x="3276600" y="4648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8</a:t>
            </a:r>
            <a:endParaRPr lang="en-US">
              <a:latin typeface="Times New Roman" pitchFamily="18" charset="0"/>
            </a:endParaRPr>
          </a:p>
        </p:txBody>
      </p:sp>
      <p:sp>
        <p:nvSpPr>
          <p:cNvPr id="76824" name="Text Box 24"/>
          <p:cNvSpPr txBox="1">
            <a:spLocks noChangeArrowheads="1"/>
          </p:cNvSpPr>
          <p:nvPr/>
        </p:nvSpPr>
        <p:spPr bwMode="auto">
          <a:xfrm>
            <a:off x="3657600" y="29718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9</a:t>
            </a:r>
            <a:endParaRPr lang="en-US">
              <a:latin typeface="Times New Roman" pitchFamily="18" charset="0"/>
            </a:endParaRPr>
          </a:p>
        </p:txBody>
      </p:sp>
      <p:sp>
        <p:nvSpPr>
          <p:cNvPr id="76825" name="Text Box 25"/>
          <p:cNvSpPr txBox="1">
            <a:spLocks noChangeArrowheads="1"/>
          </p:cNvSpPr>
          <p:nvPr/>
        </p:nvSpPr>
        <p:spPr bwMode="auto">
          <a:xfrm>
            <a:off x="2209800" y="43434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11</a:t>
            </a:r>
            <a:endParaRPr lang="en-US">
              <a:latin typeface="Times New Roman" pitchFamily="18" charset="0"/>
            </a:endParaRPr>
          </a:p>
        </p:txBody>
      </p:sp>
      <p:sp>
        <p:nvSpPr>
          <p:cNvPr id="76826" name="Text Box 26"/>
          <p:cNvSpPr txBox="1">
            <a:spLocks noChangeArrowheads="1"/>
          </p:cNvSpPr>
          <p:nvPr/>
        </p:nvSpPr>
        <p:spPr bwMode="auto">
          <a:xfrm>
            <a:off x="304800" y="38862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12</a:t>
            </a:r>
            <a:endParaRPr lang="en-US">
              <a:latin typeface="Times New Roman" pitchFamily="18" charset="0"/>
            </a:endParaRPr>
          </a:p>
        </p:txBody>
      </p:sp>
      <p:sp>
        <p:nvSpPr>
          <p:cNvPr id="76827" name="Text Box 27"/>
          <p:cNvSpPr txBox="1">
            <a:spLocks noChangeArrowheads="1"/>
          </p:cNvSpPr>
          <p:nvPr/>
        </p:nvSpPr>
        <p:spPr bwMode="auto">
          <a:xfrm>
            <a:off x="4191000" y="19812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10</a:t>
            </a:r>
            <a:endParaRPr lang="en-US">
              <a:latin typeface="Times New Roman" pitchFamily="18" charset="0"/>
            </a:endParaRPr>
          </a:p>
        </p:txBody>
      </p:sp>
      <p:sp>
        <p:nvSpPr>
          <p:cNvPr id="76828" name="AutoShape 28"/>
          <p:cNvSpPr>
            <a:spLocks noChangeArrowheads="1"/>
          </p:cNvSpPr>
          <p:nvPr/>
        </p:nvSpPr>
        <p:spPr bwMode="auto">
          <a:xfrm>
            <a:off x="6477000" y="4953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cxnSp>
        <p:nvCxnSpPr>
          <p:cNvPr id="76829" name="AutoShape 29"/>
          <p:cNvCxnSpPr>
            <a:cxnSpLocks noChangeShapeType="1"/>
            <a:stCxn id="76803" idx="0"/>
            <a:endCxn id="76813" idx="4"/>
          </p:cNvCxnSpPr>
          <p:nvPr/>
        </p:nvCxnSpPr>
        <p:spPr bwMode="auto">
          <a:xfrm flipV="1">
            <a:off x="2438400" y="2514600"/>
            <a:ext cx="1371600" cy="3048000"/>
          </a:xfrm>
          <a:prstGeom prst="straightConnector1">
            <a:avLst/>
          </a:prstGeom>
          <a:noFill/>
          <a:ln w="9525">
            <a:solidFill>
              <a:schemeClr val="tx1"/>
            </a:solidFill>
            <a:prstDash val="dash"/>
            <a:round/>
            <a:headEnd/>
            <a:tailEnd/>
          </a:ln>
          <a:effectLst/>
        </p:spPr>
      </p:cxnSp>
      <p:cxnSp>
        <p:nvCxnSpPr>
          <p:cNvPr id="76830" name="AutoShape 30"/>
          <p:cNvCxnSpPr>
            <a:cxnSpLocks noChangeShapeType="1"/>
            <a:stCxn id="76803" idx="6"/>
            <a:endCxn id="76811" idx="3"/>
          </p:cNvCxnSpPr>
          <p:nvPr/>
        </p:nvCxnSpPr>
        <p:spPr bwMode="auto">
          <a:xfrm flipV="1">
            <a:off x="2514600" y="5311775"/>
            <a:ext cx="4594225" cy="327025"/>
          </a:xfrm>
          <a:prstGeom prst="straightConnector1">
            <a:avLst/>
          </a:prstGeom>
          <a:noFill/>
          <a:ln w="25400">
            <a:solidFill>
              <a:schemeClr val="tx1"/>
            </a:solidFill>
            <a:round/>
            <a:headEnd/>
            <a:tailEnd/>
          </a:ln>
          <a:effectLst/>
        </p:spPr>
      </p:cxnSp>
      <p:cxnSp>
        <p:nvCxnSpPr>
          <p:cNvPr id="76831" name="AutoShape 31"/>
          <p:cNvCxnSpPr>
            <a:cxnSpLocks noChangeShapeType="1"/>
            <a:stCxn id="76803" idx="5"/>
          </p:cNvCxnSpPr>
          <p:nvPr/>
        </p:nvCxnSpPr>
        <p:spPr bwMode="auto">
          <a:xfrm>
            <a:off x="2492375" y="5692775"/>
            <a:ext cx="3070225" cy="22225"/>
          </a:xfrm>
          <a:prstGeom prst="straightConnector1">
            <a:avLst/>
          </a:prstGeom>
          <a:noFill/>
          <a:ln w="9525">
            <a:solidFill>
              <a:schemeClr val="tx1"/>
            </a:solidFill>
            <a:round/>
            <a:headEnd/>
            <a:tailEnd type="triangle" w="med" len="med"/>
          </a:ln>
          <a:effectLst/>
        </p:spPr>
      </p:cxnSp>
      <p:sp>
        <p:nvSpPr>
          <p:cNvPr id="76832" name="Freeform 32"/>
          <p:cNvSpPr>
            <a:spLocks/>
          </p:cNvSpPr>
          <p:nvPr/>
        </p:nvSpPr>
        <p:spPr bwMode="auto">
          <a:xfrm>
            <a:off x="3913188" y="5530850"/>
            <a:ext cx="74612" cy="180975"/>
          </a:xfrm>
          <a:custGeom>
            <a:avLst/>
            <a:gdLst/>
            <a:ahLst/>
            <a:cxnLst>
              <a:cxn ang="0">
                <a:pos x="0" y="0"/>
              </a:cxn>
              <a:cxn ang="0">
                <a:pos x="47" y="114"/>
              </a:cxn>
            </a:cxnLst>
            <a:rect l="0" t="0" r="r" b="b"/>
            <a:pathLst>
              <a:path w="47" h="114">
                <a:moveTo>
                  <a:pt x="0" y="0"/>
                </a:moveTo>
                <a:cubicBezTo>
                  <a:pt x="43" y="29"/>
                  <a:pt x="47" y="63"/>
                  <a:pt x="47" y="11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cxnSp>
        <p:nvCxnSpPr>
          <p:cNvPr id="76833" name="AutoShape 33"/>
          <p:cNvCxnSpPr>
            <a:cxnSpLocks noChangeShapeType="1"/>
            <a:stCxn id="76811" idx="7"/>
            <a:endCxn id="76814" idx="4"/>
          </p:cNvCxnSpPr>
          <p:nvPr/>
        </p:nvCxnSpPr>
        <p:spPr bwMode="auto">
          <a:xfrm flipV="1">
            <a:off x="7216775" y="4267200"/>
            <a:ext cx="403225" cy="936625"/>
          </a:xfrm>
          <a:prstGeom prst="straightConnector1">
            <a:avLst/>
          </a:prstGeom>
          <a:noFill/>
          <a:ln w="25400">
            <a:solidFill>
              <a:schemeClr val="tx1"/>
            </a:solidFill>
            <a:round/>
            <a:headEnd/>
            <a:tailEnd/>
          </a:ln>
          <a:effectLst/>
        </p:spPr>
      </p:cxnSp>
      <p:cxnSp>
        <p:nvCxnSpPr>
          <p:cNvPr id="76834" name="AutoShape 34"/>
          <p:cNvCxnSpPr>
            <a:cxnSpLocks noChangeShapeType="1"/>
            <a:stCxn id="76811" idx="7"/>
          </p:cNvCxnSpPr>
          <p:nvPr/>
        </p:nvCxnSpPr>
        <p:spPr bwMode="auto">
          <a:xfrm flipV="1">
            <a:off x="7216775" y="5181600"/>
            <a:ext cx="1012825" cy="22225"/>
          </a:xfrm>
          <a:prstGeom prst="straightConnector1">
            <a:avLst/>
          </a:prstGeom>
          <a:noFill/>
          <a:ln w="9525">
            <a:solidFill>
              <a:schemeClr val="tx1"/>
            </a:solidFill>
            <a:round/>
            <a:headEnd/>
            <a:tailEnd type="triangle" w="med" len="med"/>
          </a:ln>
          <a:effectLst/>
        </p:spPr>
      </p:cxnSp>
      <p:sp>
        <p:nvSpPr>
          <p:cNvPr id="76835" name="Freeform 35"/>
          <p:cNvSpPr>
            <a:spLocks/>
          </p:cNvSpPr>
          <p:nvPr/>
        </p:nvSpPr>
        <p:spPr bwMode="auto">
          <a:xfrm>
            <a:off x="7359650" y="4902200"/>
            <a:ext cx="290513" cy="284163"/>
          </a:xfrm>
          <a:custGeom>
            <a:avLst/>
            <a:gdLst/>
            <a:ahLst/>
            <a:cxnLst>
              <a:cxn ang="0">
                <a:pos x="0" y="0"/>
              </a:cxn>
              <a:cxn ang="0">
                <a:pos x="85" y="28"/>
              </a:cxn>
              <a:cxn ang="0">
                <a:pos x="123" y="38"/>
              </a:cxn>
              <a:cxn ang="0">
                <a:pos x="161" y="94"/>
              </a:cxn>
              <a:cxn ang="0">
                <a:pos x="180" y="179"/>
              </a:cxn>
            </a:cxnLst>
            <a:rect l="0" t="0" r="r" b="b"/>
            <a:pathLst>
              <a:path w="183" h="179">
                <a:moveTo>
                  <a:pt x="0" y="0"/>
                </a:moveTo>
                <a:cubicBezTo>
                  <a:pt x="28" y="9"/>
                  <a:pt x="56" y="19"/>
                  <a:pt x="85" y="28"/>
                </a:cubicBezTo>
                <a:cubicBezTo>
                  <a:pt x="98" y="32"/>
                  <a:pt x="113" y="29"/>
                  <a:pt x="123" y="38"/>
                </a:cubicBezTo>
                <a:cubicBezTo>
                  <a:pt x="140" y="53"/>
                  <a:pt x="161" y="94"/>
                  <a:pt x="161" y="94"/>
                </a:cubicBezTo>
                <a:cubicBezTo>
                  <a:pt x="183" y="160"/>
                  <a:pt x="180" y="131"/>
                  <a:pt x="180" y="179"/>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1371600" y="274638"/>
            <a:ext cx="7772400" cy="1143000"/>
          </a:xfrm>
        </p:spPr>
        <p:txBody>
          <a:bodyPr/>
          <a:lstStyle/>
          <a:p>
            <a:r>
              <a:rPr lang="en-US"/>
              <a:t>Jarvis March - Example</a:t>
            </a:r>
          </a:p>
        </p:txBody>
      </p:sp>
      <p:sp>
        <p:nvSpPr>
          <p:cNvPr id="77827" name="AutoShape 3"/>
          <p:cNvSpPr>
            <a:spLocks noChangeArrowheads="1"/>
          </p:cNvSpPr>
          <p:nvPr/>
        </p:nvSpPr>
        <p:spPr bwMode="auto">
          <a:xfrm>
            <a:off x="2362200" y="5562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7828" name="AutoShape 4"/>
          <p:cNvSpPr>
            <a:spLocks noChangeArrowheads="1"/>
          </p:cNvSpPr>
          <p:nvPr/>
        </p:nvSpPr>
        <p:spPr bwMode="auto">
          <a:xfrm>
            <a:off x="2057400" y="4114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7829" name="AutoShape 5"/>
          <p:cNvSpPr>
            <a:spLocks noChangeArrowheads="1"/>
          </p:cNvSpPr>
          <p:nvPr/>
        </p:nvSpPr>
        <p:spPr bwMode="auto">
          <a:xfrm>
            <a:off x="3505200" y="3429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7830" name="AutoShape 6"/>
          <p:cNvSpPr>
            <a:spLocks noChangeArrowheads="1"/>
          </p:cNvSpPr>
          <p:nvPr/>
        </p:nvSpPr>
        <p:spPr bwMode="auto">
          <a:xfrm>
            <a:off x="3733800" y="3733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7831" name="AutoShape 7"/>
          <p:cNvSpPr>
            <a:spLocks noChangeArrowheads="1"/>
          </p:cNvSpPr>
          <p:nvPr/>
        </p:nvSpPr>
        <p:spPr bwMode="auto">
          <a:xfrm>
            <a:off x="3200400" y="4419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7832" name="AutoShape 8"/>
          <p:cNvSpPr>
            <a:spLocks noChangeArrowheads="1"/>
          </p:cNvSpPr>
          <p:nvPr/>
        </p:nvSpPr>
        <p:spPr bwMode="auto">
          <a:xfrm>
            <a:off x="4648200" y="3505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7833" name="AutoShape 9"/>
          <p:cNvSpPr>
            <a:spLocks noChangeArrowheads="1"/>
          </p:cNvSpPr>
          <p:nvPr/>
        </p:nvSpPr>
        <p:spPr bwMode="auto">
          <a:xfrm>
            <a:off x="5715000" y="3810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7834" name="AutoShape 10"/>
          <p:cNvSpPr>
            <a:spLocks noChangeArrowheads="1"/>
          </p:cNvSpPr>
          <p:nvPr/>
        </p:nvSpPr>
        <p:spPr bwMode="auto">
          <a:xfrm>
            <a:off x="6172200" y="43434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7835" name="AutoShape 11"/>
          <p:cNvSpPr>
            <a:spLocks noChangeArrowheads="1"/>
          </p:cNvSpPr>
          <p:nvPr/>
        </p:nvSpPr>
        <p:spPr bwMode="auto">
          <a:xfrm>
            <a:off x="7086600" y="5181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7836" name="AutoShape 12"/>
          <p:cNvSpPr>
            <a:spLocks noChangeArrowheads="1"/>
          </p:cNvSpPr>
          <p:nvPr/>
        </p:nvSpPr>
        <p:spPr bwMode="auto">
          <a:xfrm>
            <a:off x="838200" y="4419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7837" name="AutoShape 13"/>
          <p:cNvSpPr>
            <a:spLocks noChangeArrowheads="1"/>
          </p:cNvSpPr>
          <p:nvPr/>
        </p:nvSpPr>
        <p:spPr bwMode="auto">
          <a:xfrm>
            <a:off x="3733800" y="2362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7838" name="AutoShape 14"/>
          <p:cNvSpPr>
            <a:spLocks noChangeArrowheads="1"/>
          </p:cNvSpPr>
          <p:nvPr/>
        </p:nvSpPr>
        <p:spPr bwMode="auto">
          <a:xfrm>
            <a:off x="7543800" y="4114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7839" name="Text Box 15"/>
          <p:cNvSpPr txBox="1">
            <a:spLocks noChangeArrowheads="1"/>
          </p:cNvSpPr>
          <p:nvPr/>
        </p:nvSpPr>
        <p:spPr bwMode="auto">
          <a:xfrm>
            <a:off x="2574925" y="5222875"/>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0</a:t>
            </a:r>
            <a:endParaRPr lang="en-US">
              <a:latin typeface="Times New Roman" pitchFamily="18" charset="0"/>
            </a:endParaRPr>
          </a:p>
        </p:txBody>
      </p:sp>
      <p:sp>
        <p:nvSpPr>
          <p:cNvPr id="77840" name="Text Box 16"/>
          <p:cNvSpPr txBox="1">
            <a:spLocks noChangeArrowheads="1"/>
          </p:cNvSpPr>
          <p:nvPr/>
        </p:nvSpPr>
        <p:spPr bwMode="auto">
          <a:xfrm>
            <a:off x="6781800" y="4572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a:t>
            </a:r>
            <a:endParaRPr lang="en-US">
              <a:latin typeface="Times New Roman" pitchFamily="18" charset="0"/>
            </a:endParaRPr>
          </a:p>
        </p:txBody>
      </p:sp>
      <p:sp>
        <p:nvSpPr>
          <p:cNvPr id="77841" name="Text Box 17"/>
          <p:cNvSpPr txBox="1">
            <a:spLocks noChangeArrowheads="1"/>
          </p:cNvSpPr>
          <p:nvPr/>
        </p:nvSpPr>
        <p:spPr bwMode="auto">
          <a:xfrm>
            <a:off x="7772400" y="4191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3</a:t>
            </a:r>
            <a:endParaRPr lang="en-US">
              <a:latin typeface="Times New Roman" pitchFamily="18" charset="0"/>
            </a:endParaRPr>
          </a:p>
        </p:txBody>
      </p:sp>
      <p:sp>
        <p:nvSpPr>
          <p:cNvPr id="77842" name="Text Box 18"/>
          <p:cNvSpPr txBox="1">
            <a:spLocks noChangeArrowheads="1"/>
          </p:cNvSpPr>
          <p:nvPr/>
        </p:nvSpPr>
        <p:spPr bwMode="auto">
          <a:xfrm>
            <a:off x="5791200" y="47244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2</a:t>
            </a:r>
            <a:endParaRPr lang="en-US">
              <a:latin typeface="Times New Roman" pitchFamily="18" charset="0"/>
            </a:endParaRPr>
          </a:p>
        </p:txBody>
      </p:sp>
      <p:sp>
        <p:nvSpPr>
          <p:cNvPr id="77843" name="Text Box 19"/>
          <p:cNvSpPr txBox="1">
            <a:spLocks noChangeArrowheads="1"/>
          </p:cNvSpPr>
          <p:nvPr/>
        </p:nvSpPr>
        <p:spPr bwMode="auto">
          <a:xfrm>
            <a:off x="5562600" y="4267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4</a:t>
            </a:r>
            <a:endParaRPr lang="en-US">
              <a:latin typeface="Times New Roman" pitchFamily="18" charset="0"/>
            </a:endParaRPr>
          </a:p>
        </p:txBody>
      </p:sp>
      <p:sp>
        <p:nvSpPr>
          <p:cNvPr id="77844" name="Text Box 20"/>
          <p:cNvSpPr txBox="1">
            <a:spLocks noChangeArrowheads="1"/>
          </p:cNvSpPr>
          <p:nvPr/>
        </p:nvSpPr>
        <p:spPr bwMode="auto">
          <a:xfrm>
            <a:off x="5943600" y="3810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5</a:t>
            </a:r>
            <a:endParaRPr lang="en-US">
              <a:latin typeface="Times New Roman" pitchFamily="18" charset="0"/>
            </a:endParaRPr>
          </a:p>
        </p:txBody>
      </p:sp>
      <p:sp>
        <p:nvSpPr>
          <p:cNvPr id="77845" name="Text Box 21"/>
          <p:cNvSpPr txBox="1">
            <a:spLocks noChangeArrowheads="1"/>
          </p:cNvSpPr>
          <p:nvPr/>
        </p:nvSpPr>
        <p:spPr bwMode="auto">
          <a:xfrm>
            <a:off x="4419600" y="29718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6</a:t>
            </a:r>
            <a:endParaRPr lang="en-US">
              <a:latin typeface="Times New Roman" pitchFamily="18" charset="0"/>
            </a:endParaRPr>
          </a:p>
        </p:txBody>
      </p:sp>
      <p:sp>
        <p:nvSpPr>
          <p:cNvPr id="77846" name="Text Box 22"/>
          <p:cNvSpPr txBox="1">
            <a:spLocks noChangeArrowheads="1"/>
          </p:cNvSpPr>
          <p:nvPr/>
        </p:nvSpPr>
        <p:spPr bwMode="auto">
          <a:xfrm>
            <a:off x="3886200" y="3886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7</a:t>
            </a:r>
            <a:endParaRPr lang="en-US">
              <a:latin typeface="Times New Roman" pitchFamily="18" charset="0"/>
            </a:endParaRPr>
          </a:p>
        </p:txBody>
      </p:sp>
      <p:sp>
        <p:nvSpPr>
          <p:cNvPr id="77847" name="Text Box 23"/>
          <p:cNvSpPr txBox="1">
            <a:spLocks noChangeArrowheads="1"/>
          </p:cNvSpPr>
          <p:nvPr/>
        </p:nvSpPr>
        <p:spPr bwMode="auto">
          <a:xfrm>
            <a:off x="3276600" y="4648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8</a:t>
            </a:r>
            <a:endParaRPr lang="en-US">
              <a:latin typeface="Times New Roman" pitchFamily="18" charset="0"/>
            </a:endParaRPr>
          </a:p>
        </p:txBody>
      </p:sp>
      <p:sp>
        <p:nvSpPr>
          <p:cNvPr id="77848" name="Text Box 24"/>
          <p:cNvSpPr txBox="1">
            <a:spLocks noChangeArrowheads="1"/>
          </p:cNvSpPr>
          <p:nvPr/>
        </p:nvSpPr>
        <p:spPr bwMode="auto">
          <a:xfrm>
            <a:off x="3657600" y="29718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9</a:t>
            </a:r>
            <a:endParaRPr lang="en-US">
              <a:latin typeface="Times New Roman" pitchFamily="18" charset="0"/>
            </a:endParaRPr>
          </a:p>
        </p:txBody>
      </p:sp>
      <p:sp>
        <p:nvSpPr>
          <p:cNvPr id="77849" name="Text Box 25"/>
          <p:cNvSpPr txBox="1">
            <a:spLocks noChangeArrowheads="1"/>
          </p:cNvSpPr>
          <p:nvPr/>
        </p:nvSpPr>
        <p:spPr bwMode="auto">
          <a:xfrm>
            <a:off x="2209800" y="43434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11</a:t>
            </a:r>
            <a:endParaRPr lang="en-US">
              <a:latin typeface="Times New Roman" pitchFamily="18" charset="0"/>
            </a:endParaRPr>
          </a:p>
        </p:txBody>
      </p:sp>
      <p:sp>
        <p:nvSpPr>
          <p:cNvPr id="77850" name="Text Box 26"/>
          <p:cNvSpPr txBox="1">
            <a:spLocks noChangeArrowheads="1"/>
          </p:cNvSpPr>
          <p:nvPr/>
        </p:nvSpPr>
        <p:spPr bwMode="auto">
          <a:xfrm>
            <a:off x="304800" y="38862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12</a:t>
            </a:r>
            <a:endParaRPr lang="en-US">
              <a:latin typeface="Times New Roman" pitchFamily="18" charset="0"/>
            </a:endParaRPr>
          </a:p>
        </p:txBody>
      </p:sp>
      <p:sp>
        <p:nvSpPr>
          <p:cNvPr id="77851" name="Text Box 27"/>
          <p:cNvSpPr txBox="1">
            <a:spLocks noChangeArrowheads="1"/>
          </p:cNvSpPr>
          <p:nvPr/>
        </p:nvSpPr>
        <p:spPr bwMode="auto">
          <a:xfrm>
            <a:off x="4191000" y="19812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10</a:t>
            </a:r>
            <a:endParaRPr lang="en-US">
              <a:latin typeface="Times New Roman" pitchFamily="18" charset="0"/>
            </a:endParaRPr>
          </a:p>
        </p:txBody>
      </p:sp>
      <p:sp>
        <p:nvSpPr>
          <p:cNvPr id="77852" name="AutoShape 28"/>
          <p:cNvSpPr>
            <a:spLocks noChangeArrowheads="1"/>
          </p:cNvSpPr>
          <p:nvPr/>
        </p:nvSpPr>
        <p:spPr bwMode="auto">
          <a:xfrm>
            <a:off x="6477000" y="4953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cxnSp>
        <p:nvCxnSpPr>
          <p:cNvPr id="77853" name="AutoShape 29"/>
          <p:cNvCxnSpPr>
            <a:cxnSpLocks noChangeShapeType="1"/>
            <a:stCxn id="77827" idx="0"/>
            <a:endCxn id="77837" idx="4"/>
          </p:cNvCxnSpPr>
          <p:nvPr/>
        </p:nvCxnSpPr>
        <p:spPr bwMode="auto">
          <a:xfrm flipV="1">
            <a:off x="2438400" y="2514600"/>
            <a:ext cx="1371600" cy="3048000"/>
          </a:xfrm>
          <a:prstGeom prst="straightConnector1">
            <a:avLst/>
          </a:prstGeom>
          <a:noFill/>
          <a:ln w="9525">
            <a:solidFill>
              <a:schemeClr val="tx1"/>
            </a:solidFill>
            <a:prstDash val="dash"/>
            <a:round/>
            <a:headEnd/>
            <a:tailEnd/>
          </a:ln>
          <a:effectLst/>
        </p:spPr>
      </p:cxnSp>
      <p:cxnSp>
        <p:nvCxnSpPr>
          <p:cNvPr id="77854" name="AutoShape 30"/>
          <p:cNvCxnSpPr>
            <a:cxnSpLocks noChangeShapeType="1"/>
            <a:stCxn id="77827" idx="6"/>
            <a:endCxn id="77835" idx="3"/>
          </p:cNvCxnSpPr>
          <p:nvPr/>
        </p:nvCxnSpPr>
        <p:spPr bwMode="auto">
          <a:xfrm flipV="1">
            <a:off x="2514600" y="5311775"/>
            <a:ext cx="4594225" cy="327025"/>
          </a:xfrm>
          <a:prstGeom prst="straightConnector1">
            <a:avLst/>
          </a:prstGeom>
          <a:noFill/>
          <a:ln w="25400">
            <a:solidFill>
              <a:schemeClr val="tx1"/>
            </a:solidFill>
            <a:round/>
            <a:headEnd/>
            <a:tailEnd/>
          </a:ln>
          <a:effectLst/>
        </p:spPr>
      </p:cxnSp>
      <p:cxnSp>
        <p:nvCxnSpPr>
          <p:cNvPr id="77855" name="AutoShape 31"/>
          <p:cNvCxnSpPr>
            <a:cxnSpLocks noChangeShapeType="1"/>
            <a:stCxn id="77827" idx="5"/>
          </p:cNvCxnSpPr>
          <p:nvPr/>
        </p:nvCxnSpPr>
        <p:spPr bwMode="auto">
          <a:xfrm>
            <a:off x="2492375" y="5692775"/>
            <a:ext cx="3070225" cy="22225"/>
          </a:xfrm>
          <a:prstGeom prst="straightConnector1">
            <a:avLst/>
          </a:prstGeom>
          <a:noFill/>
          <a:ln w="9525">
            <a:solidFill>
              <a:schemeClr val="tx1"/>
            </a:solidFill>
            <a:round/>
            <a:headEnd/>
            <a:tailEnd type="triangle" w="med" len="med"/>
          </a:ln>
          <a:effectLst/>
        </p:spPr>
      </p:cxnSp>
      <p:sp>
        <p:nvSpPr>
          <p:cNvPr id="77856" name="Freeform 32"/>
          <p:cNvSpPr>
            <a:spLocks/>
          </p:cNvSpPr>
          <p:nvPr/>
        </p:nvSpPr>
        <p:spPr bwMode="auto">
          <a:xfrm>
            <a:off x="3913188" y="5530850"/>
            <a:ext cx="74612" cy="180975"/>
          </a:xfrm>
          <a:custGeom>
            <a:avLst/>
            <a:gdLst/>
            <a:ahLst/>
            <a:cxnLst>
              <a:cxn ang="0">
                <a:pos x="0" y="0"/>
              </a:cxn>
              <a:cxn ang="0">
                <a:pos x="47" y="114"/>
              </a:cxn>
            </a:cxnLst>
            <a:rect l="0" t="0" r="r" b="b"/>
            <a:pathLst>
              <a:path w="47" h="114">
                <a:moveTo>
                  <a:pt x="0" y="0"/>
                </a:moveTo>
                <a:cubicBezTo>
                  <a:pt x="43" y="29"/>
                  <a:pt x="47" y="63"/>
                  <a:pt x="47" y="11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cxnSp>
        <p:nvCxnSpPr>
          <p:cNvPr id="77857" name="AutoShape 33"/>
          <p:cNvCxnSpPr>
            <a:cxnSpLocks noChangeShapeType="1"/>
            <a:stCxn id="77835" idx="7"/>
            <a:endCxn id="77838" idx="4"/>
          </p:cNvCxnSpPr>
          <p:nvPr/>
        </p:nvCxnSpPr>
        <p:spPr bwMode="auto">
          <a:xfrm flipV="1">
            <a:off x="7216775" y="4267200"/>
            <a:ext cx="403225" cy="936625"/>
          </a:xfrm>
          <a:prstGeom prst="straightConnector1">
            <a:avLst/>
          </a:prstGeom>
          <a:noFill/>
          <a:ln w="25400">
            <a:solidFill>
              <a:schemeClr val="tx1"/>
            </a:solidFill>
            <a:round/>
            <a:headEnd/>
            <a:tailEnd/>
          </a:ln>
          <a:effectLst/>
        </p:spPr>
      </p:cxnSp>
      <p:cxnSp>
        <p:nvCxnSpPr>
          <p:cNvPr id="77858" name="AutoShape 34"/>
          <p:cNvCxnSpPr>
            <a:cxnSpLocks noChangeShapeType="1"/>
            <a:stCxn id="77835" idx="7"/>
          </p:cNvCxnSpPr>
          <p:nvPr/>
        </p:nvCxnSpPr>
        <p:spPr bwMode="auto">
          <a:xfrm flipV="1">
            <a:off x="7216775" y="5181600"/>
            <a:ext cx="1012825" cy="22225"/>
          </a:xfrm>
          <a:prstGeom prst="straightConnector1">
            <a:avLst/>
          </a:prstGeom>
          <a:noFill/>
          <a:ln w="9525">
            <a:solidFill>
              <a:schemeClr val="tx1"/>
            </a:solidFill>
            <a:round/>
            <a:headEnd/>
            <a:tailEnd type="triangle" w="med" len="med"/>
          </a:ln>
          <a:effectLst/>
        </p:spPr>
      </p:cxnSp>
      <p:sp>
        <p:nvSpPr>
          <p:cNvPr id="77859" name="Freeform 35"/>
          <p:cNvSpPr>
            <a:spLocks/>
          </p:cNvSpPr>
          <p:nvPr/>
        </p:nvSpPr>
        <p:spPr bwMode="auto">
          <a:xfrm>
            <a:off x="7359650" y="4902200"/>
            <a:ext cx="290513" cy="284163"/>
          </a:xfrm>
          <a:custGeom>
            <a:avLst/>
            <a:gdLst/>
            <a:ahLst/>
            <a:cxnLst>
              <a:cxn ang="0">
                <a:pos x="0" y="0"/>
              </a:cxn>
              <a:cxn ang="0">
                <a:pos x="85" y="28"/>
              </a:cxn>
              <a:cxn ang="0">
                <a:pos x="123" y="38"/>
              </a:cxn>
              <a:cxn ang="0">
                <a:pos x="161" y="94"/>
              </a:cxn>
              <a:cxn ang="0">
                <a:pos x="180" y="179"/>
              </a:cxn>
            </a:cxnLst>
            <a:rect l="0" t="0" r="r" b="b"/>
            <a:pathLst>
              <a:path w="183" h="179">
                <a:moveTo>
                  <a:pt x="0" y="0"/>
                </a:moveTo>
                <a:cubicBezTo>
                  <a:pt x="28" y="9"/>
                  <a:pt x="56" y="19"/>
                  <a:pt x="85" y="28"/>
                </a:cubicBezTo>
                <a:cubicBezTo>
                  <a:pt x="98" y="32"/>
                  <a:pt x="113" y="29"/>
                  <a:pt x="123" y="38"/>
                </a:cubicBezTo>
                <a:cubicBezTo>
                  <a:pt x="140" y="53"/>
                  <a:pt x="161" y="94"/>
                  <a:pt x="161" y="94"/>
                </a:cubicBezTo>
                <a:cubicBezTo>
                  <a:pt x="183" y="160"/>
                  <a:pt x="180" y="131"/>
                  <a:pt x="180" y="179"/>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cxnSp>
        <p:nvCxnSpPr>
          <p:cNvPr id="77860" name="AutoShape 36"/>
          <p:cNvCxnSpPr>
            <a:cxnSpLocks noChangeShapeType="1"/>
            <a:stCxn id="77838" idx="1"/>
            <a:endCxn id="77837" idx="6"/>
          </p:cNvCxnSpPr>
          <p:nvPr/>
        </p:nvCxnSpPr>
        <p:spPr bwMode="auto">
          <a:xfrm flipH="1" flipV="1">
            <a:off x="3886200" y="2438400"/>
            <a:ext cx="3679825" cy="1698625"/>
          </a:xfrm>
          <a:prstGeom prst="straightConnector1">
            <a:avLst/>
          </a:prstGeom>
          <a:noFill/>
          <a:ln w="25400">
            <a:solidFill>
              <a:schemeClr val="tx1"/>
            </a:solidFill>
            <a:round/>
            <a:headEnd/>
            <a:tailEnd/>
          </a:ln>
          <a:effectLst/>
        </p:spPr>
      </p:cxnSp>
      <p:cxnSp>
        <p:nvCxnSpPr>
          <p:cNvPr id="77861" name="AutoShape 37"/>
          <p:cNvCxnSpPr>
            <a:cxnSpLocks noChangeShapeType="1"/>
            <a:stCxn id="77838" idx="0"/>
          </p:cNvCxnSpPr>
          <p:nvPr/>
        </p:nvCxnSpPr>
        <p:spPr bwMode="auto">
          <a:xfrm>
            <a:off x="7620000" y="4114800"/>
            <a:ext cx="1219200" cy="0"/>
          </a:xfrm>
          <a:prstGeom prst="straightConnector1">
            <a:avLst/>
          </a:prstGeom>
          <a:noFill/>
          <a:ln w="9525">
            <a:solidFill>
              <a:schemeClr val="tx1"/>
            </a:solidFill>
            <a:round/>
            <a:headEnd/>
            <a:tailEnd type="triangle" w="med" len="med"/>
          </a:ln>
          <a:effectLst/>
        </p:spPr>
      </p:cxnSp>
      <p:sp>
        <p:nvSpPr>
          <p:cNvPr id="77862" name="Freeform 38"/>
          <p:cNvSpPr>
            <a:spLocks/>
          </p:cNvSpPr>
          <p:nvPr/>
        </p:nvSpPr>
        <p:spPr bwMode="auto">
          <a:xfrm>
            <a:off x="7375525" y="3943350"/>
            <a:ext cx="704850" cy="193675"/>
          </a:xfrm>
          <a:custGeom>
            <a:avLst/>
            <a:gdLst/>
            <a:ahLst/>
            <a:cxnLst>
              <a:cxn ang="0">
                <a:pos x="0" y="47"/>
              </a:cxn>
              <a:cxn ang="0">
                <a:pos x="292" y="18"/>
              </a:cxn>
              <a:cxn ang="0">
                <a:pos x="359" y="37"/>
              </a:cxn>
              <a:cxn ang="0">
                <a:pos x="377" y="66"/>
              </a:cxn>
              <a:cxn ang="0">
                <a:pos x="444" y="122"/>
              </a:cxn>
            </a:cxnLst>
            <a:rect l="0" t="0" r="r" b="b"/>
            <a:pathLst>
              <a:path w="444" h="122">
                <a:moveTo>
                  <a:pt x="0" y="47"/>
                </a:moveTo>
                <a:cubicBezTo>
                  <a:pt x="121" y="0"/>
                  <a:pt x="144" y="10"/>
                  <a:pt x="292" y="18"/>
                </a:cubicBezTo>
                <a:cubicBezTo>
                  <a:pt x="314" y="24"/>
                  <a:pt x="341" y="22"/>
                  <a:pt x="359" y="37"/>
                </a:cubicBezTo>
                <a:cubicBezTo>
                  <a:pt x="368" y="44"/>
                  <a:pt x="370" y="57"/>
                  <a:pt x="377" y="66"/>
                </a:cubicBezTo>
                <a:cubicBezTo>
                  <a:pt x="397" y="90"/>
                  <a:pt x="422" y="102"/>
                  <a:pt x="444" y="122"/>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1371600" y="274638"/>
            <a:ext cx="7772400" cy="1143000"/>
          </a:xfrm>
        </p:spPr>
        <p:txBody>
          <a:bodyPr/>
          <a:lstStyle/>
          <a:p>
            <a:r>
              <a:rPr lang="en-US"/>
              <a:t>Jarvis March - Example</a:t>
            </a:r>
          </a:p>
        </p:txBody>
      </p:sp>
      <p:sp>
        <p:nvSpPr>
          <p:cNvPr id="78851" name="AutoShape 3"/>
          <p:cNvSpPr>
            <a:spLocks noChangeArrowheads="1"/>
          </p:cNvSpPr>
          <p:nvPr/>
        </p:nvSpPr>
        <p:spPr bwMode="auto">
          <a:xfrm>
            <a:off x="2362200" y="5562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8852" name="AutoShape 4"/>
          <p:cNvSpPr>
            <a:spLocks noChangeArrowheads="1"/>
          </p:cNvSpPr>
          <p:nvPr/>
        </p:nvSpPr>
        <p:spPr bwMode="auto">
          <a:xfrm>
            <a:off x="2057400" y="4114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8853" name="AutoShape 5"/>
          <p:cNvSpPr>
            <a:spLocks noChangeArrowheads="1"/>
          </p:cNvSpPr>
          <p:nvPr/>
        </p:nvSpPr>
        <p:spPr bwMode="auto">
          <a:xfrm>
            <a:off x="3505200" y="3429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8854" name="AutoShape 6"/>
          <p:cNvSpPr>
            <a:spLocks noChangeArrowheads="1"/>
          </p:cNvSpPr>
          <p:nvPr/>
        </p:nvSpPr>
        <p:spPr bwMode="auto">
          <a:xfrm>
            <a:off x="3733800" y="3733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8855" name="AutoShape 7"/>
          <p:cNvSpPr>
            <a:spLocks noChangeArrowheads="1"/>
          </p:cNvSpPr>
          <p:nvPr/>
        </p:nvSpPr>
        <p:spPr bwMode="auto">
          <a:xfrm>
            <a:off x="3200400" y="4419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8856" name="AutoShape 8"/>
          <p:cNvSpPr>
            <a:spLocks noChangeArrowheads="1"/>
          </p:cNvSpPr>
          <p:nvPr/>
        </p:nvSpPr>
        <p:spPr bwMode="auto">
          <a:xfrm>
            <a:off x="4648200" y="3505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8857" name="AutoShape 9"/>
          <p:cNvSpPr>
            <a:spLocks noChangeArrowheads="1"/>
          </p:cNvSpPr>
          <p:nvPr/>
        </p:nvSpPr>
        <p:spPr bwMode="auto">
          <a:xfrm>
            <a:off x="5715000" y="3810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8858" name="AutoShape 10"/>
          <p:cNvSpPr>
            <a:spLocks noChangeArrowheads="1"/>
          </p:cNvSpPr>
          <p:nvPr/>
        </p:nvSpPr>
        <p:spPr bwMode="auto">
          <a:xfrm>
            <a:off x="6172200" y="43434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8859" name="AutoShape 11"/>
          <p:cNvSpPr>
            <a:spLocks noChangeArrowheads="1"/>
          </p:cNvSpPr>
          <p:nvPr/>
        </p:nvSpPr>
        <p:spPr bwMode="auto">
          <a:xfrm>
            <a:off x="7086600" y="5181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8860" name="AutoShape 12"/>
          <p:cNvSpPr>
            <a:spLocks noChangeArrowheads="1"/>
          </p:cNvSpPr>
          <p:nvPr/>
        </p:nvSpPr>
        <p:spPr bwMode="auto">
          <a:xfrm>
            <a:off x="838200" y="4419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8861" name="AutoShape 13"/>
          <p:cNvSpPr>
            <a:spLocks noChangeArrowheads="1"/>
          </p:cNvSpPr>
          <p:nvPr/>
        </p:nvSpPr>
        <p:spPr bwMode="auto">
          <a:xfrm>
            <a:off x="3733800" y="2362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8862" name="AutoShape 14"/>
          <p:cNvSpPr>
            <a:spLocks noChangeArrowheads="1"/>
          </p:cNvSpPr>
          <p:nvPr/>
        </p:nvSpPr>
        <p:spPr bwMode="auto">
          <a:xfrm>
            <a:off x="7543800" y="4114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8863" name="Text Box 15"/>
          <p:cNvSpPr txBox="1">
            <a:spLocks noChangeArrowheads="1"/>
          </p:cNvSpPr>
          <p:nvPr/>
        </p:nvSpPr>
        <p:spPr bwMode="auto">
          <a:xfrm>
            <a:off x="2574925" y="5222875"/>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0</a:t>
            </a:r>
            <a:endParaRPr lang="en-US">
              <a:latin typeface="Times New Roman" pitchFamily="18" charset="0"/>
            </a:endParaRPr>
          </a:p>
        </p:txBody>
      </p:sp>
      <p:sp>
        <p:nvSpPr>
          <p:cNvPr id="78864" name="Text Box 16"/>
          <p:cNvSpPr txBox="1">
            <a:spLocks noChangeArrowheads="1"/>
          </p:cNvSpPr>
          <p:nvPr/>
        </p:nvSpPr>
        <p:spPr bwMode="auto">
          <a:xfrm>
            <a:off x="6781800" y="4572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a:t>
            </a:r>
            <a:endParaRPr lang="en-US">
              <a:latin typeface="Times New Roman" pitchFamily="18" charset="0"/>
            </a:endParaRPr>
          </a:p>
        </p:txBody>
      </p:sp>
      <p:sp>
        <p:nvSpPr>
          <p:cNvPr id="78865" name="Text Box 17"/>
          <p:cNvSpPr txBox="1">
            <a:spLocks noChangeArrowheads="1"/>
          </p:cNvSpPr>
          <p:nvPr/>
        </p:nvSpPr>
        <p:spPr bwMode="auto">
          <a:xfrm>
            <a:off x="7772400" y="4191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3</a:t>
            </a:r>
            <a:endParaRPr lang="en-US">
              <a:latin typeface="Times New Roman" pitchFamily="18" charset="0"/>
            </a:endParaRPr>
          </a:p>
        </p:txBody>
      </p:sp>
      <p:sp>
        <p:nvSpPr>
          <p:cNvPr id="78866" name="Text Box 18"/>
          <p:cNvSpPr txBox="1">
            <a:spLocks noChangeArrowheads="1"/>
          </p:cNvSpPr>
          <p:nvPr/>
        </p:nvSpPr>
        <p:spPr bwMode="auto">
          <a:xfrm>
            <a:off x="5791200" y="47244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2</a:t>
            </a:r>
            <a:endParaRPr lang="en-US">
              <a:latin typeface="Times New Roman" pitchFamily="18" charset="0"/>
            </a:endParaRPr>
          </a:p>
        </p:txBody>
      </p:sp>
      <p:sp>
        <p:nvSpPr>
          <p:cNvPr id="78867" name="Text Box 19"/>
          <p:cNvSpPr txBox="1">
            <a:spLocks noChangeArrowheads="1"/>
          </p:cNvSpPr>
          <p:nvPr/>
        </p:nvSpPr>
        <p:spPr bwMode="auto">
          <a:xfrm>
            <a:off x="5562600" y="4267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4</a:t>
            </a:r>
            <a:endParaRPr lang="en-US">
              <a:latin typeface="Times New Roman" pitchFamily="18" charset="0"/>
            </a:endParaRPr>
          </a:p>
        </p:txBody>
      </p:sp>
      <p:sp>
        <p:nvSpPr>
          <p:cNvPr id="78868" name="Text Box 20"/>
          <p:cNvSpPr txBox="1">
            <a:spLocks noChangeArrowheads="1"/>
          </p:cNvSpPr>
          <p:nvPr/>
        </p:nvSpPr>
        <p:spPr bwMode="auto">
          <a:xfrm>
            <a:off x="5943600" y="3810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5</a:t>
            </a:r>
            <a:endParaRPr lang="en-US">
              <a:latin typeface="Times New Roman" pitchFamily="18" charset="0"/>
            </a:endParaRPr>
          </a:p>
        </p:txBody>
      </p:sp>
      <p:sp>
        <p:nvSpPr>
          <p:cNvPr id="78869" name="Text Box 21"/>
          <p:cNvSpPr txBox="1">
            <a:spLocks noChangeArrowheads="1"/>
          </p:cNvSpPr>
          <p:nvPr/>
        </p:nvSpPr>
        <p:spPr bwMode="auto">
          <a:xfrm>
            <a:off x="4419600" y="29718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6</a:t>
            </a:r>
            <a:endParaRPr lang="en-US">
              <a:latin typeface="Times New Roman" pitchFamily="18" charset="0"/>
            </a:endParaRPr>
          </a:p>
        </p:txBody>
      </p:sp>
      <p:sp>
        <p:nvSpPr>
          <p:cNvPr id="78870" name="Text Box 22"/>
          <p:cNvSpPr txBox="1">
            <a:spLocks noChangeArrowheads="1"/>
          </p:cNvSpPr>
          <p:nvPr/>
        </p:nvSpPr>
        <p:spPr bwMode="auto">
          <a:xfrm>
            <a:off x="3886200" y="3886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7</a:t>
            </a:r>
            <a:endParaRPr lang="en-US">
              <a:latin typeface="Times New Roman" pitchFamily="18" charset="0"/>
            </a:endParaRPr>
          </a:p>
        </p:txBody>
      </p:sp>
      <p:sp>
        <p:nvSpPr>
          <p:cNvPr id="78871" name="Text Box 23"/>
          <p:cNvSpPr txBox="1">
            <a:spLocks noChangeArrowheads="1"/>
          </p:cNvSpPr>
          <p:nvPr/>
        </p:nvSpPr>
        <p:spPr bwMode="auto">
          <a:xfrm>
            <a:off x="3276600" y="4648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8</a:t>
            </a:r>
            <a:endParaRPr lang="en-US">
              <a:latin typeface="Times New Roman" pitchFamily="18" charset="0"/>
            </a:endParaRPr>
          </a:p>
        </p:txBody>
      </p:sp>
      <p:sp>
        <p:nvSpPr>
          <p:cNvPr id="78872" name="Text Box 24"/>
          <p:cNvSpPr txBox="1">
            <a:spLocks noChangeArrowheads="1"/>
          </p:cNvSpPr>
          <p:nvPr/>
        </p:nvSpPr>
        <p:spPr bwMode="auto">
          <a:xfrm>
            <a:off x="3657600" y="29718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9</a:t>
            </a:r>
            <a:endParaRPr lang="en-US">
              <a:latin typeface="Times New Roman" pitchFamily="18" charset="0"/>
            </a:endParaRPr>
          </a:p>
        </p:txBody>
      </p:sp>
      <p:sp>
        <p:nvSpPr>
          <p:cNvPr id="78873" name="Text Box 25"/>
          <p:cNvSpPr txBox="1">
            <a:spLocks noChangeArrowheads="1"/>
          </p:cNvSpPr>
          <p:nvPr/>
        </p:nvSpPr>
        <p:spPr bwMode="auto">
          <a:xfrm>
            <a:off x="2209800" y="43434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11</a:t>
            </a:r>
            <a:endParaRPr lang="en-US">
              <a:latin typeface="Times New Roman" pitchFamily="18" charset="0"/>
            </a:endParaRPr>
          </a:p>
        </p:txBody>
      </p:sp>
      <p:sp>
        <p:nvSpPr>
          <p:cNvPr id="78874" name="Text Box 26"/>
          <p:cNvSpPr txBox="1">
            <a:spLocks noChangeArrowheads="1"/>
          </p:cNvSpPr>
          <p:nvPr/>
        </p:nvSpPr>
        <p:spPr bwMode="auto">
          <a:xfrm>
            <a:off x="304800" y="38862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12</a:t>
            </a:r>
            <a:endParaRPr lang="en-US">
              <a:latin typeface="Times New Roman" pitchFamily="18" charset="0"/>
            </a:endParaRPr>
          </a:p>
        </p:txBody>
      </p:sp>
      <p:sp>
        <p:nvSpPr>
          <p:cNvPr id="78875" name="Text Box 27"/>
          <p:cNvSpPr txBox="1">
            <a:spLocks noChangeArrowheads="1"/>
          </p:cNvSpPr>
          <p:nvPr/>
        </p:nvSpPr>
        <p:spPr bwMode="auto">
          <a:xfrm>
            <a:off x="4191000" y="19812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10</a:t>
            </a:r>
            <a:endParaRPr lang="en-US">
              <a:latin typeface="Times New Roman" pitchFamily="18" charset="0"/>
            </a:endParaRPr>
          </a:p>
        </p:txBody>
      </p:sp>
      <p:sp>
        <p:nvSpPr>
          <p:cNvPr id="78876" name="AutoShape 28"/>
          <p:cNvSpPr>
            <a:spLocks noChangeArrowheads="1"/>
          </p:cNvSpPr>
          <p:nvPr/>
        </p:nvSpPr>
        <p:spPr bwMode="auto">
          <a:xfrm>
            <a:off x="6477000" y="4953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cxnSp>
        <p:nvCxnSpPr>
          <p:cNvPr id="78877" name="AutoShape 29"/>
          <p:cNvCxnSpPr>
            <a:cxnSpLocks noChangeShapeType="1"/>
            <a:stCxn id="78851" idx="0"/>
            <a:endCxn id="78861" idx="4"/>
          </p:cNvCxnSpPr>
          <p:nvPr/>
        </p:nvCxnSpPr>
        <p:spPr bwMode="auto">
          <a:xfrm flipV="1">
            <a:off x="2438400" y="2514600"/>
            <a:ext cx="1371600" cy="3048000"/>
          </a:xfrm>
          <a:prstGeom prst="straightConnector1">
            <a:avLst/>
          </a:prstGeom>
          <a:noFill/>
          <a:ln w="9525">
            <a:solidFill>
              <a:schemeClr val="tx1"/>
            </a:solidFill>
            <a:prstDash val="dash"/>
            <a:round/>
            <a:headEnd/>
            <a:tailEnd/>
          </a:ln>
          <a:effectLst/>
        </p:spPr>
      </p:cxnSp>
      <p:cxnSp>
        <p:nvCxnSpPr>
          <p:cNvPr id="78878" name="AutoShape 30"/>
          <p:cNvCxnSpPr>
            <a:cxnSpLocks noChangeShapeType="1"/>
            <a:stCxn id="78851" idx="6"/>
            <a:endCxn id="78859" idx="3"/>
          </p:cNvCxnSpPr>
          <p:nvPr/>
        </p:nvCxnSpPr>
        <p:spPr bwMode="auto">
          <a:xfrm flipV="1">
            <a:off x="2514600" y="5311775"/>
            <a:ext cx="4594225" cy="327025"/>
          </a:xfrm>
          <a:prstGeom prst="straightConnector1">
            <a:avLst/>
          </a:prstGeom>
          <a:noFill/>
          <a:ln w="25400">
            <a:solidFill>
              <a:schemeClr val="tx1"/>
            </a:solidFill>
            <a:round/>
            <a:headEnd/>
            <a:tailEnd/>
          </a:ln>
          <a:effectLst/>
        </p:spPr>
      </p:cxnSp>
      <p:cxnSp>
        <p:nvCxnSpPr>
          <p:cNvPr id="78879" name="AutoShape 31"/>
          <p:cNvCxnSpPr>
            <a:cxnSpLocks noChangeShapeType="1"/>
            <a:stCxn id="78851" idx="5"/>
          </p:cNvCxnSpPr>
          <p:nvPr/>
        </p:nvCxnSpPr>
        <p:spPr bwMode="auto">
          <a:xfrm>
            <a:off x="2492375" y="5692775"/>
            <a:ext cx="3070225" cy="22225"/>
          </a:xfrm>
          <a:prstGeom prst="straightConnector1">
            <a:avLst/>
          </a:prstGeom>
          <a:noFill/>
          <a:ln w="9525">
            <a:solidFill>
              <a:schemeClr val="tx1"/>
            </a:solidFill>
            <a:round/>
            <a:headEnd/>
            <a:tailEnd type="triangle" w="med" len="med"/>
          </a:ln>
          <a:effectLst/>
        </p:spPr>
      </p:cxnSp>
      <p:sp>
        <p:nvSpPr>
          <p:cNvPr id="78880" name="Freeform 32"/>
          <p:cNvSpPr>
            <a:spLocks/>
          </p:cNvSpPr>
          <p:nvPr/>
        </p:nvSpPr>
        <p:spPr bwMode="auto">
          <a:xfrm>
            <a:off x="3913188" y="5530850"/>
            <a:ext cx="74612" cy="180975"/>
          </a:xfrm>
          <a:custGeom>
            <a:avLst/>
            <a:gdLst/>
            <a:ahLst/>
            <a:cxnLst>
              <a:cxn ang="0">
                <a:pos x="0" y="0"/>
              </a:cxn>
              <a:cxn ang="0">
                <a:pos x="47" y="114"/>
              </a:cxn>
            </a:cxnLst>
            <a:rect l="0" t="0" r="r" b="b"/>
            <a:pathLst>
              <a:path w="47" h="114">
                <a:moveTo>
                  <a:pt x="0" y="0"/>
                </a:moveTo>
                <a:cubicBezTo>
                  <a:pt x="43" y="29"/>
                  <a:pt x="47" y="63"/>
                  <a:pt x="47" y="11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cxnSp>
        <p:nvCxnSpPr>
          <p:cNvPr id="78881" name="AutoShape 33"/>
          <p:cNvCxnSpPr>
            <a:cxnSpLocks noChangeShapeType="1"/>
            <a:stCxn id="78859" idx="7"/>
            <a:endCxn id="78862" idx="4"/>
          </p:cNvCxnSpPr>
          <p:nvPr/>
        </p:nvCxnSpPr>
        <p:spPr bwMode="auto">
          <a:xfrm flipV="1">
            <a:off x="7216775" y="4267200"/>
            <a:ext cx="403225" cy="936625"/>
          </a:xfrm>
          <a:prstGeom prst="straightConnector1">
            <a:avLst/>
          </a:prstGeom>
          <a:noFill/>
          <a:ln w="25400">
            <a:solidFill>
              <a:schemeClr val="tx1"/>
            </a:solidFill>
            <a:round/>
            <a:headEnd/>
            <a:tailEnd/>
          </a:ln>
          <a:effectLst/>
        </p:spPr>
      </p:cxnSp>
      <p:cxnSp>
        <p:nvCxnSpPr>
          <p:cNvPr id="78882" name="AutoShape 34"/>
          <p:cNvCxnSpPr>
            <a:cxnSpLocks noChangeShapeType="1"/>
            <a:stCxn id="78859" idx="7"/>
          </p:cNvCxnSpPr>
          <p:nvPr/>
        </p:nvCxnSpPr>
        <p:spPr bwMode="auto">
          <a:xfrm flipV="1">
            <a:off x="7216775" y="5181600"/>
            <a:ext cx="1012825" cy="22225"/>
          </a:xfrm>
          <a:prstGeom prst="straightConnector1">
            <a:avLst/>
          </a:prstGeom>
          <a:noFill/>
          <a:ln w="9525">
            <a:solidFill>
              <a:schemeClr val="tx1"/>
            </a:solidFill>
            <a:round/>
            <a:headEnd/>
            <a:tailEnd type="triangle" w="med" len="med"/>
          </a:ln>
          <a:effectLst/>
        </p:spPr>
      </p:cxnSp>
      <p:sp>
        <p:nvSpPr>
          <p:cNvPr id="78883" name="Freeform 35"/>
          <p:cNvSpPr>
            <a:spLocks/>
          </p:cNvSpPr>
          <p:nvPr/>
        </p:nvSpPr>
        <p:spPr bwMode="auto">
          <a:xfrm>
            <a:off x="7359650" y="4902200"/>
            <a:ext cx="290513" cy="284163"/>
          </a:xfrm>
          <a:custGeom>
            <a:avLst/>
            <a:gdLst/>
            <a:ahLst/>
            <a:cxnLst>
              <a:cxn ang="0">
                <a:pos x="0" y="0"/>
              </a:cxn>
              <a:cxn ang="0">
                <a:pos x="85" y="28"/>
              </a:cxn>
              <a:cxn ang="0">
                <a:pos x="123" y="38"/>
              </a:cxn>
              <a:cxn ang="0">
                <a:pos x="161" y="94"/>
              </a:cxn>
              <a:cxn ang="0">
                <a:pos x="180" y="179"/>
              </a:cxn>
            </a:cxnLst>
            <a:rect l="0" t="0" r="r" b="b"/>
            <a:pathLst>
              <a:path w="183" h="179">
                <a:moveTo>
                  <a:pt x="0" y="0"/>
                </a:moveTo>
                <a:cubicBezTo>
                  <a:pt x="28" y="9"/>
                  <a:pt x="56" y="19"/>
                  <a:pt x="85" y="28"/>
                </a:cubicBezTo>
                <a:cubicBezTo>
                  <a:pt x="98" y="32"/>
                  <a:pt x="113" y="29"/>
                  <a:pt x="123" y="38"/>
                </a:cubicBezTo>
                <a:cubicBezTo>
                  <a:pt x="140" y="53"/>
                  <a:pt x="161" y="94"/>
                  <a:pt x="161" y="94"/>
                </a:cubicBezTo>
                <a:cubicBezTo>
                  <a:pt x="183" y="160"/>
                  <a:pt x="180" y="131"/>
                  <a:pt x="180" y="179"/>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cxnSp>
        <p:nvCxnSpPr>
          <p:cNvPr id="78884" name="AutoShape 36"/>
          <p:cNvCxnSpPr>
            <a:cxnSpLocks noChangeShapeType="1"/>
            <a:stCxn id="78862" idx="1"/>
            <a:endCxn id="78861" idx="6"/>
          </p:cNvCxnSpPr>
          <p:nvPr/>
        </p:nvCxnSpPr>
        <p:spPr bwMode="auto">
          <a:xfrm flipH="1" flipV="1">
            <a:off x="3886200" y="2438400"/>
            <a:ext cx="3679825" cy="1698625"/>
          </a:xfrm>
          <a:prstGeom prst="straightConnector1">
            <a:avLst/>
          </a:prstGeom>
          <a:noFill/>
          <a:ln w="25400">
            <a:solidFill>
              <a:schemeClr val="tx1"/>
            </a:solidFill>
            <a:round/>
            <a:headEnd/>
            <a:tailEnd/>
          </a:ln>
          <a:effectLst/>
        </p:spPr>
      </p:cxnSp>
      <p:cxnSp>
        <p:nvCxnSpPr>
          <p:cNvPr id="78885" name="AutoShape 37"/>
          <p:cNvCxnSpPr>
            <a:cxnSpLocks noChangeShapeType="1"/>
            <a:stCxn id="78862" idx="0"/>
          </p:cNvCxnSpPr>
          <p:nvPr/>
        </p:nvCxnSpPr>
        <p:spPr bwMode="auto">
          <a:xfrm>
            <a:off x="7620000" y="4114800"/>
            <a:ext cx="1219200" cy="0"/>
          </a:xfrm>
          <a:prstGeom prst="straightConnector1">
            <a:avLst/>
          </a:prstGeom>
          <a:noFill/>
          <a:ln w="9525">
            <a:solidFill>
              <a:schemeClr val="tx1"/>
            </a:solidFill>
            <a:round/>
            <a:headEnd/>
            <a:tailEnd type="triangle" w="med" len="med"/>
          </a:ln>
          <a:effectLst/>
        </p:spPr>
      </p:cxnSp>
      <p:sp>
        <p:nvSpPr>
          <p:cNvPr id="78886" name="Freeform 38"/>
          <p:cNvSpPr>
            <a:spLocks/>
          </p:cNvSpPr>
          <p:nvPr/>
        </p:nvSpPr>
        <p:spPr bwMode="auto">
          <a:xfrm>
            <a:off x="7375525" y="3943350"/>
            <a:ext cx="704850" cy="193675"/>
          </a:xfrm>
          <a:custGeom>
            <a:avLst/>
            <a:gdLst/>
            <a:ahLst/>
            <a:cxnLst>
              <a:cxn ang="0">
                <a:pos x="0" y="47"/>
              </a:cxn>
              <a:cxn ang="0">
                <a:pos x="292" y="18"/>
              </a:cxn>
              <a:cxn ang="0">
                <a:pos x="359" y="37"/>
              </a:cxn>
              <a:cxn ang="0">
                <a:pos x="377" y="66"/>
              </a:cxn>
              <a:cxn ang="0">
                <a:pos x="444" y="122"/>
              </a:cxn>
            </a:cxnLst>
            <a:rect l="0" t="0" r="r" b="b"/>
            <a:pathLst>
              <a:path w="444" h="122">
                <a:moveTo>
                  <a:pt x="0" y="47"/>
                </a:moveTo>
                <a:cubicBezTo>
                  <a:pt x="121" y="0"/>
                  <a:pt x="144" y="10"/>
                  <a:pt x="292" y="18"/>
                </a:cubicBezTo>
                <a:cubicBezTo>
                  <a:pt x="314" y="24"/>
                  <a:pt x="341" y="22"/>
                  <a:pt x="359" y="37"/>
                </a:cubicBezTo>
                <a:cubicBezTo>
                  <a:pt x="368" y="44"/>
                  <a:pt x="370" y="57"/>
                  <a:pt x="377" y="66"/>
                </a:cubicBezTo>
                <a:cubicBezTo>
                  <a:pt x="397" y="90"/>
                  <a:pt x="422" y="102"/>
                  <a:pt x="444" y="122"/>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cxnSp>
        <p:nvCxnSpPr>
          <p:cNvPr id="78887" name="AutoShape 39"/>
          <p:cNvCxnSpPr>
            <a:cxnSpLocks noChangeShapeType="1"/>
            <a:stCxn id="78861" idx="1"/>
            <a:endCxn id="78860" idx="0"/>
          </p:cNvCxnSpPr>
          <p:nvPr/>
        </p:nvCxnSpPr>
        <p:spPr bwMode="auto">
          <a:xfrm flipH="1">
            <a:off x="914400" y="2384425"/>
            <a:ext cx="2841625" cy="2035175"/>
          </a:xfrm>
          <a:prstGeom prst="straightConnector1">
            <a:avLst/>
          </a:prstGeom>
          <a:noFill/>
          <a:ln w="25400">
            <a:solidFill>
              <a:schemeClr val="tx1"/>
            </a:solidFill>
            <a:round/>
            <a:headEnd/>
            <a:tailEnd/>
          </a:ln>
          <a:effectLst/>
        </p:spPr>
      </p:cxnSp>
      <p:cxnSp>
        <p:nvCxnSpPr>
          <p:cNvPr id="78888" name="AutoShape 40"/>
          <p:cNvCxnSpPr>
            <a:cxnSpLocks noChangeShapeType="1"/>
            <a:stCxn id="78861" idx="1"/>
          </p:cNvCxnSpPr>
          <p:nvPr/>
        </p:nvCxnSpPr>
        <p:spPr bwMode="auto">
          <a:xfrm flipH="1" flipV="1">
            <a:off x="2590800" y="2362200"/>
            <a:ext cx="1165225" cy="22225"/>
          </a:xfrm>
          <a:prstGeom prst="straightConnector1">
            <a:avLst/>
          </a:prstGeom>
          <a:noFill/>
          <a:ln w="9525">
            <a:solidFill>
              <a:schemeClr val="tx1"/>
            </a:solidFill>
            <a:round/>
            <a:headEnd/>
            <a:tailEnd type="triangle" w="med" len="med"/>
          </a:ln>
          <a:effectLst/>
        </p:spPr>
      </p:cxnSp>
      <p:sp>
        <p:nvSpPr>
          <p:cNvPr id="78889" name="Freeform 41"/>
          <p:cNvSpPr>
            <a:spLocks/>
          </p:cNvSpPr>
          <p:nvPr/>
        </p:nvSpPr>
        <p:spPr bwMode="auto">
          <a:xfrm>
            <a:off x="3282950" y="2382838"/>
            <a:ext cx="169863" cy="273050"/>
          </a:xfrm>
          <a:custGeom>
            <a:avLst/>
            <a:gdLst/>
            <a:ahLst/>
            <a:cxnLst>
              <a:cxn ang="0">
                <a:pos x="0" y="0"/>
              </a:cxn>
              <a:cxn ang="0">
                <a:pos x="66" y="104"/>
              </a:cxn>
              <a:cxn ang="0">
                <a:pos x="75" y="133"/>
              </a:cxn>
              <a:cxn ang="0">
                <a:pos x="104" y="161"/>
              </a:cxn>
            </a:cxnLst>
            <a:rect l="0" t="0" r="r" b="b"/>
            <a:pathLst>
              <a:path w="107" h="172">
                <a:moveTo>
                  <a:pt x="0" y="0"/>
                </a:moveTo>
                <a:cubicBezTo>
                  <a:pt x="14" y="47"/>
                  <a:pt x="24" y="76"/>
                  <a:pt x="66" y="104"/>
                </a:cubicBezTo>
                <a:cubicBezTo>
                  <a:pt x="69" y="114"/>
                  <a:pt x="69" y="125"/>
                  <a:pt x="75" y="133"/>
                </a:cubicBezTo>
                <a:cubicBezTo>
                  <a:pt x="107" y="172"/>
                  <a:pt x="104" y="134"/>
                  <a:pt x="104" y="161"/>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title" idx="4294967295"/>
          </p:nvPr>
        </p:nvSpPr>
        <p:spPr>
          <a:xfrm>
            <a:off x="1371600" y="274638"/>
            <a:ext cx="7772400" cy="1143000"/>
          </a:xfrm>
        </p:spPr>
        <p:txBody>
          <a:bodyPr/>
          <a:lstStyle/>
          <a:p>
            <a:r>
              <a:rPr lang="en-US"/>
              <a:t>Jarvis March - Example</a:t>
            </a:r>
          </a:p>
        </p:txBody>
      </p:sp>
      <p:sp>
        <p:nvSpPr>
          <p:cNvPr id="79875" name="AutoShape 1027"/>
          <p:cNvSpPr>
            <a:spLocks noChangeArrowheads="1"/>
          </p:cNvSpPr>
          <p:nvPr/>
        </p:nvSpPr>
        <p:spPr bwMode="auto">
          <a:xfrm>
            <a:off x="2362200" y="5562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9876" name="AutoShape 1028"/>
          <p:cNvSpPr>
            <a:spLocks noChangeArrowheads="1"/>
          </p:cNvSpPr>
          <p:nvPr/>
        </p:nvSpPr>
        <p:spPr bwMode="auto">
          <a:xfrm>
            <a:off x="2057400" y="4114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9877" name="AutoShape 1029"/>
          <p:cNvSpPr>
            <a:spLocks noChangeArrowheads="1"/>
          </p:cNvSpPr>
          <p:nvPr/>
        </p:nvSpPr>
        <p:spPr bwMode="auto">
          <a:xfrm>
            <a:off x="3505200" y="3429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9878" name="AutoShape 1030"/>
          <p:cNvSpPr>
            <a:spLocks noChangeArrowheads="1"/>
          </p:cNvSpPr>
          <p:nvPr/>
        </p:nvSpPr>
        <p:spPr bwMode="auto">
          <a:xfrm>
            <a:off x="3733800" y="3733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9879" name="AutoShape 1031"/>
          <p:cNvSpPr>
            <a:spLocks noChangeArrowheads="1"/>
          </p:cNvSpPr>
          <p:nvPr/>
        </p:nvSpPr>
        <p:spPr bwMode="auto">
          <a:xfrm>
            <a:off x="3200400" y="4419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9880" name="AutoShape 1032"/>
          <p:cNvSpPr>
            <a:spLocks noChangeArrowheads="1"/>
          </p:cNvSpPr>
          <p:nvPr/>
        </p:nvSpPr>
        <p:spPr bwMode="auto">
          <a:xfrm>
            <a:off x="4648200" y="3505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9881" name="AutoShape 1033"/>
          <p:cNvSpPr>
            <a:spLocks noChangeArrowheads="1"/>
          </p:cNvSpPr>
          <p:nvPr/>
        </p:nvSpPr>
        <p:spPr bwMode="auto">
          <a:xfrm>
            <a:off x="5715000" y="3810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9882" name="AutoShape 1034"/>
          <p:cNvSpPr>
            <a:spLocks noChangeArrowheads="1"/>
          </p:cNvSpPr>
          <p:nvPr/>
        </p:nvSpPr>
        <p:spPr bwMode="auto">
          <a:xfrm>
            <a:off x="6172200" y="43434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9883" name="AutoShape 1035"/>
          <p:cNvSpPr>
            <a:spLocks noChangeArrowheads="1"/>
          </p:cNvSpPr>
          <p:nvPr/>
        </p:nvSpPr>
        <p:spPr bwMode="auto">
          <a:xfrm>
            <a:off x="7086600" y="5181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9884" name="AutoShape 1036"/>
          <p:cNvSpPr>
            <a:spLocks noChangeArrowheads="1"/>
          </p:cNvSpPr>
          <p:nvPr/>
        </p:nvSpPr>
        <p:spPr bwMode="auto">
          <a:xfrm>
            <a:off x="838200" y="44196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9885" name="AutoShape 1037"/>
          <p:cNvSpPr>
            <a:spLocks noChangeArrowheads="1"/>
          </p:cNvSpPr>
          <p:nvPr/>
        </p:nvSpPr>
        <p:spPr bwMode="auto">
          <a:xfrm>
            <a:off x="3733800" y="23622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9886" name="AutoShape 1038"/>
          <p:cNvSpPr>
            <a:spLocks noChangeArrowheads="1"/>
          </p:cNvSpPr>
          <p:nvPr/>
        </p:nvSpPr>
        <p:spPr bwMode="auto">
          <a:xfrm>
            <a:off x="7543800" y="41148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79887" name="Text Box 1039"/>
          <p:cNvSpPr txBox="1">
            <a:spLocks noChangeArrowheads="1"/>
          </p:cNvSpPr>
          <p:nvPr/>
        </p:nvSpPr>
        <p:spPr bwMode="auto">
          <a:xfrm>
            <a:off x="2574925" y="5222875"/>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0</a:t>
            </a:r>
            <a:endParaRPr lang="en-US">
              <a:latin typeface="Times New Roman" pitchFamily="18" charset="0"/>
            </a:endParaRPr>
          </a:p>
        </p:txBody>
      </p:sp>
      <p:sp>
        <p:nvSpPr>
          <p:cNvPr id="79888" name="Text Box 1040"/>
          <p:cNvSpPr txBox="1">
            <a:spLocks noChangeArrowheads="1"/>
          </p:cNvSpPr>
          <p:nvPr/>
        </p:nvSpPr>
        <p:spPr bwMode="auto">
          <a:xfrm>
            <a:off x="6781800" y="4572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a:t>
            </a:r>
            <a:endParaRPr lang="en-US">
              <a:latin typeface="Times New Roman" pitchFamily="18" charset="0"/>
            </a:endParaRPr>
          </a:p>
        </p:txBody>
      </p:sp>
      <p:sp>
        <p:nvSpPr>
          <p:cNvPr id="79889" name="Text Box 1041"/>
          <p:cNvSpPr txBox="1">
            <a:spLocks noChangeArrowheads="1"/>
          </p:cNvSpPr>
          <p:nvPr/>
        </p:nvSpPr>
        <p:spPr bwMode="auto">
          <a:xfrm>
            <a:off x="7772400" y="4191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3</a:t>
            </a:r>
            <a:endParaRPr lang="en-US">
              <a:latin typeface="Times New Roman" pitchFamily="18" charset="0"/>
            </a:endParaRPr>
          </a:p>
        </p:txBody>
      </p:sp>
      <p:sp>
        <p:nvSpPr>
          <p:cNvPr id="79890" name="Text Box 1042"/>
          <p:cNvSpPr txBox="1">
            <a:spLocks noChangeArrowheads="1"/>
          </p:cNvSpPr>
          <p:nvPr/>
        </p:nvSpPr>
        <p:spPr bwMode="auto">
          <a:xfrm>
            <a:off x="5791200" y="47244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2</a:t>
            </a:r>
            <a:endParaRPr lang="en-US">
              <a:latin typeface="Times New Roman" pitchFamily="18" charset="0"/>
            </a:endParaRPr>
          </a:p>
        </p:txBody>
      </p:sp>
      <p:sp>
        <p:nvSpPr>
          <p:cNvPr id="79891" name="Text Box 1043"/>
          <p:cNvSpPr txBox="1">
            <a:spLocks noChangeArrowheads="1"/>
          </p:cNvSpPr>
          <p:nvPr/>
        </p:nvSpPr>
        <p:spPr bwMode="auto">
          <a:xfrm>
            <a:off x="5562600" y="4267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4</a:t>
            </a:r>
            <a:endParaRPr lang="en-US">
              <a:latin typeface="Times New Roman" pitchFamily="18" charset="0"/>
            </a:endParaRPr>
          </a:p>
        </p:txBody>
      </p:sp>
      <p:sp>
        <p:nvSpPr>
          <p:cNvPr id="79892" name="Text Box 1044"/>
          <p:cNvSpPr txBox="1">
            <a:spLocks noChangeArrowheads="1"/>
          </p:cNvSpPr>
          <p:nvPr/>
        </p:nvSpPr>
        <p:spPr bwMode="auto">
          <a:xfrm>
            <a:off x="5943600" y="38100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5</a:t>
            </a:r>
            <a:endParaRPr lang="en-US">
              <a:latin typeface="Times New Roman" pitchFamily="18" charset="0"/>
            </a:endParaRPr>
          </a:p>
        </p:txBody>
      </p:sp>
      <p:sp>
        <p:nvSpPr>
          <p:cNvPr id="79893" name="Text Box 1045"/>
          <p:cNvSpPr txBox="1">
            <a:spLocks noChangeArrowheads="1"/>
          </p:cNvSpPr>
          <p:nvPr/>
        </p:nvSpPr>
        <p:spPr bwMode="auto">
          <a:xfrm>
            <a:off x="4419600" y="29718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6</a:t>
            </a:r>
            <a:endParaRPr lang="en-US">
              <a:latin typeface="Times New Roman" pitchFamily="18" charset="0"/>
            </a:endParaRPr>
          </a:p>
        </p:txBody>
      </p:sp>
      <p:sp>
        <p:nvSpPr>
          <p:cNvPr id="79894" name="Text Box 1046"/>
          <p:cNvSpPr txBox="1">
            <a:spLocks noChangeArrowheads="1"/>
          </p:cNvSpPr>
          <p:nvPr/>
        </p:nvSpPr>
        <p:spPr bwMode="auto">
          <a:xfrm>
            <a:off x="3886200" y="3886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7</a:t>
            </a:r>
            <a:endParaRPr lang="en-US">
              <a:latin typeface="Times New Roman" pitchFamily="18" charset="0"/>
            </a:endParaRPr>
          </a:p>
        </p:txBody>
      </p:sp>
      <p:sp>
        <p:nvSpPr>
          <p:cNvPr id="79895" name="Text Box 1047"/>
          <p:cNvSpPr txBox="1">
            <a:spLocks noChangeArrowheads="1"/>
          </p:cNvSpPr>
          <p:nvPr/>
        </p:nvSpPr>
        <p:spPr bwMode="auto">
          <a:xfrm>
            <a:off x="3276600" y="46482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8</a:t>
            </a:r>
            <a:endParaRPr lang="en-US">
              <a:latin typeface="Times New Roman" pitchFamily="18" charset="0"/>
            </a:endParaRPr>
          </a:p>
        </p:txBody>
      </p:sp>
      <p:sp>
        <p:nvSpPr>
          <p:cNvPr id="79896" name="Text Box 1048"/>
          <p:cNvSpPr txBox="1">
            <a:spLocks noChangeArrowheads="1"/>
          </p:cNvSpPr>
          <p:nvPr/>
        </p:nvSpPr>
        <p:spPr bwMode="auto">
          <a:xfrm>
            <a:off x="3657600" y="2971800"/>
            <a:ext cx="4381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9</a:t>
            </a:r>
            <a:endParaRPr lang="en-US">
              <a:latin typeface="Times New Roman" pitchFamily="18" charset="0"/>
            </a:endParaRPr>
          </a:p>
        </p:txBody>
      </p:sp>
      <p:sp>
        <p:nvSpPr>
          <p:cNvPr id="79897" name="Text Box 1049"/>
          <p:cNvSpPr txBox="1">
            <a:spLocks noChangeArrowheads="1"/>
          </p:cNvSpPr>
          <p:nvPr/>
        </p:nvSpPr>
        <p:spPr bwMode="auto">
          <a:xfrm>
            <a:off x="2209800" y="43434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11</a:t>
            </a:r>
            <a:endParaRPr lang="en-US">
              <a:latin typeface="Times New Roman" pitchFamily="18" charset="0"/>
            </a:endParaRPr>
          </a:p>
        </p:txBody>
      </p:sp>
      <p:sp>
        <p:nvSpPr>
          <p:cNvPr id="79898" name="Text Box 1050"/>
          <p:cNvSpPr txBox="1">
            <a:spLocks noChangeArrowheads="1"/>
          </p:cNvSpPr>
          <p:nvPr/>
        </p:nvSpPr>
        <p:spPr bwMode="auto">
          <a:xfrm>
            <a:off x="304800" y="38862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12</a:t>
            </a:r>
            <a:endParaRPr lang="en-US">
              <a:latin typeface="Times New Roman" pitchFamily="18" charset="0"/>
            </a:endParaRPr>
          </a:p>
        </p:txBody>
      </p:sp>
      <p:sp>
        <p:nvSpPr>
          <p:cNvPr id="79899" name="Text Box 1051"/>
          <p:cNvSpPr txBox="1">
            <a:spLocks noChangeArrowheads="1"/>
          </p:cNvSpPr>
          <p:nvPr/>
        </p:nvSpPr>
        <p:spPr bwMode="auto">
          <a:xfrm>
            <a:off x="4191000" y="1981200"/>
            <a:ext cx="539750" cy="457200"/>
          </a:xfrm>
          <a:prstGeom prst="rect">
            <a:avLst/>
          </a:prstGeom>
          <a:noFill/>
          <a:ln w="9525">
            <a:noFill/>
            <a:miter lim="800000"/>
            <a:headEnd/>
            <a:tailEnd/>
          </a:ln>
          <a:effectLst/>
        </p:spPr>
        <p:txBody>
          <a:bodyPr wrap="none">
            <a:spAutoFit/>
          </a:bodyPr>
          <a:lstStyle/>
          <a:p>
            <a:r>
              <a:rPr lang="en-US">
                <a:latin typeface="Times New Roman" pitchFamily="18" charset="0"/>
              </a:rPr>
              <a:t>p</a:t>
            </a:r>
            <a:r>
              <a:rPr lang="en-US" baseline="-25000">
                <a:latin typeface="Times New Roman" pitchFamily="18" charset="0"/>
              </a:rPr>
              <a:t>10</a:t>
            </a:r>
            <a:endParaRPr lang="en-US">
              <a:latin typeface="Times New Roman" pitchFamily="18" charset="0"/>
            </a:endParaRPr>
          </a:p>
        </p:txBody>
      </p:sp>
      <p:sp>
        <p:nvSpPr>
          <p:cNvPr id="79900" name="AutoShape 1052"/>
          <p:cNvSpPr>
            <a:spLocks noChangeArrowheads="1"/>
          </p:cNvSpPr>
          <p:nvPr/>
        </p:nvSpPr>
        <p:spPr bwMode="auto">
          <a:xfrm>
            <a:off x="6477000" y="4953000"/>
            <a:ext cx="152400" cy="15240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cxnSp>
        <p:nvCxnSpPr>
          <p:cNvPr id="79901" name="AutoShape 1053"/>
          <p:cNvCxnSpPr>
            <a:cxnSpLocks noChangeShapeType="1"/>
            <a:stCxn id="79875" idx="0"/>
            <a:endCxn id="79885" idx="4"/>
          </p:cNvCxnSpPr>
          <p:nvPr/>
        </p:nvCxnSpPr>
        <p:spPr bwMode="auto">
          <a:xfrm flipV="1">
            <a:off x="2438400" y="2514600"/>
            <a:ext cx="1371600" cy="3048000"/>
          </a:xfrm>
          <a:prstGeom prst="straightConnector1">
            <a:avLst/>
          </a:prstGeom>
          <a:noFill/>
          <a:ln w="9525">
            <a:solidFill>
              <a:schemeClr val="tx1"/>
            </a:solidFill>
            <a:prstDash val="dash"/>
            <a:round/>
            <a:headEnd/>
            <a:tailEnd/>
          </a:ln>
          <a:effectLst/>
        </p:spPr>
      </p:cxnSp>
      <p:cxnSp>
        <p:nvCxnSpPr>
          <p:cNvPr id="79902" name="AutoShape 1054"/>
          <p:cNvCxnSpPr>
            <a:cxnSpLocks noChangeShapeType="1"/>
            <a:stCxn id="79875" idx="6"/>
            <a:endCxn id="79883" idx="3"/>
          </p:cNvCxnSpPr>
          <p:nvPr/>
        </p:nvCxnSpPr>
        <p:spPr bwMode="auto">
          <a:xfrm flipV="1">
            <a:off x="2514600" y="5311775"/>
            <a:ext cx="4594225" cy="327025"/>
          </a:xfrm>
          <a:prstGeom prst="straightConnector1">
            <a:avLst/>
          </a:prstGeom>
          <a:noFill/>
          <a:ln w="25400">
            <a:solidFill>
              <a:schemeClr val="tx1"/>
            </a:solidFill>
            <a:round/>
            <a:headEnd/>
            <a:tailEnd/>
          </a:ln>
          <a:effectLst/>
        </p:spPr>
      </p:cxnSp>
      <p:cxnSp>
        <p:nvCxnSpPr>
          <p:cNvPr id="79903" name="AutoShape 1055"/>
          <p:cNvCxnSpPr>
            <a:cxnSpLocks noChangeShapeType="1"/>
            <a:stCxn id="79875" idx="5"/>
          </p:cNvCxnSpPr>
          <p:nvPr/>
        </p:nvCxnSpPr>
        <p:spPr bwMode="auto">
          <a:xfrm>
            <a:off x="2492375" y="5692775"/>
            <a:ext cx="3070225" cy="22225"/>
          </a:xfrm>
          <a:prstGeom prst="straightConnector1">
            <a:avLst/>
          </a:prstGeom>
          <a:noFill/>
          <a:ln w="9525">
            <a:solidFill>
              <a:schemeClr val="tx1"/>
            </a:solidFill>
            <a:round/>
            <a:headEnd/>
            <a:tailEnd type="triangle" w="med" len="med"/>
          </a:ln>
          <a:effectLst/>
        </p:spPr>
      </p:cxnSp>
      <p:sp>
        <p:nvSpPr>
          <p:cNvPr id="79904" name="Freeform 1056"/>
          <p:cNvSpPr>
            <a:spLocks/>
          </p:cNvSpPr>
          <p:nvPr/>
        </p:nvSpPr>
        <p:spPr bwMode="auto">
          <a:xfrm>
            <a:off x="3913188" y="5530850"/>
            <a:ext cx="74612" cy="180975"/>
          </a:xfrm>
          <a:custGeom>
            <a:avLst/>
            <a:gdLst/>
            <a:ahLst/>
            <a:cxnLst>
              <a:cxn ang="0">
                <a:pos x="0" y="0"/>
              </a:cxn>
              <a:cxn ang="0">
                <a:pos x="47" y="114"/>
              </a:cxn>
            </a:cxnLst>
            <a:rect l="0" t="0" r="r" b="b"/>
            <a:pathLst>
              <a:path w="47" h="114">
                <a:moveTo>
                  <a:pt x="0" y="0"/>
                </a:moveTo>
                <a:cubicBezTo>
                  <a:pt x="43" y="29"/>
                  <a:pt x="47" y="63"/>
                  <a:pt x="47" y="11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cxnSp>
        <p:nvCxnSpPr>
          <p:cNvPr id="79905" name="AutoShape 1057"/>
          <p:cNvCxnSpPr>
            <a:cxnSpLocks noChangeShapeType="1"/>
            <a:stCxn id="79883" idx="7"/>
            <a:endCxn id="79886" idx="4"/>
          </p:cNvCxnSpPr>
          <p:nvPr/>
        </p:nvCxnSpPr>
        <p:spPr bwMode="auto">
          <a:xfrm flipV="1">
            <a:off x="7216775" y="4267200"/>
            <a:ext cx="403225" cy="936625"/>
          </a:xfrm>
          <a:prstGeom prst="straightConnector1">
            <a:avLst/>
          </a:prstGeom>
          <a:noFill/>
          <a:ln w="25400">
            <a:solidFill>
              <a:schemeClr val="tx1"/>
            </a:solidFill>
            <a:round/>
            <a:headEnd/>
            <a:tailEnd/>
          </a:ln>
          <a:effectLst/>
        </p:spPr>
      </p:cxnSp>
      <p:cxnSp>
        <p:nvCxnSpPr>
          <p:cNvPr id="79906" name="AutoShape 1058"/>
          <p:cNvCxnSpPr>
            <a:cxnSpLocks noChangeShapeType="1"/>
            <a:stCxn id="79883" idx="7"/>
          </p:cNvCxnSpPr>
          <p:nvPr/>
        </p:nvCxnSpPr>
        <p:spPr bwMode="auto">
          <a:xfrm flipV="1">
            <a:off x="7216775" y="5181600"/>
            <a:ext cx="1012825" cy="22225"/>
          </a:xfrm>
          <a:prstGeom prst="straightConnector1">
            <a:avLst/>
          </a:prstGeom>
          <a:noFill/>
          <a:ln w="9525">
            <a:solidFill>
              <a:schemeClr val="tx1"/>
            </a:solidFill>
            <a:round/>
            <a:headEnd/>
            <a:tailEnd type="triangle" w="med" len="med"/>
          </a:ln>
          <a:effectLst/>
        </p:spPr>
      </p:cxnSp>
      <p:sp>
        <p:nvSpPr>
          <p:cNvPr id="79907" name="Freeform 1059"/>
          <p:cNvSpPr>
            <a:spLocks/>
          </p:cNvSpPr>
          <p:nvPr/>
        </p:nvSpPr>
        <p:spPr bwMode="auto">
          <a:xfrm>
            <a:off x="7359650" y="4902200"/>
            <a:ext cx="290513" cy="284163"/>
          </a:xfrm>
          <a:custGeom>
            <a:avLst/>
            <a:gdLst/>
            <a:ahLst/>
            <a:cxnLst>
              <a:cxn ang="0">
                <a:pos x="0" y="0"/>
              </a:cxn>
              <a:cxn ang="0">
                <a:pos x="85" y="28"/>
              </a:cxn>
              <a:cxn ang="0">
                <a:pos x="123" y="38"/>
              </a:cxn>
              <a:cxn ang="0">
                <a:pos x="161" y="94"/>
              </a:cxn>
              <a:cxn ang="0">
                <a:pos x="180" y="179"/>
              </a:cxn>
            </a:cxnLst>
            <a:rect l="0" t="0" r="r" b="b"/>
            <a:pathLst>
              <a:path w="183" h="179">
                <a:moveTo>
                  <a:pt x="0" y="0"/>
                </a:moveTo>
                <a:cubicBezTo>
                  <a:pt x="28" y="9"/>
                  <a:pt x="56" y="19"/>
                  <a:pt x="85" y="28"/>
                </a:cubicBezTo>
                <a:cubicBezTo>
                  <a:pt x="98" y="32"/>
                  <a:pt x="113" y="29"/>
                  <a:pt x="123" y="38"/>
                </a:cubicBezTo>
                <a:cubicBezTo>
                  <a:pt x="140" y="53"/>
                  <a:pt x="161" y="94"/>
                  <a:pt x="161" y="94"/>
                </a:cubicBezTo>
                <a:cubicBezTo>
                  <a:pt x="183" y="160"/>
                  <a:pt x="180" y="131"/>
                  <a:pt x="180" y="179"/>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cxnSp>
        <p:nvCxnSpPr>
          <p:cNvPr id="79908" name="AutoShape 1060"/>
          <p:cNvCxnSpPr>
            <a:cxnSpLocks noChangeShapeType="1"/>
            <a:stCxn id="79886" idx="1"/>
            <a:endCxn id="79885" idx="6"/>
          </p:cNvCxnSpPr>
          <p:nvPr/>
        </p:nvCxnSpPr>
        <p:spPr bwMode="auto">
          <a:xfrm flipH="1" flipV="1">
            <a:off x="3886200" y="2438400"/>
            <a:ext cx="3679825" cy="1698625"/>
          </a:xfrm>
          <a:prstGeom prst="straightConnector1">
            <a:avLst/>
          </a:prstGeom>
          <a:noFill/>
          <a:ln w="25400">
            <a:solidFill>
              <a:schemeClr val="tx1"/>
            </a:solidFill>
            <a:round/>
            <a:headEnd/>
            <a:tailEnd/>
          </a:ln>
          <a:effectLst/>
        </p:spPr>
      </p:cxnSp>
      <p:cxnSp>
        <p:nvCxnSpPr>
          <p:cNvPr id="79909" name="AutoShape 1061"/>
          <p:cNvCxnSpPr>
            <a:cxnSpLocks noChangeShapeType="1"/>
            <a:stCxn id="79886" idx="0"/>
          </p:cNvCxnSpPr>
          <p:nvPr/>
        </p:nvCxnSpPr>
        <p:spPr bwMode="auto">
          <a:xfrm>
            <a:off x="7620000" y="4114800"/>
            <a:ext cx="1219200" cy="0"/>
          </a:xfrm>
          <a:prstGeom prst="straightConnector1">
            <a:avLst/>
          </a:prstGeom>
          <a:noFill/>
          <a:ln w="9525">
            <a:solidFill>
              <a:schemeClr val="tx1"/>
            </a:solidFill>
            <a:round/>
            <a:headEnd/>
            <a:tailEnd type="triangle" w="med" len="med"/>
          </a:ln>
          <a:effectLst/>
        </p:spPr>
      </p:cxnSp>
      <p:sp>
        <p:nvSpPr>
          <p:cNvPr id="79910" name="Freeform 1062"/>
          <p:cNvSpPr>
            <a:spLocks/>
          </p:cNvSpPr>
          <p:nvPr/>
        </p:nvSpPr>
        <p:spPr bwMode="auto">
          <a:xfrm>
            <a:off x="7375525" y="3943350"/>
            <a:ext cx="704850" cy="193675"/>
          </a:xfrm>
          <a:custGeom>
            <a:avLst/>
            <a:gdLst/>
            <a:ahLst/>
            <a:cxnLst>
              <a:cxn ang="0">
                <a:pos x="0" y="47"/>
              </a:cxn>
              <a:cxn ang="0">
                <a:pos x="292" y="18"/>
              </a:cxn>
              <a:cxn ang="0">
                <a:pos x="359" y="37"/>
              </a:cxn>
              <a:cxn ang="0">
                <a:pos x="377" y="66"/>
              </a:cxn>
              <a:cxn ang="0">
                <a:pos x="444" y="122"/>
              </a:cxn>
            </a:cxnLst>
            <a:rect l="0" t="0" r="r" b="b"/>
            <a:pathLst>
              <a:path w="444" h="122">
                <a:moveTo>
                  <a:pt x="0" y="47"/>
                </a:moveTo>
                <a:cubicBezTo>
                  <a:pt x="121" y="0"/>
                  <a:pt x="144" y="10"/>
                  <a:pt x="292" y="18"/>
                </a:cubicBezTo>
                <a:cubicBezTo>
                  <a:pt x="314" y="24"/>
                  <a:pt x="341" y="22"/>
                  <a:pt x="359" y="37"/>
                </a:cubicBezTo>
                <a:cubicBezTo>
                  <a:pt x="368" y="44"/>
                  <a:pt x="370" y="57"/>
                  <a:pt x="377" y="66"/>
                </a:cubicBezTo>
                <a:cubicBezTo>
                  <a:pt x="397" y="90"/>
                  <a:pt x="422" y="102"/>
                  <a:pt x="444" y="122"/>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cxnSp>
        <p:nvCxnSpPr>
          <p:cNvPr id="79911" name="AutoShape 1063"/>
          <p:cNvCxnSpPr>
            <a:cxnSpLocks noChangeShapeType="1"/>
            <a:stCxn id="79885" idx="1"/>
            <a:endCxn id="79884" idx="0"/>
          </p:cNvCxnSpPr>
          <p:nvPr/>
        </p:nvCxnSpPr>
        <p:spPr bwMode="auto">
          <a:xfrm flipH="1">
            <a:off x="914400" y="2384425"/>
            <a:ext cx="2841625" cy="2035175"/>
          </a:xfrm>
          <a:prstGeom prst="straightConnector1">
            <a:avLst/>
          </a:prstGeom>
          <a:noFill/>
          <a:ln w="25400">
            <a:solidFill>
              <a:schemeClr val="tx1"/>
            </a:solidFill>
            <a:round/>
            <a:headEnd/>
            <a:tailEnd/>
          </a:ln>
          <a:effectLst/>
        </p:spPr>
      </p:cxnSp>
      <p:cxnSp>
        <p:nvCxnSpPr>
          <p:cNvPr id="79912" name="AutoShape 1064"/>
          <p:cNvCxnSpPr>
            <a:cxnSpLocks noChangeShapeType="1"/>
            <a:stCxn id="79885" idx="1"/>
          </p:cNvCxnSpPr>
          <p:nvPr/>
        </p:nvCxnSpPr>
        <p:spPr bwMode="auto">
          <a:xfrm flipH="1" flipV="1">
            <a:off x="2590800" y="2362200"/>
            <a:ext cx="1165225" cy="22225"/>
          </a:xfrm>
          <a:prstGeom prst="straightConnector1">
            <a:avLst/>
          </a:prstGeom>
          <a:noFill/>
          <a:ln w="9525">
            <a:solidFill>
              <a:schemeClr val="tx1"/>
            </a:solidFill>
            <a:round/>
            <a:headEnd/>
            <a:tailEnd type="triangle" w="med" len="med"/>
          </a:ln>
          <a:effectLst/>
        </p:spPr>
      </p:cxnSp>
      <p:sp>
        <p:nvSpPr>
          <p:cNvPr id="79913" name="Freeform 1065"/>
          <p:cNvSpPr>
            <a:spLocks/>
          </p:cNvSpPr>
          <p:nvPr/>
        </p:nvSpPr>
        <p:spPr bwMode="auto">
          <a:xfrm>
            <a:off x="3282950" y="2382838"/>
            <a:ext cx="169863" cy="273050"/>
          </a:xfrm>
          <a:custGeom>
            <a:avLst/>
            <a:gdLst/>
            <a:ahLst/>
            <a:cxnLst>
              <a:cxn ang="0">
                <a:pos x="0" y="0"/>
              </a:cxn>
              <a:cxn ang="0">
                <a:pos x="66" y="104"/>
              </a:cxn>
              <a:cxn ang="0">
                <a:pos x="75" y="133"/>
              </a:cxn>
              <a:cxn ang="0">
                <a:pos x="104" y="161"/>
              </a:cxn>
            </a:cxnLst>
            <a:rect l="0" t="0" r="r" b="b"/>
            <a:pathLst>
              <a:path w="107" h="172">
                <a:moveTo>
                  <a:pt x="0" y="0"/>
                </a:moveTo>
                <a:cubicBezTo>
                  <a:pt x="14" y="47"/>
                  <a:pt x="24" y="76"/>
                  <a:pt x="66" y="104"/>
                </a:cubicBezTo>
                <a:cubicBezTo>
                  <a:pt x="69" y="114"/>
                  <a:pt x="69" y="125"/>
                  <a:pt x="75" y="133"/>
                </a:cubicBezTo>
                <a:cubicBezTo>
                  <a:pt x="107" y="172"/>
                  <a:pt x="104" y="134"/>
                  <a:pt x="104" y="161"/>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cxnSp>
        <p:nvCxnSpPr>
          <p:cNvPr id="79914" name="AutoShape 1066"/>
          <p:cNvCxnSpPr>
            <a:cxnSpLocks noChangeShapeType="1"/>
            <a:stCxn id="79884" idx="3"/>
            <a:endCxn id="79875" idx="2"/>
          </p:cNvCxnSpPr>
          <p:nvPr/>
        </p:nvCxnSpPr>
        <p:spPr bwMode="auto">
          <a:xfrm>
            <a:off x="860425" y="4549775"/>
            <a:ext cx="1501775" cy="1089025"/>
          </a:xfrm>
          <a:prstGeom prst="straightConnector1">
            <a:avLst/>
          </a:prstGeom>
          <a:noFill/>
          <a:ln w="25400">
            <a:solidFill>
              <a:schemeClr val="tx1"/>
            </a:solidFill>
            <a:round/>
            <a:headEnd/>
            <a:tailEnd/>
          </a:ln>
          <a:effectLst/>
        </p:spPr>
      </p:cxnSp>
      <p:cxnSp>
        <p:nvCxnSpPr>
          <p:cNvPr id="79915" name="AutoShape 1067"/>
          <p:cNvCxnSpPr>
            <a:cxnSpLocks noChangeShapeType="1"/>
            <a:stCxn id="79884" idx="3"/>
          </p:cNvCxnSpPr>
          <p:nvPr/>
        </p:nvCxnSpPr>
        <p:spPr bwMode="auto">
          <a:xfrm flipH="1">
            <a:off x="228600" y="4549775"/>
            <a:ext cx="631825" cy="22225"/>
          </a:xfrm>
          <a:prstGeom prst="straightConnector1">
            <a:avLst/>
          </a:prstGeom>
          <a:noFill/>
          <a:ln w="9525">
            <a:solidFill>
              <a:schemeClr val="tx1"/>
            </a:solidFill>
            <a:round/>
            <a:headEnd/>
            <a:tailEnd type="triangle" w="med" len="med"/>
          </a:ln>
          <a:effectLst/>
        </p:spPr>
      </p:cxnSp>
      <p:sp>
        <p:nvSpPr>
          <p:cNvPr id="79916" name="Freeform 1068"/>
          <p:cNvSpPr>
            <a:spLocks/>
          </p:cNvSpPr>
          <p:nvPr/>
        </p:nvSpPr>
        <p:spPr bwMode="auto">
          <a:xfrm>
            <a:off x="630238" y="4586288"/>
            <a:ext cx="463550" cy="222250"/>
          </a:xfrm>
          <a:custGeom>
            <a:avLst/>
            <a:gdLst/>
            <a:ahLst/>
            <a:cxnLst>
              <a:cxn ang="0">
                <a:pos x="0" y="0"/>
              </a:cxn>
              <a:cxn ang="0">
                <a:pos x="75" y="114"/>
              </a:cxn>
              <a:cxn ang="0">
                <a:pos x="132" y="133"/>
              </a:cxn>
              <a:cxn ang="0">
                <a:pos x="292" y="104"/>
              </a:cxn>
            </a:cxnLst>
            <a:rect l="0" t="0" r="r" b="b"/>
            <a:pathLst>
              <a:path w="292" h="140">
                <a:moveTo>
                  <a:pt x="0" y="0"/>
                </a:moveTo>
                <a:cubicBezTo>
                  <a:pt x="11" y="57"/>
                  <a:pt x="8" y="92"/>
                  <a:pt x="75" y="114"/>
                </a:cubicBezTo>
                <a:cubicBezTo>
                  <a:pt x="94" y="120"/>
                  <a:pt x="132" y="133"/>
                  <a:pt x="132" y="133"/>
                </a:cubicBezTo>
                <a:cubicBezTo>
                  <a:pt x="155" y="131"/>
                  <a:pt x="259" y="140"/>
                  <a:pt x="292" y="104"/>
                </a:cubicBezTo>
              </a:path>
            </a:pathLst>
          </a:custGeom>
          <a:noFill/>
          <a:ln w="9525" cap="flat" cmpd="sng">
            <a:solidFill>
              <a:schemeClr val="tx1"/>
            </a:solidFill>
            <a:prstDash val="solid"/>
            <a:round/>
            <a:headEnd type="none" w="med" len="med"/>
            <a:tailEnd type="non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Gift Wrapping </a:t>
            </a:r>
          </a:p>
        </p:txBody>
      </p:sp>
      <p:sp>
        <p:nvSpPr>
          <p:cNvPr id="97283" name="Rectangle 3" descr="Rectangle: Click to edit Master text styles&#10;Second level&#10;Third level&#10;Fourth level&#10;Fifth level"/>
          <p:cNvSpPr>
            <a:spLocks noGrp="1" noChangeArrowheads="1"/>
          </p:cNvSpPr>
          <p:nvPr>
            <p:ph sz="quarter" idx="1"/>
          </p:nvPr>
        </p:nvSpPr>
        <p:spPr/>
        <p:txBody>
          <a:bodyPr/>
          <a:lstStyle/>
          <a:p>
            <a:r>
              <a:rPr lang="en-US"/>
              <a:t> O(n |H(S)| )</a:t>
            </a:r>
          </a:p>
          <a:p>
            <a:pPr>
              <a:buFont typeface="Wingdings" pitchFamily="2" charset="2"/>
              <a:buNone/>
            </a:pPr>
            <a:endParaRPr lang="en-US"/>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5"/>
          <p:cNvSpPr>
            <a:spLocks noGrp="1"/>
          </p:cNvSpPr>
          <p:nvPr>
            <p:ph type="sldNum" sz="quarter" idx="12"/>
          </p:nvPr>
        </p:nvSpPr>
        <p:spPr>
          <a:noFill/>
        </p:spPr>
        <p:txBody>
          <a:bodyPr/>
          <a:lstStyle/>
          <a:p>
            <a:r>
              <a:rPr lang="en-US" altLang="zh-TW"/>
              <a:t>5 -</a:t>
            </a:r>
            <a:fld id="{ED1C9E57-1932-4DC6-B49B-5D52DB5F5ACB}" type="slidenum">
              <a:rPr lang="en-US" altLang="zh-TW"/>
              <a:pPr/>
              <a:t>37</a:t>
            </a:fld>
            <a:endParaRPr lang="en-US" altLang="zh-TW"/>
          </a:p>
        </p:txBody>
      </p:sp>
      <p:sp>
        <p:nvSpPr>
          <p:cNvPr id="34819" name="Rectangle 2"/>
          <p:cNvSpPr>
            <a:spLocks noGrp="1" noChangeArrowheads="1"/>
          </p:cNvSpPr>
          <p:nvPr>
            <p:ph type="title"/>
          </p:nvPr>
        </p:nvSpPr>
        <p:spPr>
          <a:xfrm>
            <a:off x="609600" y="381000"/>
            <a:ext cx="8029575" cy="838200"/>
          </a:xfrm>
        </p:spPr>
        <p:txBody>
          <a:bodyPr/>
          <a:lstStyle/>
          <a:p>
            <a:pPr eaLnBrk="1" hangingPunct="1"/>
            <a:r>
              <a:rPr lang="en-US" altLang="zh-TW" sz="3600" smtClean="0">
                <a:latin typeface="Arial" charset="0"/>
                <a:cs typeface="Arial" charset="0"/>
              </a:rPr>
              <a:t>Divide-and-conquer for convex hull</a:t>
            </a:r>
            <a:endParaRPr lang="en-US" altLang="zh-TW" sz="3600" smtClean="0"/>
          </a:p>
        </p:txBody>
      </p:sp>
      <p:sp>
        <p:nvSpPr>
          <p:cNvPr id="34820" name="Rectangle 3"/>
          <p:cNvSpPr>
            <a:spLocks noGrp="1" noChangeArrowheads="1"/>
          </p:cNvSpPr>
          <p:nvPr>
            <p:ph type="body" idx="1"/>
          </p:nvPr>
        </p:nvSpPr>
        <p:spPr/>
        <p:txBody>
          <a:bodyPr>
            <a:normAutofit/>
          </a:bodyPr>
          <a:lstStyle/>
          <a:p>
            <a:pPr lvl="1">
              <a:lnSpc>
                <a:spcPct val="90000"/>
              </a:lnSpc>
            </a:pPr>
            <a:r>
              <a:rPr lang="en-US" altLang="zh-TW" b="1" dirty="0" smtClean="0">
                <a:solidFill>
                  <a:srgbClr val="FF0000"/>
                </a:solidFill>
              </a:rPr>
              <a:t>Input :</a:t>
            </a:r>
            <a:r>
              <a:rPr lang="en-US" altLang="zh-TW" dirty="0" smtClean="0"/>
              <a:t> A set S of planar points</a:t>
            </a:r>
            <a:endParaRPr lang="en-US" altLang="zh-TW" dirty="0" smtClean="0">
              <a:solidFill>
                <a:schemeClr val="hlink"/>
              </a:solidFill>
            </a:endParaRPr>
          </a:p>
          <a:p>
            <a:pPr lvl="1">
              <a:lnSpc>
                <a:spcPct val="90000"/>
              </a:lnSpc>
            </a:pPr>
            <a:r>
              <a:rPr lang="en-US" altLang="zh-TW" dirty="0" smtClean="0">
                <a:solidFill>
                  <a:srgbClr val="FF0000"/>
                </a:solidFill>
                <a:effectLst>
                  <a:outerShdw blurRad="38100" dist="38100" dir="2700000" algn="tl">
                    <a:srgbClr val="000000">
                      <a:alpha val="43137"/>
                    </a:srgbClr>
                  </a:outerShdw>
                </a:effectLst>
              </a:rPr>
              <a:t>Output </a:t>
            </a:r>
            <a:r>
              <a:rPr lang="en-US" altLang="zh-TW" dirty="0" smtClean="0">
                <a:solidFill>
                  <a:schemeClr val="hlink"/>
                </a:solidFill>
                <a:effectLst>
                  <a:outerShdw blurRad="38100" dist="38100" dir="2700000" algn="tl">
                    <a:srgbClr val="000000">
                      <a:alpha val="43137"/>
                    </a:srgbClr>
                  </a:outerShdw>
                </a:effectLst>
              </a:rPr>
              <a:t>:</a:t>
            </a:r>
            <a:r>
              <a:rPr lang="en-US" altLang="zh-TW" dirty="0" smtClean="0">
                <a:effectLst>
                  <a:outerShdw blurRad="38100" dist="38100" dir="2700000" algn="tl">
                    <a:srgbClr val="000000">
                      <a:alpha val="43137"/>
                    </a:srgbClr>
                  </a:outerShdw>
                </a:effectLst>
              </a:rPr>
              <a:t> </a:t>
            </a:r>
            <a:r>
              <a:rPr lang="en-US" altLang="zh-TW" dirty="0" smtClean="0"/>
              <a:t>A convex hull for S</a:t>
            </a:r>
            <a:endParaRPr lang="en-US" altLang="zh-TW" u="sng" dirty="0" smtClean="0">
              <a:solidFill>
                <a:schemeClr val="hlink"/>
              </a:solidFill>
            </a:endParaRPr>
          </a:p>
          <a:p>
            <a:pPr algn="just" eaLnBrk="1" hangingPunct="1">
              <a:lnSpc>
                <a:spcPct val="90000"/>
              </a:lnSpc>
              <a:buFont typeface="Wingdings" pitchFamily="2" charset="2"/>
              <a:buNone/>
            </a:pPr>
            <a:r>
              <a:rPr lang="en-US" altLang="zh-TW" sz="2400" u="sng" dirty="0" smtClean="0">
                <a:solidFill>
                  <a:schemeClr val="hlink"/>
                </a:solidFill>
              </a:rPr>
              <a:t>Step 1:</a:t>
            </a:r>
            <a:r>
              <a:rPr lang="en-US" altLang="zh-TW" sz="2400" dirty="0" smtClean="0"/>
              <a:t> If S contains no more than five points, use exhaustive searching to find the convex hull and return.</a:t>
            </a:r>
            <a:endParaRPr lang="en-US" altLang="zh-TW" sz="2400" u="sng" dirty="0" smtClean="0">
              <a:solidFill>
                <a:schemeClr val="hlink"/>
              </a:solidFill>
            </a:endParaRPr>
          </a:p>
          <a:p>
            <a:pPr algn="just" eaLnBrk="1" hangingPunct="1">
              <a:lnSpc>
                <a:spcPct val="90000"/>
              </a:lnSpc>
              <a:buFont typeface="Wingdings" pitchFamily="2" charset="2"/>
              <a:buNone/>
            </a:pPr>
            <a:r>
              <a:rPr lang="en-US" altLang="zh-TW" sz="2400" u="sng" dirty="0" smtClean="0">
                <a:solidFill>
                  <a:schemeClr val="hlink"/>
                </a:solidFill>
              </a:rPr>
              <a:t>Step 2:</a:t>
            </a:r>
            <a:r>
              <a:rPr lang="en-US" altLang="zh-TW" sz="2400" dirty="0" smtClean="0"/>
              <a:t> Find a median line perpendicular to the X-axis which divides S into S</a:t>
            </a:r>
            <a:r>
              <a:rPr lang="en-US" altLang="zh-TW" sz="2400" baseline="-30000" dirty="0" smtClean="0">
                <a:cs typeface="Arial" charset="0"/>
              </a:rPr>
              <a:t>L</a:t>
            </a:r>
            <a:r>
              <a:rPr lang="en-US" altLang="zh-TW" sz="2400" dirty="0" smtClean="0"/>
              <a:t> and S</a:t>
            </a:r>
            <a:r>
              <a:rPr lang="en-US" altLang="zh-TW" sz="2400" baseline="-30000" dirty="0" smtClean="0"/>
              <a:t>R</a:t>
            </a:r>
            <a:r>
              <a:rPr lang="en-US" altLang="zh-TW" sz="2400" baseline="-30000" dirty="0" smtClean="0">
                <a:cs typeface="Arial" charset="0"/>
              </a:rPr>
              <a:t> </a:t>
            </a:r>
            <a:r>
              <a:rPr lang="en-US" altLang="zh-TW" sz="2400" dirty="0" smtClean="0"/>
              <a:t>;  S</a:t>
            </a:r>
            <a:r>
              <a:rPr lang="en-US" altLang="zh-TW" sz="2400" baseline="-30000" dirty="0" smtClean="0">
                <a:cs typeface="Arial" charset="0"/>
              </a:rPr>
              <a:t>L</a:t>
            </a:r>
            <a:r>
              <a:rPr lang="en-US" altLang="zh-TW" sz="2400" dirty="0" smtClean="0"/>
              <a:t> lies to the left of S</a:t>
            </a:r>
            <a:r>
              <a:rPr lang="en-US" altLang="zh-TW" sz="2400" baseline="-30000" dirty="0" smtClean="0"/>
              <a:t>R</a:t>
            </a:r>
            <a:r>
              <a:rPr lang="en-US" altLang="zh-TW" sz="2400" baseline="-30000" dirty="0" smtClean="0">
                <a:cs typeface="Arial" charset="0"/>
              </a:rPr>
              <a:t> </a:t>
            </a:r>
            <a:r>
              <a:rPr lang="en-US" altLang="zh-TW" sz="2400" dirty="0" smtClean="0"/>
              <a:t>.</a:t>
            </a:r>
            <a:endParaRPr lang="en-US" altLang="zh-TW" sz="2400" u="sng" dirty="0" smtClean="0"/>
          </a:p>
          <a:p>
            <a:pPr algn="just" eaLnBrk="1" hangingPunct="1">
              <a:lnSpc>
                <a:spcPct val="90000"/>
              </a:lnSpc>
              <a:buFont typeface="Wingdings" pitchFamily="2" charset="2"/>
              <a:buNone/>
            </a:pPr>
            <a:r>
              <a:rPr lang="en-US" altLang="zh-TW" sz="2400" u="sng" dirty="0" smtClean="0">
                <a:solidFill>
                  <a:schemeClr val="hlink"/>
                </a:solidFill>
              </a:rPr>
              <a:t>Step 3:</a:t>
            </a:r>
            <a:r>
              <a:rPr lang="en-US" altLang="zh-TW" sz="2400" dirty="0" smtClean="0"/>
              <a:t> Recursively construct convex hulls for S</a:t>
            </a:r>
            <a:r>
              <a:rPr lang="en-US" altLang="zh-TW" sz="2400" baseline="-30000" dirty="0" smtClean="0">
                <a:cs typeface="Arial" charset="0"/>
              </a:rPr>
              <a:t>L</a:t>
            </a:r>
            <a:r>
              <a:rPr lang="en-US" altLang="zh-TW" sz="2400" dirty="0" smtClean="0"/>
              <a:t> and S</a:t>
            </a:r>
            <a:r>
              <a:rPr lang="en-US" altLang="zh-TW" sz="2400" baseline="-30000" dirty="0" smtClean="0"/>
              <a:t>R</a:t>
            </a:r>
            <a:r>
              <a:rPr lang="en-US" altLang="zh-TW" sz="2400" dirty="0" smtClean="0"/>
              <a:t>.  Denote these convex hulls by Hull(S</a:t>
            </a:r>
            <a:r>
              <a:rPr lang="en-US" altLang="zh-TW" sz="2400" baseline="-30000" dirty="0" smtClean="0">
                <a:cs typeface="Arial" charset="0"/>
              </a:rPr>
              <a:t>L</a:t>
            </a:r>
            <a:r>
              <a:rPr lang="en-US" altLang="zh-TW" sz="2400" dirty="0" smtClean="0"/>
              <a:t>) and Hull(S</a:t>
            </a:r>
            <a:r>
              <a:rPr lang="en-US" altLang="zh-TW" sz="2400" baseline="-30000" dirty="0" smtClean="0"/>
              <a:t>R</a:t>
            </a:r>
            <a:r>
              <a:rPr lang="en-US" altLang="zh-TW" sz="2400" dirty="0" smtClean="0"/>
              <a:t>) respectively.</a:t>
            </a:r>
          </a:p>
          <a:p>
            <a:pPr algn="just">
              <a:lnSpc>
                <a:spcPct val="90000"/>
              </a:lnSpc>
              <a:buNone/>
            </a:pPr>
            <a:r>
              <a:rPr lang="en-US" altLang="zh-TW" sz="2400" u="sng" dirty="0" smtClean="0">
                <a:solidFill>
                  <a:schemeClr val="hlink"/>
                </a:solidFill>
              </a:rPr>
              <a:t>Step 4:</a:t>
            </a:r>
            <a:r>
              <a:rPr lang="en-US" altLang="zh-TW" sz="2400" dirty="0" smtClean="0"/>
              <a:t> Apply the merging procedure to merge Hull(S</a:t>
            </a:r>
            <a:r>
              <a:rPr lang="en-US" altLang="zh-TW" sz="2400" baseline="-30000" dirty="0" smtClean="0">
                <a:cs typeface="Arial" charset="0"/>
              </a:rPr>
              <a:t>L</a:t>
            </a:r>
            <a:r>
              <a:rPr lang="en-US" altLang="zh-TW" sz="2400" dirty="0" smtClean="0"/>
              <a:t>) and Hull(S</a:t>
            </a:r>
            <a:r>
              <a:rPr lang="en-US" altLang="zh-TW" sz="2400" baseline="-30000" dirty="0" smtClean="0"/>
              <a:t>R</a:t>
            </a:r>
            <a:r>
              <a:rPr lang="en-US" altLang="zh-TW" sz="2400" dirty="0" smtClean="0"/>
              <a:t>) together to form a convex hull. </a:t>
            </a:r>
          </a:p>
          <a:p>
            <a:pPr algn="just"/>
            <a:r>
              <a:rPr lang="en-US" altLang="zh-TW" sz="2400" b="1" dirty="0" smtClean="0">
                <a:solidFill>
                  <a:srgbClr val="FF0000"/>
                </a:solidFill>
              </a:rPr>
              <a:t>Time complexity</a:t>
            </a:r>
            <a:r>
              <a:rPr lang="en-US" altLang="zh-TW" sz="2400" dirty="0" smtClean="0"/>
              <a:t>: </a:t>
            </a:r>
          </a:p>
          <a:p>
            <a:pPr algn="just">
              <a:buNone/>
            </a:pPr>
            <a:r>
              <a:rPr lang="en-US" altLang="zh-TW" sz="2400" dirty="0" smtClean="0"/>
              <a:t>   T(n) = 2T(n/2) + O(n)   = O(n log n)</a:t>
            </a:r>
          </a:p>
          <a:p>
            <a:pPr algn="just">
              <a:lnSpc>
                <a:spcPct val="90000"/>
              </a:lnSpc>
              <a:buNone/>
            </a:pPr>
            <a:endParaRPr lang="en-US" altLang="zh-TW" sz="2400" dirty="0" smtClean="0"/>
          </a:p>
          <a:p>
            <a:pPr algn="just" eaLnBrk="1" hangingPunct="1">
              <a:lnSpc>
                <a:spcPct val="90000"/>
              </a:lnSpc>
              <a:buFont typeface="Wingdings" pitchFamily="2" charset="2"/>
              <a:buNone/>
            </a:pPr>
            <a:endParaRPr lang="en-US" altLang="zh-TW" sz="2400" dirty="0" smtClean="0">
              <a:solidFill>
                <a:schemeClr val="hlink"/>
              </a:solidFill>
            </a:endParaRPr>
          </a:p>
          <a:p>
            <a:pPr eaLnBrk="1" hangingPunct="1">
              <a:lnSpc>
                <a:spcPct val="90000"/>
              </a:lnSpc>
              <a:buFont typeface="Wingdings" pitchFamily="2" charset="2"/>
              <a:buNone/>
            </a:pPr>
            <a:endParaRPr lang="en-US" altLang="zh-TW" sz="24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5"/>
          <p:cNvSpPr>
            <a:spLocks noGrp="1"/>
          </p:cNvSpPr>
          <p:nvPr>
            <p:ph type="sldNum" sz="quarter" idx="12"/>
          </p:nvPr>
        </p:nvSpPr>
        <p:spPr>
          <a:noFill/>
        </p:spPr>
        <p:txBody>
          <a:bodyPr/>
          <a:lstStyle/>
          <a:p>
            <a:r>
              <a:rPr lang="en-US" altLang="zh-TW"/>
              <a:t>5 -</a:t>
            </a:r>
            <a:fld id="{4D77F99B-FBD5-4E33-92B8-B427258A132A}" type="slidenum">
              <a:rPr lang="en-US" altLang="zh-TW"/>
              <a:pPr/>
              <a:t>38</a:t>
            </a:fld>
            <a:endParaRPr lang="en-US" altLang="zh-TW"/>
          </a:p>
        </p:txBody>
      </p:sp>
      <p:sp>
        <p:nvSpPr>
          <p:cNvPr id="31747" name="Rectangle 3"/>
          <p:cNvSpPr>
            <a:spLocks noGrp="1" noChangeArrowheads="1"/>
          </p:cNvSpPr>
          <p:nvPr>
            <p:ph type="body" idx="1"/>
          </p:nvPr>
        </p:nvSpPr>
        <p:spPr>
          <a:xfrm>
            <a:off x="762000" y="685800"/>
            <a:ext cx="7772400" cy="4114800"/>
          </a:xfrm>
        </p:spPr>
        <p:txBody>
          <a:bodyPr/>
          <a:lstStyle/>
          <a:p>
            <a:pPr eaLnBrk="1" hangingPunct="1"/>
            <a:r>
              <a:rPr lang="en-US" altLang="zh-TW" dirty="0" smtClean="0"/>
              <a:t>The divide-and-conquer strategy to solve the problem: </a:t>
            </a:r>
          </a:p>
        </p:txBody>
      </p:sp>
      <p:sp>
        <p:nvSpPr>
          <p:cNvPr id="31748" name="Rectangle 5"/>
          <p:cNvSpPr>
            <a:spLocks noChangeArrowheads="1"/>
          </p:cNvSpPr>
          <p:nvPr/>
        </p:nvSpPr>
        <p:spPr bwMode="auto">
          <a:xfrm>
            <a:off x="1933575" y="1966913"/>
            <a:ext cx="9144000" cy="0"/>
          </a:xfrm>
          <a:prstGeom prst="rect">
            <a:avLst/>
          </a:prstGeom>
          <a:noFill/>
          <a:ln w="9525">
            <a:noFill/>
            <a:miter lim="800000"/>
            <a:headEnd/>
            <a:tailEnd/>
          </a:ln>
        </p:spPr>
        <p:txBody>
          <a:bodyPr>
            <a:spAutoFit/>
          </a:bodyPr>
          <a:lstStyle/>
          <a:p>
            <a:endParaRPr lang="zh-TW" altLang="en-US"/>
          </a:p>
        </p:txBody>
      </p:sp>
      <p:pic>
        <p:nvPicPr>
          <p:cNvPr id="31749" name="Picture 4"/>
          <p:cNvPicPr>
            <a:picLocks noChangeAspect="1" noChangeArrowheads="1"/>
          </p:cNvPicPr>
          <p:nvPr/>
        </p:nvPicPr>
        <p:blipFill>
          <a:blip r:embed="rId2"/>
          <a:srcRect/>
          <a:stretch>
            <a:fillRect/>
          </a:stretch>
        </p:blipFill>
        <p:spPr bwMode="auto">
          <a:xfrm>
            <a:off x="685800" y="1447800"/>
            <a:ext cx="8077200" cy="4452938"/>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編號版面配置區 5"/>
          <p:cNvSpPr>
            <a:spLocks noGrp="1"/>
          </p:cNvSpPr>
          <p:nvPr>
            <p:ph type="sldNum" sz="quarter" idx="12"/>
          </p:nvPr>
        </p:nvSpPr>
        <p:spPr>
          <a:noFill/>
        </p:spPr>
        <p:txBody>
          <a:bodyPr/>
          <a:lstStyle/>
          <a:p>
            <a:r>
              <a:rPr lang="en-US" altLang="zh-TW"/>
              <a:t>5 -</a:t>
            </a:r>
            <a:fld id="{2F2EC3D6-74D2-4443-BE19-B4A89D0D386D}" type="slidenum">
              <a:rPr lang="en-US" altLang="zh-TW"/>
              <a:pPr/>
              <a:t>39</a:t>
            </a:fld>
            <a:endParaRPr lang="en-US" altLang="zh-TW"/>
          </a:p>
        </p:txBody>
      </p:sp>
      <p:sp>
        <p:nvSpPr>
          <p:cNvPr id="32771" name="Rectangle 3"/>
          <p:cNvSpPr>
            <a:spLocks noGrp="1" noChangeArrowheads="1"/>
          </p:cNvSpPr>
          <p:nvPr>
            <p:ph type="body" idx="1"/>
          </p:nvPr>
        </p:nvSpPr>
        <p:spPr>
          <a:xfrm>
            <a:off x="304800" y="609600"/>
            <a:ext cx="7772400" cy="4114800"/>
          </a:xfrm>
        </p:spPr>
        <p:txBody>
          <a:bodyPr>
            <a:normAutofit fontScale="92500" lnSpcReduction="20000"/>
          </a:bodyPr>
          <a:lstStyle/>
          <a:p>
            <a:pPr marL="609600" indent="-609600" eaLnBrk="1" hangingPunct="1">
              <a:lnSpc>
                <a:spcPct val="90000"/>
              </a:lnSpc>
            </a:pPr>
            <a:r>
              <a:rPr lang="en-US" altLang="zh-TW" sz="3000" b="1" u="sng" dirty="0" smtClean="0">
                <a:solidFill>
                  <a:srgbClr val="FF0000"/>
                </a:solidFill>
                <a:effectLst>
                  <a:outerShdw blurRad="38100" dist="38100" dir="2700000" algn="tl">
                    <a:srgbClr val="000000">
                      <a:alpha val="43137"/>
                    </a:srgbClr>
                  </a:outerShdw>
                </a:effectLst>
              </a:rPr>
              <a:t>The merging procedure:</a:t>
            </a:r>
            <a:r>
              <a:rPr lang="en-US" altLang="zh-TW" sz="3000" b="1" dirty="0" smtClean="0">
                <a:solidFill>
                  <a:srgbClr val="FF0000"/>
                </a:solidFill>
                <a:effectLst>
                  <a:outerShdw blurRad="38100" dist="38100" dir="2700000" algn="tl">
                    <a:srgbClr val="000000">
                      <a:alpha val="43137"/>
                    </a:srgbClr>
                  </a:outerShdw>
                </a:effectLst>
              </a:rPr>
              <a:t> </a:t>
            </a:r>
          </a:p>
          <a:p>
            <a:pPr marL="609600" indent="-609600" eaLnBrk="1" hangingPunct="1">
              <a:lnSpc>
                <a:spcPct val="90000"/>
              </a:lnSpc>
              <a:buSzTx/>
              <a:buFont typeface="Wingdings" pitchFamily="2" charset="2"/>
              <a:buAutoNum type="arabicPeriod"/>
            </a:pPr>
            <a:r>
              <a:rPr lang="en-US" altLang="zh-TW" sz="2800" dirty="0" smtClean="0"/>
              <a:t>Select an interior point p.</a:t>
            </a:r>
          </a:p>
          <a:p>
            <a:pPr marL="609600" indent="-609600" eaLnBrk="1" hangingPunct="1">
              <a:lnSpc>
                <a:spcPct val="90000"/>
              </a:lnSpc>
              <a:buSzTx/>
              <a:buFont typeface="Wingdings" pitchFamily="2" charset="2"/>
              <a:buAutoNum type="arabicPeriod"/>
            </a:pPr>
            <a:r>
              <a:rPr lang="en-US" altLang="zh-TW" sz="2800" dirty="0" smtClean="0"/>
              <a:t>There are 3 sequences of points which have increasing polar angles with respect to p.</a:t>
            </a:r>
          </a:p>
          <a:p>
            <a:pPr marL="609600" indent="-609600" eaLnBrk="1" hangingPunct="1">
              <a:lnSpc>
                <a:spcPct val="90000"/>
              </a:lnSpc>
              <a:buFont typeface="Wingdings" pitchFamily="2" charset="2"/>
              <a:buNone/>
            </a:pPr>
            <a:r>
              <a:rPr lang="en-US" altLang="zh-TW" sz="2800" dirty="0" smtClean="0"/>
              <a:t>	(1) g, h, </a:t>
            </a:r>
            <a:r>
              <a:rPr lang="en-US" altLang="zh-TW" sz="2800" dirty="0" err="1" smtClean="0"/>
              <a:t>i</a:t>
            </a:r>
            <a:r>
              <a:rPr lang="en-US" altLang="zh-TW" sz="2800" dirty="0" smtClean="0"/>
              <a:t>, j, k</a:t>
            </a:r>
          </a:p>
          <a:p>
            <a:pPr marL="609600" indent="-609600" eaLnBrk="1" hangingPunct="1">
              <a:lnSpc>
                <a:spcPct val="90000"/>
              </a:lnSpc>
              <a:buFont typeface="Wingdings" pitchFamily="2" charset="2"/>
              <a:buNone/>
            </a:pPr>
            <a:r>
              <a:rPr lang="en-US" altLang="zh-TW" sz="2800" dirty="0" smtClean="0"/>
              <a:t>	(2) a, b, c, d</a:t>
            </a:r>
          </a:p>
          <a:p>
            <a:pPr marL="609600" indent="-609600" eaLnBrk="1" hangingPunct="1">
              <a:lnSpc>
                <a:spcPct val="90000"/>
              </a:lnSpc>
              <a:buFont typeface="Wingdings" pitchFamily="2" charset="2"/>
              <a:buNone/>
            </a:pPr>
            <a:r>
              <a:rPr lang="en-US" altLang="zh-TW" sz="2800" dirty="0" smtClean="0"/>
              <a:t>	(3) f, e</a:t>
            </a:r>
          </a:p>
          <a:p>
            <a:pPr marL="609600" indent="-609600" eaLnBrk="1" hangingPunct="1">
              <a:lnSpc>
                <a:spcPct val="90000"/>
              </a:lnSpc>
              <a:buSzTx/>
              <a:buFont typeface="Wingdings" pitchFamily="2" charset="2"/>
              <a:buAutoNum type="arabicPeriod" startAt="3"/>
            </a:pPr>
            <a:r>
              <a:rPr lang="en-US" altLang="zh-TW" sz="2800" dirty="0" smtClean="0"/>
              <a:t>Merge these 3 sequences into 1 sequence:</a:t>
            </a:r>
          </a:p>
          <a:p>
            <a:pPr marL="609600" indent="-609600" eaLnBrk="1" hangingPunct="1">
              <a:lnSpc>
                <a:spcPct val="90000"/>
              </a:lnSpc>
              <a:buFont typeface="Wingdings" pitchFamily="2" charset="2"/>
              <a:buNone/>
            </a:pPr>
            <a:r>
              <a:rPr lang="en-US" altLang="zh-TW" sz="2800" dirty="0" smtClean="0"/>
              <a:t>	g, h, a, b, f, c, e, d, </a:t>
            </a:r>
            <a:r>
              <a:rPr lang="en-US" altLang="zh-TW" sz="2800" dirty="0" err="1" smtClean="0"/>
              <a:t>i</a:t>
            </a:r>
            <a:r>
              <a:rPr lang="en-US" altLang="zh-TW" sz="2800" dirty="0" smtClean="0"/>
              <a:t>, j, k.</a:t>
            </a:r>
          </a:p>
          <a:p>
            <a:pPr marL="609600" indent="-609600" eaLnBrk="1" hangingPunct="1">
              <a:lnSpc>
                <a:spcPct val="90000"/>
              </a:lnSpc>
              <a:buSzTx/>
              <a:buFont typeface="Wingdings" pitchFamily="2" charset="2"/>
              <a:buAutoNum type="arabicPeriod" startAt="4"/>
            </a:pPr>
            <a:r>
              <a:rPr lang="en-US" altLang="zh-TW" sz="2800" dirty="0" smtClean="0"/>
              <a:t>Apply </a:t>
            </a:r>
            <a:r>
              <a:rPr lang="en-US" altLang="zh-TW" sz="2800" u="sng" dirty="0" smtClean="0">
                <a:solidFill>
                  <a:schemeClr val="hlink"/>
                </a:solidFill>
              </a:rPr>
              <a:t>Graham scan</a:t>
            </a:r>
            <a:r>
              <a:rPr lang="en-US" altLang="zh-TW" sz="2800" dirty="0" smtClean="0"/>
              <a:t> to examine the points one by one and eliminate the points which cause </a:t>
            </a:r>
            <a:r>
              <a:rPr lang="en-US" altLang="zh-TW" sz="2800" u="sng" dirty="0" smtClean="0">
                <a:solidFill>
                  <a:schemeClr val="hlink"/>
                </a:solidFill>
              </a:rPr>
              <a:t>reflexive angles</a:t>
            </a:r>
            <a:r>
              <a:rPr lang="en-US" altLang="zh-TW" sz="2800" dirty="0" smtClean="0"/>
              <a:t>.</a:t>
            </a:r>
          </a:p>
          <a:p>
            <a:pPr marL="609600" indent="-609600" eaLnBrk="1" hangingPunct="1">
              <a:lnSpc>
                <a:spcPct val="90000"/>
              </a:lnSpc>
              <a:buFont typeface="Wingdings" pitchFamily="2" charset="2"/>
              <a:buNone/>
            </a:pPr>
            <a:r>
              <a:rPr lang="en-US" altLang="zh-TW" sz="2400" dirty="0" smtClean="0">
                <a:solidFill>
                  <a:srgbClr val="00CC00"/>
                </a:solidFill>
              </a:rPr>
              <a:t>                     </a:t>
            </a:r>
            <a:r>
              <a:rPr lang="en-US" altLang="zh-TW" sz="2000" dirty="0" smtClean="0">
                <a:solidFill>
                  <a:srgbClr val="00CC00"/>
                </a:solidFill>
              </a:rPr>
              <a:t>(See the example on the next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a:xfrm>
            <a:off x="685800" y="273050"/>
            <a:ext cx="8001000" cy="641350"/>
          </a:xfrm>
        </p:spPr>
        <p:txBody>
          <a:bodyPr>
            <a:normAutofit fontScale="90000"/>
          </a:bodyPr>
          <a:lstStyle/>
          <a:p>
            <a:pPr algn="ctr"/>
            <a:r>
              <a:rPr lang="en-US" b="1" dirty="0" smtClean="0">
                <a:solidFill>
                  <a:srgbClr val="FF0000"/>
                </a:solidFill>
                <a:effectLst>
                  <a:outerShdw blurRad="38100" dist="38100" dir="2700000" algn="tl">
                    <a:srgbClr val="000000">
                      <a:alpha val="43137"/>
                    </a:srgbClr>
                  </a:outerShdw>
                </a:effectLst>
              </a:rPr>
              <a:t>Convex Polygon</a:t>
            </a:r>
            <a:endParaRPr lang="en-US" b="1" dirty="0">
              <a:solidFill>
                <a:srgbClr val="FF0000"/>
              </a:solidFill>
              <a:effectLst>
                <a:outerShdw blurRad="38100" dist="38100" dir="2700000" algn="tl">
                  <a:srgbClr val="000000">
                    <a:alpha val="43137"/>
                  </a:srgbClr>
                </a:outerShdw>
              </a:effectLst>
            </a:endParaRPr>
          </a:p>
        </p:txBody>
      </p:sp>
      <p:sp>
        <p:nvSpPr>
          <p:cNvPr id="5" name="Text Placeholder 4"/>
          <p:cNvSpPr>
            <a:spLocks noGrp="1"/>
          </p:cNvSpPr>
          <p:nvPr>
            <p:ph type="body" idx="1"/>
          </p:nvPr>
        </p:nvSpPr>
        <p:spPr>
          <a:xfrm>
            <a:off x="838200" y="990600"/>
            <a:ext cx="3733800" cy="457200"/>
          </a:xfrm>
        </p:spPr>
        <p:txBody>
          <a:bodyPr/>
          <a:lstStyle/>
          <a:p>
            <a:pPr algn="ctr"/>
            <a:r>
              <a:rPr lang="en-US" dirty="0" smtClean="0"/>
              <a:t>Convex</a:t>
            </a:r>
            <a:endParaRPr lang="en-US" dirty="0"/>
          </a:p>
        </p:txBody>
      </p:sp>
      <p:sp>
        <p:nvSpPr>
          <p:cNvPr id="7" name="Text Placeholder 6"/>
          <p:cNvSpPr>
            <a:spLocks noGrp="1"/>
          </p:cNvSpPr>
          <p:nvPr>
            <p:ph type="body" sz="half" idx="3"/>
          </p:nvPr>
        </p:nvSpPr>
        <p:spPr>
          <a:xfrm>
            <a:off x="4953000" y="914400"/>
            <a:ext cx="3733800" cy="457200"/>
          </a:xfrm>
        </p:spPr>
        <p:txBody>
          <a:bodyPr/>
          <a:lstStyle/>
          <a:p>
            <a:pPr algn="ctr"/>
            <a:r>
              <a:rPr lang="en-US" dirty="0" smtClean="0"/>
              <a:t>Not Convex</a:t>
            </a:r>
            <a:endParaRPr lang="en-US" dirty="0"/>
          </a:p>
        </p:txBody>
      </p:sp>
      <p:sp>
        <p:nvSpPr>
          <p:cNvPr id="36" name="Footer Placeholder 35"/>
          <p:cNvSpPr>
            <a:spLocks noGrp="1"/>
          </p:cNvSpPr>
          <p:nvPr>
            <p:ph type="ftr" sz="quarter" idx="11"/>
          </p:nvPr>
        </p:nvSpPr>
        <p:spPr/>
        <p:txBody>
          <a:bodyPr/>
          <a:lstStyle/>
          <a:p>
            <a:r>
              <a:rPr lang="en-US" dirty="0" smtClean="0"/>
              <a:t>Prof. Bibhudatta Sahoo, Department of CSE, NIT Rourkela, India</a:t>
            </a:r>
            <a:endParaRPr lang="en-US" dirty="0"/>
          </a:p>
        </p:txBody>
      </p:sp>
      <p:sp>
        <p:nvSpPr>
          <p:cNvPr id="35" name="Slide Number Placeholder 34"/>
          <p:cNvSpPr>
            <a:spLocks noGrp="1"/>
          </p:cNvSpPr>
          <p:nvPr>
            <p:ph type="sldNum" sz="quarter" idx="12"/>
          </p:nvPr>
        </p:nvSpPr>
        <p:spPr/>
        <p:txBody>
          <a:bodyPr/>
          <a:lstStyle/>
          <a:p>
            <a:fld id="{A7262AAC-8228-4F48-A389-F777E1B7F37E}" type="slidenum">
              <a:rPr lang="en-US" smtClean="0"/>
              <a:pPr/>
              <a:t>4</a:t>
            </a:fld>
            <a:endParaRPr lang="en-US"/>
          </a:p>
        </p:txBody>
      </p:sp>
      <p:grpSp>
        <p:nvGrpSpPr>
          <p:cNvPr id="10" name="Group 40"/>
          <p:cNvGrpSpPr>
            <a:grpSpLocks noGrp="1"/>
          </p:cNvGrpSpPr>
          <p:nvPr>
            <p:ph sz="half" idx="2"/>
          </p:nvPr>
        </p:nvGrpSpPr>
        <p:grpSpPr bwMode="auto">
          <a:xfrm>
            <a:off x="5029200" y="1600200"/>
            <a:ext cx="3733800" cy="2438400"/>
            <a:chOff x="436" y="3748"/>
            <a:chExt cx="1960" cy="1534"/>
          </a:xfrm>
        </p:grpSpPr>
        <p:sp>
          <p:nvSpPr>
            <p:cNvPr id="11" name="Freeform 41"/>
            <p:cNvSpPr>
              <a:spLocks/>
            </p:cNvSpPr>
            <p:nvPr/>
          </p:nvSpPr>
          <p:spPr bwMode="auto">
            <a:xfrm>
              <a:off x="442" y="3769"/>
              <a:ext cx="1945" cy="1495"/>
            </a:xfrm>
            <a:custGeom>
              <a:avLst/>
              <a:gdLst/>
              <a:ahLst/>
              <a:cxnLst>
                <a:cxn ang="0">
                  <a:pos x="912" y="0"/>
                </a:cxn>
                <a:cxn ang="0">
                  <a:pos x="0" y="504"/>
                </a:cxn>
                <a:cxn ang="0">
                  <a:pos x="768" y="1494"/>
                </a:cxn>
                <a:cxn ang="0">
                  <a:pos x="1944" y="1092"/>
                </a:cxn>
                <a:cxn ang="0">
                  <a:pos x="660" y="954"/>
                </a:cxn>
                <a:cxn ang="0">
                  <a:pos x="1500" y="504"/>
                </a:cxn>
                <a:cxn ang="0">
                  <a:pos x="822" y="336"/>
                </a:cxn>
                <a:cxn ang="0">
                  <a:pos x="912" y="0"/>
                </a:cxn>
              </a:cxnLst>
              <a:rect l="0" t="0" r="r" b="b"/>
              <a:pathLst>
                <a:path w="1945" h="1495">
                  <a:moveTo>
                    <a:pt x="912" y="0"/>
                  </a:moveTo>
                  <a:lnTo>
                    <a:pt x="0" y="504"/>
                  </a:lnTo>
                  <a:lnTo>
                    <a:pt x="768" y="1494"/>
                  </a:lnTo>
                  <a:lnTo>
                    <a:pt x="1944" y="1092"/>
                  </a:lnTo>
                  <a:lnTo>
                    <a:pt x="660" y="954"/>
                  </a:lnTo>
                  <a:lnTo>
                    <a:pt x="1500" y="504"/>
                  </a:lnTo>
                  <a:lnTo>
                    <a:pt x="822" y="336"/>
                  </a:lnTo>
                  <a:lnTo>
                    <a:pt x="912" y="0"/>
                  </a:lnTo>
                </a:path>
              </a:pathLst>
            </a:custGeom>
            <a:solidFill>
              <a:srgbClr val="DADADA"/>
            </a:solidFill>
            <a:ln w="12700" cap="rnd" cmpd="sng">
              <a:solidFill>
                <a:schemeClr val="tx1"/>
              </a:solidFill>
              <a:prstDash val="solid"/>
              <a:round/>
              <a:headEnd type="none" w="med" len="med"/>
              <a:tailEnd type="none" w="med" len="med"/>
            </a:ln>
            <a:effectLst/>
          </p:spPr>
          <p:txBody>
            <a:bodyPr/>
            <a:lstStyle/>
            <a:p>
              <a:endParaRPr lang="en-US"/>
            </a:p>
          </p:txBody>
        </p:sp>
        <p:sp>
          <p:nvSpPr>
            <p:cNvPr id="12" name="Oval 42"/>
            <p:cNvSpPr>
              <a:spLocks noChangeArrowheads="1"/>
            </p:cNvSpPr>
            <p:nvPr/>
          </p:nvSpPr>
          <p:spPr bwMode="auto">
            <a:xfrm>
              <a:off x="2356" y="4840"/>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13" name="Oval 43"/>
            <p:cNvSpPr>
              <a:spLocks noChangeArrowheads="1"/>
            </p:cNvSpPr>
            <p:nvPr/>
          </p:nvSpPr>
          <p:spPr bwMode="auto">
            <a:xfrm>
              <a:off x="1096" y="4702"/>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14" name="Oval 44"/>
            <p:cNvSpPr>
              <a:spLocks noChangeArrowheads="1"/>
            </p:cNvSpPr>
            <p:nvPr/>
          </p:nvSpPr>
          <p:spPr bwMode="auto">
            <a:xfrm>
              <a:off x="1918" y="4258"/>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15" name="Oval 45"/>
            <p:cNvSpPr>
              <a:spLocks noChangeArrowheads="1"/>
            </p:cNvSpPr>
            <p:nvPr/>
          </p:nvSpPr>
          <p:spPr bwMode="auto">
            <a:xfrm>
              <a:off x="1246" y="4072"/>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16" name="Oval 46"/>
            <p:cNvSpPr>
              <a:spLocks noChangeArrowheads="1"/>
            </p:cNvSpPr>
            <p:nvPr/>
          </p:nvSpPr>
          <p:spPr bwMode="auto">
            <a:xfrm>
              <a:off x="1336" y="3748"/>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17" name="Oval 47"/>
            <p:cNvSpPr>
              <a:spLocks noChangeArrowheads="1"/>
            </p:cNvSpPr>
            <p:nvPr/>
          </p:nvSpPr>
          <p:spPr bwMode="auto">
            <a:xfrm>
              <a:off x="436" y="4252"/>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18" name="Oval 48"/>
            <p:cNvSpPr>
              <a:spLocks noChangeArrowheads="1"/>
            </p:cNvSpPr>
            <p:nvPr/>
          </p:nvSpPr>
          <p:spPr bwMode="auto">
            <a:xfrm>
              <a:off x="1198" y="5242"/>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19" name="Line 49"/>
            <p:cNvSpPr>
              <a:spLocks noChangeShapeType="1"/>
            </p:cNvSpPr>
            <p:nvPr/>
          </p:nvSpPr>
          <p:spPr bwMode="auto">
            <a:xfrm>
              <a:off x="1370" y="4301"/>
              <a:ext cx="274" cy="646"/>
            </a:xfrm>
            <a:prstGeom prst="line">
              <a:avLst/>
            </a:prstGeom>
            <a:noFill/>
            <a:ln w="12700">
              <a:solidFill>
                <a:schemeClr val="tx1"/>
              </a:solidFill>
              <a:round/>
              <a:headEnd/>
              <a:tailEnd/>
            </a:ln>
            <a:effectLst/>
          </p:spPr>
          <p:txBody>
            <a:bodyPr wrap="none" anchor="ctr"/>
            <a:lstStyle/>
            <a:p>
              <a:endParaRPr lang="en-US"/>
            </a:p>
          </p:txBody>
        </p:sp>
        <p:sp>
          <p:nvSpPr>
            <p:cNvPr id="20" name="Oval 50"/>
            <p:cNvSpPr>
              <a:spLocks noChangeArrowheads="1"/>
            </p:cNvSpPr>
            <p:nvPr/>
          </p:nvSpPr>
          <p:spPr bwMode="auto">
            <a:xfrm>
              <a:off x="1628" y="4938"/>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21" name="Oval 51"/>
            <p:cNvSpPr>
              <a:spLocks noChangeArrowheads="1"/>
            </p:cNvSpPr>
            <p:nvPr/>
          </p:nvSpPr>
          <p:spPr bwMode="auto">
            <a:xfrm>
              <a:off x="1334" y="4260"/>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grpSp>
      <p:grpSp>
        <p:nvGrpSpPr>
          <p:cNvPr id="23" name="Group 32"/>
          <p:cNvGrpSpPr>
            <a:grpSpLocks/>
          </p:cNvGrpSpPr>
          <p:nvPr/>
        </p:nvGrpSpPr>
        <p:grpSpPr bwMode="auto">
          <a:xfrm>
            <a:off x="914400" y="1447800"/>
            <a:ext cx="3568700" cy="2667000"/>
            <a:chOff x="438" y="3796"/>
            <a:chExt cx="2248" cy="1672"/>
          </a:xfrm>
        </p:grpSpPr>
        <p:sp>
          <p:nvSpPr>
            <p:cNvPr id="24" name="Freeform 33"/>
            <p:cNvSpPr>
              <a:spLocks/>
            </p:cNvSpPr>
            <p:nvPr/>
          </p:nvSpPr>
          <p:spPr bwMode="auto">
            <a:xfrm>
              <a:off x="462" y="3821"/>
              <a:ext cx="2205" cy="1629"/>
            </a:xfrm>
            <a:custGeom>
              <a:avLst/>
              <a:gdLst/>
              <a:ahLst/>
              <a:cxnLst>
                <a:cxn ang="0">
                  <a:pos x="620" y="1576"/>
                </a:cxn>
                <a:cxn ang="0">
                  <a:pos x="1436" y="1628"/>
                </a:cxn>
                <a:cxn ang="0">
                  <a:pos x="2204" y="1052"/>
                </a:cxn>
                <a:cxn ang="0">
                  <a:pos x="1964" y="284"/>
                </a:cxn>
                <a:cxn ang="0">
                  <a:pos x="956" y="0"/>
                </a:cxn>
                <a:cxn ang="0">
                  <a:pos x="192" y="236"/>
                </a:cxn>
                <a:cxn ang="0">
                  <a:pos x="0" y="908"/>
                </a:cxn>
                <a:cxn ang="0">
                  <a:pos x="188" y="1240"/>
                </a:cxn>
                <a:cxn ang="0">
                  <a:pos x="620" y="1576"/>
                </a:cxn>
              </a:cxnLst>
              <a:rect l="0" t="0" r="r" b="b"/>
              <a:pathLst>
                <a:path w="2205" h="1629">
                  <a:moveTo>
                    <a:pt x="620" y="1576"/>
                  </a:moveTo>
                  <a:lnTo>
                    <a:pt x="1436" y="1628"/>
                  </a:lnTo>
                  <a:lnTo>
                    <a:pt x="2204" y="1052"/>
                  </a:lnTo>
                  <a:lnTo>
                    <a:pt x="1964" y="284"/>
                  </a:lnTo>
                  <a:lnTo>
                    <a:pt x="956" y="0"/>
                  </a:lnTo>
                  <a:lnTo>
                    <a:pt x="192" y="236"/>
                  </a:lnTo>
                  <a:lnTo>
                    <a:pt x="0" y="908"/>
                  </a:lnTo>
                  <a:lnTo>
                    <a:pt x="188" y="1240"/>
                  </a:lnTo>
                  <a:lnTo>
                    <a:pt x="620" y="1576"/>
                  </a:lnTo>
                </a:path>
              </a:pathLst>
            </a:custGeom>
            <a:solidFill>
              <a:srgbClr val="DADADA"/>
            </a:solidFill>
            <a:ln w="12700" cap="rnd" cmpd="sng">
              <a:solidFill>
                <a:schemeClr val="tx1"/>
              </a:solidFill>
              <a:prstDash val="solid"/>
              <a:round/>
              <a:headEnd type="none" w="med" len="med"/>
              <a:tailEnd type="none" w="med" len="med"/>
            </a:ln>
            <a:effectLst/>
          </p:spPr>
          <p:txBody>
            <a:bodyPr/>
            <a:lstStyle/>
            <a:p>
              <a:endParaRPr lang="en-US"/>
            </a:p>
          </p:txBody>
        </p:sp>
        <p:sp>
          <p:nvSpPr>
            <p:cNvPr id="25" name="Oval 34"/>
            <p:cNvSpPr>
              <a:spLocks noChangeArrowheads="1"/>
            </p:cNvSpPr>
            <p:nvPr/>
          </p:nvSpPr>
          <p:spPr bwMode="auto">
            <a:xfrm>
              <a:off x="630" y="5044"/>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26" name="Oval 35"/>
            <p:cNvSpPr>
              <a:spLocks noChangeArrowheads="1"/>
            </p:cNvSpPr>
            <p:nvPr/>
          </p:nvSpPr>
          <p:spPr bwMode="auto">
            <a:xfrm>
              <a:off x="438" y="4708"/>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27" name="Oval 36"/>
            <p:cNvSpPr>
              <a:spLocks noChangeArrowheads="1"/>
            </p:cNvSpPr>
            <p:nvPr/>
          </p:nvSpPr>
          <p:spPr bwMode="auto">
            <a:xfrm>
              <a:off x="630" y="4036"/>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28" name="Oval 37"/>
            <p:cNvSpPr>
              <a:spLocks noChangeArrowheads="1"/>
            </p:cNvSpPr>
            <p:nvPr/>
          </p:nvSpPr>
          <p:spPr bwMode="auto">
            <a:xfrm>
              <a:off x="1398" y="3796"/>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29" name="Oval 38"/>
            <p:cNvSpPr>
              <a:spLocks noChangeArrowheads="1"/>
            </p:cNvSpPr>
            <p:nvPr/>
          </p:nvSpPr>
          <p:spPr bwMode="auto">
            <a:xfrm>
              <a:off x="2406" y="4084"/>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30" name="Oval 39"/>
            <p:cNvSpPr>
              <a:spLocks noChangeArrowheads="1"/>
            </p:cNvSpPr>
            <p:nvPr/>
          </p:nvSpPr>
          <p:spPr bwMode="auto">
            <a:xfrm>
              <a:off x="2646" y="4852"/>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31" name="Oval 40"/>
            <p:cNvSpPr>
              <a:spLocks noChangeArrowheads="1"/>
            </p:cNvSpPr>
            <p:nvPr/>
          </p:nvSpPr>
          <p:spPr bwMode="auto">
            <a:xfrm>
              <a:off x="1878" y="5428"/>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32" name="Oval 41"/>
            <p:cNvSpPr>
              <a:spLocks noChangeArrowheads="1"/>
            </p:cNvSpPr>
            <p:nvPr/>
          </p:nvSpPr>
          <p:spPr bwMode="auto">
            <a:xfrm>
              <a:off x="1062" y="5380"/>
              <a:ext cx="40" cy="40"/>
            </a:xfrm>
            <a:prstGeom prst="ellipse">
              <a:avLst/>
            </a:prstGeom>
            <a:solidFill>
              <a:schemeClr val="tx2"/>
            </a:solidFill>
            <a:ln w="12700">
              <a:solidFill>
                <a:schemeClr val="tx1"/>
              </a:solidFill>
              <a:round/>
              <a:headEnd/>
              <a:tailEnd/>
            </a:ln>
            <a:effectLst/>
          </p:spPr>
          <p:txBody>
            <a:bodyPr wrap="none" anchor="ctr"/>
            <a:lstStyle/>
            <a:p>
              <a:endParaRPr lang="en-US"/>
            </a:p>
          </p:txBody>
        </p:sp>
      </p:grpSp>
      <p:sp>
        <p:nvSpPr>
          <p:cNvPr id="34" name="TextBox 33"/>
          <p:cNvSpPr txBox="1"/>
          <p:nvPr/>
        </p:nvSpPr>
        <p:spPr>
          <a:xfrm>
            <a:off x="533400" y="4419600"/>
            <a:ext cx="8153400" cy="1661993"/>
          </a:xfrm>
          <a:prstGeom prst="rect">
            <a:avLst/>
          </a:prstGeom>
          <a:noFill/>
        </p:spPr>
        <p:txBody>
          <a:bodyPr wrap="square" rtlCol="0">
            <a:spAutoFit/>
          </a:bodyPr>
          <a:lstStyle/>
          <a:p>
            <a:pPr algn="just">
              <a:tabLst>
                <a:tab pos="914400" algn="l"/>
                <a:tab pos="4572000" algn="l"/>
              </a:tabLst>
            </a:pPr>
            <a:r>
              <a:rPr lang="en-US" sz="2800" dirty="0">
                <a:latin typeface="Calibri" pitchFamily="34" charset="0"/>
              </a:rPr>
              <a:t>A polygon is </a:t>
            </a:r>
            <a:r>
              <a:rPr lang="en-US" sz="2800" i="1" dirty="0">
                <a:latin typeface="Calibri" pitchFamily="34" charset="0"/>
              </a:rPr>
              <a:t>convex</a:t>
            </a:r>
            <a:r>
              <a:rPr lang="en-US" sz="2800" dirty="0">
                <a:latin typeface="Calibri" pitchFamily="34" charset="0"/>
              </a:rPr>
              <a:t> </a:t>
            </a:r>
            <a:r>
              <a:rPr lang="en-US" sz="2800" dirty="0" err="1">
                <a:latin typeface="Calibri" pitchFamily="34" charset="0"/>
              </a:rPr>
              <a:t>iff</a:t>
            </a:r>
            <a:r>
              <a:rPr lang="en-US" sz="2800" dirty="0">
                <a:latin typeface="Calibri" pitchFamily="34" charset="0"/>
              </a:rPr>
              <a:t> for any two points in the </a:t>
            </a:r>
            <a:r>
              <a:rPr lang="en-US" sz="2800" dirty="0" smtClean="0">
                <a:latin typeface="Calibri" pitchFamily="34" charset="0"/>
              </a:rPr>
              <a:t>polygon (</a:t>
            </a:r>
            <a:r>
              <a:rPr lang="en-US" sz="2800" dirty="0">
                <a:latin typeface="Calibri" pitchFamily="34" charset="0"/>
              </a:rPr>
              <a:t>interior </a:t>
            </a:r>
            <a:r>
              <a:rPr lang="en-US" sz="2800" dirty="0" smtClean="0">
                <a:latin typeface="Calibri" pitchFamily="34" charset="0"/>
                <a:sym typeface="Symbol"/>
              </a:rPr>
              <a:t> </a:t>
            </a:r>
            <a:r>
              <a:rPr lang="en-US" sz="2800" dirty="0" smtClean="0">
                <a:latin typeface="Calibri" pitchFamily="34" charset="0"/>
              </a:rPr>
              <a:t>boundary</a:t>
            </a:r>
            <a:r>
              <a:rPr lang="en-US" sz="2800" dirty="0">
                <a:latin typeface="Calibri" pitchFamily="34" charset="0"/>
              </a:rPr>
              <a:t>) the segment connecting the points </a:t>
            </a:r>
            <a:r>
              <a:rPr lang="en-US" sz="2800" dirty="0" smtClean="0">
                <a:latin typeface="Calibri" pitchFamily="34" charset="0"/>
              </a:rPr>
              <a:t>is entirely </a:t>
            </a:r>
            <a:r>
              <a:rPr lang="en-US" sz="2800" dirty="0">
                <a:latin typeface="Calibri" pitchFamily="34" charset="0"/>
              </a:rPr>
              <a:t>within the polygon.</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5"/>
          <p:cNvSpPr>
            <a:spLocks noGrp="1"/>
          </p:cNvSpPr>
          <p:nvPr>
            <p:ph type="sldNum" sz="quarter" idx="12"/>
          </p:nvPr>
        </p:nvSpPr>
        <p:spPr>
          <a:noFill/>
        </p:spPr>
        <p:txBody>
          <a:bodyPr/>
          <a:lstStyle/>
          <a:p>
            <a:r>
              <a:rPr lang="en-US" altLang="zh-TW"/>
              <a:t>5 -</a:t>
            </a:r>
            <a:fld id="{ABF5724D-B459-492D-9CC2-64715764B9A2}" type="slidenum">
              <a:rPr lang="en-US" altLang="zh-TW"/>
              <a:pPr/>
              <a:t>40</a:t>
            </a:fld>
            <a:endParaRPr lang="en-US" altLang="zh-TW"/>
          </a:p>
        </p:txBody>
      </p:sp>
      <p:sp>
        <p:nvSpPr>
          <p:cNvPr id="33795" name="Rectangle 3"/>
          <p:cNvSpPr>
            <a:spLocks noGrp="1" noChangeArrowheads="1"/>
          </p:cNvSpPr>
          <p:nvPr>
            <p:ph type="body" idx="1"/>
          </p:nvPr>
        </p:nvSpPr>
        <p:spPr>
          <a:xfrm>
            <a:off x="533400" y="762000"/>
            <a:ext cx="7772400" cy="4114800"/>
          </a:xfrm>
        </p:spPr>
        <p:txBody>
          <a:bodyPr/>
          <a:lstStyle/>
          <a:p>
            <a:pPr eaLnBrk="1" hangingPunct="1"/>
            <a:r>
              <a:rPr lang="en-US" altLang="zh-TW" smtClean="0"/>
              <a:t>e.g. points b and f need to be deleted. </a:t>
            </a:r>
          </a:p>
          <a:p>
            <a:pPr eaLnBrk="1" hangingPunct="1"/>
            <a:endParaRPr lang="en-US" altLang="zh-TW" smtClean="0"/>
          </a:p>
        </p:txBody>
      </p:sp>
      <p:pic>
        <p:nvPicPr>
          <p:cNvPr id="33796" name="Picture 4"/>
          <p:cNvPicPr>
            <a:picLocks noChangeAspect="1" noChangeArrowheads="1"/>
          </p:cNvPicPr>
          <p:nvPr/>
        </p:nvPicPr>
        <p:blipFill>
          <a:blip r:embed="rId2"/>
          <a:srcRect/>
          <a:stretch>
            <a:fillRect/>
          </a:stretch>
        </p:blipFill>
        <p:spPr bwMode="auto">
          <a:xfrm>
            <a:off x="838200" y="1371600"/>
            <a:ext cx="3505200" cy="2652713"/>
          </a:xfrm>
          <a:prstGeom prst="rect">
            <a:avLst/>
          </a:prstGeom>
          <a:noFill/>
          <a:ln w="9525">
            <a:noFill/>
            <a:miter lim="800000"/>
            <a:headEnd/>
            <a:tailEnd/>
          </a:ln>
        </p:spPr>
      </p:pic>
      <p:sp>
        <p:nvSpPr>
          <p:cNvPr id="33797" name="Rectangle 6"/>
          <p:cNvSpPr>
            <a:spLocks noChangeArrowheads="1"/>
          </p:cNvSpPr>
          <p:nvPr/>
        </p:nvSpPr>
        <p:spPr bwMode="auto">
          <a:xfrm>
            <a:off x="2257425" y="2133600"/>
            <a:ext cx="9144000" cy="0"/>
          </a:xfrm>
          <a:prstGeom prst="rect">
            <a:avLst/>
          </a:prstGeom>
          <a:noFill/>
          <a:ln w="9525">
            <a:noFill/>
            <a:miter lim="800000"/>
            <a:headEnd/>
            <a:tailEnd/>
          </a:ln>
        </p:spPr>
        <p:txBody>
          <a:bodyPr>
            <a:spAutoFit/>
          </a:bodyPr>
          <a:lstStyle/>
          <a:p>
            <a:endParaRPr lang="zh-TW" altLang="en-US"/>
          </a:p>
        </p:txBody>
      </p:sp>
      <p:pic>
        <p:nvPicPr>
          <p:cNvPr id="33798" name="Picture 5"/>
          <p:cNvPicPr>
            <a:picLocks noChangeAspect="1" noChangeArrowheads="1"/>
          </p:cNvPicPr>
          <p:nvPr/>
        </p:nvPicPr>
        <p:blipFill>
          <a:blip r:embed="rId3"/>
          <a:srcRect/>
          <a:stretch>
            <a:fillRect/>
          </a:stretch>
        </p:blipFill>
        <p:spPr bwMode="auto">
          <a:xfrm>
            <a:off x="3810000" y="2971800"/>
            <a:ext cx="4800600" cy="3457575"/>
          </a:xfrm>
          <a:prstGeom prst="rect">
            <a:avLst/>
          </a:prstGeom>
          <a:noFill/>
          <a:ln w="9525">
            <a:noFill/>
            <a:miter lim="800000"/>
            <a:headEnd/>
            <a:tailEnd/>
          </a:ln>
        </p:spPr>
      </p:pic>
      <p:sp>
        <p:nvSpPr>
          <p:cNvPr id="33799" name="Text Box 7"/>
          <p:cNvSpPr txBox="1">
            <a:spLocks noChangeArrowheads="1"/>
          </p:cNvSpPr>
          <p:nvPr/>
        </p:nvSpPr>
        <p:spPr bwMode="auto">
          <a:xfrm>
            <a:off x="5562600" y="2667000"/>
            <a:ext cx="1752600" cy="457200"/>
          </a:xfrm>
          <a:prstGeom prst="rect">
            <a:avLst/>
          </a:prstGeom>
          <a:noFill/>
          <a:ln w="9525">
            <a:noFill/>
            <a:miter lim="800000"/>
            <a:headEnd/>
            <a:tailEnd/>
          </a:ln>
        </p:spPr>
        <p:txBody>
          <a:bodyPr>
            <a:spAutoFit/>
          </a:bodyPr>
          <a:lstStyle/>
          <a:p>
            <a:pPr>
              <a:spcBef>
                <a:spcPct val="50000"/>
              </a:spcBef>
            </a:pPr>
            <a:r>
              <a:rPr lang="en-US" altLang="zh-TW"/>
              <a:t>Final result: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5"/>
          <p:cNvSpPr>
            <a:spLocks noGrp="1"/>
          </p:cNvSpPr>
          <p:nvPr>
            <p:ph type="sldNum" sz="quarter" idx="12"/>
          </p:nvPr>
        </p:nvSpPr>
        <p:spPr>
          <a:noFill/>
        </p:spPr>
        <p:txBody>
          <a:bodyPr/>
          <a:lstStyle/>
          <a:p>
            <a:r>
              <a:rPr lang="en-US" altLang="zh-TW"/>
              <a:t>5 -</a:t>
            </a:r>
            <a:fld id="{ED1C9E57-1932-4DC6-B49B-5D52DB5F5ACB}" type="slidenum">
              <a:rPr lang="en-US" altLang="zh-TW"/>
              <a:pPr/>
              <a:t>41</a:t>
            </a:fld>
            <a:endParaRPr lang="en-US" altLang="zh-TW"/>
          </a:p>
        </p:txBody>
      </p:sp>
      <p:sp>
        <p:nvSpPr>
          <p:cNvPr id="34819" name="Rectangle 2"/>
          <p:cNvSpPr>
            <a:spLocks noGrp="1" noChangeArrowheads="1"/>
          </p:cNvSpPr>
          <p:nvPr>
            <p:ph type="title"/>
          </p:nvPr>
        </p:nvSpPr>
        <p:spPr>
          <a:xfrm>
            <a:off x="609600" y="381000"/>
            <a:ext cx="8029575" cy="838200"/>
          </a:xfrm>
        </p:spPr>
        <p:txBody>
          <a:bodyPr/>
          <a:lstStyle/>
          <a:p>
            <a:pPr eaLnBrk="1" hangingPunct="1"/>
            <a:r>
              <a:rPr lang="en-US" altLang="zh-TW" sz="3600" smtClean="0">
                <a:latin typeface="Arial" charset="0"/>
                <a:cs typeface="Arial" charset="0"/>
              </a:rPr>
              <a:t>Divide-and-conquer for convex hull</a:t>
            </a:r>
            <a:endParaRPr lang="en-US" altLang="zh-TW" sz="3600" smtClean="0"/>
          </a:p>
        </p:txBody>
      </p:sp>
      <p:sp>
        <p:nvSpPr>
          <p:cNvPr id="34820" name="Rectangle 3"/>
          <p:cNvSpPr>
            <a:spLocks noGrp="1" noChangeArrowheads="1"/>
          </p:cNvSpPr>
          <p:nvPr>
            <p:ph type="body" idx="1"/>
          </p:nvPr>
        </p:nvSpPr>
        <p:spPr/>
        <p:txBody>
          <a:bodyPr>
            <a:normAutofit/>
          </a:bodyPr>
          <a:lstStyle/>
          <a:p>
            <a:pPr lvl="1">
              <a:lnSpc>
                <a:spcPct val="90000"/>
              </a:lnSpc>
            </a:pPr>
            <a:r>
              <a:rPr lang="en-US" altLang="zh-TW" b="1" dirty="0" smtClean="0">
                <a:solidFill>
                  <a:srgbClr val="FF0000"/>
                </a:solidFill>
              </a:rPr>
              <a:t>Input :</a:t>
            </a:r>
            <a:r>
              <a:rPr lang="en-US" altLang="zh-TW" dirty="0" smtClean="0"/>
              <a:t> A set S of planar points</a:t>
            </a:r>
            <a:endParaRPr lang="en-US" altLang="zh-TW" dirty="0" smtClean="0">
              <a:solidFill>
                <a:schemeClr val="hlink"/>
              </a:solidFill>
            </a:endParaRPr>
          </a:p>
          <a:p>
            <a:pPr lvl="1">
              <a:lnSpc>
                <a:spcPct val="90000"/>
              </a:lnSpc>
            </a:pPr>
            <a:r>
              <a:rPr lang="en-US" altLang="zh-TW" dirty="0" smtClean="0">
                <a:solidFill>
                  <a:srgbClr val="FF0000"/>
                </a:solidFill>
                <a:effectLst>
                  <a:outerShdw blurRad="38100" dist="38100" dir="2700000" algn="tl">
                    <a:srgbClr val="000000">
                      <a:alpha val="43137"/>
                    </a:srgbClr>
                  </a:outerShdw>
                </a:effectLst>
              </a:rPr>
              <a:t>Output </a:t>
            </a:r>
            <a:r>
              <a:rPr lang="en-US" altLang="zh-TW" dirty="0" smtClean="0">
                <a:solidFill>
                  <a:schemeClr val="hlink"/>
                </a:solidFill>
                <a:effectLst>
                  <a:outerShdw blurRad="38100" dist="38100" dir="2700000" algn="tl">
                    <a:srgbClr val="000000">
                      <a:alpha val="43137"/>
                    </a:srgbClr>
                  </a:outerShdw>
                </a:effectLst>
              </a:rPr>
              <a:t>:</a:t>
            </a:r>
            <a:r>
              <a:rPr lang="en-US" altLang="zh-TW" dirty="0" smtClean="0">
                <a:effectLst>
                  <a:outerShdw blurRad="38100" dist="38100" dir="2700000" algn="tl">
                    <a:srgbClr val="000000">
                      <a:alpha val="43137"/>
                    </a:srgbClr>
                  </a:outerShdw>
                </a:effectLst>
              </a:rPr>
              <a:t> </a:t>
            </a:r>
            <a:r>
              <a:rPr lang="en-US" altLang="zh-TW" dirty="0" smtClean="0"/>
              <a:t>A convex hull for S</a:t>
            </a:r>
            <a:endParaRPr lang="en-US" altLang="zh-TW" u="sng" dirty="0" smtClean="0">
              <a:solidFill>
                <a:schemeClr val="hlink"/>
              </a:solidFill>
            </a:endParaRPr>
          </a:p>
          <a:p>
            <a:pPr algn="just" eaLnBrk="1" hangingPunct="1">
              <a:lnSpc>
                <a:spcPct val="90000"/>
              </a:lnSpc>
              <a:buFont typeface="Wingdings" pitchFamily="2" charset="2"/>
              <a:buNone/>
            </a:pPr>
            <a:r>
              <a:rPr lang="en-US" altLang="zh-TW" sz="2400" u="sng" dirty="0" smtClean="0">
                <a:solidFill>
                  <a:schemeClr val="hlink"/>
                </a:solidFill>
              </a:rPr>
              <a:t>Step 1:</a:t>
            </a:r>
            <a:r>
              <a:rPr lang="en-US" altLang="zh-TW" sz="2400" dirty="0" smtClean="0"/>
              <a:t> If S contains no more than five points, use exhaustive searching to find the convex hull and return.</a:t>
            </a:r>
            <a:endParaRPr lang="en-US" altLang="zh-TW" sz="2400" u="sng" dirty="0" smtClean="0">
              <a:solidFill>
                <a:schemeClr val="hlink"/>
              </a:solidFill>
            </a:endParaRPr>
          </a:p>
          <a:p>
            <a:pPr algn="just" eaLnBrk="1" hangingPunct="1">
              <a:lnSpc>
                <a:spcPct val="90000"/>
              </a:lnSpc>
              <a:buFont typeface="Wingdings" pitchFamily="2" charset="2"/>
              <a:buNone/>
            </a:pPr>
            <a:r>
              <a:rPr lang="en-US" altLang="zh-TW" sz="2400" u="sng" dirty="0" smtClean="0">
                <a:solidFill>
                  <a:schemeClr val="hlink"/>
                </a:solidFill>
              </a:rPr>
              <a:t>Step 2:</a:t>
            </a:r>
            <a:r>
              <a:rPr lang="en-US" altLang="zh-TW" sz="2400" dirty="0" smtClean="0"/>
              <a:t> Find a median line perpendicular to the X-axis which divides S into S</a:t>
            </a:r>
            <a:r>
              <a:rPr lang="en-US" altLang="zh-TW" sz="2400" baseline="-30000" dirty="0" smtClean="0">
                <a:cs typeface="Arial" charset="0"/>
              </a:rPr>
              <a:t>L</a:t>
            </a:r>
            <a:r>
              <a:rPr lang="en-US" altLang="zh-TW" sz="2400" dirty="0" smtClean="0"/>
              <a:t> and S</a:t>
            </a:r>
            <a:r>
              <a:rPr lang="en-US" altLang="zh-TW" sz="2400" baseline="-30000" dirty="0" smtClean="0"/>
              <a:t>R</a:t>
            </a:r>
            <a:r>
              <a:rPr lang="en-US" altLang="zh-TW" sz="2400" baseline="-30000" dirty="0" smtClean="0">
                <a:cs typeface="Arial" charset="0"/>
              </a:rPr>
              <a:t> </a:t>
            </a:r>
            <a:r>
              <a:rPr lang="en-US" altLang="zh-TW" sz="2400" dirty="0" smtClean="0"/>
              <a:t>;  S</a:t>
            </a:r>
            <a:r>
              <a:rPr lang="en-US" altLang="zh-TW" sz="2400" baseline="-30000" dirty="0" smtClean="0">
                <a:cs typeface="Arial" charset="0"/>
              </a:rPr>
              <a:t>L</a:t>
            </a:r>
            <a:r>
              <a:rPr lang="en-US" altLang="zh-TW" sz="2400" dirty="0" smtClean="0"/>
              <a:t> lies to the left of S</a:t>
            </a:r>
            <a:r>
              <a:rPr lang="en-US" altLang="zh-TW" sz="2400" baseline="-30000" dirty="0" smtClean="0"/>
              <a:t>R</a:t>
            </a:r>
            <a:r>
              <a:rPr lang="en-US" altLang="zh-TW" sz="2400" baseline="-30000" dirty="0" smtClean="0">
                <a:cs typeface="Arial" charset="0"/>
              </a:rPr>
              <a:t> </a:t>
            </a:r>
            <a:r>
              <a:rPr lang="en-US" altLang="zh-TW" sz="2400" dirty="0" smtClean="0"/>
              <a:t>.</a:t>
            </a:r>
            <a:endParaRPr lang="en-US" altLang="zh-TW" sz="2400" u="sng" dirty="0" smtClean="0"/>
          </a:p>
          <a:p>
            <a:pPr algn="just" eaLnBrk="1" hangingPunct="1">
              <a:lnSpc>
                <a:spcPct val="90000"/>
              </a:lnSpc>
              <a:buFont typeface="Wingdings" pitchFamily="2" charset="2"/>
              <a:buNone/>
            </a:pPr>
            <a:r>
              <a:rPr lang="en-US" altLang="zh-TW" sz="2400" u="sng" dirty="0" smtClean="0">
                <a:solidFill>
                  <a:schemeClr val="hlink"/>
                </a:solidFill>
              </a:rPr>
              <a:t>Step 3:</a:t>
            </a:r>
            <a:r>
              <a:rPr lang="en-US" altLang="zh-TW" sz="2400" dirty="0" smtClean="0"/>
              <a:t> Recursively construct convex hulls for S</a:t>
            </a:r>
            <a:r>
              <a:rPr lang="en-US" altLang="zh-TW" sz="2400" baseline="-30000" dirty="0" smtClean="0">
                <a:cs typeface="Arial" charset="0"/>
              </a:rPr>
              <a:t>L</a:t>
            </a:r>
            <a:r>
              <a:rPr lang="en-US" altLang="zh-TW" sz="2400" dirty="0" smtClean="0"/>
              <a:t> and S</a:t>
            </a:r>
            <a:r>
              <a:rPr lang="en-US" altLang="zh-TW" sz="2400" baseline="-30000" dirty="0" smtClean="0"/>
              <a:t>R</a:t>
            </a:r>
            <a:r>
              <a:rPr lang="en-US" altLang="zh-TW" sz="2400" dirty="0" smtClean="0"/>
              <a:t>.  Denote these convex hulls by Hull(S</a:t>
            </a:r>
            <a:r>
              <a:rPr lang="en-US" altLang="zh-TW" sz="2400" baseline="-30000" dirty="0" smtClean="0">
                <a:cs typeface="Arial" charset="0"/>
              </a:rPr>
              <a:t>L</a:t>
            </a:r>
            <a:r>
              <a:rPr lang="en-US" altLang="zh-TW" sz="2400" dirty="0" smtClean="0"/>
              <a:t>) and Hull(S</a:t>
            </a:r>
            <a:r>
              <a:rPr lang="en-US" altLang="zh-TW" sz="2400" baseline="-30000" dirty="0" smtClean="0"/>
              <a:t>R</a:t>
            </a:r>
            <a:r>
              <a:rPr lang="en-US" altLang="zh-TW" sz="2400" dirty="0" smtClean="0"/>
              <a:t>) respectively.</a:t>
            </a:r>
          </a:p>
          <a:p>
            <a:pPr algn="just">
              <a:lnSpc>
                <a:spcPct val="90000"/>
              </a:lnSpc>
              <a:buNone/>
            </a:pPr>
            <a:r>
              <a:rPr lang="en-US" altLang="zh-TW" sz="2400" u="sng" dirty="0" smtClean="0">
                <a:solidFill>
                  <a:schemeClr val="hlink"/>
                </a:solidFill>
              </a:rPr>
              <a:t>Step 4:</a:t>
            </a:r>
            <a:r>
              <a:rPr lang="en-US" altLang="zh-TW" sz="2400" dirty="0" smtClean="0"/>
              <a:t> Apply the merging procedure to merge Hull(S</a:t>
            </a:r>
            <a:r>
              <a:rPr lang="en-US" altLang="zh-TW" sz="2400" baseline="-30000" dirty="0" smtClean="0">
                <a:cs typeface="Arial" charset="0"/>
              </a:rPr>
              <a:t>L</a:t>
            </a:r>
            <a:r>
              <a:rPr lang="en-US" altLang="zh-TW" sz="2400" dirty="0" smtClean="0"/>
              <a:t>) and Hull(S</a:t>
            </a:r>
            <a:r>
              <a:rPr lang="en-US" altLang="zh-TW" sz="2400" baseline="-30000" dirty="0" smtClean="0"/>
              <a:t>R</a:t>
            </a:r>
            <a:r>
              <a:rPr lang="en-US" altLang="zh-TW" sz="2400" dirty="0" smtClean="0"/>
              <a:t>) together to form a convex hull. </a:t>
            </a:r>
          </a:p>
          <a:p>
            <a:pPr algn="just"/>
            <a:r>
              <a:rPr lang="en-US" altLang="zh-TW" sz="2400" b="1" dirty="0" smtClean="0">
                <a:solidFill>
                  <a:srgbClr val="FF0000"/>
                </a:solidFill>
              </a:rPr>
              <a:t>Time complexity</a:t>
            </a:r>
            <a:r>
              <a:rPr lang="en-US" altLang="zh-TW" sz="2400" dirty="0" smtClean="0"/>
              <a:t>: </a:t>
            </a:r>
          </a:p>
          <a:p>
            <a:pPr algn="just">
              <a:buNone/>
            </a:pPr>
            <a:r>
              <a:rPr lang="en-US" altLang="zh-TW" sz="2400" dirty="0" smtClean="0"/>
              <a:t>   T(n) = 2T(n/2) + O(n)   = O(n log n)</a:t>
            </a:r>
          </a:p>
          <a:p>
            <a:pPr algn="just">
              <a:lnSpc>
                <a:spcPct val="90000"/>
              </a:lnSpc>
              <a:buNone/>
            </a:pPr>
            <a:endParaRPr lang="en-US" altLang="zh-TW" sz="2400" dirty="0" smtClean="0"/>
          </a:p>
          <a:p>
            <a:pPr algn="just" eaLnBrk="1" hangingPunct="1">
              <a:lnSpc>
                <a:spcPct val="90000"/>
              </a:lnSpc>
              <a:buFont typeface="Wingdings" pitchFamily="2" charset="2"/>
              <a:buNone/>
            </a:pPr>
            <a:endParaRPr lang="en-US" altLang="zh-TW" sz="2400" dirty="0" smtClean="0">
              <a:solidFill>
                <a:schemeClr val="hlink"/>
              </a:solidFill>
            </a:endParaRPr>
          </a:p>
          <a:p>
            <a:pPr eaLnBrk="1" hangingPunct="1">
              <a:lnSpc>
                <a:spcPct val="90000"/>
              </a:lnSpc>
              <a:buFont typeface="Wingdings" pitchFamily="2" charset="2"/>
              <a:buNone/>
            </a:pPr>
            <a:endParaRPr lang="en-US" altLang="zh-TW" sz="24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Convex Hull - Divide and Conquer</a:t>
            </a:r>
          </a:p>
        </p:txBody>
      </p:sp>
      <p:sp>
        <p:nvSpPr>
          <p:cNvPr id="80899" name="Rectangle 3" descr="Rectangle: Click to edit Master text styles&#10;Second level&#10;Third level&#10;Fourth level&#10;Fifth level"/>
          <p:cNvSpPr>
            <a:spLocks noGrp="1" noChangeArrowheads="1"/>
          </p:cNvSpPr>
          <p:nvPr>
            <p:ph type="body" idx="1"/>
          </p:nvPr>
        </p:nvSpPr>
        <p:spPr>
          <a:xfrm>
            <a:off x="381000" y="1828800"/>
            <a:ext cx="5181600" cy="2590800"/>
          </a:xfrm>
        </p:spPr>
        <p:txBody>
          <a:bodyPr/>
          <a:lstStyle/>
          <a:p>
            <a:pPr>
              <a:lnSpc>
                <a:spcPct val="80000"/>
              </a:lnSpc>
            </a:pPr>
            <a:r>
              <a:rPr lang="en-US" sz="2400"/>
              <a:t>Algorithm:</a:t>
            </a:r>
          </a:p>
          <a:p>
            <a:pPr lvl="1">
              <a:lnSpc>
                <a:spcPct val="80000"/>
              </a:lnSpc>
            </a:pPr>
            <a:r>
              <a:rPr lang="en-US" sz="2000"/>
              <a:t>Find a point with a median x coordinate (time: O(</a:t>
            </a:r>
            <a:r>
              <a:rPr lang="en-US" sz="2000" i="1"/>
              <a:t>n</a:t>
            </a:r>
            <a:r>
              <a:rPr lang="en-US" sz="2000"/>
              <a:t>))</a:t>
            </a:r>
          </a:p>
          <a:p>
            <a:pPr lvl="1">
              <a:lnSpc>
                <a:spcPct val="80000"/>
              </a:lnSpc>
            </a:pPr>
            <a:r>
              <a:rPr lang="en-US" sz="2000"/>
              <a:t>Compute the convex hull of each half (recursive execution)</a:t>
            </a:r>
          </a:p>
          <a:p>
            <a:pPr lvl="1">
              <a:lnSpc>
                <a:spcPct val="80000"/>
              </a:lnSpc>
            </a:pPr>
            <a:r>
              <a:rPr lang="en-US" sz="2000"/>
              <a:t>Combine the two convex hulls by finding common tangents.</a:t>
            </a:r>
          </a:p>
          <a:p>
            <a:pPr lvl="1">
              <a:lnSpc>
                <a:spcPct val="80000"/>
              </a:lnSpc>
              <a:buFont typeface="Wingdings" pitchFamily="2" charset="2"/>
              <a:buNone/>
            </a:pPr>
            <a:r>
              <a:rPr lang="en-US" sz="2000">
                <a:solidFill>
                  <a:schemeClr val="tx2"/>
                </a:solidFill>
              </a:rPr>
              <a:t>	Can be done in O(</a:t>
            </a:r>
            <a:r>
              <a:rPr lang="en-US" sz="2000" i="1">
                <a:solidFill>
                  <a:schemeClr val="tx2"/>
                </a:solidFill>
              </a:rPr>
              <a:t>n</a:t>
            </a:r>
            <a:r>
              <a:rPr lang="en-US" sz="2000">
                <a:solidFill>
                  <a:schemeClr val="tx2"/>
                </a:solidFill>
              </a:rPr>
              <a:t>)</a:t>
            </a:r>
          </a:p>
        </p:txBody>
      </p:sp>
      <p:sp>
        <p:nvSpPr>
          <p:cNvPr id="80900" name="Freeform 4"/>
          <p:cNvSpPr>
            <a:spLocks/>
          </p:cNvSpPr>
          <p:nvPr/>
        </p:nvSpPr>
        <p:spPr bwMode="auto">
          <a:xfrm>
            <a:off x="7467600" y="2209800"/>
            <a:ext cx="685800" cy="1828800"/>
          </a:xfrm>
          <a:custGeom>
            <a:avLst/>
            <a:gdLst/>
            <a:ahLst/>
            <a:cxnLst>
              <a:cxn ang="0">
                <a:pos x="0" y="0"/>
              </a:cxn>
              <a:cxn ang="0">
                <a:pos x="432" y="384"/>
              </a:cxn>
              <a:cxn ang="0">
                <a:pos x="336" y="816"/>
              </a:cxn>
              <a:cxn ang="0">
                <a:pos x="96" y="1152"/>
              </a:cxn>
              <a:cxn ang="0">
                <a:pos x="48" y="816"/>
              </a:cxn>
              <a:cxn ang="0">
                <a:pos x="0" y="0"/>
              </a:cxn>
            </a:cxnLst>
            <a:rect l="0" t="0" r="r" b="b"/>
            <a:pathLst>
              <a:path w="432" h="1152">
                <a:moveTo>
                  <a:pt x="0" y="0"/>
                </a:moveTo>
                <a:lnTo>
                  <a:pt x="432" y="384"/>
                </a:lnTo>
                <a:lnTo>
                  <a:pt x="336" y="816"/>
                </a:lnTo>
                <a:lnTo>
                  <a:pt x="96" y="1152"/>
                </a:lnTo>
                <a:lnTo>
                  <a:pt x="48" y="816"/>
                </a:lnTo>
                <a:lnTo>
                  <a:pt x="0" y="0"/>
                </a:lnTo>
                <a:close/>
              </a:path>
            </a:pathLst>
          </a:custGeom>
          <a:noFill/>
          <a:ln w="31750">
            <a:solidFill>
              <a:schemeClr val="folHlink"/>
            </a:solidFill>
            <a:round/>
            <a:headEnd/>
            <a:tailEnd/>
          </a:ln>
          <a:effectLst/>
        </p:spPr>
        <p:txBody>
          <a:bodyPr/>
          <a:lstStyle/>
          <a:p>
            <a:endParaRPr lang="en-US"/>
          </a:p>
        </p:txBody>
      </p:sp>
      <p:sp>
        <p:nvSpPr>
          <p:cNvPr id="80901" name="Freeform 5"/>
          <p:cNvSpPr>
            <a:spLocks/>
          </p:cNvSpPr>
          <p:nvPr/>
        </p:nvSpPr>
        <p:spPr bwMode="auto">
          <a:xfrm>
            <a:off x="6248400" y="2286000"/>
            <a:ext cx="942975" cy="1371600"/>
          </a:xfrm>
          <a:custGeom>
            <a:avLst/>
            <a:gdLst/>
            <a:ahLst/>
            <a:cxnLst>
              <a:cxn ang="0">
                <a:pos x="0" y="384"/>
              </a:cxn>
              <a:cxn ang="0">
                <a:pos x="336" y="0"/>
              </a:cxn>
              <a:cxn ang="0">
                <a:pos x="594" y="676"/>
              </a:cxn>
              <a:cxn ang="0">
                <a:pos x="480" y="864"/>
              </a:cxn>
              <a:cxn ang="0">
                <a:pos x="48" y="768"/>
              </a:cxn>
              <a:cxn ang="0">
                <a:pos x="0" y="384"/>
              </a:cxn>
            </a:cxnLst>
            <a:rect l="0" t="0" r="r" b="b"/>
            <a:pathLst>
              <a:path w="594" h="864">
                <a:moveTo>
                  <a:pt x="0" y="384"/>
                </a:moveTo>
                <a:lnTo>
                  <a:pt x="336" y="0"/>
                </a:lnTo>
                <a:lnTo>
                  <a:pt x="594" y="676"/>
                </a:lnTo>
                <a:lnTo>
                  <a:pt x="480" y="864"/>
                </a:lnTo>
                <a:lnTo>
                  <a:pt x="48" y="768"/>
                </a:lnTo>
                <a:lnTo>
                  <a:pt x="0" y="384"/>
                </a:lnTo>
                <a:close/>
              </a:path>
            </a:pathLst>
          </a:custGeom>
          <a:noFill/>
          <a:ln w="31750">
            <a:solidFill>
              <a:schemeClr val="folHlink"/>
            </a:solidFill>
            <a:round/>
            <a:headEnd/>
            <a:tailEnd/>
          </a:ln>
          <a:effectLst/>
        </p:spPr>
        <p:txBody>
          <a:bodyPr/>
          <a:lstStyle/>
          <a:p>
            <a:endParaRPr lang="en-US"/>
          </a:p>
        </p:txBody>
      </p:sp>
      <p:sp>
        <p:nvSpPr>
          <p:cNvPr id="80902" name="Line 6"/>
          <p:cNvSpPr>
            <a:spLocks noChangeShapeType="1"/>
          </p:cNvSpPr>
          <p:nvPr/>
        </p:nvSpPr>
        <p:spPr bwMode="auto">
          <a:xfrm flipV="1">
            <a:off x="6781800" y="2209800"/>
            <a:ext cx="609600" cy="76200"/>
          </a:xfrm>
          <a:prstGeom prst="line">
            <a:avLst/>
          </a:prstGeom>
          <a:noFill/>
          <a:ln w="31750">
            <a:solidFill>
              <a:srgbClr val="99FF99"/>
            </a:solidFill>
            <a:round/>
            <a:headEnd/>
            <a:tailEnd/>
          </a:ln>
          <a:effectLst/>
        </p:spPr>
        <p:txBody>
          <a:bodyPr/>
          <a:lstStyle/>
          <a:p>
            <a:endParaRPr lang="en-US"/>
          </a:p>
        </p:txBody>
      </p:sp>
      <p:sp>
        <p:nvSpPr>
          <p:cNvPr id="80903" name="Line 7"/>
          <p:cNvSpPr>
            <a:spLocks noChangeShapeType="1"/>
          </p:cNvSpPr>
          <p:nvPr/>
        </p:nvSpPr>
        <p:spPr bwMode="auto">
          <a:xfrm>
            <a:off x="6324600" y="3505200"/>
            <a:ext cx="1295400" cy="533400"/>
          </a:xfrm>
          <a:prstGeom prst="line">
            <a:avLst/>
          </a:prstGeom>
          <a:noFill/>
          <a:ln w="31750">
            <a:solidFill>
              <a:srgbClr val="99FF99"/>
            </a:solidFill>
            <a:round/>
            <a:headEnd/>
            <a:tailEnd/>
          </a:ln>
          <a:effectLst/>
        </p:spPr>
        <p:txBody>
          <a:bodyPr/>
          <a:lstStyle/>
          <a:p>
            <a:endParaRPr lang="en-US"/>
          </a:p>
        </p:txBody>
      </p:sp>
      <p:grpSp>
        <p:nvGrpSpPr>
          <p:cNvPr id="2" name="Group 8"/>
          <p:cNvGrpSpPr>
            <a:grpSpLocks/>
          </p:cNvGrpSpPr>
          <p:nvPr/>
        </p:nvGrpSpPr>
        <p:grpSpPr bwMode="auto">
          <a:xfrm>
            <a:off x="6172200" y="2133600"/>
            <a:ext cx="2032000" cy="1981200"/>
            <a:chOff x="3888" y="1344"/>
            <a:chExt cx="1280" cy="1248"/>
          </a:xfrm>
        </p:grpSpPr>
        <p:sp>
          <p:nvSpPr>
            <p:cNvPr id="80905" name="Oval 9"/>
            <p:cNvSpPr>
              <a:spLocks noChangeArrowheads="1"/>
            </p:cNvSpPr>
            <p:nvPr/>
          </p:nvSpPr>
          <p:spPr bwMode="auto">
            <a:xfrm>
              <a:off x="4213" y="1399"/>
              <a:ext cx="90" cy="91"/>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0906" name="Oval 10"/>
            <p:cNvSpPr>
              <a:spLocks noChangeArrowheads="1"/>
            </p:cNvSpPr>
            <p:nvPr/>
          </p:nvSpPr>
          <p:spPr bwMode="auto">
            <a:xfrm>
              <a:off x="4699" y="2171"/>
              <a:ext cx="90" cy="9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0907" name="Oval 11"/>
            <p:cNvSpPr>
              <a:spLocks noChangeArrowheads="1"/>
            </p:cNvSpPr>
            <p:nvPr/>
          </p:nvSpPr>
          <p:spPr bwMode="auto">
            <a:xfrm>
              <a:off x="3888" y="1785"/>
              <a:ext cx="90" cy="91"/>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0908" name="Oval 12"/>
            <p:cNvSpPr>
              <a:spLocks noChangeArrowheads="1"/>
            </p:cNvSpPr>
            <p:nvPr/>
          </p:nvSpPr>
          <p:spPr bwMode="auto">
            <a:xfrm>
              <a:off x="4645" y="1344"/>
              <a:ext cx="90" cy="91"/>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0909" name="Oval 13"/>
            <p:cNvSpPr>
              <a:spLocks noChangeArrowheads="1"/>
            </p:cNvSpPr>
            <p:nvPr/>
          </p:nvSpPr>
          <p:spPr bwMode="auto">
            <a:xfrm>
              <a:off x="5078" y="1730"/>
              <a:ext cx="90" cy="9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0910" name="Oval 14"/>
            <p:cNvSpPr>
              <a:spLocks noChangeArrowheads="1"/>
            </p:cNvSpPr>
            <p:nvPr/>
          </p:nvSpPr>
          <p:spPr bwMode="auto">
            <a:xfrm>
              <a:off x="4970" y="2171"/>
              <a:ext cx="90" cy="9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0911" name="Oval 15"/>
            <p:cNvSpPr>
              <a:spLocks noChangeArrowheads="1"/>
            </p:cNvSpPr>
            <p:nvPr/>
          </p:nvSpPr>
          <p:spPr bwMode="auto">
            <a:xfrm>
              <a:off x="4158" y="1730"/>
              <a:ext cx="91" cy="9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0912" name="Oval 16"/>
            <p:cNvSpPr>
              <a:spLocks noChangeArrowheads="1"/>
            </p:cNvSpPr>
            <p:nvPr/>
          </p:nvSpPr>
          <p:spPr bwMode="auto">
            <a:xfrm>
              <a:off x="4753" y="2501"/>
              <a:ext cx="90" cy="91"/>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0913" name="Oval 17"/>
            <p:cNvSpPr>
              <a:spLocks noChangeArrowheads="1"/>
            </p:cNvSpPr>
            <p:nvPr/>
          </p:nvSpPr>
          <p:spPr bwMode="auto">
            <a:xfrm>
              <a:off x="4375" y="2281"/>
              <a:ext cx="90" cy="91"/>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0914" name="Oval 18"/>
            <p:cNvSpPr>
              <a:spLocks noChangeArrowheads="1"/>
            </p:cNvSpPr>
            <p:nvPr/>
          </p:nvSpPr>
          <p:spPr bwMode="auto">
            <a:xfrm>
              <a:off x="4483" y="2060"/>
              <a:ext cx="90" cy="91"/>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0915" name="Oval 19"/>
            <p:cNvSpPr>
              <a:spLocks noChangeArrowheads="1"/>
            </p:cNvSpPr>
            <p:nvPr/>
          </p:nvSpPr>
          <p:spPr bwMode="auto">
            <a:xfrm>
              <a:off x="3942" y="2171"/>
              <a:ext cx="90" cy="90"/>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 name="Group 20"/>
          <p:cNvGrpSpPr>
            <a:grpSpLocks/>
          </p:cNvGrpSpPr>
          <p:nvPr/>
        </p:nvGrpSpPr>
        <p:grpSpPr bwMode="auto">
          <a:xfrm>
            <a:off x="457200" y="4419600"/>
            <a:ext cx="7924800" cy="2133600"/>
            <a:chOff x="288" y="2688"/>
            <a:chExt cx="4992" cy="1344"/>
          </a:xfrm>
        </p:grpSpPr>
        <p:grpSp>
          <p:nvGrpSpPr>
            <p:cNvPr id="4" name="Group 21"/>
            <p:cNvGrpSpPr>
              <a:grpSpLocks/>
            </p:cNvGrpSpPr>
            <p:nvPr/>
          </p:nvGrpSpPr>
          <p:grpSpPr bwMode="auto">
            <a:xfrm>
              <a:off x="3216" y="3072"/>
              <a:ext cx="2064" cy="960"/>
              <a:chOff x="3312" y="2832"/>
              <a:chExt cx="2064" cy="960"/>
            </a:xfrm>
          </p:grpSpPr>
          <p:sp>
            <p:nvSpPr>
              <p:cNvPr id="80918" name="AutoShape 22"/>
              <p:cNvSpPr>
                <a:spLocks noChangeArrowheads="1"/>
              </p:cNvSpPr>
              <p:nvPr/>
            </p:nvSpPr>
            <p:spPr bwMode="auto">
              <a:xfrm>
                <a:off x="3312" y="2832"/>
                <a:ext cx="2064" cy="960"/>
              </a:xfrm>
              <a:prstGeom prst="wedgeEllipseCallout">
                <a:avLst>
                  <a:gd name="adj1" fmla="val -84255"/>
                  <a:gd name="adj2" fmla="val -73856"/>
                </a:avLst>
              </a:prstGeom>
              <a:solidFill>
                <a:schemeClr val="accent1"/>
              </a:solidFill>
              <a:ln w="9525">
                <a:solidFill>
                  <a:schemeClr val="tx1"/>
                </a:solidFill>
                <a:miter lim="800000"/>
                <a:headEnd/>
                <a:tailEnd/>
              </a:ln>
              <a:effectLst/>
            </p:spPr>
            <p:txBody>
              <a:bodyPr/>
              <a:lstStyle/>
              <a:p>
                <a:pPr algn="ctr" rtl="1"/>
                <a:endParaRPr lang="en-US" sz="1800">
                  <a:latin typeface="Arial" charset="0"/>
                  <a:cs typeface="Arial" charset="0"/>
                </a:endParaRPr>
              </a:p>
            </p:txBody>
          </p:sp>
          <p:graphicFrame>
            <p:nvGraphicFramePr>
              <p:cNvPr id="80919" name="Object 23"/>
              <p:cNvGraphicFramePr>
                <a:graphicFrameLocks noChangeAspect="1"/>
              </p:cNvGraphicFramePr>
              <p:nvPr/>
            </p:nvGraphicFramePr>
            <p:xfrm>
              <a:off x="3648" y="3072"/>
              <a:ext cx="1392" cy="468"/>
            </p:xfrm>
            <a:graphic>
              <a:graphicData uri="http://schemas.openxmlformats.org/presentationml/2006/ole">
                <p:oleObj spid="_x0000_s1026" name="Equation" r:id="rId3" imgW="1333440" imgH="431640" progId="Equation.3">
                  <p:embed/>
                </p:oleObj>
              </a:graphicData>
            </a:graphic>
          </p:graphicFrame>
        </p:grpSp>
        <p:sp>
          <p:nvSpPr>
            <p:cNvPr id="80920" name="Rectangle 24"/>
            <p:cNvSpPr>
              <a:spLocks noChangeArrowheads="1"/>
            </p:cNvSpPr>
            <p:nvPr/>
          </p:nvSpPr>
          <p:spPr bwMode="auto">
            <a:xfrm>
              <a:off x="288" y="2688"/>
              <a:ext cx="3264" cy="672"/>
            </a:xfrm>
            <a:prstGeom prst="rect">
              <a:avLst/>
            </a:prstGeom>
            <a:noFill/>
            <a:ln w="9525">
              <a:noFill/>
              <a:miter lim="800000"/>
              <a:headEnd/>
              <a:tailEnd/>
            </a:ln>
            <a:effectLst/>
          </p:spPr>
          <p:txBody>
            <a:bodyPr/>
            <a:lstStyle/>
            <a:p>
              <a:pPr marL="342900" indent="-342900">
                <a:spcBef>
                  <a:spcPct val="20000"/>
                </a:spcBef>
                <a:buClr>
                  <a:schemeClr val="hlink"/>
                </a:buClr>
                <a:buSzPct val="110000"/>
                <a:buFont typeface="Wingdings" pitchFamily="2" charset="2"/>
                <a:buBlip>
                  <a:blip r:embed="rId4"/>
                </a:buBlip>
              </a:pPr>
              <a:r>
                <a:rPr lang="en-US" sz="3200"/>
                <a:t>Complexity: O(</a:t>
              </a:r>
              <a:r>
                <a:rPr lang="en-US" sz="3200" i="1"/>
                <a:t>n</a:t>
              </a:r>
              <a:r>
                <a:rPr lang="en-US" sz="3200"/>
                <a:t>log</a:t>
              </a:r>
              <a:r>
                <a:rPr lang="en-US" sz="3200" i="1"/>
                <a:t>n</a:t>
              </a:r>
              <a:r>
                <a:rPr lang="en-US" sz="3200"/>
                <a:t>)</a:t>
              </a:r>
            </a:p>
          </p:txBody>
        </p:sp>
      </p:grpSp>
      <p:sp>
        <p:nvSpPr>
          <p:cNvPr id="80921" name="Line 25"/>
          <p:cNvSpPr>
            <a:spLocks noChangeShapeType="1"/>
          </p:cNvSpPr>
          <p:nvPr/>
        </p:nvSpPr>
        <p:spPr bwMode="auto">
          <a:xfrm>
            <a:off x="7315200" y="1676400"/>
            <a:ext cx="0" cy="2819400"/>
          </a:xfrm>
          <a:prstGeom prst="line">
            <a:avLst/>
          </a:prstGeom>
          <a:noFill/>
          <a:ln w="38100">
            <a:solidFill>
              <a:schemeClr val="tx1"/>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0900"/>
                                        </p:tgtEl>
                                        <p:attrNameLst>
                                          <p:attrName>style.visibility</p:attrName>
                                        </p:attrNameLst>
                                      </p:cBhvr>
                                      <p:to>
                                        <p:strVal val="visible"/>
                                      </p:to>
                                    </p:set>
                                    <p:animEffect transition="in" filter="blinds(horizontal)">
                                      <p:cBhvr>
                                        <p:cTn id="19" dur="500"/>
                                        <p:tgtEl>
                                          <p:spTgt spid="8090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0901"/>
                                        </p:tgtEl>
                                        <p:attrNameLst>
                                          <p:attrName>style.visibility</p:attrName>
                                        </p:attrNameLst>
                                      </p:cBhvr>
                                      <p:to>
                                        <p:strVal val="visible"/>
                                      </p:to>
                                    </p:set>
                                    <p:animEffect transition="in" filter="blinds(horizontal)">
                                      <p:cBhvr>
                                        <p:cTn id="22" dur="500"/>
                                        <p:tgtEl>
                                          <p:spTgt spid="8090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0903"/>
                                        </p:tgtEl>
                                        <p:attrNameLst>
                                          <p:attrName>style.visibility</p:attrName>
                                        </p:attrNameLst>
                                      </p:cBhvr>
                                      <p:to>
                                        <p:strVal val="visible"/>
                                      </p:to>
                                    </p:set>
                                    <p:animEffect transition="in" filter="blinds(horizontal)">
                                      <p:cBhvr>
                                        <p:cTn id="33" dur="500"/>
                                        <p:tgtEl>
                                          <p:spTgt spid="8090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0902"/>
                                        </p:tgtEl>
                                        <p:attrNameLst>
                                          <p:attrName>style.visibility</p:attrName>
                                        </p:attrNameLst>
                                      </p:cBhvr>
                                      <p:to>
                                        <p:strVal val="visible"/>
                                      </p:to>
                                    </p:set>
                                    <p:animEffect transition="in" filter="blinds(horizontal)">
                                      <p:cBhvr>
                                        <p:cTn id="38" dur="500"/>
                                        <p:tgtEl>
                                          <p:spTgt spid="8090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P spid="80901" grpId="0" animBg="1"/>
      <p:bldP spid="80902" grpId="0" animBg="1"/>
      <p:bldP spid="80903" grpId="0" animBg="1"/>
      <p:bldP spid="809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74638"/>
            <a:ext cx="7772400" cy="715962"/>
          </a:xfrm>
        </p:spPr>
        <p:txBody>
          <a:bodyPr>
            <a:normAutofit fontScale="90000"/>
          </a:bodyPr>
          <a:lstStyle/>
          <a:p>
            <a:r>
              <a:rPr lang="en-US" b="1" dirty="0" smtClean="0">
                <a:solidFill>
                  <a:srgbClr val="FF0000"/>
                </a:solidFill>
              </a:rPr>
              <a:t>Geometry - Diameter Computation</a:t>
            </a:r>
            <a:endParaRPr lang="en-US" dirty="0">
              <a:solidFill>
                <a:srgbClr val="FF0000"/>
              </a:solidFill>
            </a:endParaRPr>
          </a:p>
        </p:txBody>
      </p:sp>
      <p:sp>
        <p:nvSpPr>
          <p:cNvPr id="9" name="Footer Placeholder 8"/>
          <p:cNvSpPr>
            <a:spLocks noGrp="1"/>
          </p:cNvSpPr>
          <p:nvPr>
            <p:ph type="ftr" sz="quarter" idx="11"/>
          </p:nvPr>
        </p:nvSpPr>
        <p:spPr/>
        <p:txBody>
          <a:bodyPr/>
          <a:lstStyle/>
          <a:p>
            <a:r>
              <a:rPr lang="en-US" smtClean="0"/>
              <a:t>Prof. Bibhudatta Sahoo, Department of CSE, NIT Rourkela, India</a:t>
            </a:r>
            <a:endParaRPr lang="en-US"/>
          </a:p>
        </p:txBody>
      </p:sp>
      <p:sp>
        <p:nvSpPr>
          <p:cNvPr id="8" name="Slide Number Placeholder 7"/>
          <p:cNvSpPr>
            <a:spLocks noGrp="1"/>
          </p:cNvSpPr>
          <p:nvPr>
            <p:ph type="sldNum" sz="quarter" idx="12"/>
          </p:nvPr>
        </p:nvSpPr>
        <p:spPr/>
        <p:txBody>
          <a:bodyPr/>
          <a:lstStyle/>
          <a:p>
            <a:fld id="{A7262AAC-8228-4F48-A389-F777E1B7F37E}" type="slidenum">
              <a:rPr lang="en-US" smtClean="0"/>
              <a:pPr/>
              <a:t>43</a:t>
            </a:fld>
            <a:endParaRPr lang="en-US"/>
          </a:p>
        </p:txBody>
      </p:sp>
      <p:sp>
        <p:nvSpPr>
          <p:cNvPr id="5" name="Content Placeholder 4"/>
          <p:cNvSpPr>
            <a:spLocks noGrp="1"/>
          </p:cNvSpPr>
          <p:nvPr>
            <p:ph sz="quarter" idx="1"/>
          </p:nvPr>
        </p:nvSpPr>
        <p:spPr>
          <a:xfrm>
            <a:off x="457200" y="1066800"/>
            <a:ext cx="4953000" cy="5181600"/>
          </a:xfrm>
        </p:spPr>
        <p:txBody>
          <a:bodyPr>
            <a:noAutofit/>
          </a:bodyPr>
          <a:lstStyle/>
          <a:p>
            <a:pPr algn="just">
              <a:buNone/>
            </a:pPr>
            <a:r>
              <a:rPr lang="en-US" sz="2000" b="1" dirty="0" smtClean="0">
                <a:latin typeface="Calibri" pitchFamily="34" charset="0"/>
              </a:rPr>
              <a:t>	</a:t>
            </a:r>
            <a:r>
              <a:rPr lang="en-US" sz="2200" b="1" dirty="0" smtClean="0">
                <a:latin typeface="Calibri" pitchFamily="34" charset="0"/>
              </a:rPr>
              <a:t>The problem of finding the diameter of a set of points, which is the pair of points a maximum distance apart. The diameter will always be the distance between two points on the convex hull. The </a:t>
            </a:r>
            <a:r>
              <a:rPr lang="en-US" sz="2200" b="1" i="1" dirty="0" smtClean="0">
                <a:latin typeface="Calibri" pitchFamily="34" charset="0"/>
              </a:rPr>
              <a:t>O(</a:t>
            </a:r>
            <a:r>
              <a:rPr lang="en-US" sz="2200" b="1" i="1" dirty="0" err="1" smtClean="0">
                <a:latin typeface="Calibri" pitchFamily="34" charset="0"/>
              </a:rPr>
              <a:t>nlogn</a:t>
            </a:r>
            <a:r>
              <a:rPr lang="en-US" sz="2200" b="1" i="1" dirty="0" smtClean="0">
                <a:latin typeface="Calibri" pitchFamily="34" charset="0"/>
              </a:rPr>
              <a:t>)</a:t>
            </a:r>
            <a:r>
              <a:rPr lang="en-US" sz="2200" b="1" dirty="0" smtClean="0">
                <a:latin typeface="Calibri" pitchFamily="34" charset="0"/>
              </a:rPr>
              <a:t> algorithm for computing diameter proceeds by first constructing the convex hull, then for each hull vertex finding which other hull vertex is farthest away from it. This so-called "rotating-calipers" method can be used to move efficiently from one hull vertex to another.</a:t>
            </a:r>
            <a:endParaRPr lang="en-US" sz="2200" b="1" dirty="0">
              <a:latin typeface="Calibri" pitchFamily="34" charset="0"/>
            </a:endParaRPr>
          </a:p>
        </p:txBody>
      </p:sp>
      <p:pic>
        <p:nvPicPr>
          <p:cNvPr id="7" name="Content Placeholder 6" descr="diameter%20computation.png"/>
          <p:cNvPicPr>
            <a:picLocks noGrp="1" noChangeAspect="1"/>
          </p:cNvPicPr>
          <p:nvPr>
            <p:ph sz="quarter" idx="2"/>
          </p:nvPr>
        </p:nvPicPr>
        <p:blipFill>
          <a:blip r:embed="rId3"/>
          <a:stretch>
            <a:fillRect/>
          </a:stretch>
        </p:blipFill>
        <p:spPr>
          <a:xfrm>
            <a:off x="5486400" y="1752600"/>
            <a:ext cx="3467890" cy="3226535"/>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Computer Visualization, Ray Tracing, Video Games, Replacement of Bounding Boxes</a:t>
            </a:r>
            <a:endParaRPr lang="en-US" sz="3200" dirty="0">
              <a:solidFill>
                <a:srgbClr val="FF0000"/>
              </a:solidFill>
            </a:endParaRPr>
          </a:p>
        </p:txBody>
      </p:sp>
      <p:sp>
        <p:nvSpPr>
          <p:cNvPr id="7" name="Footer Placeholder 6"/>
          <p:cNvSpPr>
            <a:spLocks noGrp="1"/>
          </p:cNvSpPr>
          <p:nvPr>
            <p:ph type="ftr" sz="quarter" idx="11"/>
          </p:nvPr>
        </p:nvSpPr>
        <p:spPr/>
        <p:txBody>
          <a:bodyPr/>
          <a:lstStyle/>
          <a:p>
            <a:r>
              <a:rPr lang="en-US" dirty="0" smtClean="0"/>
              <a:t>Prof. Bibhudatta Sahoo, Department of CSE, NIT Rourkela, India</a:t>
            </a:r>
            <a:endParaRPr lang="en-US" dirty="0"/>
          </a:p>
        </p:txBody>
      </p:sp>
      <p:sp>
        <p:nvSpPr>
          <p:cNvPr id="6" name="Slide Number Placeholder 5"/>
          <p:cNvSpPr>
            <a:spLocks noGrp="1"/>
          </p:cNvSpPr>
          <p:nvPr>
            <p:ph type="sldNum" sz="quarter" idx="12"/>
          </p:nvPr>
        </p:nvSpPr>
        <p:spPr/>
        <p:txBody>
          <a:bodyPr/>
          <a:lstStyle/>
          <a:p>
            <a:fld id="{A7262AAC-8228-4F48-A389-F777E1B7F37E}" type="slidenum">
              <a:rPr lang="en-US" smtClean="0"/>
              <a:pPr/>
              <a:t>44</a:t>
            </a:fld>
            <a:endParaRPr lang="en-US"/>
          </a:p>
        </p:txBody>
      </p:sp>
      <p:sp>
        <p:nvSpPr>
          <p:cNvPr id="3" name="Content Placeholder 2"/>
          <p:cNvSpPr>
            <a:spLocks noGrp="1"/>
          </p:cNvSpPr>
          <p:nvPr>
            <p:ph sz="quarter" idx="1"/>
          </p:nvPr>
        </p:nvSpPr>
        <p:spPr>
          <a:xfrm>
            <a:off x="304800" y="1447800"/>
            <a:ext cx="4724400" cy="4572000"/>
          </a:xfrm>
        </p:spPr>
        <p:txBody>
          <a:bodyPr>
            <a:normAutofit fontScale="55000" lnSpcReduction="20000"/>
          </a:bodyPr>
          <a:lstStyle/>
          <a:p>
            <a:pPr marL="0" indent="0" algn="just">
              <a:lnSpc>
                <a:spcPct val="120000"/>
              </a:lnSpc>
              <a:buNone/>
            </a:pPr>
            <a:r>
              <a:rPr lang="en-US" sz="3200" dirty="0" smtClean="0">
                <a:latin typeface="Calibri" pitchFamily="34" charset="0"/>
              </a:rPr>
              <a:t>Bounding boxes are used to an approximate location of an object in question and as a very simple descriptor of its shape. For example, in computational geometry and its applications when it is required to find intersections in the set of objects, the initial check is the intersections between their bounding boxes. Since it is usually a much less expensive operation than the check of the actual intersection (because it only requires comparisons of coordinates), it allows to quickly exclude from checks the pairs that are far apart. Convex hull can be a candidate for replacement of bounding boxes in these situations</a:t>
            </a:r>
            <a:r>
              <a:rPr lang="en-US" dirty="0" smtClean="0"/>
              <a:t>. </a:t>
            </a:r>
            <a:endParaRPr lang="en-US" dirty="0"/>
          </a:p>
        </p:txBody>
      </p:sp>
      <p:pic>
        <p:nvPicPr>
          <p:cNvPr id="5" name="Content Placeholder 4" descr="bounding%20box.png"/>
          <p:cNvPicPr>
            <a:picLocks noGrp="1" noChangeAspect="1"/>
          </p:cNvPicPr>
          <p:nvPr>
            <p:ph sz="quarter" idx="2"/>
          </p:nvPr>
        </p:nvPicPr>
        <p:blipFill>
          <a:blip r:embed="rId3"/>
          <a:stretch>
            <a:fillRect/>
          </a:stretch>
        </p:blipFill>
        <p:spPr>
          <a:xfrm>
            <a:off x="4933950" y="2183934"/>
            <a:ext cx="3749675" cy="3099732"/>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pPr algn="just"/>
            <a:r>
              <a:rPr lang="en-US" b="1" dirty="0" smtClean="0">
                <a:solidFill>
                  <a:srgbClr val="FF0000"/>
                </a:solidFill>
                <a:effectLst>
                  <a:outerShdw blurRad="38100" dist="38100" dir="2700000" algn="tl">
                    <a:srgbClr val="000000">
                      <a:alpha val="43137"/>
                    </a:srgbClr>
                  </a:outerShdw>
                </a:effectLst>
              </a:rPr>
              <a:t>Path Finding - Embedded AI of Mars mission Rovers</a:t>
            </a:r>
            <a:endParaRPr lang="en-US" dirty="0">
              <a:solidFill>
                <a:srgbClr val="FF0000"/>
              </a:solidFill>
              <a:effectLst>
                <a:outerShdw blurRad="38100" dist="38100" dir="2700000" algn="tl">
                  <a:srgbClr val="000000">
                    <a:alpha val="43137"/>
                  </a:srgbClr>
                </a:outerShdw>
              </a:effectLst>
            </a:endParaRPr>
          </a:p>
        </p:txBody>
      </p:sp>
      <p:sp>
        <p:nvSpPr>
          <p:cNvPr id="7" name="Footer Placeholder 6"/>
          <p:cNvSpPr>
            <a:spLocks noGrp="1"/>
          </p:cNvSpPr>
          <p:nvPr>
            <p:ph type="ftr" sz="quarter" idx="11"/>
          </p:nvPr>
        </p:nvSpPr>
        <p:spPr/>
        <p:txBody>
          <a:bodyPr/>
          <a:lstStyle/>
          <a:p>
            <a:r>
              <a:rPr lang="en-US" smtClean="0"/>
              <a:t>Prof. Bibhudatta Sahoo, Department of CSE, NIT Rourkela, India</a:t>
            </a:r>
            <a:endParaRPr lang="en-US"/>
          </a:p>
        </p:txBody>
      </p:sp>
      <p:sp>
        <p:nvSpPr>
          <p:cNvPr id="6" name="Slide Number Placeholder 5"/>
          <p:cNvSpPr>
            <a:spLocks noGrp="1"/>
          </p:cNvSpPr>
          <p:nvPr>
            <p:ph type="sldNum" sz="quarter" idx="12"/>
          </p:nvPr>
        </p:nvSpPr>
        <p:spPr/>
        <p:txBody>
          <a:bodyPr/>
          <a:lstStyle/>
          <a:p>
            <a:fld id="{A7262AAC-8228-4F48-A389-F777E1B7F37E}" type="slidenum">
              <a:rPr lang="en-US" smtClean="0"/>
              <a:pPr/>
              <a:t>45</a:t>
            </a:fld>
            <a:endParaRPr lang="en-US"/>
          </a:p>
        </p:txBody>
      </p:sp>
      <p:sp>
        <p:nvSpPr>
          <p:cNvPr id="3" name="Content Placeholder 2"/>
          <p:cNvSpPr>
            <a:spLocks noGrp="1"/>
          </p:cNvSpPr>
          <p:nvPr>
            <p:ph sz="quarter" idx="1"/>
          </p:nvPr>
        </p:nvSpPr>
        <p:spPr>
          <a:xfrm>
            <a:off x="304800" y="1524000"/>
            <a:ext cx="3962400" cy="4572000"/>
          </a:xfrm>
        </p:spPr>
        <p:txBody>
          <a:bodyPr>
            <a:normAutofit fontScale="92500" lnSpcReduction="10000"/>
          </a:bodyPr>
          <a:lstStyle/>
          <a:p>
            <a:pPr marL="0" indent="0" algn="just">
              <a:buNone/>
            </a:pPr>
            <a:r>
              <a:rPr lang="en-US" dirty="0" smtClean="0">
                <a:latin typeface="Calibri" pitchFamily="34" charset="0"/>
              </a:rPr>
              <a:t>The ongoing unmanned Mars exploration mission, commenced in 2003 sent two robotic rovers, Spirit and Opportunity, to explore the Martian surface and geology. The mission was led by Project Manager </a:t>
            </a:r>
            <a:r>
              <a:rPr lang="en-US" dirty="0" smtClean="0">
                <a:solidFill>
                  <a:srgbClr val="FF0000"/>
                </a:solidFill>
                <a:latin typeface="Calibri" pitchFamily="34" charset="0"/>
              </a:rPr>
              <a:t>Peter </a:t>
            </a:r>
            <a:r>
              <a:rPr lang="en-US" dirty="0" err="1" smtClean="0">
                <a:solidFill>
                  <a:srgbClr val="FF0000"/>
                </a:solidFill>
                <a:latin typeface="Calibri" pitchFamily="34" charset="0"/>
              </a:rPr>
              <a:t>Theisinger</a:t>
            </a:r>
            <a:r>
              <a:rPr lang="en-US" dirty="0" smtClean="0">
                <a:solidFill>
                  <a:srgbClr val="FF0000"/>
                </a:solidFill>
                <a:latin typeface="Calibri" pitchFamily="34" charset="0"/>
              </a:rPr>
              <a:t> </a:t>
            </a:r>
            <a:r>
              <a:rPr lang="en-US" dirty="0" smtClean="0">
                <a:latin typeface="Calibri" pitchFamily="34" charset="0"/>
              </a:rPr>
              <a:t>of NASA's Jet Propulsion Laboratory and Principal Investigator </a:t>
            </a:r>
            <a:r>
              <a:rPr lang="en-US" dirty="0" smtClean="0">
                <a:solidFill>
                  <a:srgbClr val="FF0000"/>
                </a:solidFill>
                <a:latin typeface="Calibri" pitchFamily="34" charset="0"/>
              </a:rPr>
              <a:t>Steven </a:t>
            </a:r>
            <a:r>
              <a:rPr lang="en-US" dirty="0" err="1" smtClean="0">
                <a:solidFill>
                  <a:srgbClr val="FF0000"/>
                </a:solidFill>
                <a:latin typeface="Calibri" pitchFamily="34" charset="0"/>
              </a:rPr>
              <a:t>Squyres</a:t>
            </a:r>
            <a:r>
              <a:rPr lang="en-US" dirty="0" smtClean="0">
                <a:latin typeface="Calibri" pitchFamily="34" charset="0"/>
              </a:rPr>
              <a:t>, professor of astronomy at Cornell University</a:t>
            </a:r>
          </a:p>
          <a:p>
            <a:pPr marL="0" indent="0" algn="just">
              <a:buNone/>
            </a:pPr>
            <a:endParaRPr lang="en-US" dirty="0">
              <a:latin typeface="Calibri" pitchFamily="34" charset="0"/>
            </a:endParaRPr>
          </a:p>
        </p:txBody>
      </p:sp>
      <p:pic>
        <p:nvPicPr>
          <p:cNvPr id="5" name="Content Placeholder 4" descr="marsrover.png"/>
          <p:cNvPicPr>
            <a:picLocks noGrp="1" noChangeAspect="1"/>
          </p:cNvPicPr>
          <p:nvPr>
            <p:ph sz="quarter" idx="2"/>
          </p:nvPr>
        </p:nvPicPr>
        <p:blipFill>
          <a:blip r:embed="rId3"/>
          <a:stretch>
            <a:fillRect/>
          </a:stretch>
        </p:blipFill>
        <p:spPr>
          <a:xfrm>
            <a:off x="4343400" y="1981200"/>
            <a:ext cx="4476747" cy="3581399"/>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pPr algn="just"/>
            <a:r>
              <a:rPr lang="en-US" b="1" dirty="0" smtClean="0">
                <a:solidFill>
                  <a:srgbClr val="FF0000"/>
                </a:solidFill>
                <a:effectLst>
                  <a:outerShdw blurRad="38100" dist="38100" dir="2700000" algn="tl">
                    <a:srgbClr val="000000">
                      <a:alpha val="43137"/>
                    </a:srgbClr>
                  </a:outerShdw>
                </a:effectLst>
              </a:rPr>
              <a:t>Path Finding - Embedded AI of Mars mission Rovers</a:t>
            </a:r>
            <a:endParaRPr lang="en-US" dirty="0">
              <a:solidFill>
                <a:srgbClr val="FF0000"/>
              </a:solidFill>
              <a:effectLst>
                <a:outerShdw blurRad="38100" dist="38100" dir="2700000" algn="tl">
                  <a:srgbClr val="000000">
                    <a:alpha val="43137"/>
                  </a:srgbClr>
                </a:outerShdw>
              </a:effectLst>
            </a:endParaRPr>
          </a:p>
        </p:txBody>
      </p:sp>
      <p:sp>
        <p:nvSpPr>
          <p:cNvPr id="7" name="Footer Placeholder 6"/>
          <p:cNvSpPr>
            <a:spLocks noGrp="1"/>
          </p:cNvSpPr>
          <p:nvPr>
            <p:ph type="ftr" sz="quarter" idx="11"/>
          </p:nvPr>
        </p:nvSpPr>
        <p:spPr/>
        <p:txBody>
          <a:bodyPr/>
          <a:lstStyle/>
          <a:p>
            <a:r>
              <a:rPr lang="en-US" smtClean="0"/>
              <a:t>Prof. Bibhudatta Sahoo, Department of CSE, NIT Rourkela, India</a:t>
            </a:r>
            <a:endParaRPr lang="en-US"/>
          </a:p>
        </p:txBody>
      </p:sp>
      <p:sp>
        <p:nvSpPr>
          <p:cNvPr id="6" name="Slide Number Placeholder 5"/>
          <p:cNvSpPr>
            <a:spLocks noGrp="1"/>
          </p:cNvSpPr>
          <p:nvPr>
            <p:ph type="sldNum" sz="quarter" idx="12"/>
          </p:nvPr>
        </p:nvSpPr>
        <p:spPr/>
        <p:txBody>
          <a:bodyPr/>
          <a:lstStyle/>
          <a:p>
            <a:fld id="{A7262AAC-8228-4F48-A389-F777E1B7F37E}" type="slidenum">
              <a:rPr lang="en-US" smtClean="0"/>
              <a:pPr/>
              <a:t>46</a:t>
            </a:fld>
            <a:endParaRPr lang="en-US"/>
          </a:p>
        </p:txBody>
      </p:sp>
      <p:sp>
        <p:nvSpPr>
          <p:cNvPr id="3" name="Content Placeholder 2"/>
          <p:cNvSpPr>
            <a:spLocks noGrp="1"/>
          </p:cNvSpPr>
          <p:nvPr>
            <p:ph sz="quarter" idx="1"/>
          </p:nvPr>
        </p:nvSpPr>
        <p:spPr>
          <a:xfrm>
            <a:off x="304800" y="1524000"/>
            <a:ext cx="3749040" cy="4572000"/>
          </a:xfrm>
        </p:spPr>
        <p:txBody>
          <a:bodyPr>
            <a:normAutofit fontScale="92500" lnSpcReduction="10000"/>
          </a:bodyPr>
          <a:lstStyle/>
          <a:p>
            <a:pPr marL="0" indent="0" algn="just">
              <a:buNone/>
            </a:pPr>
            <a:r>
              <a:rPr lang="en-US" dirty="0" smtClean="0">
                <a:latin typeface="Calibri" pitchFamily="34" charset="0"/>
              </a:rPr>
              <a:t>Primary among the mission's scientific goals is to search for and characterize a wide range of rocks and soils that hold clues to past water activity on Mars. In recognition of the vast amount of scientific information amassed by both rovers, two asteroids have been named in their honor: 37452 Spirit and 39382 Opportunity</a:t>
            </a:r>
            <a:endParaRPr lang="en-US" dirty="0">
              <a:latin typeface="Calibri" pitchFamily="34" charset="0"/>
            </a:endParaRPr>
          </a:p>
        </p:txBody>
      </p:sp>
      <p:pic>
        <p:nvPicPr>
          <p:cNvPr id="5" name="Content Placeholder 4" descr="marsrover.png"/>
          <p:cNvPicPr>
            <a:picLocks noGrp="1" noChangeAspect="1"/>
          </p:cNvPicPr>
          <p:nvPr>
            <p:ph sz="quarter" idx="2"/>
          </p:nvPr>
        </p:nvPicPr>
        <p:blipFill>
          <a:blip r:embed="rId3"/>
          <a:stretch>
            <a:fillRect/>
          </a:stretch>
        </p:blipFill>
        <p:spPr>
          <a:xfrm>
            <a:off x="4343400" y="1981200"/>
            <a:ext cx="4476747" cy="3581399"/>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normAutofit fontScale="90000"/>
          </a:bodyPr>
          <a:lstStyle/>
          <a:p>
            <a:r>
              <a:rPr lang="en-US" b="1" dirty="0" smtClean="0">
                <a:solidFill>
                  <a:srgbClr val="FF0000"/>
                </a:solidFill>
                <a:effectLst>
                  <a:outerShdw blurRad="38100" dist="38100" dir="2700000" algn="tl">
                    <a:srgbClr val="000000">
                      <a:alpha val="43137"/>
                    </a:srgbClr>
                  </a:outerShdw>
                </a:effectLst>
              </a:rPr>
              <a:t>Visual Pattern Matching - Detecting Car License Plates</a:t>
            </a:r>
            <a:endParaRPr lang="en-US" dirty="0">
              <a:solidFill>
                <a:srgbClr val="FF0000"/>
              </a:solidFill>
              <a:effectLst>
                <a:outerShdw blurRad="38100" dist="38100" dir="2700000" algn="tl">
                  <a:srgbClr val="000000">
                    <a:alpha val="43137"/>
                  </a:srgbClr>
                </a:outerShdw>
              </a:effectLst>
            </a:endParaRPr>
          </a:p>
        </p:txBody>
      </p:sp>
      <p:sp>
        <p:nvSpPr>
          <p:cNvPr id="7" name="Footer Placeholder 6"/>
          <p:cNvSpPr>
            <a:spLocks noGrp="1"/>
          </p:cNvSpPr>
          <p:nvPr>
            <p:ph type="ftr" sz="quarter" idx="11"/>
          </p:nvPr>
        </p:nvSpPr>
        <p:spPr/>
        <p:txBody>
          <a:bodyPr/>
          <a:lstStyle/>
          <a:p>
            <a:r>
              <a:rPr lang="en-US" smtClean="0"/>
              <a:t>Prof. Bibhudatta Sahoo, Department of CSE, NIT Rourkela, India</a:t>
            </a:r>
            <a:endParaRPr lang="en-US"/>
          </a:p>
        </p:txBody>
      </p:sp>
      <p:sp>
        <p:nvSpPr>
          <p:cNvPr id="6" name="Slide Number Placeholder 5"/>
          <p:cNvSpPr>
            <a:spLocks noGrp="1"/>
          </p:cNvSpPr>
          <p:nvPr>
            <p:ph type="sldNum" sz="quarter" idx="12"/>
          </p:nvPr>
        </p:nvSpPr>
        <p:spPr/>
        <p:txBody>
          <a:bodyPr/>
          <a:lstStyle/>
          <a:p>
            <a:fld id="{A7262AAC-8228-4F48-A389-F777E1B7F37E}" type="slidenum">
              <a:rPr lang="en-US" smtClean="0"/>
              <a:pPr/>
              <a:t>47</a:t>
            </a:fld>
            <a:endParaRPr lang="en-US"/>
          </a:p>
        </p:txBody>
      </p:sp>
      <p:sp>
        <p:nvSpPr>
          <p:cNvPr id="3" name="Content Placeholder 2"/>
          <p:cNvSpPr>
            <a:spLocks noGrp="1"/>
          </p:cNvSpPr>
          <p:nvPr>
            <p:ph sz="quarter" idx="1"/>
          </p:nvPr>
        </p:nvSpPr>
        <p:spPr>
          <a:xfrm>
            <a:off x="533400" y="1447800"/>
            <a:ext cx="4343400" cy="4572000"/>
          </a:xfrm>
        </p:spPr>
        <p:txBody>
          <a:bodyPr>
            <a:normAutofit fontScale="55000" lnSpcReduction="20000"/>
          </a:bodyPr>
          <a:lstStyle/>
          <a:p>
            <a:pPr marL="0" indent="0" algn="just">
              <a:lnSpc>
                <a:spcPct val="120000"/>
              </a:lnSpc>
              <a:buNone/>
            </a:pPr>
            <a:r>
              <a:rPr lang="en-US" sz="3200" dirty="0" smtClean="0">
                <a:latin typeface="Calibri" pitchFamily="34" charset="0"/>
              </a:rPr>
              <a:t>Pattern recognition aims to classify data (patterns) based on either a priori knowledge or on statistical information extracted from the patterns. The patterns to be classified are usually groups of measurements or observations, defining points in an appropriate multidimensional space. This is in contrast to pattern matching, where the pattern is rigidly specified. </a:t>
            </a:r>
          </a:p>
          <a:p>
            <a:pPr marL="0" indent="0" algn="just">
              <a:lnSpc>
                <a:spcPct val="120000"/>
              </a:lnSpc>
              <a:buNone/>
            </a:pPr>
            <a:r>
              <a:rPr lang="en-US" sz="3200" dirty="0" smtClean="0">
                <a:latin typeface="Calibri" pitchFamily="34" charset="0"/>
              </a:rPr>
              <a:t>Within medical science pattern recognition creates the basis for CAD Systems (Computer Aided Diagnosis). CAD describes a procedure that supports the doctor's interpretations and findings.</a:t>
            </a:r>
          </a:p>
          <a:p>
            <a:endParaRPr lang="en-US" dirty="0"/>
          </a:p>
        </p:txBody>
      </p:sp>
      <p:pic>
        <p:nvPicPr>
          <p:cNvPr id="5" name="Content Placeholder 4" descr="car%20plate.png"/>
          <p:cNvPicPr>
            <a:picLocks noGrp="1" noChangeAspect="1"/>
          </p:cNvPicPr>
          <p:nvPr>
            <p:ph sz="quarter" idx="2"/>
          </p:nvPr>
        </p:nvPicPr>
        <p:blipFill>
          <a:blip r:embed="rId3"/>
          <a:stretch>
            <a:fillRect/>
          </a:stretch>
        </p:blipFill>
        <p:spPr>
          <a:xfrm>
            <a:off x="5029200" y="2133600"/>
            <a:ext cx="3749675" cy="2526097"/>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pPr algn="just"/>
            <a:r>
              <a:rPr lang="en-US" b="1" dirty="0" smtClean="0">
                <a:solidFill>
                  <a:srgbClr val="FF0000"/>
                </a:solidFill>
                <a:effectLst>
                  <a:outerShdw blurRad="38100" dist="38100" dir="2700000" algn="tl">
                    <a:srgbClr val="000000">
                      <a:alpha val="43137"/>
                    </a:srgbClr>
                  </a:outerShdw>
                </a:effectLst>
              </a:rPr>
              <a:t>Visual Pattern Matching - Detecting Car License Plates</a:t>
            </a:r>
            <a:endParaRPr lang="en-US" dirty="0"/>
          </a:p>
        </p:txBody>
      </p:sp>
      <p:sp>
        <p:nvSpPr>
          <p:cNvPr id="7" name="Footer Placeholder 6"/>
          <p:cNvSpPr>
            <a:spLocks noGrp="1"/>
          </p:cNvSpPr>
          <p:nvPr>
            <p:ph type="ftr" sz="quarter" idx="11"/>
          </p:nvPr>
        </p:nvSpPr>
        <p:spPr/>
        <p:txBody>
          <a:bodyPr/>
          <a:lstStyle/>
          <a:p>
            <a:r>
              <a:rPr lang="en-US" smtClean="0"/>
              <a:t>Prof. Bibhudatta Sahoo, Department of CSE, NIT Rourkela, India</a:t>
            </a:r>
            <a:endParaRPr lang="en-US"/>
          </a:p>
        </p:txBody>
      </p:sp>
      <p:sp>
        <p:nvSpPr>
          <p:cNvPr id="6" name="Slide Number Placeholder 5"/>
          <p:cNvSpPr>
            <a:spLocks noGrp="1"/>
          </p:cNvSpPr>
          <p:nvPr>
            <p:ph type="sldNum" sz="quarter" idx="12"/>
          </p:nvPr>
        </p:nvSpPr>
        <p:spPr/>
        <p:txBody>
          <a:bodyPr/>
          <a:lstStyle/>
          <a:p>
            <a:fld id="{A7262AAC-8228-4F48-A389-F777E1B7F37E}" type="slidenum">
              <a:rPr lang="en-US" smtClean="0"/>
              <a:pPr/>
              <a:t>48</a:t>
            </a:fld>
            <a:endParaRPr lang="en-US"/>
          </a:p>
        </p:txBody>
      </p:sp>
      <p:sp>
        <p:nvSpPr>
          <p:cNvPr id="3" name="Content Placeholder 2"/>
          <p:cNvSpPr>
            <a:spLocks noGrp="1"/>
          </p:cNvSpPr>
          <p:nvPr>
            <p:ph sz="quarter" idx="1"/>
          </p:nvPr>
        </p:nvSpPr>
        <p:spPr>
          <a:xfrm>
            <a:off x="304800" y="1447800"/>
            <a:ext cx="4358640" cy="4572000"/>
          </a:xfrm>
        </p:spPr>
        <p:txBody>
          <a:bodyPr>
            <a:normAutofit fontScale="92500"/>
          </a:bodyPr>
          <a:lstStyle/>
          <a:p>
            <a:pPr marL="0" indent="0" algn="just">
              <a:buNone/>
            </a:pPr>
            <a:r>
              <a:rPr lang="en-US" dirty="0" smtClean="0">
                <a:latin typeface="Calibri" pitchFamily="34" charset="0"/>
              </a:rPr>
              <a:t>A complete pattern recognition system consists of a sensor that gathers the observations to be classified or described; a feature extraction mechanism that computes numeric or symbolic information from the observations; and a classification or description scheme that does the actual job of classifying or describing observations, relying on the extracted features.</a:t>
            </a:r>
            <a:endParaRPr lang="en-US" dirty="0">
              <a:latin typeface="Calibri" pitchFamily="34" charset="0"/>
            </a:endParaRPr>
          </a:p>
        </p:txBody>
      </p:sp>
      <p:pic>
        <p:nvPicPr>
          <p:cNvPr id="5" name="Content Placeholder 4" descr="car%20plate.png"/>
          <p:cNvPicPr>
            <a:picLocks noGrp="1" noChangeAspect="1"/>
          </p:cNvPicPr>
          <p:nvPr>
            <p:ph sz="quarter" idx="2"/>
          </p:nvPr>
        </p:nvPicPr>
        <p:blipFill>
          <a:blip r:embed="rId3"/>
          <a:stretch>
            <a:fillRect/>
          </a:stretch>
        </p:blipFill>
        <p:spPr>
          <a:xfrm>
            <a:off x="4933950" y="2470751"/>
            <a:ext cx="3749675" cy="2526097"/>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pPr algn="just"/>
            <a:r>
              <a:rPr lang="en-US" b="1" dirty="0" smtClean="0">
                <a:solidFill>
                  <a:srgbClr val="FF0000"/>
                </a:solidFill>
                <a:effectLst>
                  <a:outerShdw blurRad="38100" dist="38100" dir="2700000" algn="tl">
                    <a:srgbClr val="000000">
                      <a:alpha val="43137"/>
                    </a:srgbClr>
                  </a:outerShdw>
                </a:effectLst>
              </a:rPr>
              <a:t>Geographical Information Systems (GIS) - Computing Accessibility Maps</a:t>
            </a:r>
            <a:endParaRPr lang="en-US" dirty="0">
              <a:solidFill>
                <a:srgbClr val="FF0000"/>
              </a:solidFill>
              <a:effectLst>
                <a:outerShdw blurRad="38100" dist="38100" dir="2700000" algn="tl">
                  <a:srgbClr val="000000">
                    <a:alpha val="43137"/>
                  </a:srgbClr>
                </a:outerShdw>
              </a:effectLst>
            </a:endParaRPr>
          </a:p>
        </p:txBody>
      </p:sp>
      <p:sp>
        <p:nvSpPr>
          <p:cNvPr id="7" name="Footer Placeholder 6"/>
          <p:cNvSpPr>
            <a:spLocks noGrp="1"/>
          </p:cNvSpPr>
          <p:nvPr>
            <p:ph type="ftr" sz="quarter" idx="11"/>
          </p:nvPr>
        </p:nvSpPr>
        <p:spPr/>
        <p:txBody>
          <a:bodyPr/>
          <a:lstStyle/>
          <a:p>
            <a:r>
              <a:rPr lang="en-US" smtClean="0"/>
              <a:t>Prof. Bibhudatta Sahoo, Department of CSE, NIT Rourkela, India</a:t>
            </a:r>
            <a:endParaRPr lang="en-US"/>
          </a:p>
        </p:txBody>
      </p:sp>
      <p:sp>
        <p:nvSpPr>
          <p:cNvPr id="6" name="Slide Number Placeholder 5"/>
          <p:cNvSpPr>
            <a:spLocks noGrp="1"/>
          </p:cNvSpPr>
          <p:nvPr>
            <p:ph type="sldNum" sz="quarter" idx="12"/>
          </p:nvPr>
        </p:nvSpPr>
        <p:spPr/>
        <p:txBody>
          <a:bodyPr/>
          <a:lstStyle/>
          <a:p>
            <a:fld id="{A7262AAC-8228-4F48-A389-F777E1B7F37E}" type="slidenum">
              <a:rPr lang="en-US" smtClean="0"/>
              <a:pPr/>
              <a:t>49</a:t>
            </a:fld>
            <a:endParaRPr lang="en-US"/>
          </a:p>
        </p:txBody>
      </p:sp>
      <p:sp>
        <p:nvSpPr>
          <p:cNvPr id="3" name="Content Placeholder 2"/>
          <p:cNvSpPr>
            <a:spLocks noGrp="1"/>
          </p:cNvSpPr>
          <p:nvPr>
            <p:ph sz="quarter" idx="1"/>
          </p:nvPr>
        </p:nvSpPr>
        <p:spPr>
          <a:xfrm>
            <a:off x="457200" y="1447800"/>
            <a:ext cx="4206240" cy="4572000"/>
          </a:xfrm>
        </p:spPr>
        <p:txBody>
          <a:bodyPr/>
          <a:lstStyle/>
          <a:p>
            <a:pPr marL="0" indent="0" algn="just">
              <a:buNone/>
            </a:pPr>
            <a:r>
              <a:rPr lang="en-US" dirty="0" smtClean="0"/>
              <a:t>A geographic information system (GIS), also known as a geographical information system or geospatial information system, is a system for capturing, storing, analyzing and managing data and associated attributes which are spatially referenced to the Earth. </a:t>
            </a:r>
            <a:endParaRPr lang="en-US" dirty="0"/>
          </a:p>
        </p:txBody>
      </p:sp>
      <p:pic>
        <p:nvPicPr>
          <p:cNvPr id="5" name="Content Placeholder 4" descr="accessibility%20maps.png"/>
          <p:cNvPicPr>
            <a:picLocks noGrp="1" noChangeAspect="1"/>
          </p:cNvPicPr>
          <p:nvPr>
            <p:ph sz="quarter" idx="2"/>
          </p:nvPr>
        </p:nvPicPr>
        <p:blipFill>
          <a:blip r:embed="rId3"/>
          <a:stretch>
            <a:fillRect/>
          </a:stretch>
        </p:blipFill>
        <p:spPr>
          <a:xfrm>
            <a:off x="4933950" y="1905000"/>
            <a:ext cx="3749675" cy="3581399"/>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Prof. Bibhudatta Sahoo, Department of CSE, NIT Rourkela, India</a:t>
            </a:r>
            <a:endParaRPr lang="en-US" dirty="0"/>
          </a:p>
        </p:txBody>
      </p:sp>
      <p:sp>
        <p:nvSpPr>
          <p:cNvPr id="4" name="Slide Number Placeholder 3"/>
          <p:cNvSpPr>
            <a:spLocks noGrp="1"/>
          </p:cNvSpPr>
          <p:nvPr>
            <p:ph type="sldNum" sz="quarter" idx="12"/>
          </p:nvPr>
        </p:nvSpPr>
        <p:spPr/>
        <p:txBody>
          <a:bodyPr/>
          <a:lstStyle/>
          <a:p>
            <a:fld id="{A7262AAC-8228-4F48-A389-F777E1B7F37E}" type="slidenum">
              <a:rPr lang="en-US" smtClean="0"/>
              <a:pPr/>
              <a:t>5</a:t>
            </a:fld>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pPr algn="just"/>
            <a:r>
              <a:rPr lang="en-US" b="1" dirty="0" smtClean="0">
                <a:solidFill>
                  <a:srgbClr val="FF0000"/>
                </a:solidFill>
                <a:effectLst>
                  <a:outerShdw blurRad="38100" dist="38100" dir="2700000" algn="tl">
                    <a:srgbClr val="000000">
                      <a:alpha val="43137"/>
                    </a:srgbClr>
                  </a:outerShdw>
                </a:effectLst>
              </a:rPr>
              <a:t>Geographical Information Systems (GIS) - Computing Accessibility Maps</a:t>
            </a:r>
            <a:endParaRPr lang="en-US" dirty="0">
              <a:solidFill>
                <a:srgbClr val="FF0000"/>
              </a:solidFill>
              <a:effectLst>
                <a:outerShdw blurRad="38100" dist="38100" dir="2700000" algn="tl">
                  <a:srgbClr val="000000">
                    <a:alpha val="43137"/>
                  </a:srgbClr>
                </a:outerShdw>
              </a:effectLst>
            </a:endParaRPr>
          </a:p>
        </p:txBody>
      </p:sp>
      <p:sp>
        <p:nvSpPr>
          <p:cNvPr id="7" name="Footer Placeholder 6"/>
          <p:cNvSpPr>
            <a:spLocks noGrp="1"/>
          </p:cNvSpPr>
          <p:nvPr>
            <p:ph type="ftr" sz="quarter" idx="11"/>
          </p:nvPr>
        </p:nvSpPr>
        <p:spPr/>
        <p:txBody>
          <a:bodyPr/>
          <a:lstStyle/>
          <a:p>
            <a:r>
              <a:rPr lang="en-US" smtClean="0"/>
              <a:t>Prof. Bibhudatta Sahoo, Department of CSE, NIT Rourkela, India</a:t>
            </a:r>
            <a:endParaRPr lang="en-US"/>
          </a:p>
        </p:txBody>
      </p:sp>
      <p:sp>
        <p:nvSpPr>
          <p:cNvPr id="6" name="Slide Number Placeholder 5"/>
          <p:cNvSpPr>
            <a:spLocks noGrp="1"/>
          </p:cNvSpPr>
          <p:nvPr>
            <p:ph type="sldNum" sz="quarter" idx="12"/>
          </p:nvPr>
        </p:nvSpPr>
        <p:spPr/>
        <p:txBody>
          <a:bodyPr/>
          <a:lstStyle/>
          <a:p>
            <a:fld id="{A7262AAC-8228-4F48-A389-F777E1B7F37E}" type="slidenum">
              <a:rPr lang="en-US" smtClean="0"/>
              <a:pPr/>
              <a:t>50</a:t>
            </a:fld>
            <a:endParaRPr lang="en-US"/>
          </a:p>
        </p:txBody>
      </p:sp>
      <p:sp>
        <p:nvSpPr>
          <p:cNvPr id="3" name="Content Placeholder 2"/>
          <p:cNvSpPr>
            <a:spLocks noGrp="1"/>
          </p:cNvSpPr>
          <p:nvPr>
            <p:ph sz="quarter" idx="1"/>
          </p:nvPr>
        </p:nvSpPr>
        <p:spPr>
          <a:xfrm>
            <a:off x="381000" y="1447800"/>
            <a:ext cx="4495800" cy="4572000"/>
          </a:xfrm>
        </p:spPr>
        <p:txBody>
          <a:bodyPr>
            <a:noAutofit/>
          </a:bodyPr>
          <a:lstStyle/>
          <a:p>
            <a:pPr marL="0" indent="0" algn="just">
              <a:buNone/>
            </a:pPr>
            <a:r>
              <a:rPr lang="en-US" sz="2000" dirty="0" smtClean="0">
                <a:latin typeface="Calibri" pitchFamily="34" charset="0"/>
              </a:rPr>
              <a:t>In the strictest sense, it is an information system capable of integrating, storing, editing, analyzing, sharing, and displaying geographically-referenced information. In a more generic sense, GIS is a tool that allows users to create interactive queries (user created searches), analyze the spatial information, edit data, maps, and present the results of all these operations. Geographic information science is the science underlying the geographic concepts, applications and systems, taught in degree and GIS Certificate programs at many universities.</a:t>
            </a:r>
            <a:endParaRPr lang="en-US" sz="2000" dirty="0">
              <a:latin typeface="Calibri" pitchFamily="34" charset="0"/>
            </a:endParaRPr>
          </a:p>
        </p:txBody>
      </p:sp>
      <p:pic>
        <p:nvPicPr>
          <p:cNvPr id="5" name="Content Placeholder 4" descr="accessibility%20maps.png"/>
          <p:cNvPicPr>
            <a:picLocks noGrp="1" noChangeAspect="1"/>
          </p:cNvPicPr>
          <p:nvPr>
            <p:ph sz="quarter" idx="2"/>
          </p:nvPr>
        </p:nvPicPr>
        <p:blipFill>
          <a:blip r:embed="rId3"/>
          <a:stretch>
            <a:fillRect/>
          </a:stretch>
        </p:blipFill>
        <p:spPr>
          <a:xfrm>
            <a:off x="4933950" y="1905000"/>
            <a:ext cx="3749675" cy="3581399"/>
          </a:xfr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274638"/>
            <a:ext cx="8001000" cy="868362"/>
          </a:xfrm>
        </p:spPr>
        <p:txBody>
          <a:bodyPr>
            <a:normAutofit fontScale="90000"/>
          </a:bodyPr>
          <a:lstStyle/>
          <a:p>
            <a:pPr algn="just"/>
            <a:r>
              <a:rPr lang="en-US" dirty="0" smtClean="0"/>
              <a:t>Geographical Information Systems (GIS) - Computing Accessibility Maps</a:t>
            </a:r>
            <a:endParaRPr lang="en-US" dirty="0"/>
          </a:p>
        </p:txBody>
      </p:sp>
      <p:sp>
        <p:nvSpPr>
          <p:cNvPr id="8" name="Footer Placeholder 7"/>
          <p:cNvSpPr>
            <a:spLocks noGrp="1"/>
          </p:cNvSpPr>
          <p:nvPr>
            <p:ph type="ftr" sz="quarter" idx="11"/>
          </p:nvPr>
        </p:nvSpPr>
        <p:spPr/>
        <p:txBody>
          <a:bodyPr/>
          <a:lstStyle/>
          <a:p>
            <a:r>
              <a:rPr lang="en-US" smtClean="0"/>
              <a:t>Prof. Bibhudatta Sahoo, Department of CSE, NIT Rourkela, India</a:t>
            </a:r>
            <a:endParaRPr lang="en-US" dirty="0"/>
          </a:p>
        </p:txBody>
      </p:sp>
      <p:sp>
        <p:nvSpPr>
          <p:cNvPr id="7" name="Slide Number Placeholder 6"/>
          <p:cNvSpPr>
            <a:spLocks noGrp="1"/>
          </p:cNvSpPr>
          <p:nvPr>
            <p:ph type="sldNum" sz="quarter" idx="12"/>
          </p:nvPr>
        </p:nvSpPr>
        <p:spPr/>
        <p:txBody>
          <a:bodyPr/>
          <a:lstStyle/>
          <a:p>
            <a:fld id="{A7262AAC-8228-4F48-A389-F777E1B7F37E}" type="slidenum">
              <a:rPr lang="en-US" smtClean="0"/>
              <a:pPr/>
              <a:t>51</a:t>
            </a:fld>
            <a:endParaRPr lang="en-US"/>
          </a:p>
        </p:txBody>
      </p:sp>
      <p:sp>
        <p:nvSpPr>
          <p:cNvPr id="6" name="Content Placeholder 5"/>
          <p:cNvSpPr>
            <a:spLocks noGrp="1"/>
          </p:cNvSpPr>
          <p:nvPr>
            <p:ph sz="quarter" idx="1"/>
          </p:nvPr>
        </p:nvSpPr>
        <p:spPr/>
        <p:txBody>
          <a:bodyPr/>
          <a:lstStyle/>
          <a:p>
            <a:pPr marL="0" indent="0" algn="just">
              <a:buNone/>
            </a:pPr>
            <a:r>
              <a:rPr lang="en-US" dirty="0" smtClean="0"/>
              <a:t>Geographic information system technology can be used for scientific investigations, resource management, asset management, Environmental Impact Assessment, Urban planning, cartography, criminology, history, sales, marketing, and logistics. For example, GIS might allow emergency planners to easily calculate emergency response times in the event of a natural disaster, GIS might be used to find wetlands that need protection from pollution, or GIS can be used by a company to site a new business to take advantage of a previously underserved market.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143000"/>
          </a:xfrm>
        </p:spPr>
        <p:txBody>
          <a:bodyPr>
            <a:normAutofit fontScale="90000"/>
          </a:bodyPr>
          <a:lstStyle/>
          <a:p>
            <a:r>
              <a:rPr lang="en-US" dirty="0" smtClean="0"/>
              <a:t>CVX: MATLAB Software for Disciplined Convex Programming</a:t>
            </a:r>
            <a:endParaRPr lang="en-US" dirty="0"/>
          </a:p>
        </p:txBody>
      </p:sp>
      <p:sp>
        <p:nvSpPr>
          <p:cNvPr id="3" name="Footer Placeholder 2"/>
          <p:cNvSpPr>
            <a:spLocks noGrp="1"/>
          </p:cNvSpPr>
          <p:nvPr>
            <p:ph type="ftr" sz="quarter" idx="11"/>
          </p:nvPr>
        </p:nvSpPr>
        <p:spPr/>
        <p:txBody>
          <a:bodyPr/>
          <a:lstStyle/>
          <a:p>
            <a:r>
              <a:rPr lang="en-US" smtClean="0"/>
              <a:t>Prof. Bibhudatta Sahoo, Department of CSE, NIT Rourkela, India</a:t>
            </a:r>
            <a:endParaRPr lang="en-US" dirty="0"/>
          </a:p>
        </p:txBody>
      </p:sp>
      <p:sp>
        <p:nvSpPr>
          <p:cNvPr id="4" name="Slide Number Placeholder 3"/>
          <p:cNvSpPr>
            <a:spLocks noGrp="1"/>
          </p:cNvSpPr>
          <p:nvPr>
            <p:ph type="sldNum" sz="quarter" idx="12"/>
          </p:nvPr>
        </p:nvSpPr>
        <p:spPr/>
        <p:txBody>
          <a:bodyPr/>
          <a:lstStyle/>
          <a:p>
            <a:fld id="{A7262AAC-8228-4F48-A389-F777E1B7F37E}" type="slidenum">
              <a:rPr lang="en-US" smtClean="0"/>
              <a:pPr/>
              <a:t>52</a:t>
            </a:fld>
            <a:endParaRPr lang="en-US"/>
          </a:p>
        </p:txBody>
      </p:sp>
      <p:sp>
        <p:nvSpPr>
          <p:cNvPr id="5" name="Content Placeholder 4"/>
          <p:cNvSpPr>
            <a:spLocks noGrp="1"/>
          </p:cNvSpPr>
          <p:nvPr>
            <p:ph sz="quarter" idx="1"/>
          </p:nvPr>
        </p:nvSpPr>
        <p:spPr/>
        <p:txBody>
          <a:bodyPr>
            <a:normAutofit/>
          </a:bodyPr>
          <a:lstStyle/>
          <a:p>
            <a:r>
              <a:rPr lang="en-US" sz="3600" dirty="0" smtClean="0">
                <a:hlinkClick r:id="rId3"/>
              </a:rPr>
              <a:t>http://cvxr.com/cvx/</a:t>
            </a:r>
            <a:endParaRPr lang="en-US" sz="3600" dirty="0" smtClean="0"/>
          </a:p>
          <a:p>
            <a:pPr algn="just"/>
            <a:r>
              <a:rPr lang="en-US" sz="2800" dirty="0" smtClean="0">
                <a:latin typeface="Calibri" pitchFamily="34" charset="0"/>
              </a:rPr>
              <a:t>CVX is a </a:t>
            </a:r>
            <a:r>
              <a:rPr lang="en-US" sz="2800" dirty="0" err="1" smtClean="0">
                <a:latin typeface="Calibri" pitchFamily="34" charset="0"/>
              </a:rPr>
              <a:t>Matlab</a:t>
            </a:r>
            <a:r>
              <a:rPr lang="en-US" sz="2800" dirty="0" smtClean="0">
                <a:latin typeface="Calibri" pitchFamily="34" charset="0"/>
              </a:rPr>
              <a:t>-based modeling system for convex optimization. CVX turns </a:t>
            </a:r>
            <a:r>
              <a:rPr lang="en-US" sz="2800" dirty="0" err="1" smtClean="0">
                <a:latin typeface="Calibri" pitchFamily="34" charset="0"/>
              </a:rPr>
              <a:t>Matlab</a:t>
            </a:r>
            <a:r>
              <a:rPr lang="en-US" sz="2800" dirty="0" smtClean="0">
                <a:latin typeface="Calibri" pitchFamily="34" charset="0"/>
              </a:rPr>
              <a:t> into a modeling language, allowing constraints and objectives to be specified using standard </a:t>
            </a:r>
            <a:r>
              <a:rPr lang="en-US" sz="2800" dirty="0" err="1" smtClean="0">
                <a:latin typeface="Calibri" pitchFamily="34" charset="0"/>
              </a:rPr>
              <a:t>Matlab</a:t>
            </a:r>
            <a:r>
              <a:rPr lang="en-US" sz="2800" dirty="0" smtClean="0">
                <a:latin typeface="Calibri" pitchFamily="34" charset="0"/>
              </a:rPr>
              <a:t> expression syntax. For example, the following code segment randomly generates a constrained norm minimization problem, and solves it:</a:t>
            </a: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685800"/>
          </a:xfrm>
        </p:spPr>
        <p:txBody>
          <a:bodyPr>
            <a:normAutofit fontScale="90000"/>
          </a:bodyPr>
          <a:lstStyle/>
          <a:p>
            <a:r>
              <a:rPr lang="en-US" dirty="0" smtClean="0"/>
              <a:t/>
            </a:r>
            <a:br>
              <a:rPr lang="en-US" dirty="0" smtClean="0"/>
            </a:br>
            <a:r>
              <a:rPr lang="en-US" sz="4400" dirty="0" err="1" smtClean="0"/>
              <a:t>convhull</a:t>
            </a:r>
            <a:r>
              <a:rPr lang="en-US" dirty="0" smtClean="0"/>
              <a:t> - Convex hull</a:t>
            </a:r>
            <a:endParaRPr lang="en-US" dirty="0"/>
          </a:p>
        </p:txBody>
      </p:sp>
      <p:sp>
        <p:nvSpPr>
          <p:cNvPr id="3" name="Footer Placeholder 2"/>
          <p:cNvSpPr>
            <a:spLocks noGrp="1"/>
          </p:cNvSpPr>
          <p:nvPr>
            <p:ph type="ftr" sz="quarter" idx="11"/>
          </p:nvPr>
        </p:nvSpPr>
        <p:spPr/>
        <p:txBody>
          <a:bodyPr/>
          <a:lstStyle/>
          <a:p>
            <a:r>
              <a:rPr lang="en-US" smtClean="0"/>
              <a:t>Prof. Bibhudatta Sahoo, Department of CSE, NIT Rourkela, India</a:t>
            </a:r>
            <a:endParaRPr lang="en-US" dirty="0"/>
          </a:p>
        </p:txBody>
      </p:sp>
      <p:sp>
        <p:nvSpPr>
          <p:cNvPr id="4" name="Slide Number Placeholder 3"/>
          <p:cNvSpPr>
            <a:spLocks noGrp="1"/>
          </p:cNvSpPr>
          <p:nvPr>
            <p:ph type="sldNum" sz="quarter" idx="12"/>
          </p:nvPr>
        </p:nvSpPr>
        <p:spPr/>
        <p:txBody>
          <a:bodyPr/>
          <a:lstStyle/>
          <a:p>
            <a:fld id="{A7262AAC-8228-4F48-A389-F777E1B7F37E}" type="slidenum">
              <a:rPr lang="en-US" smtClean="0"/>
              <a:pPr/>
              <a:t>53</a:t>
            </a:fld>
            <a:endParaRPr lang="en-US"/>
          </a:p>
        </p:txBody>
      </p:sp>
      <p:sp>
        <p:nvSpPr>
          <p:cNvPr id="5" name="Content Placeholder 4"/>
          <p:cNvSpPr>
            <a:spLocks noGrp="1"/>
          </p:cNvSpPr>
          <p:nvPr>
            <p:ph sz="quarter" idx="1"/>
          </p:nvPr>
        </p:nvSpPr>
        <p:spPr>
          <a:xfrm>
            <a:off x="914400" y="1143000"/>
            <a:ext cx="7772400" cy="5029200"/>
          </a:xfrm>
        </p:spPr>
        <p:txBody>
          <a:bodyPr>
            <a:normAutofit fontScale="70000" lnSpcReduction="20000"/>
          </a:bodyPr>
          <a:lstStyle/>
          <a:p>
            <a:r>
              <a:rPr lang="en-US" b="1" dirty="0" smtClean="0"/>
              <a:t>Syntax</a:t>
            </a:r>
          </a:p>
          <a:p>
            <a:r>
              <a:rPr lang="en-US" dirty="0" smtClean="0"/>
              <a:t>K = </a:t>
            </a:r>
            <a:r>
              <a:rPr lang="en-US" dirty="0" err="1" smtClean="0"/>
              <a:t>convhull</a:t>
            </a:r>
            <a:r>
              <a:rPr lang="en-US" dirty="0" smtClean="0"/>
              <a:t>(X,Y)</a:t>
            </a:r>
            <a:br>
              <a:rPr lang="en-US" dirty="0" smtClean="0"/>
            </a:br>
            <a:r>
              <a:rPr lang="en-US" dirty="0" smtClean="0"/>
              <a:t>K = </a:t>
            </a:r>
            <a:r>
              <a:rPr lang="en-US" dirty="0" err="1" smtClean="0"/>
              <a:t>convhull</a:t>
            </a:r>
            <a:r>
              <a:rPr lang="en-US" dirty="0" smtClean="0"/>
              <a:t>(X,Y,Z)</a:t>
            </a:r>
            <a:br>
              <a:rPr lang="en-US" dirty="0" smtClean="0"/>
            </a:br>
            <a:r>
              <a:rPr lang="en-US" dirty="0" smtClean="0"/>
              <a:t>K = </a:t>
            </a:r>
            <a:r>
              <a:rPr lang="en-US" dirty="0" err="1" smtClean="0"/>
              <a:t>convhull</a:t>
            </a:r>
            <a:r>
              <a:rPr lang="en-US" dirty="0" smtClean="0"/>
              <a:t>(X)</a:t>
            </a:r>
            <a:br>
              <a:rPr lang="en-US" dirty="0" smtClean="0"/>
            </a:br>
            <a:r>
              <a:rPr lang="en-US" dirty="0" smtClean="0"/>
              <a:t>K = </a:t>
            </a:r>
            <a:r>
              <a:rPr lang="en-US" dirty="0" err="1" smtClean="0"/>
              <a:t>convhull</a:t>
            </a:r>
            <a:r>
              <a:rPr lang="en-US" dirty="0" smtClean="0"/>
              <a:t>(...,'simplify', </a:t>
            </a:r>
            <a:r>
              <a:rPr lang="en-US" dirty="0" err="1" smtClean="0"/>
              <a:t>logicalvar</a:t>
            </a:r>
            <a:r>
              <a:rPr lang="en-US" dirty="0" smtClean="0"/>
              <a:t>)</a:t>
            </a:r>
            <a:br>
              <a:rPr lang="en-US" dirty="0" smtClean="0"/>
            </a:br>
            <a:r>
              <a:rPr lang="en-US" dirty="0" smtClean="0"/>
              <a:t>[K,V] = </a:t>
            </a:r>
            <a:r>
              <a:rPr lang="en-US" dirty="0" err="1" smtClean="0"/>
              <a:t>convhull</a:t>
            </a:r>
            <a:r>
              <a:rPr lang="en-US" dirty="0" smtClean="0"/>
              <a:t>(...)</a:t>
            </a:r>
            <a:br>
              <a:rPr lang="en-US" dirty="0" smtClean="0"/>
            </a:br>
            <a:endParaRPr lang="en-US" dirty="0" smtClean="0"/>
          </a:p>
          <a:p>
            <a:r>
              <a:rPr lang="en-US" sz="3200" b="1" dirty="0" smtClean="0"/>
              <a:t>Definition :</a:t>
            </a:r>
            <a:r>
              <a:rPr lang="en-US" sz="3200" dirty="0" err="1" smtClean="0"/>
              <a:t>convhull</a:t>
            </a:r>
            <a:r>
              <a:rPr lang="en-US" sz="3200" dirty="0" smtClean="0"/>
              <a:t> returns the convex hull of a set of points in 2-D or 3-D space</a:t>
            </a:r>
            <a:r>
              <a:rPr lang="en-US" dirty="0" smtClean="0"/>
              <a:t>.</a:t>
            </a:r>
          </a:p>
          <a:p>
            <a:r>
              <a:rPr lang="en-US" b="1" dirty="0" smtClean="0"/>
              <a:t>Description</a:t>
            </a:r>
          </a:p>
          <a:p>
            <a:pPr algn="just"/>
            <a:r>
              <a:rPr lang="en-US" sz="2900" dirty="0" smtClean="0">
                <a:latin typeface="Calibri" pitchFamily="34" charset="0"/>
              </a:rPr>
              <a:t>K = </a:t>
            </a:r>
            <a:r>
              <a:rPr lang="en-US" sz="2900" dirty="0" err="1" smtClean="0">
                <a:latin typeface="Calibri" pitchFamily="34" charset="0"/>
              </a:rPr>
              <a:t>convhull</a:t>
            </a:r>
            <a:r>
              <a:rPr lang="en-US" sz="2900" dirty="0" smtClean="0">
                <a:latin typeface="Calibri" pitchFamily="34" charset="0"/>
              </a:rPr>
              <a:t>(X,Y) returns the 2-D convex hull of the points (X,Y), where X and Y are column vectors. The convex hull K is expressed in terms of a vector of point indices arranged in a counterclockwise cycle around the hull.</a:t>
            </a:r>
          </a:p>
          <a:p>
            <a:pPr algn="just"/>
            <a:r>
              <a:rPr lang="en-US" sz="2900" dirty="0" smtClean="0">
                <a:latin typeface="Calibri" pitchFamily="34" charset="0"/>
              </a:rPr>
              <a:t>K = </a:t>
            </a:r>
            <a:r>
              <a:rPr lang="en-US" sz="2900" dirty="0" err="1" smtClean="0">
                <a:latin typeface="Calibri" pitchFamily="34" charset="0"/>
              </a:rPr>
              <a:t>convhull</a:t>
            </a:r>
            <a:r>
              <a:rPr lang="en-US" sz="2900" dirty="0" smtClean="0">
                <a:latin typeface="Calibri" pitchFamily="34" charset="0"/>
              </a:rPr>
              <a:t>(X,Y,Z) returns the 3-D convex hull of the points (X,Y,Z), where X, Y, and Z are column vectors. K is a triangulation representing the boundary of the convex hull. K is of size mtri-by-3, where </a:t>
            </a:r>
            <a:r>
              <a:rPr lang="en-US" sz="2900" dirty="0" err="1" smtClean="0">
                <a:latin typeface="Calibri" pitchFamily="34" charset="0"/>
              </a:rPr>
              <a:t>mtri</a:t>
            </a:r>
            <a:r>
              <a:rPr lang="en-US" sz="2900" dirty="0" smtClean="0">
                <a:latin typeface="Calibri" pitchFamily="34" charset="0"/>
              </a:rPr>
              <a:t> is the number of triangular facets. That is, each row of K is a triangle defined in terms of the point indices.</a:t>
            </a:r>
          </a:p>
          <a:p>
            <a:pPr>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Prof. Bibhudatta Sahoo, Department of CSE, NIT Rourkela, India</a:t>
            </a:r>
            <a:endParaRPr lang="en-US" dirty="0"/>
          </a:p>
        </p:txBody>
      </p:sp>
      <p:sp>
        <p:nvSpPr>
          <p:cNvPr id="4" name="Slide Number Placeholder 3"/>
          <p:cNvSpPr>
            <a:spLocks noGrp="1"/>
          </p:cNvSpPr>
          <p:nvPr>
            <p:ph type="sldNum" sz="quarter" idx="12"/>
          </p:nvPr>
        </p:nvSpPr>
        <p:spPr/>
        <p:txBody>
          <a:bodyPr/>
          <a:lstStyle/>
          <a:p>
            <a:fld id="{A7262AAC-8228-4F48-A389-F777E1B7F37E}" type="slidenum">
              <a:rPr lang="en-US" smtClean="0"/>
              <a:pPr/>
              <a:t>54</a:t>
            </a:fld>
            <a:endParaRPr lang="en-US"/>
          </a:p>
        </p:txBody>
      </p:sp>
      <p:sp>
        <p:nvSpPr>
          <p:cNvPr id="5" name="Content Placeholder 4"/>
          <p:cNvSpPr>
            <a:spLocks noGrp="1"/>
          </p:cNvSpPr>
          <p:nvPr>
            <p:ph sz="quarter" idx="1"/>
          </p:nvPr>
        </p:nvSpPr>
        <p:spPr/>
        <p:txBody>
          <a:bodyPr>
            <a:normAutofit fontScale="92500" lnSpcReduction="20000"/>
          </a:bodyPr>
          <a:lstStyle/>
          <a:p>
            <a:pPr algn="just"/>
            <a:r>
              <a:rPr lang="en-US" dirty="0" smtClean="0">
                <a:latin typeface="Calibri" pitchFamily="34" charset="0"/>
              </a:rPr>
              <a:t>K = </a:t>
            </a:r>
            <a:r>
              <a:rPr lang="en-US" dirty="0" err="1" smtClean="0">
                <a:latin typeface="Calibri" pitchFamily="34" charset="0"/>
              </a:rPr>
              <a:t>convhull</a:t>
            </a:r>
            <a:r>
              <a:rPr lang="en-US" dirty="0" smtClean="0">
                <a:latin typeface="Calibri" pitchFamily="34" charset="0"/>
              </a:rPr>
              <a:t>(X) returns the 2-D or 3-D convex hull of the points X. This variant supports the definition of points in matrix format. X is of size </a:t>
            </a:r>
            <a:r>
              <a:rPr lang="en-US" dirty="0" err="1" smtClean="0">
                <a:latin typeface="Calibri" pitchFamily="34" charset="0"/>
              </a:rPr>
              <a:t>mpts</a:t>
            </a:r>
            <a:r>
              <a:rPr lang="en-US" dirty="0" smtClean="0">
                <a:latin typeface="Calibri" pitchFamily="34" charset="0"/>
              </a:rPr>
              <a:t>-by-</a:t>
            </a:r>
            <a:r>
              <a:rPr lang="en-US" dirty="0" err="1" smtClean="0">
                <a:latin typeface="Calibri" pitchFamily="34" charset="0"/>
              </a:rPr>
              <a:t>ndim</a:t>
            </a:r>
            <a:r>
              <a:rPr lang="en-US" dirty="0" smtClean="0">
                <a:latin typeface="Calibri" pitchFamily="34" charset="0"/>
              </a:rPr>
              <a:t>, where </a:t>
            </a:r>
            <a:r>
              <a:rPr lang="en-US" dirty="0" err="1" smtClean="0">
                <a:latin typeface="Calibri" pitchFamily="34" charset="0"/>
              </a:rPr>
              <a:t>mpts</a:t>
            </a:r>
            <a:r>
              <a:rPr lang="en-US" dirty="0" smtClean="0">
                <a:latin typeface="Calibri" pitchFamily="34" charset="0"/>
              </a:rPr>
              <a:t> is the number of points and </a:t>
            </a:r>
            <a:r>
              <a:rPr lang="en-US" dirty="0" err="1" smtClean="0">
                <a:latin typeface="Calibri" pitchFamily="34" charset="0"/>
              </a:rPr>
              <a:t>ndim</a:t>
            </a:r>
            <a:r>
              <a:rPr lang="en-US" dirty="0" smtClean="0">
                <a:latin typeface="Calibri" pitchFamily="34" charset="0"/>
              </a:rPr>
              <a:t> is the dimension of the space where the points reside, 2 ≦ </a:t>
            </a:r>
            <a:r>
              <a:rPr lang="en-US" dirty="0" err="1" smtClean="0">
                <a:latin typeface="Calibri" pitchFamily="34" charset="0"/>
              </a:rPr>
              <a:t>ndim</a:t>
            </a:r>
            <a:r>
              <a:rPr lang="en-US" dirty="0" smtClean="0">
                <a:latin typeface="Calibri" pitchFamily="34" charset="0"/>
              </a:rPr>
              <a:t> ≦ 3. The output facets are equivalent to those generated by the 2-input or 3-input calling syntax.</a:t>
            </a:r>
          </a:p>
          <a:p>
            <a:pPr algn="just"/>
            <a:r>
              <a:rPr lang="en-US" dirty="0" smtClean="0">
                <a:latin typeface="Calibri" pitchFamily="34" charset="0"/>
              </a:rPr>
              <a:t>K = </a:t>
            </a:r>
            <a:r>
              <a:rPr lang="en-US" dirty="0" err="1" smtClean="0">
                <a:latin typeface="Calibri" pitchFamily="34" charset="0"/>
              </a:rPr>
              <a:t>convhull</a:t>
            </a:r>
            <a:r>
              <a:rPr lang="en-US" dirty="0" smtClean="0">
                <a:latin typeface="Calibri" pitchFamily="34" charset="0"/>
              </a:rPr>
              <a:t>(...,'simplify', </a:t>
            </a:r>
            <a:r>
              <a:rPr lang="en-US" dirty="0" err="1" smtClean="0">
                <a:latin typeface="Calibri" pitchFamily="34" charset="0"/>
              </a:rPr>
              <a:t>logicalvar</a:t>
            </a:r>
            <a:r>
              <a:rPr lang="en-US" dirty="0" smtClean="0">
                <a:latin typeface="Calibri" pitchFamily="34" charset="0"/>
              </a:rPr>
              <a:t>) provides the option of removing vertices that do not contribute to the area/volume of the convex hull, the default is false. Setting 'simplify' to true returns the topology in a more concise form.</a:t>
            </a:r>
          </a:p>
          <a:p>
            <a:pPr algn="just"/>
            <a:r>
              <a:rPr lang="en-US" dirty="0" smtClean="0">
                <a:latin typeface="Calibri" pitchFamily="34" charset="0"/>
              </a:rPr>
              <a:t>[K,V] = </a:t>
            </a:r>
            <a:r>
              <a:rPr lang="en-US" dirty="0" err="1" smtClean="0">
                <a:latin typeface="Calibri" pitchFamily="34" charset="0"/>
              </a:rPr>
              <a:t>convhull</a:t>
            </a:r>
            <a:r>
              <a:rPr lang="en-US" dirty="0" smtClean="0">
                <a:latin typeface="Calibri" pitchFamily="34" charset="0"/>
              </a:rPr>
              <a:t>(...) returns the convex hull K and the corresponding area/volume V bounded by K.</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err="1" smtClean="0"/>
              <a:t>convhull</a:t>
            </a:r>
            <a:r>
              <a:rPr lang="en-US" b="1" dirty="0" smtClean="0"/>
              <a:t> : MATLAB function</a:t>
            </a:r>
            <a:endParaRPr lang="en-US" dirty="0"/>
          </a:p>
        </p:txBody>
      </p:sp>
      <p:sp>
        <p:nvSpPr>
          <p:cNvPr id="8" name="Text Placeholder 7"/>
          <p:cNvSpPr>
            <a:spLocks noGrp="1"/>
          </p:cNvSpPr>
          <p:nvPr>
            <p:ph type="body" idx="2"/>
          </p:nvPr>
        </p:nvSpPr>
        <p:spPr>
          <a:xfrm>
            <a:off x="914400" y="1600200"/>
            <a:ext cx="3352800" cy="4495800"/>
          </a:xfrm>
        </p:spPr>
        <p:txBody>
          <a:bodyPr>
            <a:normAutofit/>
          </a:bodyPr>
          <a:lstStyle/>
          <a:p>
            <a:pPr>
              <a:lnSpc>
                <a:spcPct val="150000"/>
              </a:lnSpc>
            </a:pPr>
            <a:r>
              <a:rPr lang="es-ES" sz="2000" b="1" dirty="0" err="1" smtClean="0">
                <a:latin typeface="Arial" pitchFamily="34" charset="0"/>
                <a:cs typeface="Arial" pitchFamily="34" charset="0"/>
              </a:rPr>
              <a:t>xx</a:t>
            </a:r>
            <a:r>
              <a:rPr lang="es-ES" sz="2000" b="1" dirty="0" smtClean="0">
                <a:latin typeface="Arial" pitchFamily="34" charset="0"/>
                <a:cs typeface="Arial" pitchFamily="34" charset="0"/>
              </a:rPr>
              <a:t> = -1:.05:1; </a:t>
            </a:r>
          </a:p>
          <a:p>
            <a:pPr>
              <a:lnSpc>
                <a:spcPct val="150000"/>
              </a:lnSpc>
            </a:pPr>
            <a:r>
              <a:rPr lang="es-ES" sz="2000" b="1" dirty="0" err="1" smtClean="0">
                <a:latin typeface="Arial" pitchFamily="34" charset="0"/>
                <a:cs typeface="Arial" pitchFamily="34" charset="0"/>
              </a:rPr>
              <a:t>yy</a:t>
            </a:r>
            <a:r>
              <a:rPr lang="es-ES" sz="2000" b="1" dirty="0" smtClean="0">
                <a:latin typeface="Arial" pitchFamily="34" charset="0"/>
                <a:cs typeface="Arial" pitchFamily="34" charset="0"/>
              </a:rPr>
              <a:t> = </a:t>
            </a:r>
            <a:r>
              <a:rPr lang="es-ES" sz="2000" b="1" dirty="0" err="1" smtClean="0">
                <a:latin typeface="Arial" pitchFamily="34" charset="0"/>
                <a:cs typeface="Arial" pitchFamily="34" charset="0"/>
              </a:rPr>
              <a:t>abs</a:t>
            </a:r>
            <a:r>
              <a:rPr lang="es-ES" sz="2000" b="1" dirty="0" smtClean="0">
                <a:latin typeface="Arial" pitchFamily="34" charset="0"/>
                <a:cs typeface="Arial" pitchFamily="34" charset="0"/>
              </a:rPr>
              <a:t>(</a:t>
            </a:r>
            <a:r>
              <a:rPr lang="es-ES" sz="2000" b="1" dirty="0" err="1" smtClean="0">
                <a:latin typeface="Arial" pitchFamily="34" charset="0"/>
                <a:cs typeface="Arial" pitchFamily="34" charset="0"/>
              </a:rPr>
              <a:t>sqrt</a:t>
            </a:r>
            <a:r>
              <a:rPr lang="es-ES" sz="2000" b="1" dirty="0" smtClean="0">
                <a:latin typeface="Arial" pitchFamily="34" charset="0"/>
                <a:cs typeface="Arial" pitchFamily="34" charset="0"/>
              </a:rPr>
              <a:t>(</a:t>
            </a:r>
            <a:r>
              <a:rPr lang="es-ES" sz="2000" b="1" dirty="0" err="1" smtClean="0">
                <a:latin typeface="Arial" pitchFamily="34" charset="0"/>
                <a:cs typeface="Arial" pitchFamily="34" charset="0"/>
              </a:rPr>
              <a:t>xx</a:t>
            </a:r>
            <a:r>
              <a:rPr lang="es-ES" sz="2000" b="1" dirty="0" smtClean="0">
                <a:latin typeface="Arial" pitchFamily="34" charset="0"/>
                <a:cs typeface="Arial" pitchFamily="34" charset="0"/>
              </a:rPr>
              <a:t>)); </a:t>
            </a:r>
          </a:p>
          <a:p>
            <a:pPr>
              <a:lnSpc>
                <a:spcPct val="150000"/>
              </a:lnSpc>
            </a:pPr>
            <a:r>
              <a:rPr lang="es-ES" sz="2000" b="1" dirty="0" smtClean="0">
                <a:latin typeface="Arial" pitchFamily="34" charset="0"/>
                <a:cs typeface="Arial" pitchFamily="34" charset="0"/>
              </a:rPr>
              <a:t>[</a:t>
            </a:r>
            <a:r>
              <a:rPr lang="es-ES" sz="2000" b="1" dirty="0" err="1" smtClean="0">
                <a:latin typeface="Arial" pitchFamily="34" charset="0"/>
                <a:cs typeface="Arial" pitchFamily="34" charset="0"/>
              </a:rPr>
              <a:t>x,y</a:t>
            </a:r>
            <a:r>
              <a:rPr lang="es-ES" sz="2000" b="1" dirty="0" smtClean="0">
                <a:latin typeface="Arial" pitchFamily="34" charset="0"/>
                <a:cs typeface="Arial" pitchFamily="34" charset="0"/>
              </a:rPr>
              <a:t>] = pol2cart(</a:t>
            </a:r>
            <a:r>
              <a:rPr lang="es-ES" sz="2000" b="1" dirty="0" err="1" smtClean="0">
                <a:latin typeface="Arial" pitchFamily="34" charset="0"/>
                <a:cs typeface="Arial" pitchFamily="34" charset="0"/>
              </a:rPr>
              <a:t>xx,yy</a:t>
            </a:r>
            <a:r>
              <a:rPr lang="es-ES" sz="2000" b="1" dirty="0" smtClean="0">
                <a:latin typeface="Arial" pitchFamily="34" charset="0"/>
                <a:cs typeface="Arial" pitchFamily="34" charset="0"/>
              </a:rPr>
              <a:t>); </a:t>
            </a:r>
          </a:p>
          <a:p>
            <a:pPr>
              <a:lnSpc>
                <a:spcPct val="150000"/>
              </a:lnSpc>
            </a:pPr>
            <a:r>
              <a:rPr lang="es-ES" sz="2000" b="1" dirty="0" smtClean="0">
                <a:latin typeface="Arial" pitchFamily="34" charset="0"/>
                <a:cs typeface="Arial" pitchFamily="34" charset="0"/>
              </a:rPr>
              <a:t>k = </a:t>
            </a:r>
            <a:r>
              <a:rPr lang="es-ES" sz="2000" b="1" dirty="0" err="1" smtClean="0">
                <a:latin typeface="Arial" pitchFamily="34" charset="0"/>
                <a:cs typeface="Arial" pitchFamily="34" charset="0"/>
              </a:rPr>
              <a:t>convhull</a:t>
            </a:r>
            <a:r>
              <a:rPr lang="es-ES" sz="2000" b="1" dirty="0" smtClean="0">
                <a:latin typeface="Arial" pitchFamily="34" charset="0"/>
                <a:cs typeface="Arial" pitchFamily="34" charset="0"/>
              </a:rPr>
              <a:t>(</a:t>
            </a:r>
            <a:r>
              <a:rPr lang="es-ES" sz="2000" b="1" dirty="0" err="1" smtClean="0">
                <a:latin typeface="Arial" pitchFamily="34" charset="0"/>
                <a:cs typeface="Arial" pitchFamily="34" charset="0"/>
              </a:rPr>
              <a:t>x,y</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plot</a:t>
            </a:r>
            <a:r>
              <a:rPr lang="es-ES" sz="2000" b="1" dirty="0" smtClean="0">
                <a:latin typeface="Arial" pitchFamily="34" charset="0"/>
                <a:cs typeface="Arial" pitchFamily="34" charset="0"/>
              </a:rPr>
              <a:t>(x(k),y(k),'r-',</a:t>
            </a:r>
            <a:r>
              <a:rPr lang="es-ES" sz="2000" b="1" dirty="0" err="1" smtClean="0">
                <a:latin typeface="Arial" pitchFamily="34" charset="0"/>
                <a:cs typeface="Arial" pitchFamily="34" charset="0"/>
              </a:rPr>
              <a:t>x,y,'b</a:t>
            </a:r>
            <a:r>
              <a:rPr lang="es-ES" sz="2000" b="1" dirty="0" smtClean="0">
                <a:latin typeface="Arial" pitchFamily="34" charset="0"/>
                <a:cs typeface="Arial" pitchFamily="34" charset="0"/>
              </a:rPr>
              <a:t>+')</a:t>
            </a:r>
            <a:endParaRPr lang="en-US" sz="2000" b="1" dirty="0">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smtClean="0"/>
              <a:t>Prof. Bibhudatta Sahoo, Department of CSE, NIT Rourkela, India</a:t>
            </a:r>
            <a:endParaRPr lang="en-US" dirty="0"/>
          </a:p>
        </p:txBody>
      </p:sp>
      <p:sp>
        <p:nvSpPr>
          <p:cNvPr id="4" name="Slide Number Placeholder 3"/>
          <p:cNvSpPr>
            <a:spLocks noGrp="1"/>
          </p:cNvSpPr>
          <p:nvPr>
            <p:ph type="sldNum" sz="quarter" idx="12"/>
          </p:nvPr>
        </p:nvSpPr>
        <p:spPr/>
        <p:txBody>
          <a:bodyPr/>
          <a:lstStyle/>
          <a:p>
            <a:fld id="{A7262AAC-8228-4F48-A389-F777E1B7F37E}" type="slidenum">
              <a:rPr lang="en-US" smtClean="0"/>
              <a:pPr/>
              <a:t>55</a:t>
            </a:fld>
            <a:endParaRPr lang="en-US"/>
          </a:p>
        </p:txBody>
      </p:sp>
      <p:pic>
        <p:nvPicPr>
          <p:cNvPr id="9" name="Content Placeholder 8" descr="convhull.gif"/>
          <p:cNvPicPr>
            <a:picLocks noGrp="1" noChangeAspect="1"/>
          </p:cNvPicPr>
          <p:nvPr>
            <p:ph sz="quarter" idx="1"/>
          </p:nvPr>
        </p:nvPicPr>
        <p:blipFill>
          <a:blip r:embed="rId3"/>
          <a:stretch>
            <a:fillRect/>
          </a:stretch>
        </p:blipFill>
        <p:spPr>
          <a:xfrm>
            <a:off x="4700587" y="1752600"/>
            <a:ext cx="3857625" cy="35814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lstStyle/>
          <a:p>
            <a:r>
              <a:rPr lang="en-US" dirty="0" smtClean="0"/>
              <a:t>Basic Concepts</a:t>
            </a:r>
            <a:endParaRPr lang="en-US" dirty="0"/>
          </a:p>
        </p:txBody>
      </p:sp>
      <p:sp>
        <p:nvSpPr>
          <p:cNvPr id="7" name="Footer Placeholder 6"/>
          <p:cNvSpPr>
            <a:spLocks noGrp="1"/>
          </p:cNvSpPr>
          <p:nvPr>
            <p:ph type="ftr" sz="quarter" idx="11"/>
          </p:nvPr>
        </p:nvSpPr>
        <p:spPr/>
        <p:txBody>
          <a:bodyPr/>
          <a:lstStyle/>
          <a:p>
            <a:r>
              <a:rPr lang="en-US" smtClean="0"/>
              <a:t>Prof. Bibhudatta Sahoo, Department of CSE, NIT Rourkela, India</a:t>
            </a:r>
            <a:endParaRPr lang="en-US" dirty="0"/>
          </a:p>
        </p:txBody>
      </p:sp>
      <p:sp>
        <p:nvSpPr>
          <p:cNvPr id="6" name="Slide Number Placeholder 5"/>
          <p:cNvSpPr>
            <a:spLocks noGrp="1"/>
          </p:cNvSpPr>
          <p:nvPr>
            <p:ph type="sldNum" sz="quarter" idx="12"/>
          </p:nvPr>
        </p:nvSpPr>
        <p:spPr/>
        <p:txBody>
          <a:bodyPr/>
          <a:lstStyle/>
          <a:p>
            <a:fld id="{A7262AAC-8228-4F48-A389-F777E1B7F37E}" type="slidenum">
              <a:rPr lang="en-US" smtClean="0"/>
              <a:pPr/>
              <a:t>6</a:t>
            </a:fld>
            <a:endParaRPr lang="en-US"/>
          </a:p>
        </p:txBody>
      </p:sp>
      <p:sp>
        <p:nvSpPr>
          <p:cNvPr id="5" name="Content Placeholder 4"/>
          <p:cNvSpPr>
            <a:spLocks noGrp="1"/>
          </p:cNvSpPr>
          <p:nvPr>
            <p:ph sz="quarter" idx="1"/>
          </p:nvPr>
        </p:nvSpPr>
        <p:spPr>
          <a:xfrm>
            <a:off x="381000" y="1295400"/>
            <a:ext cx="8305800" cy="4724400"/>
          </a:xfrm>
        </p:spPr>
        <p:txBody>
          <a:bodyPr>
            <a:normAutofit/>
          </a:bodyPr>
          <a:lstStyle/>
          <a:p>
            <a:pPr algn="just">
              <a:lnSpc>
                <a:spcPct val="90000"/>
              </a:lnSpc>
              <a:defRPr/>
            </a:pPr>
            <a:r>
              <a:rPr lang="en-US" sz="3200" dirty="0" smtClean="0">
                <a:latin typeface="Calibri" pitchFamily="34" charset="0"/>
              </a:rPr>
              <a:t>If the set of points given contains only one point, that point is its own convex hull.</a:t>
            </a:r>
          </a:p>
          <a:p>
            <a:pPr algn="just">
              <a:lnSpc>
                <a:spcPct val="90000"/>
              </a:lnSpc>
              <a:defRPr/>
            </a:pPr>
            <a:r>
              <a:rPr lang="en-US" sz="3200" dirty="0" smtClean="0">
                <a:latin typeface="Calibri" pitchFamily="34" charset="0"/>
              </a:rPr>
              <a:t>The convex hull of two unique points is the line segment between the two points.</a:t>
            </a:r>
          </a:p>
          <a:p>
            <a:pPr algn="just">
              <a:lnSpc>
                <a:spcPct val="90000"/>
              </a:lnSpc>
              <a:defRPr/>
            </a:pPr>
            <a:r>
              <a:rPr lang="en-US" sz="3200" dirty="0" smtClean="0">
                <a:latin typeface="Calibri" pitchFamily="34" charset="0"/>
              </a:rPr>
              <a:t>The convex hull of three nonlinear points is the triangle formed by these three points.  If the points are collinear, the convex hull is the line segment connecting the points with the endpoints as extreme points.</a:t>
            </a:r>
          </a:p>
          <a:p>
            <a:pPr>
              <a:buNone/>
            </a:pP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a:t>
            </a:r>
            <a:endParaRPr lang="en-US" dirty="0"/>
          </a:p>
        </p:txBody>
      </p:sp>
      <p:sp>
        <p:nvSpPr>
          <p:cNvPr id="5" name="Footer Placeholder 4"/>
          <p:cNvSpPr>
            <a:spLocks noGrp="1"/>
          </p:cNvSpPr>
          <p:nvPr>
            <p:ph type="ftr" sz="quarter" idx="11"/>
          </p:nvPr>
        </p:nvSpPr>
        <p:spPr/>
        <p:txBody>
          <a:bodyPr/>
          <a:lstStyle/>
          <a:p>
            <a:r>
              <a:rPr lang="en-US" smtClean="0"/>
              <a:t>Prof. Bibhudatta Sahoo, Department of CSE, NIT Rourkela, India</a:t>
            </a:r>
            <a:endParaRPr lang="en-US" dirty="0"/>
          </a:p>
        </p:txBody>
      </p:sp>
      <p:sp>
        <p:nvSpPr>
          <p:cNvPr id="4" name="Slide Number Placeholder 3"/>
          <p:cNvSpPr>
            <a:spLocks noGrp="1"/>
          </p:cNvSpPr>
          <p:nvPr>
            <p:ph type="sldNum" sz="quarter" idx="12"/>
          </p:nvPr>
        </p:nvSpPr>
        <p:spPr/>
        <p:txBody>
          <a:bodyPr/>
          <a:lstStyle/>
          <a:p>
            <a:fld id="{A7262AAC-8228-4F48-A389-F777E1B7F37E}" type="slidenum">
              <a:rPr lang="en-US" smtClean="0"/>
              <a:pPr/>
              <a:t>7</a:t>
            </a:fld>
            <a:endParaRPr lang="en-US"/>
          </a:p>
        </p:txBody>
      </p:sp>
      <p:sp>
        <p:nvSpPr>
          <p:cNvPr id="3" name="Content Placeholder 2"/>
          <p:cNvSpPr>
            <a:spLocks noGrp="1"/>
          </p:cNvSpPr>
          <p:nvPr>
            <p:ph sz="quarter" idx="1"/>
          </p:nvPr>
        </p:nvSpPr>
        <p:spPr/>
        <p:txBody>
          <a:bodyPr/>
          <a:lstStyle/>
          <a:p>
            <a:pPr algn="just">
              <a:lnSpc>
                <a:spcPct val="90000"/>
              </a:lnSpc>
              <a:defRPr/>
            </a:pPr>
            <a:r>
              <a:rPr lang="en-US" sz="2800" dirty="0" smtClean="0">
                <a:latin typeface="Calibri" pitchFamily="34" charset="0"/>
              </a:rPr>
              <a:t>An extreme point is a point that lies on the convex hull. In other words, one of the vertices on the polygon that the hull forms.</a:t>
            </a:r>
          </a:p>
          <a:p>
            <a:pPr algn="just">
              <a:lnSpc>
                <a:spcPct val="90000"/>
              </a:lnSpc>
              <a:defRPr/>
            </a:pPr>
            <a:r>
              <a:rPr lang="en-US" sz="2800" dirty="0" smtClean="0">
                <a:latin typeface="Calibri" pitchFamily="34" charset="0"/>
              </a:rPr>
              <a:t>Four extreme points are obvious when given a set those to the furthest right and left, and those at the top and bottom.</a:t>
            </a:r>
          </a:p>
          <a:p>
            <a:pPr algn="just">
              <a:lnSpc>
                <a:spcPct val="90000"/>
              </a:lnSpc>
              <a:defRPr/>
            </a:pPr>
            <a:r>
              <a:rPr lang="en-US" sz="2800" dirty="0" smtClean="0">
                <a:latin typeface="Calibri" pitchFamily="34" charset="0"/>
              </a:rPr>
              <a:t>Computational geometry is defined as the study of algorithms to solve problems in computer science in terms of geometry. There are several different algorithms with different efficiencies used to solve the problem of the convex hull.</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Hull</a:t>
            </a:r>
            <a:endParaRPr lang="en-US" dirty="0"/>
          </a:p>
        </p:txBody>
      </p:sp>
      <p:sp>
        <p:nvSpPr>
          <p:cNvPr id="48" name="Footer Placeholder 47"/>
          <p:cNvSpPr>
            <a:spLocks noGrp="1"/>
          </p:cNvSpPr>
          <p:nvPr>
            <p:ph type="ftr" sz="quarter" idx="11"/>
          </p:nvPr>
        </p:nvSpPr>
        <p:spPr/>
        <p:txBody>
          <a:bodyPr/>
          <a:lstStyle/>
          <a:p>
            <a:r>
              <a:rPr lang="en-US" smtClean="0"/>
              <a:t>Prof. Bibhudatta Sahoo, Department of CSE, NIT Rourkela, India</a:t>
            </a:r>
            <a:endParaRPr lang="en-US" dirty="0"/>
          </a:p>
        </p:txBody>
      </p:sp>
      <p:sp>
        <p:nvSpPr>
          <p:cNvPr id="26" name="Slide Number Placeholder 25"/>
          <p:cNvSpPr>
            <a:spLocks noGrp="1"/>
          </p:cNvSpPr>
          <p:nvPr>
            <p:ph type="sldNum" sz="quarter" idx="12"/>
          </p:nvPr>
        </p:nvSpPr>
        <p:spPr/>
        <p:txBody>
          <a:bodyPr/>
          <a:lstStyle/>
          <a:p>
            <a:fld id="{A7262AAC-8228-4F48-A389-F777E1B7F37E}" type="slidenum">
              <a:rPr lang="en-US" smtClean="0"/>
              <a:pPr/>
              <a:t>8</a:t>
            </a:fld>
            <a:endParaRPr lang="en-US"/>
          </a:p>
        </p:txBody>
      </p:sp>
      <p:sp>
        <p:nvSpPr>
          <p:cNvPr id="3" name="Content Placeholder 2"/>
          <p:cNvSpPr>
            <a:spLocks noGrp="1"/>
          </p:cNvSpPr>
          <p:nvPr>
            <p:ph sz="quarter" idx="1"/>
          </p:nvPr>
        </p:nvSpPr>
        <p:spPr>
          <a:xfrm>
            <a:off x="914400" y="4191000"/>
            <a:ext cx="7772400" cy="1828800"/>
          </a:xfrm>
        </p:spPr>
        <p:txBody>
          <a:bodyPr>
            <a:normAutofit lnSpcReduction="10000"/>
          </a:bodyPr>
          <a:lstStyle/>
          <a:p>
            <a:pPr marL="0" indent="0" algn="just">
              <a:buNone/>
              <a:tabLst>
                <a:tab pos="0" algn="l"/>
                <a:tab pos="2743200" algn="l"/>
                <a:tab pos="4114800" algn="l"/>
                <a:tab pos="5486400" algn="l"/>
              </a:tabLst>
            </a:pPr>
            <a:r>
              <a:rPr lang="en-US" sz="3000" dirty="0" smtClean="0">
                <a:latin typeface="Calibri" pitchFamily="34" charset="0"/>
              </a:rPr>
              <a:t>Given a set </a:t>
            </a:r>
            <a:r>
              <a:rPr lang="en-US" sz="3000" i="1" dirty="0" smtClean="0">
                <a:latin typeface="Calibri" pitchFamily="34" charset="0"/>
              </a:rPr>
              <a:t>S</a:t>
            </a:r>
            <a:r>
              <a:rPr lang="en-US" sz="3000" dirty="0" smtClean="0">
                <a:latin typeface="Calibri" pitchFamily="34" charset="0"/>
              </a:rPr>
              <a:t> = {</a:t>
            </a:r>
            <a:r>
              <a:rPr lang="en-US" sz="3000" i="1" dirty="0" smtClean="0">
                <a:latin typeface="Calibri" pitchFamily="34" charset="0"/>
              </a:rPr>
              <a:t>p</a:t>
            </a:r>
            <a:r>
              <a:rPr lang="en-US" sz="3000" baseline="-25000" dirty="0" smtClean="0">
                <a:latin typeface="Calibri" pitchFamily="34" charset="0"/>
              </a:rPr>
              <a:t>1</a:t>
            </a:r>
            <a:r>
              <a:rPr lang="en-US" sz="3000" dirty="0" smtClean="0">
                <a:latin typeface="Calibri" pitchFamily="34" charset="0"/>
              </a:rPr>
              <a:t>, </a:t>
            </a:r>
            <a:r>
              <a:rPr lang="en-US" sz="3000" i="1" dirty="0" smtClean="0">
                <a:latin typeface="Calibri" pitchFamily="34" charset="0"/>
              </a:rPr>
              <a:t>p</a:t>
            </a:r>
            <a:r>
              <a:rPr lang="en-US" sz="3000" baseline="-25000" dirty="0" smtClean="0">
                <a:latin typeface="Calibri" pitchFamily="34" charset="0"/>
              </a:rPr>
              <a:t>2</a:t>
            </a:r>
            <a:r>
              <a:rPr lang="en-US" sz="3000" dirty="0" smtClean="0">
                <a:latin typeface="Calibri" pitchFamily="34" charset="0"/>
              </a:rPr>
              <a:t>, …, </a:t>
            </a:r>
            <a:r>
              <a:rPr lang="en-US" sz="3000" i="1" dirty="0" err="1" smtClean="0">
                <a:latin typeface="Calibri" pitchFamily="34" charset="0"/>
              </a:rPr>
              <a:t>p</a:t>
            </a:r>
            <a:r>
              <a:rPr lang="en-US" sz="3000" i="1" baseline="-25000" dirty="0" err="1" smtClean="0">
                <a:latin typeface="Calibri" pitchFamily="34" charset="0"/>
              </a:rPr>
              <a:t>N</a:t>
            </a:r>
            <a:r>
              <a:rPr lang="en-US" sz="3000" dirty="0" smtClean="0">
                <a:latin typeface="Calibri" pitchFamily="34" charset="0"/>
              </a:rPr>
              <a:t>} of points in the plane, the convex hull </a:t>
            </a:r>
            <a:r>
              <a:rPr lang="en-US" sz="3000" i="1" dirty="0" smtClean="0">
                <a:latin typeface="Calibri" pitchFamily="34" charset="0"/>
              </a:rPr>
              <a:t>H</a:t>
            </a:r>
            <a:r>
              <a:rPr lang="en-US" sz="3000" dirty="0" smtClean="0">
                <a:latin typeface="Calibri" pitchFamily="34" charset="0"/>
              </a:rPr>
              <a:t>(</a:t>
            </a:r>
            <a:r>
              <a:rPr lang="en-US" sz="3000" i="1" dirty="0" smtClean="0">
                <a:latin typeface="Calibri" pitchFamily="34" charset="0"/>
              </a:rPr>
              <a:t>S</a:t>
            </a:r>
            <a:r>
              <a:rPr lang="en-US" sz="3000" dirty="0" smtClean="0">
                <a:latin typeface="Calibri" pitchFamily="34" charset="0"/>
              </a:rPr>
              <a:t>) is the smallest convex polygon in the plane that contains all of the points of </a:t>
            </a:r>
            <a:r>
              <a:rPr lang="en-US" sz="3000" i="1" dirty="0" smtClean="0">
                <a:latin typeface="Calibri" pitchFamily="34" charset="0"/>
              </a:rPr>
              <a:t>S</a:t>
            </a:r>
            <a:r>
              <a:rPr lang="en-US" sz="3000" dirty="0" smtClean="0">
                <a:latin typeface="Calibri" pitchFamily="34" charset="0"/>
              </a:rPr>
              <a:t>.</a:t>
            </a:r>
          </a:p>
          <a:p>
            <a:endParaRPr lang="en-US" dirty="0"/>
          </a:p>
        </p:txBody>
      </p:sp>
      <p:grpSp>
        <p:nvGrpSpPr>
          <p:cNvPr id="4" name="Group 28"/>
          <p:cNvGrpSpPr>
            <a:grpSpLocks/>
          </p:cNvGrpSpPr>
          <p:nvPr/>
        </p:nvGrpSpPr>
        <p:grpSpPr bwMode="auto">
          <a:xfrm>
            <a:off x="2895600" y="1295400"/>
            <a:ext cx="3733800" cy="2590800"/>
            <a:chOff x="558" y="2097"/>
            <a:chExt cx="3050" cy="1997"/>
          </a:xfrm>
        </p:grpSpPr>
        <p:sp>
          <p:nvSpPr>
            <p:cNvPr id="27" name="Freeform 8"/>
            <p:cNvSpPr>
              <a:spLocks/>
            </p:cNvSpPr>
            <p:nvPr/>
          </p:nvSpPr>
          <p:spPr bwMode="auto">
            <a:xfrm>
              <a:off x="576" y="2112"/>
              <a:ext cx="3024" cy="1968"/>
            </a:xfrm>
            <a:custGeom>
              <a:avLst/>
              <a:gdLst/>
              <a:ahLst/>
              <a:cxnLst>
                <a:cxn ang="0">
                  <a:pos x="0" y="1152"/>
                </a:cxn>
                <a:cxn ang="0">
                  <a:pos x="624" y="192"/>
                </a:cxn>
                <a:cxn ang="0">
                  <a:pos x="1872" y="0"/>
                </a:cxn>
                <a:cxn ang="0">
                  <a:pos x="3024" y="912"/>
                </a:cxn>
                <a:cxn ang="0">
                  <a:pos x="2736" y="1680"/>
                </a:cxn>
                <a:cxn ang="0">
                  <a:pos x="1488" y="1968"/>
                </a:cxn>
                <a:cxn ang="0">
                  <a:pos x="480" y="1776"/>
                </a:cxn>
                <a:cxn ang="0">
                  <a:pos x="0" y="1152"/>
                </a:cxn>
              </a:cxnLst>
              <a:rect l="0" t="0" r="r" b="b"/>
              <a:pathLst>
                <a:path w="3024" h="1968">
                  <a:moveTo>
                    <a:pt x="0" y="1152"/>
                  </a:moveTo>
                  <a:lnTo>
                    <a:pt x="624" y="192"/>
                  </a:lnTo>
                  <a:lnTo>
                    <a:pt x="1872" y="0"/>
                  </a:lnTo>
                  <a:lnTo>
                    <a:pt x="3024" y="912"/>
                  </a:lnTo>
                  <a:lnTo>
                    <a:pt x="2736" y="1680"/>
                  </a:lnTo>
                  <a:lnTo>
                    <a:pt x="1488" y="1968"/>
                  </a:lnTo>
                  <a:lnTo>
                    <a:pt x="480" y="1776"/>
                  </a:lnTo>
                  <a:lnTo>
                    <a:pt x="0" y="1152"/>
                  </a:lnTo>
                  <a:close/>
                </a:path>
              </a:pathLst>
            </a:custGeom>
            <a:solidFill>
              <a:srgbClr val="DADADA"/>
            </a:solidFill>
            <a:ln w="12700" cap="flat" cmpd="sng">
              <a:solidFill>
                <a:schemeClr val="tx1"/>
              </a:solidFill>
              <a:prstDash val="solid"/>
              <a:round/>
              <a:headEnd/>
              <a:tailEnd/>
            </a:ln>
            <a:effectLst/>
          </p:spPr>
          <p:txBody>
            <a:bodyPr wrap="none" anchor="ctr"/>
            <a:lstStyle/>
            <a:p>
              <a:endParaRPr lang="en-US"/>
            </a:p>
          </p:txBody>
        </p:sp>
        <p:sp>
          <p:nvSpPr>
            <p:cNvPr id="28" name="Oval 5"/>
            <p:cNvSpPr>
              <a:spLocks noChangeArrowheads="1"/>
            </p:cNvSpPr>
            <p:nvPr/>
          </p:nvSpPr>
          <p:spPr bwMode="auto">
            <a:xfrm>
              <a:off x="1185" y="2289"/>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29" name="Oval 6"/>
            <p:cNvSpPr>
              <a:spLocks noChangeArrowheads="1"/>
            </p:cNvSpPr>
            <p:nvPr/>
          </p:nvSpPr>
          <p:spPr bwMode="auto">
            <a:xfrm>
              <a:off x="1728" y="3072"/>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30" name="Oval 7"/>
            <p:cNvSpPr>
              <a:spLocks noChangeArrowheads="1"/>
            </p:cNvSpPr>
            <p:nvPr/>
          </p:nvSpPr>
          <p:spPr bwMode="auto">
            <a:xfrm>
              <a:off x="1248" y="3504"/>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31" name="Oval 10"/>
            <p:cNvSpPr>
              <a:spLocks noChangeArrowheads="1"/>
            </p:cNvSpPr>
            <p:nvPr/>
          </p:nvSpPr>
          <p:spPr bwMode="auto">
            <a:xfrm>
              <a:off x="558" y="3249"/>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32" name="Oval 11"/>
            <p:cNvSpPr>
              <a:spLocks noChangeArrowheads="1"/>
            </p:cNvSpPr>
            <p:nvPr/>
          </p:nvSpPr>
          <p:spPr bwMode="auto">
            <a:xfrm>
              <a:off x="2430" y="2097"/>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33" name="Oval 12"/>
            <p:cNvSpPr>
              <a:spLocks noChangeArrowheads="1"/>
            </p:cNvSpPr>
            <p:nvPr/>
          </p:nvSpPr>
          <p:spPr bwMode="auto">
            <a:xfrm>
              <a:off x="1404" y="2754"/>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34" name="Oval 13"/>
            <p:cNvSpPr>
              <a:spLocks noChangeArrowheads="1"/>
            </p:cNvSpPr>
            <p:nvPr/>
          </p:nvSpPr>
          <p:spPr bwMode="auto">
            <a:xfrm>
              <a:off x="1938" y="2238"/>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35" name="Oval 14"/>
            <p:cNvSpPr>
              <a:spLocks noChangeArrowheads="1"/>
            </p:cNvSpPr>
            <p:nvPr/>
          </p:nvSpPr>
          <p:spPr bwMode="auto">
            <a:xfrm>
              <a:off x="3033" y="2940"/>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36" name="Oval 15"/>
            <p:cNvSpPr>
              <a:spLocks noChangeArrowheads="1"/>
            </p:cNvSpPr>
            <p:nvPr/>
          </p:nvSpPr>
          <p:spPr bwMode="auto">
            <a:xfrm>
              <a:off x="2220" y="3453"/>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37" name="Oval 16"/>
            <p:cNvSpPr>
              <a:spLocks noChangeArrowheads="1"/>
            </p:cNvSpPr>
            <p:nvPr/>
          </p:nvSpPr>
          <p:spPr bwMode="auto">
            <a:xfrm>
              <a:off x="1032" y="3870"/>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38" name="Oval 17"/>
            <p:cNvSpPr>
              <a:spLocks noChangeArrowheads="1"/>
            </p:cNvSpPr>
            <p:nvPr/>
          </p:nvSpPr>
          <p:spPr bwMode="auto">
            <a:xfrm>
              <a:off x="1803" y="3954"/>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39" name="Oval 18"/>
            <p:cNvSpPr>
              <a:spLocks noChangeArrowheads="1"/>
            </p:cNvSpPr>
            <p:nvPr/>
          </p:nvSpPr>
          <p:spPr bwMode="auto">
            <a:xfrm>
              <a:off x="2037" y="4062"/>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40" name="Oval 19"/>
            <p:cNvSpPr>
              <a:spLocks noChangeArrowheads="1"/>
            </p:cNvSpPr>
            <p:nvPr/>
          </p:nvSpPr>
          <p:spPr bwMode="auto">
            <a:xfrm>
              <a:off x="3294" y="3777"/>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41" name="Oval 20"/>
            <p:cNvSpPr>
              <a:spLocks noChangeArrowheads="1"/>
            </p:cNvSpPr>
            <p:nvPr/>
          </p:nvSpPr>
          <p:spPr bwMode="auto">
            <a:xfrm>
              <a:off x="3576" y="3006"/>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42" name="Oval 21"/>
            <p:cNvSpPr>
              <a:spLocks noChangeArrowheads="1"/>
            </p:cNvSpPr>
            <p:nvPr/>
          </p:nvSpPr>
          <p:spPr bwMode="auto">
            <a:xfrm>
              <a:off x="3102" y="3711"/>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43" name="Oval 22"/>
            <p:cNvSpPr>
              <a:spLocks noChangeArrowheads="1"/>
            </p:cNvSpPr>
            <p:nvPr/>
          </p:nvSpPr>
          <p:spPr bwMode="auto">
            <a:xfrm>
              <a:off x="3006" y="3018"/>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44" name="Oval 23"/>
            <p:cNvSpPr>
              <a:spLocks noChangeArrowheads="1"/>
            </p:cNvSpPr>
            <p:nvPr/>
          </p:nvSpPr>
          <p:spPr bwMode="auto">
            <a:xfrm>
              <a:off x="1020" y="3084"/>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45" name="Oval 24"/>
            <p:cNvSpPr>
              <a:spLocks noChangeArrowheads="1"/>
            </p:cNvSpPr>
            <p:nvPr/>
          </p:nvSpPr>
          <p:spPr bwMode="auto">
            <a:xfrm>
              <a:off x="2364" y="2784"/>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46" name="Oval 25"/>
            <p:cNvSpPr>
              <a:spLocks noChangeArrowheads="1"/>
            </p:cNvSpPr>
            <p:nvPr/>
          </p:nvSpPr>
          <p:spPr bwMode="auto">
            <a:xfrm>
              <a:off x="2424" y="3816"/>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sp>
          <p:nvSpPr>
            <p:cNvPr id="47" name="Oval 26"/>
            <p:cNvSpPr>
              <a:spLocks noChangeArrowheads="1"/>
            </p:cNvSpPr>
            <p:nvPr/>
          </p:nvSpPr>
          <p:spPr bwMode="auto">
            <a:xfrm>
              <a:off x="1524" y="3576"/>
              <a:ext cx="32" cy="32"/>
            </a:xfrm>
            <a:prstGeom prst="ellipse">
              <a:avLst/>
            </a:prstGeom>
            <a:solidFill>
              <a:schemeClr val="tx2"/>
            </a:solidFill>
            <a:ln w="12700">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Graham scan algorithm</a:t>
            </a:r>
            <a:endParaRPr lang="en-US" dirty="0"/>
          </a:p>
        </p:txBody>
      </p:sp>
      <p:sp>
        <p:nvSpPr>
          <p:cNvPr id="3" name="Footer Placeholder 2"/>
          <p:cNvSpPr>
            <a:spLocks noGrp="1"/>
          </p:cNvSpPr>
          <p:nvPr>
            <p:ph type="ftr" sz="quarter" idx="11"/>
          </p:nvPr>
        </p:nvSpPr>
        <p:spPr/>
        <p:txBody>
          <a:bodyPr/>
          <a:lstStyle/>
          <a:p>
            <a:r>
              <a:rPr lang="en-US" smtClean="0"/>
              <a:t>Prof. Bibhudatta Sahoo, Department of CSE, NIT Rourkela, India</a:t>
            </a:r>
            <a:endParaRPr lang="en-US" dirty="0"/>
          </a:p>
        </p:txBody>
      </p:sp>
      <p:sp>
        <p:nvSpPr>
          <p:cNvPr id="4" name="Slide Number Placeholder 3"/>
          <p:cNvSpPr>
            <a:spLocks noGrp="1"/>
          </p:cNvSpPr>
          <p:nvPr>
            <p:ph type="sldNum" sz="quarter" idx="12"/>
          </p:nvPr>
        </p:nvSpPr>
        <p:spPr/>
        <p:txBody>
          <a:bodyPr/>
          <a:lstStyle/>
          <a:p>
            <a:fld id="{A7262AAC-8228-4F48-A389-F777E1B7F37E}" type="slidenum">
              <a:rPr lang="en-US" smtClean="0"/>
              <a:pPr/>
              <a:t>9</a:t>
            </a:fld>
            <a:endParaRPr lang="en-US"/>
          </a:p>
        </p:txBody>
      </p:sp>
      <p:sp>
        <p:nvSpPr>
          <p:cNvPr id="5" name="Content Placeholder 4"/>
          <p:cNvSpPr>
            <a:spLocks noGrp="1"/>
          </p:cNvSpPr>
          <p:nvPr>
            <p:ph sz="quarter" idx="1"/>
          </p:nvPr>
        </p:nvSpPr>
        <p:spPr>
          <a:xfrm>
            <a:off x="914400" y="1295400"/>
            <a:ext cx="7772400" cy="4953000"/>
          </a:xfrm>
        </p:spPr>
        <p:txBody>
          <a:bodyPr>
            <a:noAutofit/>
          </a:bodyPr>
          <a:lstStyle/>
          <a:p>
            <a:pPr>
              <a:buNone/>
            </a:pPr>
            <a:r>
              <a:rPr lang="en-US" sz="1600" b="1" dirty="0" smtClean="0">
                <a:latin typeface="Calibri" pitchFamily="34" charset="0"/>
              </a:rPr>
              <a:t>Input:</a:t>
            </a:r>
            <a:r>
              <a:rPr lang="en-US" sz="1600" dirty="0" smtClean="0">
                <a:latin typeface="Calibri" pitchFamily="34" charset="0"/>
              </a:rPr>
              <a:t> a set of points </a:t>
            </a:r>
            <a:r>
              <a:rPr lang="en-US" sz="1600" b="1" dirty="0" smtClean="0">
                <a:latin typeface="Calibri" pitchFamily="34" charset="0"/>
              </a:rPr>
              <a:t>S</a:t>
            </a:r>
            <a:r>
              <a:rPr lang="en-US" sz="1600" dirty="0" smtClean="0">
                <a:latin typeface="Calibri" pitchFamily="34" charset="0"/>
              </a:rPr>
              <a:t> = {P = (P.x ,P.y)}</a:t>
            </a:r>
            <a:br>
              <a:rPr lang="en-US" sz="1600" dirty="0" smtClean="0">
                <a:latin typeface="Calibri" pitchFamily="34" charset="0"/>
              </a:rPr>
            </a:br>
            <a:r>
              <a:rPr lang="en-US" sz="1600" dirty="0" smtClean="0">
                <a:latin typeface="Calibri" pitchFamily="34" charset="0"/>
              </a:rPr>
              <a:t>    Select the rightmost lowest point P</a:t>
            </a:r>
            <a:r>
              <a:rPr lang="en-US" sz="1600" baseline="-25000" dirty="0" smtClean="0">
                <a:latin typeface="Calibri" pitchFamily="34" charset="0"/>
              </a:rPr>
              <a:t>0</a:t>
            </a:r>
            <a:r>
              <a:rPr lang="en-US" sz="1600" dirty="0" smtClean="0">
                <a:latin typeface="Calibri" pitchFamily="34" charset="0"/>
              </a:rPr>
              <a:t> in </a:t>
            </a:r>
            <a:r>
              <a:rPr lang="en-US" sz="1600" b="1" dirty="0" smtClean="0">
                <a:latin typeface="Calibri" pitchFamily="34" charset="0"/>
              </a:rPr>
              <a:t>S.</a:t>
            </a:r>
            <a:r>
              <a:rPr lang="en-US" sz="1600" dirty="0" smtClean="0">
                <a:latin typeface="Calibri" pitchFamily="34" charset="0"/>
              </a:rPr>
              <a:t/>
            </a:r>
            <a:br>
              <a:rPr lang="en-US" sz="1600" dirty="0" smtClean="0">
                <a:latin typeface="Calibri" pitchFamily="34" charset="0"/>
              </a:rPr>
            </a:br>
            <a:r>
              <a:rPr lang="en-US" sz="1600" dirty="0" smtClean="0">
                <a:latin typeface="Calibri" pitchFamily="34" charset="0"/>
              </a:rPr>
              <a:t>    Sort </a:t>
            </a:r>
            <a:r>
              <a:rPr lang="en-US" sz="1600" b="1" dirty="0" smtClean="0">
                <a:latin typeface="Calibri" pitchFamily="34" charset="0"/>
              </a:rPr>
              <a:t>S</a:t>
            </a:r>
            <a:r>
              <a:rPr lang="en-US" sz="1600" dirty="0" smtClean="0">
                <a:latin typeface="Calibri" pitchFamily="34" charset="0"/>
              </a:rPr>
              <a:t> angularly about P</a:t>
            </a:r>
            <a:r>
              <a:rPr lang="en-US" sz="1600" baseline="-25000" dirty="0" smtClean="0">
                <a:latin typeface="Calibri" pitchFamily="34" charset="0"/>
              </a:rPr>
              <a:t>0</a:t>
            </a:r>
            <a:r>
              <a:rPr lang="en-US" sz="1600" dirty="0" smtClean="0">
                <a:latin typeface="Calibri" pitchFamily="34" charset="0"/>
              </a:rPr>
              <a:t> as a center.</a:t>
            </a:r>
            <a:br>
              <a:rPr lang="en-US" sz="1600" dirty="0" smtClean="0">
                <a:latin typeface="Calibri" pitchFamily="34" charset="0"/>
              </a:rPr>
            </a:br>
            <a:r>
              <a:rPr lang="en-US" sz="1600" dirty="0" smtClean="0">
                <a:latin typeface="Calibri" pitchFamily="34" charset="0"/>
              </a:rPr>
              <a:t>        For ties, discard the closer points.</a:t>
            </a:r>
            <a:br>
              <a:rPr lang="en-US" sz="1600" dirty="0" smtClean="0">
                <a:latin typeface="Calibri" pitchFamily="34" charset="0"/>
              </a:rPr>
            </a:br>
            <a:r>
              <a:rPr lang="en-US" sz="1600" dirty="0" smtClean="0">
                <a:latin typeface="Calibri" pitchFamily="34" charset="0"/>
              </a:rPr>
              <a:t>    Let P[N] be the sorted array of points.</a:t>
            </a:r>
            <a:br>
              <a:rPr lang="en-US" sz="1600" dirty="0" smtClean="0">
                <a:latin typeface="Calibri" pitchFamily="34" charset="0"/>
              </a:rPr>
            </a:br>
            <a:r>
              <a:rPr lang="en-US" sz="1600" dirty="0" smtClean="0">
                <a:latin typeface="Calibri" pitchFamily="34" charset="0"/>
              </a:rPr>
              <a:t/>
            </a:r>
            <a:br>
              <a:rPr lang="en-US" sz="1600" dirty="0" smtClean="0">
                <a:latin typeface="Calibri" pitchFamily="34" charset="0"/>
              </a:rPr>
            </a:br>
            <a:r>
              <a:rPr lang="en-US" sz="1600" dirty="0" smtClean="0">
                <a:latin typeface="Calibri" pitchFamily="34" charset="0"/>
              </a:rPr>
              <a:t>    Push P[0]=P</a:t>
            </a:r>
            <a:r>
              <a:rPr lang="en-US" sz="1600" baseline="-25000" dirty="0" smtClean="0">
                <a:latin typeface="Calibri" pitchFamily="34" charset="0"/>
              </a:rPr>
              <a:t>0</a:t>
            </a:r>
            <a:r>
              <a:rPr lang="en-US" sz="1600" dirty="0" smtClean="0">
                <a:latin typeface="Calibri" pitchFamily="34" charset="0"/>
              </a:rPr>
              <a:t> and P[1] onto a stack </a:t>
            </a:r>
            <a:r>
              <a:rPr lang="en-US" sz="1600" b="1" dirty="0" smtClean="0">
                <a:latin typeface="Calibri" pitchFamily="34" charset="0"/>
              </a:rPr>
              <a:t>W</a:t>
            </a:r>
            <a:r>
              <a:rPr lang="en-US" sz="1600" dirty="0" smtClean="0">
                <a:latin typeface="Calibri" pitchFamily="34" charset="0"/>
              </a:rPr>
              <a:t>.</a:t>
            </a:r>
            <a:br>
              <a:rPr lang="en-US" sz="1600" dirty="0" smtClean="0">
                <a:latin typeface="Calibri" pitchFamily="34" charset="0"/>
              </a:rPr>
            </a:br>
            <a:r>
              <a:rPr lang="en-US" sz="1600" dirty="0" smtClean="0">
                <a:latin typeface="Calibri" pitchFamily="34" charset="0"/>
              </a:rPr>
              <a:t/>
            </a:r>
            <a:br>
              <a:rPr lang="en-US" sz="1600" dirty="0" smtClean="0">
                <a:latin typeface="Calibri" pitchFamily="34" charset="0"/>
              </a:rPr>
            </a:br>
            <a:r>
              <a:rPr lang="en-US" sz="1600" dirty="0" smtClean="0">
                <a:latin typeface="Calibri" pitchFamily="34" charset="0"/>
              </a:rPr>
              <a:t>    while </a:t>
            </a:r>
            <a:r>
              <a:rPr lang="en-US" sz="1600" dirty="0" err="1" smtClean="0">
                <a:latin typeface="Calibri" pitchFamily="34" charset="0"/>
              </a:rPr>
              <a:t>i</a:t>
            </a:r>
            <a:r>
              <a:rPr lang="en-US" sz="1600" dirty="0" smtClean="0">
                <a:latin typeface="Calibri" pitchFamily="34" charset="0"/>
              </a:rPr>
              <a:t> &lt; N</a:t>
            </a:r>
            <a:br>
              <a:rPr lang="en-US" sz="1600" dirty="0" smtClean="0">
                <a:latin typeface="Calibri" pitchFamily="34" charset="0"/>
              </a:rPr>
            </a:br>
            <a:r>
              <a:rPr lang="en-US" sz="1600" dirty="0" smtClean="0">
                <a:latin typeface="Calibri" pitchFamily="34" charset="0"/>
              </a:rPr>
              <a:t>    {</a:t>
            </a:r>
            <a:br>
              <a:rPr lang="en-US" sz="1600" dirty="0" smtClean="0">
                <a:latin typeface="Calibri" pitchFamily="34" charset="0"/>
              </a:rPr>
            </a:br>
            <a:r>
              <a:rPr lang="en-US" sz="1600" dirty="0" smtClean="0">
                <a:latin typeface="Calibri" pitchFamily="34" charset="0"/>
              </a:rPr>
              <a:t>        Let P</a:t>
            </a:r>
            <a:r>
              <a:rPr lang="en-US" sz="1600" baseline="-25000" dirty="0" smtClean="0">
                <a:latin typeface="Calibri" pitchFamily="34" charset="0"/>
              </a:rPr>
              <a:t>T1</a:t>
            </a:r>
            <a:r>
              <a:rPr lang="en-US" sz="1600" dirty="0" smtClean="0">
                <a:latin typeface="Calibri" pitchFamily="34" charset="0"/>
              </a:rPr>
              <a:t> = the top point on </a:t>
            </a:r>
            <a:r>
              <a:rPr lang="en-US" sz="1600" b="1" dirty="0" smtClean="0">
                <a:latin typeface="Calibri" pitchFamily="34" charset="0"/>
              </a:rPr>
              <a:t>W</a:t>
            </a:r>
            <a:r>
              <a:rPr lang="en-US" sz="1600" dirty="0" smtClean="0">
                <a:latin typeface="Calibri" pitchFamily="34" charset="0"/>
              </a:rPr>
              <a:t/>
            </a:r>
            <a:br>
              <a:rPr lang="en-US" sz="1600" dirty="0" smtClean="0">
                <a:latin typeface="Calibri" pitchFamily="34" charset="0"/>
              </a:rPr>
            </a:br>
            <a:r>
              <a:rPr lang="en-US" sz="1600" dirty="0" smtClean="0">
                <a:latin typeface="Calibri" pitchFamily="34" charset="0"/>
              </a:rPr>
              <a:t>        Let P</a:t>
            </a:r>
            <a:r>
              <a:rPr lang="en-US" sz="1600" baseline="-25000" dirty="0" smtClean="0">
                <a:latin typeface="Calibri" pitchFamily="34" charset="0"/>
              </a:rPr>
              <a:t>T2</a:t>
            </a:r>
            <a:r>
              <a:rPr lang="en-US" sz="1600" dirty="0" smtClean="0">
                <a:latin typeface="Calibri" pitchFamily="34" charset="0"/>
              </a:rPr>
              <a:t> = the second top point on </a:t>
            </a:r>
            <a:r>
              <a:rPr lang="en-US" sz="1600" b="1" dirty="0" smtClean="0">
                <a:latin typeface="Calibri" pitchFamily="34" charset="0"/>
              </a:rPr>
              <a:t>W</a:t>
            </a:r>
            <a:r>
              <a:rPr lang="en-US" sz="1600" dirty="0" smtClean="0">
                <a:latin typeface="Calibri" pitchFamily="34" charset="0"/>
              </a:rPr>
              <a:t/>
            </a:r>
            <a:br>
              <a:rPr lang="en-US" sz="1600" dirty="0" smtClean="0">
                <a:latin typeface="Calibri" pitchFamily="34" charset="0"/>
              </a:rPr>
            </a:br>
            <a:r>
              <a:rPr lang="en-US" sz="1600" dirty="0" smtClean="0">
                <a:latin typeface="Calibri" pitchFamily="34" charset="0"/>
              </a:rPr>
              <a:t>        if (P[</a:t>
            </a:r>
            <a:r>
              <a:rPr lang="en-US" sz="1600" dirty="0" err="1" smtClean="0">
                <a:latin typeface="Calibri" pitchFamily="34" charset="0"/>
              </a:rPr>
              <a:t>i</a:t>
            </a:r>
            <a:r>
              <a:rPr lang="en-US" sz="1600" dirty="0" smtClean="0">
                <a:latin typeface="Calibri" pitchFamily="34" charset="0"/>
              </a:rPr>
              <a:t>] is strictly left of the line P</a:t>
            </a:r>
            <a:r>
              <a:rPr lang="en-US" sz="1600" baseline="-25000" dirty="0" smtClean="0">
                <a:latin typeface="Calibri" pitchFamily="34" charset="0"/>
              </a:rPr>
              <a:t>T2</a:t>
            </a:r>
            <a:r>
              <a:rPr lang="en-US" sz="1600" dirty="0" smtClean="0">
                <a:latin typeface="Calibri" pitchFamily="34" charset="0"/>
              </a:rPr>
              <a:t> to P</a:t>
            </a:r>
            <a:r>
              <a:rPr lang="en-US" sz="1600" baseline="-25000" dirty="0" smtClean="0">
                <a:latin typeface="Calibri" pitchFamily="34" charset="0"/>
              </a:rPr>
              <a:t>T1</a:t>
            </a:r>
            <a:r>
              <a:rPr lang="en-US" sz="1600" dirty="0" smtClean="0">
                <a:latin typeface="Calibri" pitchFamily="34" charset="0"/>
              </a:rPr>
              <a:t>) { </a:t>
            </a:r>
            <a:br>
              <a:rPr lang="en-US" sz="1600" dirty="0" smtClean="0">
                <a:latin typeface="Calibri" pitchFamily="34" charset="0"/>
              </a:rPr>
            </a:br>
            <a:r>
              <a:rPr lang="en-US" sz="1600" dirty="0" smtClean="0">
                <a:latin typeface="Calibri" pitchFamily="34" charset="0"/>
              </a:rPr>
              <a:t>            Push P[</a:t>
            </a:r>
            <a:r>
              <a:rPr lang="en-US" sz="1600" dirty="0" err="1" smtClean="0">
                <a:latin typeface="Calibri" pitchFamily="34" charset="0"/>
              </a:rPr>
              <a:t>i</a:t>
            </a:r>
            <a:r>
              <a:rPr lang="en-US" sz="1600" dirty="0" smtClean="0">
                <a:latin typeface="Calibri" pitchFamily="34" charset="0"/>
              </a:rPr>
              <a:t>] onto </a:t>
            </a:r>
            <a:r>
              <a:rPr lang="en-US" sz="1600" b="1" dirty="0" smtClean="0">
                <a:latin typeface="Calibri" pitchFamily="34" charset="0"/>
              </a:rPr>
              <a:t>W</a:t>
            </a:r>
            <a:r>
              <a:rPr lang="en-US" sz="1600" dirty="0" smtClean="0">
                <a:latin typeface="Calibri" pitchFamily="34" charset="0"/>
              </a:rPr>
              <a:t/>
            </a:r>
            <a:br>
              <a:rPr lang="en-US" sz="1600" dirty="0" smtClean="0">
                <a:latin typeface="Calibri" pitchFamily="34" charset="0"/>
              </a:rPr>
            </a:br>
            <a:r>
              <a:rPr lang="en-US" sz="1600" dirty="0" smtClean="0">
                <a:latin typeface="Calibri" pitchFamily="34" charset="0"/>
              </a:rPr>
              <a:t>            </a:t>
            </a:r>
            <a:r>
              <a:rPr lang="en-US" sz="1600" dirty="0" err="1" smtClean="0">
                <a:latin typeface="Calibri" pitchFamily="34" charset="0"/>
              </a:rPr>
              <a:t>i</a:t>
            </a:r>
            <a:r>
              <a:rPr lang="en-US" sz="1600" dirty="0" smtClean="0">
                <a:latin typeface="Calibri" pitchFamily="34" charset="0"/>
              </a:rPr>
              <a:t>++    // increment </a:t>
            </a:r>
            <a:r>
              <a:rPr lang="en-US" sz="1600" dirty="0" err="1" smtClean="0">
                <a:latin typeface="Calibri" pitchFamily="34" charset="0"/>
              </a:rPr>
              <a:t>i</a:t>
            </a:r>
            <a:r>
              <a:rPr lang="en-US" sz="1600" dirty="0" smtClean="0">
                <a:latin typeface="Calibri" pitchFamily="34" charset="0"/>
              </a:rPr>
              <a:t/>
            </a:r>
            <a:br>
              <a:rPr lang="en-US" sz="1600" dirty="0" smtClean="0">
                <a:latin typeface="Calibri" pitchFamily="34" charset="0"/>
              </a:rPr>
            </a:br>
            <a:r>
              <a:rPr lang="en-US" sz="1600" dirty="0" smtClean="0">
                <a:latin typeface="Calibri" pitchFamily="34" charset="0"/>
              </a:rPr>
              <a:t>        }</a:t>
            </a:r>
            <a:br>
              <a:rPr lang="en-US" sz="1600" dirty="0" smtClean="0">
                <a:latin typeface="Calibri" pitchFamily="34" charset="0"/>
              </a:rPr>
            </a:br>
            <a:r>
              <a:rPr lang="en-US" sz="1600" dirty="0" smtClean="0">
                <a:latin typeface="Calibri" pitchFamily="34" charset="0"/>
              </a:rPr>
              <a:t>        else</a:t>
            </a:r>
            <a:br>
              <a:rPr lang="en-US" sz="1600" dirty="0" smtClean="0">
                <a:latin typeface="Calibri" pitchFamily="34" charset="0"/>
              </a:rPr>
            </a:br>
            <a:r>
              <a:rPr lang="en-US" sz="1600" dirty="0" smtClean="0">
                <a:latin typeface="Calibri" pitchFamily="34" charset="0"/>
              </a:rPr>
              <a:t>            Pop the top point P</a:t>
            </a:r>
            <a:r>
              <a:rPr lang="en-US" sz="1600" baseline="-25000" dirty="0" smtClean="0">
                <a:latin typeface="Calibri" pitchFamily="34" charset="0"/>
              </a:rPr>
              <a:t>T1</a:t>
            </a:r>
            <a:r>
              <a:rPr lang="en-US" sz="1600" dirty="0" smtClean="0">
                <a:latin typeface="Calibri" pitchFamily="34" charset="0"/>
              </a:rPr>
              <a:t> off the stack</a:t>
            </a:r>
            <a:br>
              <a:rPr lang="en-US" sz="1600" dirty="0" smtClean="0">
                <a:latin typeface="Calibri" pitchFamily="34" charset="0"/>
              </a:rPr>
            </a:br>
            <a:r>
              <a:rPr lang="en-US" sz="1600" dirty="0" smtClean="0">
                <a:latin typeface="Calibri" pitchFamily="34" charset="0"/>
              </a:rPr>
              <a:t>         }</a:t>
            </a:r>
            <a:br>
              <a:rPr lang="en-US" sz="1600" dirty="0" smtClean="0">
                <a:latin typeface="Calibri" pitchFamily="34" charset="0"/>
              </a:rPr>
            </a:br>
            <a:r>
              <a:rPr lang="en-US" sz="1600" dirty="0" smtClean="0">
                <a:latin typeface="Calibri" pitchFamily="34" charset="0"/>
              </a:rPr>
              <a:t>    </a:t>
            </a:r>
            <a:r>
              <a:rPr lang="en-US" sz="1600" b="1" dirty="0" smtClean="0">
                <a:latin typeface="Calibri" pitchFamily="34" charset="0"/>
              </a:rPr>
              <a:t>Output:</a:t>
            </a:r>
            <a:r>
              <a:rPr lang="en-US" sz="1600" dirty="0" smtClean="0">
                <a:latin typeface="Calibri" pitchFamily="34" charset="0"/>
              </a:rPr>
              <a:t> </a:t>
            </a:r>
            <a:r>
              <a:rPr lang="en-US" sz="1600" b="1" dirty="0" smtClean="0">
                <a:latin typeface="Calibri" pitchFamily="34" charset="0"/>
              </a:rPr>
              <a:t>W</a:t>
            </a:r>
            <a:r>
              <a:rPr lang="en-US" sz="1600" dirty="0" smtClean="0">
                <a:latin typeface="Calibri" pitchFamily="34" charset="0"/>
              </a:rPr>
              <a:t> = the convex hull of </a:t>
            </a:r>
            <a:r>
              <a:rPr lang="en-US" sz="1600" b="1" dirty="0" smtClean="0">
                <a:latin typeface="Calibri" pitchFamily="34" charset="0"/>
              </a:rPr>
              <a:t>S</a:t>
            </a:r>
            <a:r>
              <a:rPr lang="en-US" sz="1600" dirty="0" smtClean="0">
                <a:latin typeface="Calibri" pitchFamily="34" charset="0"/>
              </a:rPr>
              <a:t>.</a:t>
            </a:r>
            <a:endParaRPr lang="en-US" sz="1600" dirty="0">
              <a:latin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2750</Words>
  <Application>Microsoft Office PowerPoint</Application>
  <PresentationFormat>On-screen Show (4:3)</PresentationFormat>
  <Paragraphs>598</Paragraphs>
  <Slides>55</Slides>
  <Notes>38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Equity</vt:lpstr>
      <vt:lpstr>Equation</vt:lpstr>
      <vt:lpstr>Convex Haull</vt:lpstr>
      <vt:lpstr>Convex Hull</vt:lpstr>
      <vt:lpstr>Convex Hull: Introduction</vt:lpstr>
      <vt:lpstr>Convex Polygon</vt:lpstr>
      <vt:lpstr>Slide 5</vt:lpstr>
      <vt:lpstr>Basic Concepts</vt:lpstr>
      <vt:lpstr>Basic Concepts</vt:lpstr>
      <vt:lpstr>Convex Hull</vt:lpstr>
      <vt:lpstr>Graham scan algorithm</vt:lpstr>
      <vt:lpstr>Algorithms and Complexities </vt:lpstr>
      <vt:lpstr>Graham-Scan : Input</vt:lpstr>
      <vt:lpstr>Graham-Scan : Output</vt:lpstr>
      <vt:lpstr>Graham-Scan for finding the CH</vt:lpstr>
      <vt:lpstr>Graham-Scan : Input</vt:lpstr>
      <vt:lpstr>Graham-Scan :(1/11)</vt:lpstr>
      <vt:lpstr>Graham-Scan : (2/11)</vt:lpstr>
      <vt:lpstr>Graham-Scan : (3/11)</vt:lpstr>
      <vt:lpstr>Graham-Scan : (4/11)</vt:lpstr>
      <vt:lpstr>Graham-Scan  (5/11)</vt:lpstr>
      <vt:lpstr>Graham-Scan  (6/11)</vt:lpstr>
      <vt:lpstr>Graham-Scan  (7/11)</vt:lpstr>
      <vt:lpstr>Graham-Scan  (8/11)</vt:lpstr>
      <vt:lpstr>Graham-Scan  (9/11)</vt:lpstr>
      <vt:lpstr>Graham-Scan  (10/11)</vt:lpstr>
      <vt:lpstr>Jarvis’s march for finding the CH</vt:lpstr>
      <vt:lpstr>Time complexity Analysis</vt:lpstr>
      <vt:lpstr>Slide 27</vt:lpstr>
      <vt:lpstr>Algorithm: Gift Wrapping</vt:lpstr>
      <vt:lpstr>Jarvis March - Example</vt:lpstr>
      <vt:lpstr>Jarvis March - Example</vt:lpstr>
      <vt:lpstr>Jarvis March - Example</vt:lpstr>
      <vt:lpstr>Jarvis March - Example</vt:lpstr>
      <vt:lpstr>Jarvis March - Example</vt:lpstr>
      <vt:lpstr>Jarvis March - Example</vt:lpstr>
      <vt:lpstr>Jarvis March - Example</vt:lpstr>
      <vt:lpstr>Gift Wrapping </vt:lpstr>
      <vt:lpstr>Divide-and-conquer for convex hull</vt:lpstr>
      <vt:lpstr>Slide 38</vt:lpstr>
      <vt:lpstr>Slide 39</vt:lpstr>
      <vt:lpstr>Slide 40</vt:lpstr>
      <vt:lpstr>Divide-and-conquer for convex hull</vt:lpstr>
      <vt:lpstr>Convex Hull - Divide and Conquer</vt:lpstr>
      <vt:lpstr>Geometry - Diameter Computation</vt:lpstr>
      <vt:lpstr>Computer Visualization, Ray Tracing, Video Games, Replacement of Bounding Boxes</vt:lpstr>
      <vt:lpstr>Path Finding - Embedded AI of Mars mission Rovers</vt:lpstr>
      <vt:lpstr>Path Finding - Embedded AI of Mars mission Rovers</vt:lpstr>
      <vt:lpstr>Visual Pattern Matching - Detecting Car License Plates</vt:lpstr>
      <vt:lpstr>Visual Pattern Matching - Detecting Car License Plates</vt:lpstr>
      <vt:lpstr>Geographical Information Systems (GIS) - Computing Accessibility Maps</vt:lpstr>
      <vt:lpstr>Geographical Information Systems (GIS) - Computing Accessibility Maps</vt:lpstr>
      <vt:lpstr>Geographical Information Systems (GIS) - Computing Accessibility Maps</vt:lpstr>
      <vt:lpstr>CVX: MATLAB Software for Disciplined Convex Programming</vt:lpstr>
      <vt:lpstr> convhull - Convex hull</vt:lpstr>
      <vt:lpstr>Slide 54</vt:lpstr>
      <vt:lpstr>convhull : MATLAB function</vt:lpstr>
    </vt:vector>
  </TitlesOfParts>
  <Company>PERSONAL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Convex Haull</dc:title>
  <dc:creator>BIBHU</dc:creator>
  <cp:lastModifiedBy>BIBHUDATTA SAHOO</cp:lastModifiedBy>
  <cp:revision>70</cp:revision>
  <dcterms:created xsi:type="dcterms:W3CDTF">2011-03-01T15:17:53Z</dcterms:created>
  <dcterms:modified xsi:type="dcterms:W3CDTF">2011-09-07T12:43:04Z</dcterms:modified>
</cp:coreProperties>
</file>