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diagrams/layout2.xml" ContentType="application/vnd.openxmlformats-officedocument.drawingml.diagram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diagrams/layout3.xml" ContentType="application/vnd.openxmlformats-officedocument.drawingml.diagramLayout+xml"/>
  <Override PartName="/ppt/tags/tag32.xml" ContentType="application/vnd.openxmlformats-officedocument.presentationml.tags+xml"/>
  <Override PartName="/ppt/tags/tag5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4"/>
  </p:notesMasterIdLst>
  <p:sldIdLst>
    <p:sldId id="256" r:id="rId2"/>
    <p:sldId id="278" r:id="rId3"/>
    <p:sldId id="267" r:id="rId4"/>
    <p:sldId id="268" r:id="rId5"/>
    <p:sldId id="269" r:id="rId6"/>
    <p:sldId id="272" r:id="rId7"/>
    <p:sldId id="275" r:id="rId8"/>
    <p:sldId id="276" r:id="rId9"/>
    <p:sldId id="273" r:id="rId10"/>
    <p:sldId id="274" r:id="rId11"/>
    <p:sldId id="279" r:id="rId12"/>
    <p:sldId id="280" r:id="rId13"/>
    <p:sldId id="281" r:id="rId14"/>
    <p:sldId id="260" r:id="rId15"/>
    <p:sldId id="261" r:id="rId16"/>
    <p:sldId id="262" r:id="rId17"/>
    <p:sldId id="282" r:id="rId18"/>
    <p:sldId id="263" r:id="rId19"/>
    <p:sldId id="264" r:id="rId20"/>
    <p:sldId id="265" r:id="rId21"/>
    <p:sldId id="257" r:id="rId22"/>
    <p:sldId id="258" r:id="rId23"/>
    <p:sldId id="259" r:id="rId24"/>
    <p:sldId id="291" r:id="rId25"/>
    <p:sldId id="289" r:id="rId26"/>
    <p:sldId id="290" r:id="rId27"/>
    <p:sldId id="288" r:id="rId28"/>
    <p:sldId id="287" r:id="rId29"/>
    <p:sldId id="284" r:id="rId30"/>
    <p:sldId id="286" r:id="rId31"/>
    <p:sldId id="285"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39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EF033-BAE8-48B8-AFA4-486241407A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D848EF-2300-46BF-AFD6-4577EA42A53D}">
      <dgm:prSet custT="1"/>
      <dgm:spPr/>
      <dgm:t>
        <a:bodyPr anchor="t"/>
        <a:lstStyle/>
        <a:p>
          <a:pPr algn="just" rtl="0"/>
          <a:r>
            <a:rPr lang="en-US" sz="2800" dirty="0" smtClean="0"/>
            <a:t>A problem that may have many feasible solutions.</a:t>
          </a:r>
          <a:endParaRPr lang="en-US" sz="2800" dirty="0"/>
        </a:p>
      </dgm:t>
    </dgm:pt>
    <dgm:pt modelId="{6EEE6A71-284E-4E89-8CD9-C9DA855DC9A7}" type="parTrans" cxnId="{B7F58DD7-9B3C-460A-9741-DEBAE1F403F5}">
      <dgm:prSet/>
      <dgm:spPr/>
      <dgm:t>
        <a:bodyPr/>
        <a:lstStyle/>
        <a:p>
          <a:endParaRPr lang="en-US"/>
        </a:p>
      </dgm:t>
    </dgm:pt>
    <dgm:pt modelId="{619D8970-CD48-4C20-9DA0-98C53174234D}" type="sibTrans" cxnId="{B7F58DD7-9B3C-460A-9741-DEBAE1F403F5}">
      <dgm:prSet/>
      <dgm:spPr/>
      <dgm:t>
        <a:bodyPr/>
        <a:lstStyle/>
        <a:p>
          <a:endParaRPr lang="en-US"/>
        </a:p>
      </dgm:t>
    </dgm:pt>
    <dgm:pt modelId="{2596BBF7-DFE2-4788-9DC4-64FA744952CB}">
      <dgm:prSet custT="1"/>
      <dgm:spPr/>
      <dgm:t>
        <a:bodyPr/>
        <a:lstStyle/>
        <a:p>
          <a:pPr algn="just" rtl="0"/>
          <a:r>
            <a:rPr lang="en-US" sz="2800" dirty="0" smtClean="0"/>
            <a:t>Each solution has a value</a:t>
          </a:r>
          <a:endParaRPr lang="en-US" sz="2800" dirty="0"/>
        </a:p>
      </dgm:t>
    </dgm:pt>
    <dgm:pt modelId="{F9138E57-C50D-4989-AAC2-577D8E6DB939}" type="parTrans" cxnId="{E21C2A43-6300-4E4F-9369-3AC9944081DC}">
      <dgm:prSet/>
      <dgm:spPr/>
      <dgm:t>
        <a:bodyPr/>
        <a:lstStyle/>
        <a:p>
          <a:endParaRPr lang="en-US"/>
        </a:p>
      </dgm:t>
    </dgm:pt>
    <dgm:pt modelId="{098FF9B3-278F-4B3B-BEA4-255E13A3EBA0}" type="sibTrans" cxnId="{E21C2A43-6300-4E4F-9369-3AC9944081DC}">
      <dgm:prSet/>
      <dgm:spPr/>
      <dgm:t>
        <a:bodyPr/>
        <a:lstStyle/>
        <a:p>
          <a:endParaRPr lang="en-US"/>
        </a:p>
      </dgm:t>
    </dgm:pt>
    <dgm:pt modelId="{50345257-7339-4AE8-9BD9-41BF8AA8DE0A}">
      <dgm:prSet custT="1"/>
      <dgm:spPr/>
      <dgm:t>
        <a:bodyPr/>
        <a:lstStyle/>
        <a:p>
          <a:pPr algn="just" rtl="0"/>
          <a:r>
            <a:rPr lang="en-US" sz="2800" dirty="0" smtClean="0"/>
            <a:t>In maximization problem, we wish to find a solution to maximize the value</a:t>
          </a:r>
          <a:endParaRPr lang="en-US" sz="2800" dirty="0"/>
        </a:p>
      </dgm:t>
    </dgm:pt>
    <dgm:pt modelId="{A5BE7E00-6E1C-404F-B6CC-DEED02857FAD}" type="parTrans" cxnId="{A1293A05-7904-4C3E-947C-5F2454BF35F1}">
      <dgm:prSet/>
      <dgm:spPr/>
      <dgm:t>
        <a:bodyPr/>
        <a:lstStyle/>
        <a:p>
          <a:endParaRPr lang="en-US"/>
        </a:p>
      </dgm:t>
    </dgm:pt>
    <dgm:pt modelId="{2BCE43CD-A337-4071-ADCA-9627F5EBDD4C}" type="sibTrans" cxnId="{A1293A05-7904-4C3E-947C-5F2454BF35F1}">
      <dgm:prSet/>
      <dgm:spPr/>
      <dgm:t>
        <a:bodyPr/>
        <a:lstStyle/>
        <a:p>
          <a:endParaRPr lang="en-US"/>
        </a:p>
      </dgm:t>
    </dgm:pt>
    <dgm:pt modelId="{990BE35E-019B-4115-91FB-1B390AF225A8}">
      <dgm:prSet custT="1"/>
      <dgm:spPr/>
      <dgm:t>
        <a:bodyPr/>
        <a:lstStyle/>
        <a:p>
          <a:pPr algn="just" rtl="0"/>
          <a:r>
            <a:rPr lang="en-US" sz="2800" dirty="0" smtClean="0"/>
            <a:t>In the minimization problem, we wish to find a solution to minimize the value</a:t>
          </a:r>
          <a:endParaRPr lang="en-US" sz="2800" dirty="0"/>
        </a:p>
      </dgm:t>
    </dgm:pt>
    <dgm:pt modelId="{445B28DB-6B79-4DD5-A772-8D751B5DF922}" type="parTrans" cxnId="{25A2D4C3-BA9A-4376-8785-38531BB842AF}">
      <dgm:prSet/>
      <dgm:spPr/>
      <dgm:t>
        <a:bodyPr/>
        <a:lstStyle/>
        <a:p>
          <a:endParaRPr lang="en-US"/>
        </a:p>
      </dgm:t>
    </dgm:pt>
    <dgm:pt modelId="{DAE6330A-C2C9-427E-8318-225B9B3B917D}" type="sibTrans" cxnId="{25A2D4C3-BA9A-4376-8785-38531BB842AF}">
      <dgm:prSet/>
      <dgm:spPr/>
      <dgm:t>
        <a:bodyPr/>
        <a:lstStyle/>
        <a:p>
          <a:endParaRPr lang="en-US"/>
        </a:p>
      </dgm:t>
    </dgm:pt>
    <dgm:pt modelId="{1D4A48EC-1023-4B05-9A32-9ED896D9CFFE}" type="pres">
      <dgm:prSet presAssocID="{C22EF033-BAE8-48B8-AFA4-486241407A17}" presName="linear" presStyleCnt="0">
        <dgm:presLayoutVars>
          <dgm:animLvl val="lvl"/>
          <dgm:resizeHandles val="exact"/>
        </dgm:presLayoutVars>
      </dgm:prSet>
      <dgm:spPr/>
      <dgm:t>
        <a:bodyPr/>
        <a:lstStyle/>
        <a:p>
          <a:endParaRPr lang="en-US"/>
        </a:p>
      </dgm:t>
    </dgm:pt>
    <dgm:pt modelId="{3AD4A566-9734-4C4E-9A41-B27B36ED5B84}" type="pres">
      <dgm:prSet presAssocID="{6FD848EF-2300-46BF-AFD6-4577EA42A53D}" presName="parentText" presStyleLbl="node1" presStyleIdx="0" presStyleCnt="4">
        <dgm:presLayoutVars>
          <dgm:chMax val="0"/>
          <dgm:bulletEnabled val="1"/>
        </dgm:presLayoutVars>
      </dgm:prSet>
      <dgm:spPr/>
      <dgm:t>
        <a:bodyPr/>
        <a:lstStyle/>
        <a:p>
          <a:endParaRPr lang="en-US"/>
        </a:p>
      </dgm:t>
    </dgm:pt>
    <dgm:pt modelId="{EB530F86-9585-4515-89EE-F91420C17A35}" type="pres">
      <dgm:prSet presAssocID="{619D8970-CD48-4C20-9DA0-98C53174234D}" presName="spacer" presStyleCnt="0"/>
      <dgm:spPr/>
    </dgm:pt>
    <dgm:pt modelId="{C658CD9A-0209-4B3C-9EC4-BEB329AE3A07}" type="pres">
      <dgm:prSet presAssocID="{2596BBF7-DFE2-4788-9DC4-64FA744952CB}" presName="parentText" presStyleLbl="node1" presStyleIdx="1" presStyleCnt="4">
        <dgm:presLayoutVars>
          <dgm:chMax val="0"/>
          <dgm:bulletEnabled val="1"/>
        </dgm:presLayoutVars>
      </dgm:prSet>
      <dgm:spPr/>
      <dgm:t>
        <a:bodyPr/>
        <a:lstStyle/>
        <a:p>
          <a:endParaRPr lang="en-US"/>
        </a:p>
      </dgm:t>
    </dgm:pt>
    <dgm:pt modelId="{137B4981-A624-4074-A441-B526BB72F60A}" type="pres">
      <dgm:prSet presAssocID="{098FF9B3-278F-4B3B-BEA4-255E13A3EBA0}" presName="spacer" presStyleCnt="0"/>
      <dgm:spPr/>
    </dgm:pt>
    <dgm:pt modelId="{0C127303-E283-44E5-9048-529D289853C6}" type="pres">
      <dgm:prSet presAssocID="{50345257-7339-4AE8-9BD9-41BF8AA8DE0A}" presName="parentText" presStyleLbl="node1" presStyleIdx="2" presStyleCnt="4">
        <dgm:presLayoutVars>
          <dgm:chMax val="0"/>
          <dgm:bulletEnabled val="1"/>
        </dgm:presLayoutVars>
      </dgm:prSet>
      <dgm:spPr/>
      <dgm:t>
        <a:bodyPr/>
        <a:lstStyle/>
        <a:p>
          <a:endParaRPr lang="en-US"/>
        </a:p>
      </dgm:t>
    </dgm:pt>
    <dgm:pt modelId="{804B792C-4113-452E-AD4A-F0BDFD62C344}" type="pres">
      <dgm:prSet presAssocID="{2BCE43CD-A337-4071-ADCA-9627F5EBDD4C}" presName="spacer" presStyleCnt="0"/>
      <dgm:spPr/>
    </dgm:pt>
    <dgm:pt modelId="{BE70EF3E-5981-4986-9310-B53BE741D95B}" type="pres">
      <dgm:prSet presAssocID="{990BE35E-019B-4115-91FB-1B390AF225A8}" presName="parentText" presStyleLbl="node1" presStyleIdx="3" presStyleCnt="4">
        <dgm:presLayoutVars>
          <dgm:chMax val="0"/>
          <dgm:bulletEnabled val="1"/>
        </dgm:presLayoutVars>
      </dgm:prSet>
      <dgm:spPr/>
      <dgm:t>
        <a:bodyPr/>
        <a:lstStyle/>
        <a:p>
          <a:endParaRPr lang="en-US"/>
        </a:p>
      </dgm:t>
    </dgm:pt>
  </dgm:ptLst>
  <dgm:cxnLst>
    <dgm:cxn modelId="{7A21BF72-C93F-4611-BA05-BB16FBE09544}" type="presOf" srcId="{C22EF033-BAE8-48B8-AFA4-486241407A17}" destId="{1D4A48EC-1023-4B05-9A32-9ED896D9CFFE}" srcOrd="0" destOrd="0" presId="urn:microsoft.com/office/officeart/2005/8/layout/vList2"/>
    <dgm:cxn modelId="{7CA1F9D5-1146-4881-83A2-AABF33A28B7E}" type="presOf" srcId="{990BE35E-019B-4115-91FB-1B390AF225A8}" destId="{BE70EF3E-5981-4986-9310-B53BE741D95B}" srcOrd="0" destOrd="0" presId="urn:microsoft.com/office/officeart/2005/8/layout/vList2"/>
    <dgm:cxn modelId="{94D7BBFE-407C-4153-82DC-693EDA130277}" type="presOf" srcId="{50345257-7339-4AE8-9BD9-41BF8AA8DE0A}" destId="{0C127303-E283-44E5-9048-529D289853C6}" srcOrd="0" destOrd="0" presId="urn:microsoft.com/office/officeart/2005/8/layout/vList2"/>
    <dgm:cxn modelId="{280BC521-D551-482F-AEAC-0598383CE245}" type="presOf" srcId="{2596BBF7-DFE2-4788-9DC4-64FA744952CB}" destId="{C658CD9A-0209-4B3C-9EC4-BEB329AE3A07}" srcOrd="0" destOrd="0" presId="urn:microsoft.com/office/officeart/2005/8/layout/vList2"/>
    <dgm:cxn modelId="{B7F58DD7-9B3C-460A-9741-DEBAE1F403F5}" srcId="{C22EF033-BAE8-48B8-AFA4-486241407A17}" destId="{6FD848EF-2300-46BF-AFD6-4577EA42A53D}" srcOrd="0" destOrd="0" parTransId="{6EEE6A71-284E-4E89-8CD9-C9DA855DC9A7}" sibTransId="{619D8970-CD48-4C20-9DA0-98C53174234D}"/>
    <dgm:cxn modelId="{C4D01846-0719-4F7C-8414-3D8AD15E3F92}" type="presOf" srcId="{6FD848EF-2300-46BF-AFD6-4577EA42A53D}" destId="{3AD4A566-9734-4C4E-9A41-B27B36ED5B84}" srcOrd="0" destOrd="0" presId="urn:microsoft.com/office/officeart/2005/8/layout/vList2"/>
    <dgm:cxn modelId="{E21C2A43-6300-4E4F-9369-3AC9944081DC}" srcId="{C22EF033-BAE8-48B8-AFA4-486241407A17}" destId="{2596BBF7-DFE2-4788-9DC4-64FA744952CB}" srcOrd="1" destOrd="0" parTransId="{F9138E57-C50D-4989-AAC2-577D8E6DB939}" sibTransId="{098FF9B3-278F-4B3B-BEA4-255E13A3EBA0}"/>
    <dgm:cxn modelId="{A1293A05-7904-4C3E-947C-5F2454BF35F1}" srcId="{C22EF033-BAE8-48B8-AFA4-486241407A17}" destId="{50345257-7339-4AE8-9BD9-41BF8AA8DE0A}" srcOrd="2" destOrd="0" parTransId="{A5BE7E00-6E1C-404F-B6CC-DEED02857FAD}" sibTransId="{2BCE43CD-A337-4071-ADCA-9627F5EBDD4C}"/>
    <dgm:cxn modelId="{25A2D4C3-BA9A-4376-8785-38531BB842AF}" srcId="{C22EF033-BAE8-48B8-AFA4-486241407A17}" destId="{990BE35E-019B-4115-91FB-1B390AF225A8}" srcOrd="3" destOrd="0" parTransId="{445B28DB-6B79-4DD5-A772-8D751B5DF922}" sibTransId="{DAE6330A-C2C9-427E-8318-225B9B3B917D}"/>
    <dgm:cxn modelId="{6AE6BF6B-784B-432D-AC96-81E04CE7CF74}" type="presParOf" srcId="{1D4A48EC-1023-4B05-9A32-9ED896D9CFFE}" destId="{3AD4A566-9734-4C4E-9A41-B27B36ED5B84}" srcOrd="0" destOrd="0" presId="urn:microsoft.com/office/officeart/2005/8/layout/vList2"/>
    <dgm:cxn modelId="{0A522587-EAF8-4799-9D32-37FC31355315}" type="presParOf" srcId="{1D4A48EC-1023-4B05-9A32-9ED896D9CFFE}" destId="{EB530F86-9585-4515-89EE-F91420C17A35}" srcOrd="1" destOrd="0" presId="urn:microsoft.com/office/officeart/2005/8/layout/vList2"/>
    <dgm:cxn modelId="{989EFAA2-7FB8-4848-8E07-DCD2DCFAFE04}" type="presParOf" srcId="{1D4A48EC-1023-4B05-9A32-9ED896D9CFFE}" destId="{C658CD9A-0209-4B3C-9EC4-BEB329AE3A07}" srcOrd="2" destOrd="0" presId="urn:microsoft.com/office/officeart/2005/8/layout/vList2"/>
    <dgm:cxn modelId="{2E062E3E-7ABD-4FA9-97B1-3EA85414B4DD}" type="presParOf" srcId="{1D4A48EC-1023-4B05-9A32-9ED896D9CFFE}" destId="{137B4981-A624-4074-A441-B526BB72F60A}" srcOrd="3" destOrd="0" presId="urn:microsoft.com/office/officeart/2005/8/layout/vList2"/>
    <dgm:cxn modelId="{A44CE513-4DF1-484C-BAF6-A3EE7DE69DA1}" type="presParOf" srcId="{1D4A48EC-1023-4B05-9A32-9ED896D9CFFE}" destId="{0C127303-E283-44E5-9048-529D289853C6}" srcOrd="4" destOrd="0" presId="urn:microsoft.com/office/officeart/2005/8/layout/vList2"/>
    <dgm:cxn modelId="{13D02526-EDEC-4E54-A54D-10354817F7BB}" type="presParOf" srcId="{1D4A48EC-1023-4B05-9A32-9ED896D9CFFE}" destId="{804B792C-4113-452E-AD4A-F0BDFD62C344}" srcOrd="5" destOrd="0" presId="urn:microsoft.com/office/officeart/2005/8/layout/vList2"/>
    <dgm:cxn modelId="{2B426693-FF36-4E0A-A56B-C3CEB90110E3}" type="presParOf" srcId="{1D4A48EC-1023-4B05-9A32-9ED896D9CFFE}" destId="{BE70EF3E-5981-4986-9310-B53BE741D95B}" srcOrd="6"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7A49D7E5-B55F-4D0D-850B-ED35812123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53B95A-124E-45BD-A813-84351B1B34E9}">
      <dgm:prSet/>
      <dgm:spPr/>
      <dgm:t>
        <a:bodyPr/>
        <a:lstStyle/>
        <a:p>
          <a:pPr algn="just" rtl="0"/>
          <a:r>
            <a:rPr lang="en-US" dirty="0" smtClean="0"/>
            <a:t>An optimization problem is one in which you want to find, not just </a:t>
          </a:r>
          <a:r>
            <a:rPr lang="en-US" i="1" dirty="0" smtClean="0"/>
            <a:t>a</a:t>
          </a:r>
          <a:r>
            <a:rPr lang="en-US" dirty="0" smtClean="0"/>
            <a:t> solution, but the </a:t>
          </a:r>
          <a:r>
            <a:rPr lang="en-US" i="1" dirty="0" smtClean="0"/>
            <a:t>best</a:t>
          </a:r>
          <a:r>
            <a:rPr lang="en-US" dirty="0" smtClean="0"/>
            <a:t> solution</a:t>
          </a:r>
          <a:endParaRPr lang="en-US" dirty="0"/>
        </a:p>
      </dgm:t>
    </dgm:pt>
    <dgm:pt modelId="{ED558434-552B-4838-AA64-5474FA38883B}" type="parTrans" cxnId="{D9FC0AD0-11C0-4C81-82C1-DB70E4D1E24C}">
      <dgm:prSet/>
      <dgm:spPr/>
      <dgm:t>
        <a:bodyPr/>
        <a:lstStyle/>
        <a:p>
          <a:endParaRPr lang="en-US"/>
        </a:p>
      </dgm:t>
    </dgm:pt>
    <dgm:pt modelId="{2351CF45-F493-4BB3-A679-10E7077AE24E}" type="sibTrans" cxnId="{D9FC0AD0-11C0-4C81-82C1-DB70E4D1E24C}">
      <dgm:prSet/>
      <dgm:spPr/>
      <dgm:t>
        <a:bodyPr/>
        <a:lstStyle/>
        <a:p>
          <a:endParaRPr lang="en-US"/>
        </a:p>
      </dgm:t>
    </dgm:pt>
    <dgm:pt modelId="{1C2F2D93-2F5A-4447-9962-B005EAC424A5}">
      <dgm:prSet/>
      <dgm:spPr/>
      <dgm:t>
        <a:bodyPr/>
        <a:lstStyle/>
        <a:p>
          <a:pPr algn="just" rtl="0"/>
          <a:r>
            <a:rPr lang="en-US" dirty="0" smtClean="0"/>
            <a:t>A “greedy algorithm” sometimes works well for optimization problems</a:t>
          </a:r>
          <a:endParaRPr lang="en-US" dirty="0"/>
        </a:p>
      </dgm:t>
    </dgm:pt>
    <dgm:pt modelId="{AE7F54D6-D1FC-40C9-BA04-888C99A9579C}" type="parTrans" cxnId="{230E8D50-DBDA-4863-9D44-C0B9B3BF7B9D}">
      <dgm:prSet/>
      <dgm:spPr/>
      <dgm:t>
        <a:bodyPr/>
        <a:lstStyle/>
        <a:p>
          <a:endParaRPr lang="en-US"/>
        </a:p>
      </dgm:t>
    </dgm:pt>
    <dgm:pt modelId="{107159AA-5438-4A3B-8C4C-0D27789B4131}" type="sibTrans" cxnId="{230E8D50-DBDA-4863-9D44-C0B9B3BF7B9D}">
      <dgm:prSet/>
      <dgm:spPr/>
      <dgm:t>
        <a:bodyPr/>
        <a:lstStyle/>
        <a:p>
          <a:endParaRPr lang="en-US"/>
        </a:p>
      </dgm:t>
    </dgm:pt>
    <dgm:pt modelId="{F32C5324-4DAE-4D08-845A-BB05E78A20CE}">
      <dgm:prSet/>
      <dgm:spPr/>
      <dgm:t>
        <a:bodyPr/>
        <a:lstStyle/>
        <a:p>
          <a:pPr rtl="0"/>
          <a:r>
            <a:rPr lang="en-US" dirty="0" smtClean="0"/>
            <a:t>A greedy algorithm works in phases: At each phase:</a:t>
          </a:r>
          <a:endParaRPr lang="en-US" dirty="0"/>
        </a:p>
      </dgm:t>
    </dgm:pt>
    <dgm:pt modelId="{08B3BDDC-F120-44B8-ACF6-444D1708AA57}" type="parTrans" cxnId="{76D68F2E-B0D6-4845-B1EA-0A74014FDE93}">
      <dgm:prSet/>
      <dgm:spPr/>
      <dgm:t>
        <a:bodyPr/>
        <a:lstStyle/>
        <a:p>
          <a:endParaRPr lang="en-US"/>
        </a:p>
      </dgm:t>
    </dgm:pt>
    <dgm:pt modelId="{2DB9124E-CD45-4ADE-AFEC-0EC1D9DA6EA3}" type="sibTrans" cxnId="{76D68F2E-B0D6-4845-B1EA-0A74014FDE93}">
      <dgm:prSet/>
      <dgm:spPr/>
      <dgm:t>
        <a:bodyPr/>
        <a:lstStyle/>
        <a:p>
          <a:endParaRPr lang="en-US"/>
        </a:p>
      </dgm:t>
    </dgm:pt>
    <dgm:pt modelId="{5B922581-BC1F-4CA4-BA4E-B24B4AFD77B0}">
      <dgm:prSet/>
      <dgm:spPr/>
      <dgm:t>
        <a:bodyPr/>
        <a:lstStyle/>
        <a:p>
          <a:pPr algn="just" rtl="0"/>
          <a:r>
            <a:rPr lang="en-US" dirty="0" smtClean="0"/>
            <a:t>You take the best you can get right now, without regard for future consequences</a:t>
          </a:r>
          <a:endParaRPr lang="en-US" dirty="0"/>
        </a:p>
      </dgm:t>
    </dgm:pt>
    <dgm:pt modelId="{0EFB5593-90AA-40A5-B106-8AB1A9F942F5}" type="parTrans" cxnId="{208EBD9A-EFAA-4A79-BB43-3335A49A9BA1}">
      <dgm:prSet/>
      <dgm:spPr/>
      <dgm:t>
        <a:bodyPr/>
        <a:lstStyle/>
        <a:p>
          <a:endParaRPr lang="en-US"/>
        </a:p>
      </dgm:t>
    </dgm:pt>
    <dgm:pt modelId="{BD41EC97-1E2A-408D-8DBB-EFB1EBBAA9F7}" type="sibTrans" cxnId="{208EBD9A-EFAA-4A79-BB43-3335A49A9BA1}">
      <dgm:prSet/>
      <dgm:spPr/>
      <dgm:t>
        <a:bodyPr/>
        <a:lstStyle/>
        <a:p>
          <a:endParaRPr lang="en-US"/>
        </a:p>
      </dgm:t>
    </dgm:pt>
    <dgm:pt modelId="{C49EA743-C36E-402F-A04F-98616D34C751}">
      <dgm:prSet/>
      <dgm:spPr/>
      <dgm:t>
        <a:bodyPr/>
        <a:lstStyle/>
        <a:p>
          <a:pPr algn="just" rtl="0"/>
          <a:r>
            <a:rPr lang="en-US" dirty="0" smtClean="0"/>
            <a:t>You hope that by choosing a </a:t>
          </a:r>
          <a:r>
            <a:rPr lang="en-US" i="1" dirty="0" smtClean="0"/>
            <a:t>local</a:t>
          </a:r>
          <a:r>
            <a:rPr lang="en-US" dirty="0" smtClean="0"/>
            <a:t> optimum at each step, you will end up at a </a:t>
          </a:r>
          <a:r>
            <a:rPr lang="en-US" i="1" dirty="0" smtClean="0"/>
            <a:t>global</a:t>
          </a:r>
          <a:r>
            <a:rPr lang="en-US" dirty="0" smtClean="0"/>
            <a:t> optimum</a:t>
          </a:r>
          <a:endParaRPr lang="en-US" dirty="0"/>
        </a:p>
      </dgm:t>
    </dgm:pt>
    <dgm:pt modelId="{A6018957-A97A-4717-BB96-FFCB0257D6D8}" type="parTrans" cxnId="{11F15AB9-EEE3-4271-9AA1-706678898E82}">
      <dgm:prSet/>
      <dgm:spPr/>
      <dgm:t>
        <a:bodyPr/>
        <a:lstStyle/>
        <a:p>
          <a:endParaRPr lang="en-US"/>
        </a:p>
      </dgm:t>
    </dgm:pt>
    <dgm:pt modelId="{214C388D-2A0F-4CE0-AE7C-C4C968A19954}" type="sibTrans" cxnId="{11F15AB9-EEE3-4271-9AA1-706678898E82}">
      <dgm:prSet/>
      <dgm:spPr/>
      <dgm:t>
        <a:bodyPr/>
        <a:lstStyle/>
        <a:p>
          <a:endParaRPr lang="en-US"/>
        </a:p>
      </dgm:t>
    </dgm:pt>
    <dgm:pt modelId="{0D054525-A180-461C-984B-448B26146C0A}" type="pres">
      <dgm:prSet presAssocID="{7A49D7E5-B55F-4D0D-850B-ED3581212343}" presName="linear" presStyleCnt="0">
        <dgm:presLayoutVars>
          <dgm:animLvl val="lvl"/>
          <dgm:resizeHandles val="exact"/>
        </dgm:presLayoutVars>
      </dgm:prSet>
      <dgm:spPr/>
      <dgm:t>
        <a:bodyPr/>
        <a:lstStyle/>
        <a:p>
          <a:endParaRPr lang="en-US"/>
        </a:p>
      </dgm:t>
    </dgm:pt>
    <dgm:pt modelId="{7BBDBCD9-BBC4-4042-A27E-F5EB9F0E167C}" type="pres">
      <dgm:prSet presAssocID="{E053B95A-124E-45BD-A813-84351B1B34E9}" presName="parentText" presStyleLbl="node1" presStyleIdx="0" presStyleCnt="3">
        <dgm:presLayoutVars>
          <dgm:chMax val="0"/>
          <dgm:bulletEnabled val="1"/>
        </dgm:presLayoutVars>
      </dgm:prSet>
      <dgm:spPr/>
      <dgm:t>
        <a:bodyPr/>
        <a:lstStyle/>
        <a:p>
          <a:endParaRPr lang="en-US"/>
        </a:p>
      </dgm:t>
    </dgm:pt>
    <dgm:pt modelId="{882091E7-FF22-44C6-94F6-88D6E56AB623}" type="pres">
      <dgm:prSet presAssocID="{2351CF45-F493-4BB3-A679-10E7077AE24E}" presName="spacer" presStyleCnt="0"/>
      <dgm:spPr/>
    </dgm:pt>
    <dgm:pt modelId="{8B040A01-C179-4A03-8FD8-EC14728C1C85}" type="pres">
      <dgm:prSet presAssocID="{1C2F2D93-2F5A-4447-9962-B005EAC424A5}" presName="parentText" presStyleLbl="node1" presStyleIdx="1" presStyleCnt="3">
        <dgm:presLayoutVars>
          <dgm:chMax val="0"/>
          <dgm:bulletEnabled val="1"/>
        </dgm:presLayoutVars>
      </dgm:prSet>
      <dgm:spPr/>
      <dgm:t>
        <a:bodyPr/>
        <a:lstStyle/>
        <a:p>
          <a:endParaRPr lang="en-US"/>
        </a:p>
      </dgm:t>
    </dgm:pt>
    <dgm:pt modelId="{56D42C4A-B954-44A8-9D48-48AEE01F7B4F}" type="pres">
      <dgm:prSet presAssocID="{107159AA-5438-4A3B-8C4C-0D27789B4131}" presName="spacer" presStyleCnt="0"/>
      <dgm:spPr/>
    </dgm:pt>
    <dgm:pt modelId="{BAE34182-5C78-4405-906D-4D32BA823D4F}" type="pres">
      <dgm:prSet presAssocID="{F32C5324-4DAE-4D08-845A-BB05E78A20CE}" presName="parentText" presStyleLbl="node1" presStyleIdx="2" presStyleCnt="3">
        <dgm:presLayoutVars>
          <dgm:chMax val="0"/>
          <dgm:bulletEnabled val="1"/>
        </dgm:presLayoutVars>
      </dgm:prSet>
      <dgm:spPr/>
      <dgm:t>
        <a:bodyPr/>
        <a:lstStyle/>
        <a:p>
          <a:endParaRPr lang="en-US"/>
        </a:p>
      </dgm:t>
    </dgm:pt>
    <dgm:pt modelId="{7ACCE130-24ED-491D-9BEA-F00ACF8D9AF4}" type="pres">
      <dgm:prSet presAssocID="{F32C5324-4DAE-4D08-845A-BB05E78A20CE}" presName="childText" presStyleLbl="revTx" presStyleIdx="0" presStyleCnt="1">
        <dgm:presLayoutVars>
          <dgm:bulletEnabled val="1"/>
        </dgm:presLayoutVars>
      </dgm:prSet>
      <dgm:spPr/>
      <dgm:t>
        <a:bodyPr/>
        <a:lstStyle/>
        <a:p>
          <a:endParaRPr lang="en-US"/>
        </a:p>
      </dgm:t>
    </dgm:pt>
  </dgm:ptLst>
  <dgm:cxnLst>
    <dgm:cxn modelId="{11F15AB9-EEE3-4271-9AA1-706678898E82}" srcId="{F32C5324-4DAE-4D08-845A-BB05E78A20CE}" destId="{C49EA743-C36E-402F-A04F-98616D34C751}" srcOrd="1" destOrd="0" parTransId="{A6018957-A97A-4717-BB96-FFCB0257D6D8}" sibTransId="{214C388D-2A0F-4CE0-AE7C-C4C968A19954}"/>
    <dgm:cxn modelId="{20F7AB41-4ECC-4316-B002-DDAB0B865BC1}" type="presOf" srcId="{1C2F2D93-2F5A-4447-9962-B005EAC424A5}" destId="{8B040A01-C179-4A03-8FD8-EC14728C1C85}" srcOrd="0" destOrd="0" presId="urn:microsoft.com/office/officeart/2005/8/layout/vList2"/>
    <dgm:cxn modelId="{230E8D50-DBDA-4863-9D44-C0B9B3BF7B9D}" srcId="{7A49D7E5-B55F-4D0D-850B-ED3581212343}" destId="{1C2F2D93-2F5A-4447-9962-B005EAC424A5}" srcOrd="1" destOrd="0" parTransId="{AE7F54D6-D1FC-40C9-BA04-888C99A9579C}" sibTransId="{107159AA-5438-4A3B-8C4C-0D27789B4131}"/>
    <dgm:cxn modelId="{208EBD9A-EFAA-4A79-BB43-3335A49A9BA1}" srcId="{F32C5324-4DAE-4D08-845A-BB05E78A20CE}" destId="{5B922581-BC1F-4CA4-BA4E-B24B4AFD77B0}" srcOrd="0" destOrd="0" parTransId="{0EFB5593-90AA-40A5-B106-8AB1A9F942F5}" sibTransId="{BD41EC97-1E2A-408D-8DBB-EFB1EBBAA9F7}"/>
    <dgm:cxn modelId="{34BB5A0E-B906-4F7A-9378-884BF8A2D205}" type="presOf" srcId="{C49EA743-C36E-402F-A04F-98616D34C751}" destId="{7ACCE130-24ED-491D-9BEA-F00ACF8D9AF4}" srcOrd="0" destOrd="1" presId="urn:microsoft.com/office/officeart/2005/8/layout/vList2"/>
    <dgm:cxn modelId="{51C53D22-F8BC-48E7-A272-45B78D950160}" type="presOf" srcId="{5B922581-BC1F-4CA4-BA4E-B24B4AFD77B0}" destId="{7ACCE130-24ED-491D-9BEA-F00ACF8D9AF4}" srcOrd="0" destOrd="0" presId="urn:microsoft.com/office/officeart/2005/8/layout/vList2"/>
    <dgm:cxn modelId="{D9FC0AD0-11C0-4C81-82C1-DB70E4D1E24C}" srcId="{7A49D7E5-B55F-4D0D-850B-ED3581212343}" destId="{E053B95A-124E-45BD-A813-84351B1B34E9}" srcOrd="0" destOrd="0" parTransId="{ED558434-552B-4838-AA64-5474FA38883B}" sibTransId="{2351CF45-F493-4BB3-A679-10E7077AE24E}"/>
    <dgm:cxn modelId="{261765B9-1448-41DC-A944-A7C5D6AD6BDD}" type="presOf" srcId="{F32C5324-4DAE-4D08-845A-BB05E78A20CE}" destId="{BAE34182-5C78-4405-906D-4D32BA823D4F}" srcOrd="0" destOrd="0" presId="urn:microsoft.com/office/officeart/2005/8/layout/vList2"/>
    <dgm:cxn modelId="{76D68F2E-B0D6-4845-B1EA-0A74014FDE93}" srcId="{7A49D7E5-B55F-4D0D-850B-ED3581212343}" destId="{F32C5324-4DAE-4D08-845A-BB05E78A20CE}" srcOrd="2" destOrd="0" parTransId="{08B3BDDC-F120-44B8-ACF6-444D1708AA57}" sibTransId="{2DB9124E-CD45-4ADE-AFEC-0EC1D9DA6EA3}"/>
    <dgm:cxn modelId="{4058B3A1-630A-4E5E-9C23-4B2F71970EE1}" type="presOf" srcId="{7A49D7E5-B55F-4D0D-850B-ED3581212343}" destId="{0D054525-A180-461C-984B-448B26146C0A}" srcOrd="0" destOrd="0" presId="urn:microsoft.com/office/officeart/2005/8/layout/vList2"/>
    <dgm:cxn modelId="{3AC2AD4D-AE9F-430F-87AE-E8A11CB858F1}" type="presOf" srcId="{E053B95A-124E-45BD-A813-84351B1B34E9}" destId="{7BBDBCD9-BBC4-4042-A27E-F5EB9F0E167C}" srcOrd="0" destOrd="0" presId="urn:microsoft.com/office/officeart/2005/8/layout/vList2"/>
    <dgm:cxn modelId="{05439A7D-224A-4BB0-BAA4-217C444E47F3}" type="presParOf" srcId="{0D054525-A180-461C-984B-448B26146C0A}" destId="{7BBDBCD9-BBC4-4042-A27E-F5EB9F0E167C}" srcOrd="0" destOrd="0" presId="urn:microsoft.com/office/officeart/2005/8/layout/vList2"/>
    <dgm:cxn modelId="{1157E8DA-886E-4581-8AF3-78B275602E3E}" type="presParOf" srcId="{0D054525-A180-461C-984B-448B26146C0A}" destId="{882091E7-FF22-44C6-94F6-88D6E56AB623}" srcOrd="1" destOrd="0" presId="urn:microsoft.com/office/officeart/2005/8/layout/vList2"/>
    <dgm:cxn modelId="{6A94F78A-CF4F-4270-AE40-0961A902457B}" type="presParOf" srcId="{0D054525-A180-461C-984B-448B26146C0A}" destId="{8B040A01-C179-4A03-8FD8-EC14728C1C85}" srcOrd="2" destOrd="0" presId="urn:microsoft.com/office/officeart/2005/8/layout/vList2"/>
    <dgm:cxn modelId="{84826A7C-D037-44DB-8D08-71056613A8D2}" type="presParOf" srcId="{0D054525-A180-461C-984B-448B26146C0A}" destId="{56D42C4A-B954-44A8-9D48-48AEE01F7B4F}" srcOrd="3" destOrd="0" presId="urn:microsoft.com/office/officeart/2005/8/layout/vList2"/>
    <dgm:cxn modelId="{EACB396C-9331-4A4E-B085-30A4FBF2CFA9}" type="presParOf" srcId="{0D054525-A180-461C-984B-448B26146C0A}" destId="{BAE34182-5C78-4405-906D-4D32BA823D4F}" srcOrd="4" destOrd="0" presId="urn:microsoft.com/office/officeart/2005/8/layout/vList2"/>
    <dgm:cxn modelId="{168E693C-62DC-4691-8A11-F4F33AC3CA24}" type="presParOf" srcId="{0D054525-A180-461C-984B-448B26146C0A}" destId="{7ACCE130-24ED-491D-9BEA-F00ACF8D9AF4}" srcOrd="5"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123EF0B3-01FC-4160-9D06-77E8A0642E3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46133F3C-214E-4C60-AD82-8DA382725191}">
      <dgm:prSet custT="1"/>
      <dgm:spPr/>
      <dgm:t>
        <a:bodyPr/>
        <a:lstStyle/>
        <a:p>
          <a:pPr algn="just" rtl="0"/>
          <a:r>
            <a:rPr lang="en-US" sz="2800" dirty="0" smtClean="0"/>
            <a:t>Greedy algorithms </a:t>
          </a:r>
          <a:r>
            <a:rPr lang="en-US" sz="2800" b="1" dirty="0" smtClean="0"/>
            <a:t>do not always</a:t>
          </a:r>
          <a:r>
            <a:rPr lang="en-US" sz="2800" dirty="0" smtClean="0"/>
            <a:t> yield a genuinely optimal solution. In such cases the greedy method is frequently the basis of a </a:t>
          </a:r>
          <a:r>
            <a:rPr lang="en-US" sz="2800" i="1" dirty="0" smtClean="0"/>
            <a:t>heuristic approach</a:t>
          </a:r>
          <a:r>
            <a:rPr lang="en-US" sz="2800" dirty="0" smtClean="0"/>
            <a:t>. </a:t>
          </a:r>
          <a:endParaRPr lang="en-US" sz="2800" dirty="0"/>
        </a:p>
      </dgm:t>
    </dgm:pt>
    <dgm:pt modelId="{7886CE79-8A5E-4B32-9177-043697DED37B}" type="parTrans" cxnId="{C967219A-9F3A-4701-9B9A-F1F9D0BB43EA}">
      <dgm:prSet/>
      <dgm:spPr/>
      <dgm:t>
        <a:bodyPr/>
        <a:lstStyle/>
        <a:p>
          <a:endParaRPr lang="en-US"/>
        </a:p>
      </dgm:t>
    </dgm:pt>
    <dgm:pt modelId="{CD5237FA-186D-4978-A38A-7671DD1FAB28}" type="sibTrans" cxnId="{C967219A-9F3A-4701-9B9A-F1F9D0BB43EA}">
      <dgm:prSet/>
      <dgm:spPr/>
      <dgm:t>
        <a:bodyPr/>
        <a:lstStyle/>
        <a:p>
          <a:endParaRPr lang="en-US"/>
        </a:p>
      </dgm:t>
    </dgm:pt>
    <dgm:pt modelId="{DF59AC43-3E1B-46E6-B186-1F80E82303FE}">
      <dgm:prSet custT="1"/>
      <dgm:spPr/>
      <dgm:t>
        <a:bodyPr/>
        <a:lstStyle/>
        <a:p>
          <a:pPr algn="just" rtl="0"/>
          <a:r>
            <a:rPr lang="en-US" sz="2800" dirty="0" smtClean="0"/>
            <a:t>Even for problems which can be solved exactly by a greedy algorithm, establishing the </a:t>
          </a:r>
          <a:r>
            <a:rPr lang="en-US" sz="2800" b="1" dirty="0" smtClean="0"/>
            <a:t>correctness</a:t>
          </a:r>
          <a:r>
            <a:rPr lang="en-US" sz="2800" dirty="0" smtClean="0"/>
            <a:t> of the method may be a non-trivial process. </a:t>
          </a:r>
          <a:endParaRPr lang="en-US" sz="2800" dirty="0"/>
        </a:p>
      </dgm:t>
    </dgm:pt>
    <dgm:pt modelId="{5AD13B50-D2A3-46FE-BF91-5B79FE185CC1}" type="parTrans" cxnId="{684595C6-96FC-4AA2-983D-8AD1D3AE6BFF}">
      <dgm:prSet/>
      <dgm:spPr/>
      <dgm:t>
        <a:bodyPr/>
        <a:lstStyle/>
        <a:p>
          <a:endParaRPr lang="en-US"/>
        </a:p>
      </dgm:t>
    </dgm:pt>
    <dgm:pt modelId="{DAFFE930-2A09-4B99-8673-42377FD35781}" type="sibTrans" cxnId="{684595C6-96FC-4AA2-983D-8AD1D3AE6BFF}">
      <dgm:prSet/>
      <dgm:spPr/>
      <dgm:t>
        <a:bodyPr/>
        <a:lstStyle/>
        <a:p>
          <a:endParaRPr lang="en-US"/>
        </a:p>
      </dgm:t>
    </dgm:pt>
    <dgm:pt modelId="{AD751688-BCE4-4947-A4B5-DA91CD618D55}">
      <dgm:prSet/>
      <dgm:spPr/>
      <dgm:t>
        <a:bodyPr/>
        <a:lstStyle/>
        <a:p>
          <a:pPr algn="just"/>
          <a:r>
            <a:rPr lang="en-US" dirty="0" smtClean="0"/>
            <a:t>In order to give a precise description of the greedy paradigm we must first consider a more detailed definition of the environment in which typical optimization problems occur. </a:t>
          </a:r>
          <a:endParaRPr lang="en-US" dirty="0"/>
        </a:p>
      </dgm:t>
    </dgm:pt>
    <dgm:pt modelId="{FE63B804-A528-43B1-9A87-1ABFAD432E9E}" type="parTrans" cxnId="{E79971E8-14A3-44A3-8F22-65541B724A74}">
      <dgm:prSet/>
      <dgm:spPr/>
      <dgm:t>
        <a:bodyPr/>
        <a:lstStyle/>
        <a:p>
          <a:endParaRPr lang="en-US"/>
        </a:p>
      </dgm:t>
    </dgm:pt>
    <dgm:pt modelId="{A72FB40B-5139-4805-A3A2-67002ADFB7A3}" type="sibTrans" cxnId="{E79971E8-14A3-44A3-8F22-65541B724A74}">
      <dgm:prSet/>
      <dgm:spPr/>
      <dgm:t>
        <a:bodyPr/>
        <a:lstStyle/>
        <a:p>
          <a:endParaRPr lang="en-US"/>
        </a:p>
      </dgm:t>
    </dgm:pt>
    <dgm:pt modelId="{21B6BFE7-DB9E-4F50-92A4-7849EF140ED0}" type="pres">
      <dgm:prSet presAssocID="{123EF0B3-01FC-4160-9D06-77E8A0642E3C}" presName="linear" presStyleCnt="0">
        <dgm:presLayoutVars>
          <dgm:animLvl val="lvl"/>
          <dgm:resizeHandles val="exact"/>
        </dgm:presLayoutVars>
      </dgm:prSet>
      <dgm:spPr/>
      <dgm:t>
        <a:bodyPr/>
        <a:lstStyle/>
        <a:p>
          <a:endParaRPr lang="en-US"/>
        </a:p>
      </dgm:t>
    </dgm:pt>
    <dgm:pt modelId="{A4DFC542-56A6-4331-8A47-5E4654E42822}" type="pres">
      <dgm:prSet presAssocID="{46133F3C-214E-4C60-AD82-8DA382725191}" presName="parentText" presStyleLbl="node1" presStyleIdx="0" presStyleCnt="3">
        <dgm:presLayoutVars>
          <dgm:chMax val="0"/>
          <dgm:bulletEnabled val="1"/>
        </dgm:presLayoutVars>
      </dgm:prSet>
      <dgm:spPr/>
      <dgm:t>
        <a:bodyPr/>
        <a:lstStyle/>
        <a:p>
          <a:endParaRPr lang="en-US"/>
        </a:p>
      </dgm:t>
    </dgm:pt>
    <dgm:pt modelId="{84D5C141-E06F-4B23-9CCB-8844B03F6E41}" type="pres">
      <dgm:prSet presAssocID="{CD5237FA-186D-4978-A38A-7671DD1FAB28}" presName="spacer" presStyleCnt="0"/>
      <dgm:spPr/>
    </dgm:pt>
    <dgm:pt modelId="{21E83CF8-5D15-40C9-8274-CCF0775CFBB1}" type="pres">
      <dgm:prSet presAssocID="{DF59AC43-3E1B-46E6-B186-1F80E82303FE}" presName="parentText" presStyleLbl="node1" presStyleIdx="1" presStyleCnt="3">
        <dgm:presLayoutVars>
          <dgm:chMax val="0"/>
          <dgm:bulletEnabled val="1"/>
        </dgm:presLayoutVars>
      </dgm:prSet>
      <dgm:spPr/>
      <dgm:t>
        <a:bodyPr/>
        <a:lstStyle/>
        <a:p>
          <a:endParaRPr lang="en-US"/>
        </a:p>
      </dgm:t>
    </dgm:pt>
    <dgm:pt modelId="{4F47A5C9-BABC-49C6-95F7-EAA34D40F923}" type="pres">
      <dgm:prSet presAssocID="{DAFFE930-2A09-4B99-8673-42377FD35781}" presName="spacer" presStyleCnt="0"/>
      <dgm:spPr/>
    </dgm:pt>
    <dgm:pt modelId="{981003C3-7F28-4E26-81B2-FBEBEDC7D1BA}" type="pres">
      <dgm:prSet presAssocID="{AD751688-BCE4-4947-A4B5-DA91CD618D55}" presName="parentText" presStyleLbl="node1" presStyleIdx="2" presStyleCnt="3">
        <dgm:presLayoutVars>
          <dgm:chMax val="0"/>
          <dgm:bulletEnabled val="1"/>
        </dgm:presLayoutVars>
      </dgm:prSet>
      <dgm:spPr/>
      <dgm:t>
        <a:bodyPr/>
        <a:lstStyle/>
        <a:p>
          <a:endParaRPr lang="en-US"/>
        </a:p>
      </dgm:t>
    </dgm:pt>
  </dgm:ptLst>
  <dgm:cxnLst>
    <dgm:cxn modelId="{684595C6-96FC-4AA2-983D-8AD1D3AE6BFF}" srcId="{123EF0B3-01FC-4160-9D06-77E8A0642E3C}" destId="{DF59AC43-3E1B-46E6-B186-1F80E82303FE}" srcOrd="1" destOrd="0" parTransId="{5AD13B50-D2A3-46FE-BF91-5B79FE185CC1}" sibTransId="{DAFFE930-2A09-4B99-8673-42377FD35781}"/>
    <dgm:cxn modelId="{C967219A-9F3A-4701-9B9A-F1F9D0BB43EA}" srcId="{123EF0B3-01FC-4160-9D06-77E8A0642E3C}" destId="{46133F3C-214E-4C60-AD82-8DA382725191}" srcOrd="0" destOrd="0" parTransId="{7886CE79-8A5E-4B32-9177-043697DED37B}" sibTransId="{CD5237FA-186D-4978-A38A-7671DD1FAB28}"/>
    <dgm:cxn modelId="{A297AB9C-B5FA-4DA7-A542-C5C2952AA4AB}" type="presOf" srcId="{DF59AC43-3E1B-46E6-B186-1F80E82303FE}" destId="{21E83CF8-5D15-40C9-8274-CCF0775CFBB1}" srcOrd="0" destOrd="0" presId="urn:microsoft.com/office/officeart/2005/8/layout/vList2"/>
    <dgm:cxn modelId="{F6E84A78-8299-46C6-BB9B-656CE3653BC7}" type="presOf" srcId="{46133F3C-214E-4C60-AD82-8DA382725191}" destId="{A4DFC542-56A6-4331-8A47-5E4654E42822}" srcOrd="0" destOrd="0" presId="urn:microsoft.com/office/officeart/2005/8/layout/vList2"/>
    <dgm:cxn modelId="{C47F47D9-FDAE-4C8D-B021-3CE9F2A2A1DA}" type="presOf" srcId="{AD751688-BCE4-4947-A4B5-DA91CD618D55}" destId="{981003C3-7F28-4E26-81B2-FBEBEDC7D1BA}" srcOrd="0" destOrd="0" presId="urn:microsoft.com/office/officeart/2005/8/layout/vList2"/>
    <dgm:cxn modelId="{9F47F5ED-DF0F-47A5-9014-6051D7AA1B2B}" type="presOf" srcId="{123EF0B3-01FC-4160-9D06-77E8A0642E3C}" destId="{21B6BFE7-DB9E-4F50-92A4-7849EF140ED0}" srcOrd="0" destOrd="0" presId="urn:microsoft.com/office/officeart/2005/8/layout/vList2"/>
    <dgm:cxn modelId="{E79971E8-14A3-44A3-8F22-65541B724A74}" srcId="{123EF0B3-01FC-4160-9D06-77E8A0642E3C}" destId="{AD751688-BCE4-4947-A4B5-DA91CD618D55}" srcOrd="2" destOrd="0" parTransId="{FE63B804-A528-43B1-9A87-1ABFAD432E9E}" sibTransId="{A72FB40B-5139-4805-A3A2-67002ADFB7A3}"/>
    <dgm:cxn modelId="{A13179CA-9E33-462C-B631-A49E76083D1C}" type="presParOf" srcId="{21B6BFE7-DB9E-4F50-92A4-7849EF140ED0}" destId="{A4DFC542-56A6-4331-8A47-5E4654E42822}" srcOrd="0" destOrd="0" presId="urn:microsoft.com/office/officeart/2005/8/layout/vList2"/>
    <dgm:cxn modelId="{2DF24F21-362E-48C0-8612-78AE14A4979C}" type="presParOf" srcId="{21B6BFE7-DB9E-4F50-92A4-7849EF140ED0}" destId="{84D5C141-E06F-4B23-9CCB-8844B03F6E41}" srcOrd="1" destOrd="0" presId="urn:microsoft.com/office/officeart/2005/8/layout/vList2"/>
    <dgm:cxn modelId="{338CBCFB-3B32-45B8-BC1B-FD7B3151B8B9}" type="presParOf" srcId="{21B6BFE7-DB9E-4F50-92A4-7849EF140ED0}" destId="{21E83CF8-5D15-40C9-8274-CCF0775CFBB1}" srcOrd="2" destOrd="0" presId="urn:microsoft.com/office/officeart/2005/8/layout/vList2"/>
    <dgm:cxn modelId="{5339D510-8EB7-42A7-B0EF-2AD08721A691}" type="presParOf" srcId="{21B6BFE7-DB9E-4F50-92A4-7849EF140ED0}" destId="{4F47A5C9-BABC-49C6-95F7-EAA34D40F923}" srcOrd="3" destOrd="0" presId="urn:microsoft.com/office/officeart/2005/8/layout/vList2"/>
    <dgm:cxn modelId="{B23359FE-9B9B-4152-8ADB-43C6582F9ED9}" type="presParOf" srcId="{21B6BFE7-DB9E-4F50-92A4-7849EF140ED0}" destId="{981003C3-7F28-4E26-81B2-FBEBEDC7D1BA}" srcOrd="4"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F78C-4DB9-4338-AEFF-B530AA024894}" type="datetimeFigureOut">
              <a:rPr lang="en-US" smtClean="0"/>
              <a:pPr/>
              <a:t>9/15/2011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39C680-227A-4FC2-9E02-30A2D157F5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DEC0A29-614C-4F32-ADF0-907D78EC0648}" type="slidenum">
              <a:rPr lang="en-US"/>
              <a:pPr/>
              <a:t>4</a:t>
            </a:fld>
            <a:endParaRPr lang="en-US"/>
          </a:p>
        </p:txBody>
      </p:sp>
      <p:sp>
        <p:nvSpPr>
          <p:cNvPr id="23554"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en-US"/>
          </a:p>
        </p:txBody>
      </p:sp>
      <p:sp>
        <p:nvSpPr>
          <p:cNvPr id="23555"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sz="1200"/>
              <a:t>2</a:t>
            </a:r>
          </a:p>
        </p:txBody>
      </p:sp>
      <p:sp>
        <p:nvSpPr>
          <p:cNvPr id="23556"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en-US"/>
          </a:p>
        </p:txBody>
      </p:sp>
      <p:sp>
        <p:nvSpPr>
          <p:cNvPr id="23557"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en-US"/>
          </a:p>
        </p:txBody>
      </p:sp>
      <p:sp>
        <p:nvSpPr>
          <p:cNvPr id="23558" name="Rectangle 6"/>
          <p:cNvSpPr>
            <a:spLocks noGrp="1" noRot="1" noChangeAspect="1" noChangeArrowheads="1" noTextEdit="1"/>
          </p:cNvSpPr>
          <p:nvPr>
            <p:ph type="sldImg"/>
          </p:nvPr>
        </p:nvSpPr>
        <p:spPr>
          <a:xfrm>
            <a:off x="1150938" y="692150"/>
            <a:ext cx="4556125" cy="3416300"/>
          </a:xfrm>
          <a:ln w="12700" cap="flat"/>
        </p:spPr>
      </p:sp>
      <p:sp>
        <p:nvSpPr>
          <p:cNvPr id="23559" name="Rectangle 7"/>
          <p:cNvSpPr>
            <a:spLocks noGrp="1" noChangeArrowheads="1"/>
          </p:cNvSpPr>
          <p:nvPr>
            <p:ph type="body" idx="1"/>
          </p:nvPr>
        </p:nvSpPr>
        <p:spPr>
          <a:xfrm>
            <a:off x="985838" y="4343400"/>
            <a:ext cx="5029200" cy="4114800"/>
          </a:xfrm>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7E10379-0884-4982-8E8D-E8654356437B}" type="slidenum">
              <a:rPr lang="en-US"/>
              <a:pPr/>
              <a:t>5</a:t>
            </a:fld>
            <a:endParaRPr lang="en-US"/>
          </a:p>
        </p:txBody>
      </p:sp>
      <p:sp>
        <p:nvSpPr>
          <p:cNvPr id="25602"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sz="1200"/>
              <a:t>3</a:t>
            </a:r>
          </a:p>
        </p:txBody>
      </p:sp>
      <p:sp>
        <p:nvSpPr>
          <p:cNvPr id="25604"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en-US"/>
          </a:p>
        </p:txBody>
      </p:sp>
      <p:sp>
        <p:nvSpPr>
          <p:cNvPr id="25605"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en-US"/>
          </a:p>
        </p:txBody>
      </p:sp>
      <p:sp>
        <p:nvSpPr>
          <p:cNvPr id="25606" name="Rectangle 6"/>
          <p:cNvSpPr>
            <a:spLocks noGrp="1" noRot="1" noChangeAspect="1" noChangeArrowheads="1" noTextEdit="1"/>
          </p:cNvSpPr>
          <p:nvPr>
            <p:ph type="sldImg"/>
          </p:nvPr>
        </p:nvSpPr>
        <p:spPr>
          <a:xfrm>
            <a:off x="1150938" y="692150"/>
            <a:ext cx="4556125" cy="3416300"/>
          </a:xfrm>
          <a:ln w="12700" cap="flat"/>
        </p:spPr>
      </p:sp>
      <p:sp>
        <p:nvSpPr>
          <p:cNvPr id="25607" name="Rectangle 7"/>
          <p:cNvSpPr>
            <a:spLocks noGrp="1" noChangeArrowheads="1"/>
          </p:cNvSpPr>
          <p:nvPr>
            <p:ph type="body" idx="1"/>
          </p:nvPr>
        </p:nvSpPr>
        <p:spPr>
          <a:xfrm>
            <a:off x="985838" y="4343400"/>
            <a:ext cx="5029200" cy="4114800"/>
          </a:xfrm>
          <a:ln/>
        </p:spPr>
        <p:txBody>
          <a:bodyPr lIns="90488" tIns="44450" rIns="90488" bIns="4445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Prof. Bibhudatta Sahoo, NIT Rourkela</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9315014-363E-4087-8F9D-3041AE14F145}"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Bibhudatta Sahoo, NIT Rourkela</a:t>
            </a:r>
            <a:endParaRPr lang="en-US"/>
          </a:p>
        </p:txBody>
      </p:sp>
      <p:sp>
        <p:nvSpPr>
          <p:cNvPr id="6" name="Slide Number Placeholder 5"/>
          <p:cNvSpPr>
            <a:spLocks noGrp="1"/>
          </p:cNvSpPr>
          <p:nvPr>
            <p:ph type="sldNum" sz="quarter" idx="12"/>
          </p:nvPr>
        </p:nvSpPr>
        <p:spPr/>
        <p:txBody>
          <a:bodyPr/>
          <a:lstStyle/>
          <a:p>
            <a:fld id="{A9315014-363E-4087-8F9D-3041AE14F1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Bibhudatta Sahoo, NIT Rourkela</a:t>
            </a:r>
            <a:endParaRPr lang="en-US"/>
          </a:p>
        </p:txBody>
      </p:sp>
      <p:sp>
        <p:nvSpPr>
          <p:cNvPr id="6" name="Slide Number Placeholder 5"/>
          <p:cNvSpPr>
            <a:spLocks noGrp="1"/>
          </p:cNvSpPr>
          <p:nvPr>
            <p:ph type="sldNum" sz="quarter" idx="12"/>
          </p:nvPr>
        </p:nvSpPr>
        <p:spPr/>
        <p:txBody>
          <a:bodyPr/>
          <a:lstStyle/>
          <a:p>
            <a:fld id="{A9315014-363E-4087-8F9D-3041AE14F145}"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lvl1pPr>
              <a:defRPr b="1">
                <a:solidFill>
                  <a:srgbClr val="FF0000"/>
                </a:solidFill>
                <a:effectLst>
                  <a:outerShdw blurRad="38100" dist="38100" dir="2700000" algn="tl">
                    <a:srgbClr val="000000">
                      <a:alpha val="43137"/>
                    </a:srgbClr>
                  </a:outerShdw>
                </a:effectLst>
              </a:defRPr>
            </a:lvl1pPr>
          </a:lstStyle>
          <a:p>
            <a:r>
              <a:rPr kumimoji="0" lang="en-US" dirty="0" smtClean="0"/>
              <a:t>Click to edit Master title style</a:t>
            </a:r>
            <a:endParaRPr kumimoji="0" lang="en-US" dirty="0"/>
          </a:p>
        </p:txBody>
      </p:sp>
      <p:sp>
        <p:nvSpPr>
          <p:cNvPr id="5" name="Footer Placeholder 4"/>
          <p:cNvSpPr>
            <a:spLocks noGrp="1"/>
          </p:cNvSpPr>
          <p:nvPr>
            <p:ph type="ftr" sz="quarter" idx="11"/>
          </p:nvPr>
        </p:nvSpPr>
        <p:spPr>
          <a:xfrm>
            <a:off x="2898648" y="6356350"/>
            <a:ext cx="3578352" cy="365760"/>
          </a:xfrm>
        </p:spPr>
        <p:txBody>
          <a:bodyPr/>
          <a:lstStyle/>
          <a:p>
            <a:r>
              <a:rPr lang="en-US" dirty="0" smtClean="0"/>
              <a:t>Prof. Bibhudatta Sahoo, NIT Rourkela</a:t>
            </a:r>
            <a:endParaRPr lang="en-US" dirty="0"/>
          </a:p>
        </p:txBody>
      </p:sp>
      <p:sp>
        <p:nvSpPr>
          <p:cNvPr id="6" name="Slide Number Placeholder 5"/>
          <p:cNvSpPr>
            <a:spLocks noGrp="1"/>
          </p:cNvSpPr>
          <p:nvPr>
            <p:ph type="sldNum" sz="quarter" idx="12"/>
          </p:nvPr>
        </p:nvSpPr>
        <p:spPr>
          <a:xfrm>
            <a:off x="228600" y="6248400"/>
            <a:ext cx="609600" cy="365760"/>
          </a:xfrm>
        </p:spPr>
        <p:txBody>
          <a:bodyPr/>
          <a:lstStyle>
            <a:lvl1pPr>
              <a:defRPr sz="1600" b="1">
                <a:solidFill>
                  <a:schemeClr val="tx1"/>
                </a:solidFill>
              </a:defRPr>
            </a:lvl1pPr>
          </a:lstStyle>
          <a:p>
            <a:fld id="{A9315014-363E-4087-8F9D-3041AE14F145}" type="slidenum">
              <a:rPr lang="en-US" smtClean="0"/>
              <a:pPr/>
              <a:t>‹#›</a:t>
            </a:fld>
            <a:endParaRPr lang="en-US" dirty="0"/>
          </a:p>
        </p:txBody>
      </p:sp>
      <p:sp>
        <p:nvSpPr>
          <p:cNvPr id="8" name="Content Placeholder 7"/>
          <p:cNvSpPr>
            <a:spLocks noGrp="1"/>
          </p:cNvSpPr>
          <p:nvPr>
            <p:ph sz="quarter" idx="1"/>
          </p:nvPr>
        </p:nvSpPr>
        <p:spPr>
          <a:xfrm>
            <a:off x="457200" y="1143000"/>
            <a:ext cx="8229600" cy="5013960"/>
          </a:xfrm>
        </p:spPr>
        <p:txBody>
          <a:bodyPr/>
          <a:lstStyle>
            <a:lvl1pPr>
              <a:defRPr>
                <a:latin typeface="+mj-lt"/>
              </a:defRPr>
            </a:lvl1pPr>
            <a:lvl2pPr>
              <a:buClrTx/>
              <a:buSzPct val="120000"/>
              <a:buFont typeface="Wingdings" pitchFamily="2" charset="2"/>
              <a:buChar char="§"/>
              <a:defRPr>
                <a:latin typeface="+mj-lt"/>
              </a:defRPr>
            </a:lvl2pPr>
            <a:lvl3pPr>
              <a:defRPr>
                <a:latin typeface="+mj-lt"/>
              </a:defRPr>
            </a:lvl3pPr>
            <a:lvl4pPr>
              <a:defRPr>
                <a:latin typeface="+mj-lt"/>
              </a:defRPr>
            </a:lvl4pPr>
            <a:lvl5pPr>
              <a:defRPr>
                <a:latin typeface="+mj-l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Oval 6"/>
          <p:cNvSpPr/>
          <p:nvPr userDrawn="1"/>
        </p:nvSpPr>
        <p:spPr>
          <a:xfrm>
            <a:off x="152400" y="6172200"/>
            <a:ext cx="533400" cy="5334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Prof. Bibhudatta Sahoo, NIT Rourkela</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9315014-363E-4087-8F9D-3041AE14F145}"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Bibhudatta Sahoo, NIT Rourkela</a:t>
            </a:r>
            <a:endParaRPr lang="en-US"/>
          </a:p>
        </p:txBody>
      </p:sp>
      <p:sp>
        <p:nvSpPr>
          <p:cNvPr id="7" name="Slide Number Placeholder 6"/>
          <p:cNvSpPr>
            <a:spLocks noGrp="1"/>
          </p:cNvSpPr>
          <p:nvPr>
            <p:ph type="sldNum" sz="quarter" idx="12"/>
          </p:nvPr>
        </p:nvSpPr>
        <p:spPr/>
        <p:txBody>
          <a:bodyPr/>
          <a:lstStyle/>
          <a:p>
            <a:fld id="{A9315014-363E-4087-8F9D-3041AE14F145}"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Prof. Bibhudatta Sahoo, NIT Rourkela</a:t>
            </a:r>
            <a:endParaRPr lang="en-US"/>
          </a:p>
        </p:txBody>
      </p:sp>
      <p:sp>
        <p:nvSpPr>
          <p:cNvPr id="9" name="Slide Number Placeholder 8"/>
          <p:cNvSpPr>
            <a:spLocks noGrp="1"/>
          </p:cNvSpPr>
          <p:nvPr>
            <p:ph type="sldNum" sz="quarter" idx="12"/>
          </p:nvPr>
        </p:nvSpPr>
        <p:spPr/>
        <p:txBody>
          <a:bodyPr/>
          <a:lstStyle/>
          <a:p>
            <a:fld id="{A9315014-363E-4087-8F9D-3041AE14F145}"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A9315014-363E-4087-8F9D-3041AE14F145}"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 Bibhudatta Sahoo, NIT Rourkela</a:t>
            </a:r>
            <a:endParaRPr lang="en-US"/>
          </a:p>
        </p:txBody>
      </p:sp>
      <p:sp>
        <p:nvSpPr>
          <p:cNvPr id="4" name="Slide Number Placeholder 3"/>
          <p:cNvSpPr>
            <a:spLocks noGrp="1"/>
          </p:cNvSpPr>
          <p:nvPr>
            <p:ph type="sldNum" sz="quarter" idx="12"/>
          </p:nvPr>
        </p:nvSpPr>
        <p:spPr/>
        <p:txBody>
          <a:bodyPr/>
          <a:lstStyle/>
          <a:p>
            <a:fld id="{A9315014-363E-4087-8F9D-3041AE14F145}"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Bibhudatta Sahoo, NIT Rourkela</a:t>
            </a:r>
            <a:endParaRPr lang="en-US"/>
          </a:p>
        </p:txBody>
      </p:sp>
      <p:sp>
        <p:nvSpPr>
          <p:cNvPr id="7" name="Slide Number Placeholder 6"/>
          <p:cNvSpPr>
            <a:spLocks noGrp="1"/>
          </p:cNvSpPr>
          <p:nvPr>
            <p:ph type="sldNum" sz="quarter" idx="12"/>
          </p:nvPr>
        </p:nvSpPr>
        <p:spPr/>
        <p:txBody>
          <a:bodyPr/>
          <a:lstStyle/>
          <a:p>
            <a:fld id="{A9315014-363E-4087-8F9D-3041AE14F145}"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Bibhudatta Sahoo, NIT Rourkela</a:t>
            </a:r>
            <a:endParaRPr lang="en-US"/>
          </a:p>
        </p:txBody>
      </p:sp>
      <p:sp>
        <p:nvSpPr>
          <p:cNvPr id="7" name="Slide Number Placeholder 6"/>
          <p:cNvSpPr>
            <a:spLocks noGrp="1"/>
          </p:cNvSpPr>
          <p:nvPr>
            <p:ph type="sldNum" sz="quarter" idx="12"/>
          </p:nvPr>
        </p:nvSpPr>
        <p:spPr/>
        <p:txBody>
          <a:bodyPr/>
          <a:lstStyle/>
          <a:p>
            <a:fld id="{A9315014-363E-4087-8F9D-3041AE14F145}"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Prof. Bibhudatta Sahoo, NIT Rourkela</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9315014-363E-4087-8F9D-3041AE14F145}"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8.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tags" Target="../tags/tag6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effectLst>
                  <a:outerShdw blurRad="38100" dist="38100" dir="2700000" algn="tl">
                    <a:srgbClr val="000000">
                      <a:alpha val="43137"/>
                    </a:srgbClr>
                  </a:outerShdw>
                </a:effectLst>
              </a:rPr>
              <a:t>Greedy Algorithm</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fontScale="70000" lnSpcReduction="20000"/>
          </a:bodyPr>
          <a:lstStyle/>
          <a:p>
            <a:r>
              <a:rPr lang="en-US" b="1" dirty="0" smtClean="0">
                <a:solidFill>
                  <a:srgbClr val="2A0397"/>
                </a:solidFill>
              </a:rPr>
              <a:t>Bibhudatta Sahoo,</a:t>
            </a:r>
          </a:p>
          <a:p>
            <a:r>
              <a:rPr lang="en-US" b="1" dirty="0" smtClean="0">
                <a:solidFill>
                  <a:srgbClr val="2A0397"/>
                </a:solidFill>
              </a:rPr>
              <a:t> National Institute of Technology Rourkela</a:t>
            </a:r>
            <a:endParaRPr lang="en-US" b="1" dirty="0">
              <a:solidFill>
                <a:srgbClr val="2A039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custDataLst>
              <p:tags r:id="rId1"/>
            </p:custDataLst>
          </p:nvPr>
        </p:nvSpPr>
        <p:spPr/>
        <p:txBody>
          <a:bodyPr>
            <a:normAutofit fontScale="90000"/>
          </a:bodyPr>
          <a:lstStyle/>
          <a:p>
            <a:r>
              <a:rPr lang="en-US" sz="4400"/>
              <a:t>Greedy Method: Overview</a:t>
            </a:r>
          </a:p>
        </p:txBody>
      </p:sp>
      <p:sp>
        <p:nvSpPr>
          <p:cNvPr id="1515523" name="Rectangle 3"/>
          <p:cNvSpPr>
            <a:spLocks noGrp="1" noChangeArrowheads="1"/>
          </p:cNvSpPr>
          <p:nvPr>
            <p:ph type="body" idx="1"/>
            <p:custDataLst>
              <p:tags r:id="rId2"/>
            </p:custDataLst>
          </p:nvPr>
        </p:nvSpPr>
        <p:spPr/>
        <p:txBody>
          <a:bodyPr/>
          <a:lstStyle/>
          <a:p>
            <a:pPr>
              <a:lnSpc>
                <a:spcPct val="90000"/>
              </a:lnSpc>
            </a:pPr>
            <a:r>
              <a:rPr lang="en-US"/>
              <a:t>Greedy strategy:</a:t>
            </a:r>
          </a:p>
          <a:p>
            <a:pPr lvl="1">
              <a:lnSpc>
                <a:spcPct val="90000"/>
              </a:lnSpc>
            </a:pPr>
            <a:r>
              <a:rPr lang="en-US"/>
              <a:t>Build solution by stages, adding one item to partial solution found so far</a:t>
            </a:r>
          </a:p>
          <a:p>
            <a:pPr lvl="1">
              <a:lnSpc>
                <a:spcPct val="90000"/>
              </a:lnSpc>
            </a:pPr>
            <a:r>
              <a:rPr lang="en-US"/>
              <a:t>At each stage, make locally optimal choice based on the </a:t>
            </a:r>
            <a:r>
              <a:rPr lang="en-US" i="1" u="sng"/>
              <a:t>greedy rule</a:t>
            </a:r>
            <a:r>
              <a:rPr lang="en-US"/>
              <a:t> (sometimes called the </a:t>
            </a:r>
            <a:r>
              <a:rPr lang="en-US" i="1"/>
              <a:t>selection function)</a:t>
            </a:r>
          </a:p>
          <a:p>
            <a:pPr lvl="2">
              <a:lnSpc>
                <a:spcPct val="90000"/>
              </a:lnSpc>
            </a:pPr>
            <a:r>
              <a:rPr lang="en-US"/>
              <a:t>Locally optimal, I.e. best given what info we have now</a:t>
            </a:r>
          </a:p>
          <a:p>
            <a:pPr lvl="1">
              <a:lnSpc>
                <a:spcPct val="90000"/>
              </a:lnSpc>
            </a:pPr>
            <a:r>
              <a:rPr lang="en-US"/>
              <a:t>Irrevocable, a choice can’t be un-done</a:t>
            </a:r>
          </a:p>
          <a:p>
            <a:pPr lvl="1">
              <a:lnSpc>
                <a:spcPct val="90000"/>
              </a:lnSpc>
            </a:pPr>
            <a:r>
              <a:rPr lang="en-US"/>
              <a:t>Sequence of locally optimal choices leads to globally optimal solution (hopefully)</a:t>
            </a:r>
          </a:p>
          <a:p>
            <a:pPr lvl="2">
              <a:lnSpc>
                <a:spcPct val="90000"/>
              </a:lnSpc>
            </a:pPr>
            <a:r>
              <a:rPr lang="en-US"/>
              <a:t>Must prove this for a given problem!</a:t>
            </a:r>
          </a:p>
          <a:p>
            <a:pPr lvl="2">
              <a:lnSpc>
                <a:spcPct val="90000"/>
              </a:lnSpc>
            </a:pPr>
            <a:r>
              <a:rPr lang="en-US"/>
              <a:t>Approximation algorithms, heuristics</a:t>
            </a:r>
          </a:p>
        </p:txBody>
      </p:sp>
      <p:sp>
        <p:nvSpPr>
          <p:cNvPr id="5" name="Slide Number Placeholder 4"/>
          <p:cNvSpPr>
            <a:spLocks noGrp="1"/>
          </p:cNvSpPr>
          <p:nvPr>
            <p:ph type="sldNum" sz="quarter" idx="12"/>
          </p:nvPr>
        </p:nvSpPr>
        <p:spPr/>
        <p:txBody>
          <a:bodyPr/>
          <a:lstStyle/>
          <a:p>
            <a:fld id="{A9315014-363E-4087-8F9D-3041AE14F14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9315014-363E-4087-8F9D-3041AE14F145}" type="slidenum">
              <a:rPr lang="en-US" smtClean="0"/>
              <a:pPr/>
              <a:t>11</a:t>
            </a:fld>
            <a:endParaRPr lang="en-US" dirty="0"/>
          </a:p>
        </p:txBody>
      </p:sp>
      <p:sp>
        <p:nvSpPr>
          <p:cNvPr id="7" name="Title 6"/>
          <p:cNvSpPr>
            <a:spLocks noGrp="1"/>
          </p:cNvSpPr>
          <p:nvPr>
            <p:ph type="title"/>
          </p:nvPr>
        </p:nvSpPr>
        <p:spPr/>
        <p:txBody>
          <a:bodyPr>
            <a:normAutofit/>
          </a:bodyPr>
          <a:lstStyle/>
          <a:p>
            <a:r>
              <a:rPr lang="en-US" sz="2800" dirty="0" smtClean="0"/>
              <a:t>Greedy algorithm for optimization problem</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an </a:t>
            </a:r>
            <a:r>
              <a:rPr lang="en-US" dirty="0" err="1" smtClean="0"/>
              <a:t>optimisation</a:t>
            </a:r>
            <a:r>
              <a:rPr lang="en-US" dirty="0" smtClean="0"/>
              <a:t> problem will have , </a:t>
            </a:r>
            <a:br>
              <a:rPr lang="en-US" dirty="0" smtClean="0"/>
            </a:br>
            <a:r>
              <a:rPr lang="en-US" sz="2800" b="1" dirty="0" smtClean="0"/>
              <a:t>in the context of greedy algorithms</a:t>
            </a:r>
            <a:endParaRPr lang="en-US" b="1" dirty="0"/>
          </a:p>
        </p:txBody>
      </p:sp>
      <p:sp>
        <p:nvSpPr>
          <p:cNvPr id="3" name="Content Placeholder 2"/>
          <p:cNvSpPr>
            <a:spLocks noGrp="1"/>
          </p:cNvSpPr>
          <p:nvPr>
            <p:ph idx="1"/>
          </p:nvPr>
        </p:nvSpPr>
        <p:spPr/>
        <p:txBody>
          <a:bodyPr/>
          <a:lstStyle/>
          <a:p>
            <a:pPr lvl="0" algn="just"/>
            <a:r>
              <a:rPr lang="en-US" sz="2400" dirty="0" smtClean="0"/>
              <a:t>A collection (set, list, etc) of </a:t>
            </a:r>
            <a:r>
              <a:rPr lang="en-US" sz="2400" b="1" dirty="0" smtClean="0"/>
              <a:t>candidates</a:t>
            </a:r>
            <a:r>
              <a:rPr lang="en-US" sz="2400" dirty="0" smtClean="0"/>
              <a:t>, e.g. nodes, edges in a graph, etc. </a:t>
            </a:r>
          </a:p>
          <a:p>
            <a:pPr lvl="0" algn="just"/>
            <a:r>
              <a:rPr lang="en-US" sz="2400" dirty="0" smtClean="0"/>
              <a:t>A set of candidates which have already been `used'. </a:t>
            </a:r>
          </a:p>
          <a:p>
            <a:pPr lvl="0" algn="just"/>
            <a:r>
              <a:rPr lang="en-US" sz="2400" dirty="0" smtClean="0"/>
              <a:t>A </a:t>
            </a:r>
            <a:r>
              <a:rPr lang="en-US" sz="2400" b="1" dirty="0" smtClean="0"/>
              <a:t>predicate</a:t>
            </a:r>
            <a:r>
              <a:rPr lang="en-US" sz="2400" dirty="0" smtClean="0"/>
              <a:t> (</a:t>
            </a:r>
            <a:r>
              <a:rPr lang="en-US" sz="2400" i="1" dirty="0" smtClean="0"/>
              <a:t>solution</a:t>
            </a:r>
            <a:r>
              <a:rPr lang="en-US" sz="2400" dirty="0" smtClean="0"/>
              <a:t>) to test whether a given set of candidates give a </a:t>
            </a:r>
            <a:r>
              <a:rPr lang="en-US" sz="2400" i="1" dirty="0" smtClean="0"/>
              <a:t>solution</a:t>
            </a:r>
            <a:r>
              <a:rPr lang="en-US" sz="2400" dirty="0" smtClean="0"/>
              <a:t> (not necessarily optimal). </a:t>
            </a:r>
          </a:p>
          <a:p>
            <a:pPr lvl="0" algn="just"/>
            <a:r>
              <a:rPr lang="en-US" sz="2400" dirty="0" smtClean="0"/>
              <a:t>A predicate (</a:t>
            </a:r>
            <a:r>
              <a:rPr lang="en-US" sz="2400" i="1" dirty="0" smtClean="0"/>
              <a:t>feasible</a:t>
            </a:r>
            <a:r>
              <a:rPr lang="en-US" sz="2400" dirty="0" smtClean="0"/>
              <a:t>) to test if a set of candidates can be </a:t>
            </a:r>
            <a:r>
              <a:rPr lang="en-US" sz="2400" b="1" dirty="0" smtClean="0"/>
              <a:t>extended</a:t>
            </a:r>
            <a:r>
              <a:rPr lang="en-US" sz="2400" dirty="0" smtClean="0"/>
              <a:t> to a (not necessarily optimal) solution. </a:t>
            </a:r>
          </a:p>
          <a:p>
            <a:pPr lvl="0" algn="just"/>
            <a:r>
              <a:rPr lang="en-US" sz="2400" dirty="0" smtClean="0"/>
              <a:t>A </a:t>
            </a:r>
            <a:r>
              <a:rPr lang="en-US" sz="2400" b="1" dirty="0" smtClean="0"/>
              <a:t>selection function</a:t>
            </a:r>
            <a:r>
              <a:rPr lang="en-US" sz="2400" dirty="0" smtClean="0"/>
              <a:t> (</a:t>
            </a:r>
            <a:r>
              <a:rPr lang="en-US" sz="2400" i="1" dirty="0" smtClean="0"/>
              <a:t>select</a:t>
            </a:r>
            <a:r>
              <a:rPr lang="en-US" sz="2400" dirty="0" smtClean="0"/>
              <a:t>) which chooses some candidate which h as not yet been used. </a:t>
            </a:r>
          </a:p>
          <a:p>
            <a:pPr lvl="0" algn="just"/>
            <a:r>
              <a:rPr lang="en-US" sz="2400" dirty="0" smtClean="0"/>
              <a:t>An </a:t>
            </a:r>
            <a:r>
              <a:rPr lang="en-US" sz="2400" b="1" dirty="0" smtClean="0"/>
              <a:t>objective function</a:t>
            </a:r>
            <a:r>
              <a:rPr lang="en-US" sz="2400" dirty="0" smtClean="0"/>
              <a:t> which assigns a </a:t>
            </a:r>
            <a:r>
              <a:rPr lang="en-US" sz="2400" i="1" dirty="0" smtClean="0"/>
              <a:t>value</a:t>
            </a:r>
            <a:r>
              <a:rPr lang="en-US" sz="2400" dirty="0" smtClean="0"/>
              <a:t> to a solution. </a:t>
            </a:r>
          </a:p>
          <a:p>
            <a:pPr algn="just"/>
            <a:endParaRPr lang="en-US" sz="2400" dirty="0"/>
          </a:p>
        </p:txBody>
      </p:sp>
      <p:sp>
        <p:nvSpPr>
          <p:cNvPr id="5" name="Slide Number Placeholder 4"/>
          <p:cNvSpPr>
            <a:spLocks noGrp="1"/>
          </p:cNvSpPr>
          <p:nvPr>
            <p:ph type="sldNum" sz="quarter" idx="12"/>
          </p:nvPr>
        </p:nvSpPr>
        <p:spPr/>
        <p:txBody>
          <a:bodyPr/>
          <a:lstStyle/>
          <a:p>
            <a:fld id="{A9315014-363E-4087-8F9D-3041AE14F14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Solution to optimization Problem</a:t>
            </a:r>
            <a:endParaRPr lang="en-US" dirty="0"/>
          </a:p>
        </p:txBody>
      </p:sp>
      <p:sp>
        <p:nvSpPr>
          <p:cNvPr id="3" name="Content Placeholder 2"/>
          <p:cNvSpPr>
            <a:spLocks noGrp="1"/>
          </p:cNvSpPr>
          <p:nvPr>
            <p:ph idx="1"/>
          </p:nvPr>
        </p:nvSpPr>
        <p:spPr/>
        <p:txBody>
          <a:bodyPr/>
          <a:lstStyle/>
          <a:p>
            <a:pPr algn="just"/>
            <a:r>
              <a:rPr lang="en-US" sz="2400" dirty="0" smtClean="0"/>
              <a:t>An </a:t>
            </a:r>
            <a:r>
              <a:rPr lang="en-US" sz="2400" dirty="0" err="1" smtClean="0"/>
              <a:t>optimisation</a:t>
            </a:r>
            <a:r>
              <a:rPr lang="en-US" sz="2400" dirty="0" smtClean="0"/>
              <a:t> problem involves finding a subset, </a:t>
            </a:r>
            <a:r>
              <a:rPr lang="en-US" sz="2400" i="1" dirty="0" smtClean="0"/>
              <a:t>S</a:t>
            </a:r>
            <a:r>
              <a:rPr lang="en-US" sz="2400" dirty="0" smtClean="0"/>
              <a:t>, from a collection of candidates, </a:t>
            </a:r>
            <a:r>
              <a:rPr lang="en-US" sz="2400" i="1" dirty="0" smtClean="0"/>
              <a:t>C</a:t>
            </a:r>
            <a:r>
              <a:rPr lang="en-US" sz="2400" dirty="0" smtClean="0"/>
              <a:t>; the subset, </a:t>
            </a:r>
            <a:r>
              <a:rPr lang="en-US" sz="2400" i="1" dirty="0" smtClean="0"/>
              <a:t>S</a:t>
            </a:r>
            <a:r>
              <a:rPr lang="en-US" sz="2400" dirty="0" smtClean="0"/>
              <a:t>, must satisfy some specified criteria, i.e. be a solution and be such that the </a:t>
            </a:r>
            <a:r>
              <a:rPr lang="en-US" sz="2400" i="1" dirty="0" smtClean="0"/>
              <a:t>objective function</a:t>
            </a:r>
            <a:r>
              <a:rPr lang="en-US" sz="2400" dirty="0" smtClean="0"/>
              <a:t> is </a:t>
            </a:r>
            <a:r>
              <a:rPr lang="en-US" sz="2400" dirty="0" err="1" smtClean="0"/>
              <a:t>optimised</a:t>
            </a:r>
            <a:r>
              <a:rPr lang="en-US" sz="2400" dirty="0" smtClean="0"/>
              <a:t> by </a:t>
            </a:r>
            <a:r>
              <a:rPr lang="en-US" sz="2400" i="1" dirty="0" smtClean="0"/>
              <a:t>S</a:t>
            </a:r>
            <a:r>
              <a:rPr lang="en-US" sz="2400" dirty="0" smtClean="0"/>
              <a:t>. </a:t>
            </a:r>
          </a:p>
          <a:p>
            <a:pPr algn="just"/>
            <a:r>
              <a:rPr lang="en-US" sz="2400" i="1" dirty="0" smtClean="0"/>
              <a:t>`</a:t>
            </a:r>
            <a:r>
              <a:rPr lang="en-US" sz="2400" i="1" dirty="0" err="1" smtClean="0"/>
              <a:t>Optimised</a:t>
            </a:r>
            <a:r>
              <a:rPr lang="en-US" sz="2400" i="1" dirty="0" smtClean="0"/>
              <a:t>'</a:t>
            </a:r>
            <a:r>
              <a:rPr lang="en-US" sz="2400" dirty="0" smtClean="0"/>
              <a:t> may mean </a:t>
            </a:r>
            <a:r>
              <a:rPr lang="en-US" sz="2400" b="1" dirty="0" err="1" smtClean="0"/>
              <a:t>Minimised</a:t>
            </a:r>
            <a:r>
              <a:rPr lang="en-US" sz="2400" b="1" dirty="0" smtClean="0"/>
              <a:t> or </a:t>
            </a:r>
            <a:r>
              <a:rPr lang="en-US" sz="2400" b="1" dirty="0" err="1" smtClean="0"/>
              <a:t>Maximised</a:t>
            </a:r>
            <a:r>
              <a:rPr lang="en-US" sz="2400" b="1" dirty="0" smtClean="0"/>
              <a:t> </a:t>
            </a:r>
            <a:endParaRPr lang="en-US" sz="2400" dirty="0" smtClean="0"/>
          </a:p>
          <a:p>
            <a:pPr algn="just"/>
            <a:r>
              <a:rPr lang="en-US" sz="2400" dirty="0" smtClean="0"/>
              <a:t>Depending on the precise problem being solved. Greedy methods are distinguished by the fact that the </a:t>
            </a:r>
            <a:r>
              <a:rPr lang="en-US" sz="2400" b="1" dirty="0" smtClean="0"/>
              <a:t>selection function</a:t>
            </a:r>
            <a:r>
              <a:rPr lang="en-US" sz="2400" dirty="0" smtClean="0"/>
              <a:t> assigns a </a:t>
            </a:r>
            <a:r>
              <a:rPr lang="en-US" sz="2400" i="1" dirty="0" smtClean="0"/>
              <a:t>numerical value</a:t>
            </a:r>
            <a:r>
              <a:rPr lang="en-US" sz="2400" dirty="0" smtClean="0"/>
              <a:t> to each candidate, </a:t>
            </a:r>
            <a:r>
              <a:rPr lang="en-US" sz="2400" i="1" dirty="0" smtClean="0"/>
              <a:t>x</a:t>
            </a:r>
            <a:r>
              <a:rPr lang="en-US" sz="2400" dirty="0" smtClean="0"/>
              <a:t>, and chooses that candidate for which: </a:t>
            </a:r>
          </a:p>
          <a:p>
            <a:pPr lvl="3"/>
            <a:r>
              <a:rPr lang="en-US" sz="2000" b="1" i="1" dirty="0" smtClean="0">
                <a:solidFill>
                  <a:srgbClr val="FF0000"/>
                </a:solidFill>
              </a:rPr>
              <a:t>SELECT( x )</a:t>
            </a:r>
            <a:r>
              <a:rPr lang="en-US" sz="2000" b="1" dirty="0" smtClean="0">
                <a:solidFill>
                  <a:srgbClr val="FF0000"/>
                </a:solidFill>
              </a:rPr>
              <a:t> </a:t>
            </a:r>
            <a:r>
              <a:rPr lang="en-US" sz="2000" b="1" dirty="0" smtClean="0"/>
              <a:t>is largest </a:t>
            </a:r>
            <a:endParaRPr lang="en-US" sz="2000" dirty="0" smtClean="0"/>
          </a:p>
          <a:p>
            <a:pPr lvl="3"/>
            <a:r>
              <a:rPr lang="en-US" sz="1800" dirty="0" smtClean="0"/>
              <a:t>or </a:t>
            </a:r>
            <a:r>
              <a:rPr lang="en-US" sz="1800" i="1" dirty="0" smtClean="0">
                <a:solidFill>
                  <a:srgbClr val="FF0000"/>
                </a:solidFill>
              </a:rPr>
              <a:t>SELECT( x )</a:t>
            </a:r>
            <a:r>
              <a:rPr lang="en-US" sz="1800" dirty="0" smtClean="0">
                <a:solidFill>
                  <a:srgbClr val="FF0000"/>
                </a:solidFill>
              </a:rPr>
              <a:t> </a:t>
            </a:r>
            <a:r>
              <a:rPr lang="en-US" sz="1800" dirty="0" smtClean="0"/>
              <a:t>is </a:t>
            </a:r>
            <a:r>
              <a:rPr lang="en-US" sz="1800" b="1" dirty="0" smtClean="0"/>
              <a:t>smallest</a:t>
            </a:r>
            <a:r>
              <a:rPr lang="en-US" sz="1800" dirty="0" smtClean="0"/>
              <a:t> </a:t>
            </a:r>
          </a:p>
          <a:p>
            <a:endParaRPr lang="en-US" sz="2000" dirty="0"/>
          </a:p>
        </p:txBody>
      </p:sp>
      <p:sp>
        <p:nvSpPr>
          <p:cNvPr id="5" name="Slide Number Placeholder 4"/>
          <p:cNvSpPr>
            <a:spLocks noGrp="1"/>
          </p:cNvSpPr>
          <p:nvPr>
            <p:ph type="sldNum" sz="quarter" idx="12"/>
          </p:nvPr>
        </p:nvSpPr>
        <p:spPr/>
        <p:txBody>
          <a:bodyPr/>
          <a:lstStyle/>
          <a:p>
            <a:fld id="{A9315014-363E-4087-8F9D-3041AE14F14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Elements of Greedy Strategy</a:t>
            </a:r>
          </a:p>
        </p:txBody>
      </p:sp>
      <p:sp>
        <p:nvSpPr>
          <p:cNvPr id="35843" name="Rectangle 3"/>
          <p:cNvSpPr>
            <a:spLocks noGrp="1" noChangeArrowheads="1"/>
          </p:cNvSpPr>
          <p:nvPr>
            <p:ph type="body" idx="1"/>
          </p:nvPr>
        </p:nvSpPr>
        <p:spPr>
          <a:xfrm>
            <a:off x="381000" y="1219200"/>
            <a:ext cx="8534400" cy="4876800"/>
          </a:xfrm>
        </p:spPr>
        <p:txBody>
          <a:bodyPr/>
          <a:lstStyle/>
          <a:p>
            <a:pPr algn="just"/>
            <a:r>
              <a:rPr lang="en-US" altLang="zh-TW" sz="2800" dirty="0">
                <a:ea typeface="新細明體" charset="-120"/>
              </a:rPr>
              <a:t>An greedy algorithm makes a sequence of choices, each of the choices that seems best at the moment is  chosen</a:t>
            </a:r>
          </a:p>
          <a:p>
            <a:pPr lvl="1" algn="just"/>
            <a:r>
              <a:rPr lang="en-US" altLang="zh-TW" sz="2400" dirty="0">
                <a:ea typeface="新細明體" charset="-120"/>
              </a:rPr>
              <a:t>NOT always produce an optimal solution</a:t>
            </a:r>
          </a:p>
          <a:p>
            <a:pPr algn="just"/>
            <a:r>
              <a:rPr lang="en-US" altLang="zh-TW" sz="2800" dirty="0">
                <a:ea typeface="新細明體" charset="-120"/>
              </a:rPr>
              <a:t>Two ingredients that are exhibited by most problems that lend themselves to a greedy strategy</a:t>
            </a:r>
          </a:p>
          <a:p>
            <a:pPr lvl="1" algn="just"/>
            <a:r>
              <a:rPr lang="en-US" altLang="zh-TW" sz="2400" dirty="0">
                <a:solidFill>
                  <a:srgbClr val="C00000"/>
                </a:solidFill>
                <a:ea typeface="新細明體" charset="-120"/>
              </a:rPr>
              <a:t>Greedy-choice property</a:t>
            </a:r>
          </a:p>
          <a:p>
            <a:pPr lvl="1" algn="just"/>
            <a:r>
              <a:rPr lang="en-US" altLang="zh-TW" sz="2400" dirty="0">
                <a:solidFill>
                  <a:srgbClr val="C00000"/>
                </a:solidFill>
                <a:ea typeface="新細明體" charset="-120"/>
              </a:rPr>
              <a:t>Optimal substructure</a:t>
            </a:r>
          </a:p>
          <a:p>
            <a:endParaRPr lang="en-US" sz="2800"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04800"/>
            <a:ext cx="7772400" cy="533400"/>
          </a:xfrm>
        </p:spPr>
        <p:txBody>
          <a:bodyPr>
            <a:normAutofit fontScale="90000"/>
          </a:bodyPr>
          <a:lstStyle/>
          <a:p>
            <a:r>
              <a:rPr lang="en-US" dirty="0"/>
              <a:t>Greedy-Choice Property</a:t>
            </a:r>
          </a:p>
        </p:txBody>
      </p:sp>
      <p:sp>
        <p:nvSpPr>
          <p:cNvPr id="36867" name="Rectangle 3"/>
          <p:cNvSpPr>
            <a:spLocks noGrp="1" noChangeArrowheads="1"/>
          </p:cNvSpPr>
          <p:nvPr>
            <p:ph type="body" idx="1"/>
          </p:nvPr>
        </p:nvSpPr>
        <p:spPr>
          <a:xfrm>
            <a:off x="533400" y="1143000"/>
            <a:ext cx="7772400" cy="4876800"/>
          </a:xfrm>
        </p:spPr>
        <p:txBody>
          <a:bodyPr>
            <a:normAutofit fontScale="92500"/>
          </a:bodyPr>
          <a:lstStyle/>
          <a:p>
            <a:pPr algn="just"/>
            <a:r>
              <a:rPr lang="en-US" altLang="zh-TW" sz="2800" dirty="0">
                <a:ea typeface="新細明體" charset="-120"/>
              </a:rPr>
              <a:t>A globally optimal solution can be arrived at by making a locally optimal (greedy) choice</a:t>
            </a:r>
          </a:p>
          <a:p>
            <a:pPr lvl="1" algn="just"/>
            <a:r>
              <a:rPr lang="en-US" altLang="zh-TW" sz="2400" dirty="0">
                <a:ea typeface="新細明體" charset="-120"/>
              </a:rPr>
              <a:t>Make whatever choice seems best at the moment and then solve the sub-problem arising after the choice is made</a:t>
            </a:r>
          </a:p>
          <a:p>
            <a:pPr lvl="1" algn="just"/>
            <a:r>
              <a:rPr lang="en-US" altLang="zh-TW" sz="2400" dirty="0">
                <a:ea typeface="新細明體" charset="-120"/>
              </a:rPr>
              <a:t>The choice made by a greedy algorithm may depend on choices so far, but it cannot depend on any future choices or on the solutions to sub-problems</a:t>
            </a:r>
          </a:p>
          <a:p>
            <a:pPr algn="just"/>
            <a:r>
              <a:rPr lang="en-US" altLang="zh-TW" sz="2800" dirty="0">
                <a:ea typeface="新細明體" charset="-120"/>
              </a:rPr>
              <a:t>Of course, we must prove that a greedy choice at each step yields a globally optimal solution</a:t>
            </a:r>
          </a:p>
          <a:p>
            <a:endParaRPr lang="en-US" sz="2800"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Optimal Substructures</a:t>
            </a:r>
          </a:p>
        </p:txBody>
      </p:sp>
      <p:sp>
        <p:nvSpPr>
          <p:cNvPr id="37891" name="Rectangle 3"/>
          <p:cNvSpPr>
            <a:spLocks noGrp="1" noChangeArrowheads="1"/>
          </p:cNvSpPr>
          <p:nvPr>
            <p:ph type="body" idx="1"/>
          </p:nvPr>
        </p:nvSpPr>
        <p:spPr>
          <a:xfrm>
            <a:off x="304800" y="1219200"/>
            <a:ext cx="8153400" cy="4876800"/>
          </a:xfrm>
        </p:spPr>
        <p:txBody>
          <a:bodyPr/>
          <a:lstStyle/>
          <a:p>
            <a:pPr algn="just"/>
            <a:r>
              <a:rPr lang="en-US" altLang="zh-TW" dirty="0">
                <a:ea typeface="新細明體" charset="-120"/>
              </a:rPr>
              <a:t>A problem exhibits optimal substructure if an optimal solution to the problem contains within it optimal solutions to sub-problems</a:t>
            </a:r>
          </a:p>
          <a:p>
            <a:pPr lvl="1"/>
            <a:r>
              <a:rPr lang="en-US" altLang="zh-TW" dirty="0">
                <a:ea typeface="新細明體" charset="-120"/>
              </a:rPr>
              <a:t>If an optimal solution A to S begins with activity 1, then A’ = A – {1} is optimal to S’={</a:t>
            </a:r>
            <a:r>
              <a:rPr lang="en-US" altLang="zh-TW" dirty="0" err="1">
                <a:ea typeface="新細明體" charset="-120"/>
              </a:rPr>
              <a:t>i</a:t>
            </a:r>
            <a:r>
              <a:rPr lang="en-US" altLang="zh-TW" dirty="0">
                <a:ea typeface="新細明體" charset="-120"/>
              </a:rPr>
              <a:t> </a:t>
            </a:r>
            <a:r>
              <a:rPr lang="en-US" altLang="zh-TW" dirty="0">
                <a:ea typeface="新細明體" charset="-120"/>
                <a:sym typeface="Symbol" pitchFamily="18" charset="2"/>
              </a:rPr>
              <a:t>S:</a:t>
            </a:r>
            <a:r>
              <a:rPr lang="en-US" altLang="zh-TW" sz="2400" dirty="0">
                <a:ea typeface="新細明體" charset="-120"/>
                <a:sym typeface="Symbol" pitchFamily="18" charset="2"/>
              </a:rPr>
              <a:t> </a:t>
            </a:r>
            <a:r>
              <a:rPr lang="en-US" altLang="zh-TW" dirty="0" err="1">
                <a:ea typeface="新細明體" charset="-120"/>
              </a:rPr>
              <a:t>s</a:t>
            </a:r>
            <a:r>
              <a:rPr lang="en-US" altLang="zh-TW" baseline="-25000" dirty="0" err="1">
                <a:ea typeface="新細明體" charset="-120"/>
              </a:rPr>
              <a:t>i</a:t>
            </a:r>
            <a:r>
              <a:rPr lang="en-US" altLang="zh-TW" dirty="0">
                <a:ea typeface="新細明體" charset="-120"/>
                <a:sym typeface="Symbol" pitchFamily="18" charset="2"/>
              </a:rPr>
              <a:t>  </a:t>
            </a:r>
            <a:r>
              <a:rPr lang="en-US" altLang="zh-TW" dirty="0">
                <a:ea typeface="新細明體" charset="-120"/>
              </a:rPr>
              <a:t>f</a:t>
            </a:r>
            <a:r>
              <a:rPr lang="en-US" altLang="zh-TW" baseline="-25000" dirty="0">
                <a:ea typeface="新細明體" charset="-120"/>
              </a:rPr>
              <a:t>1</a:t>
            </a:r>
            <a:r>
              <a:rPr lang="en-US" altLang="zh-TW" dirty="0">
                <a:ea typeface="新細明體" charset="-120"/>
              </a:rPr>
              <a:t>}</a:t>
            </a:r>
          </a:p>
          <a:p>
            <a:pPr>
              <a:buFontTx/>
              <a:buNone/>
            </a:pP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fontScale="90000"/>
          </a:bodyPr>
          <a:lstStyle/>
          <a:p>
            <a:r>
              <a:rPr lang="en-US" dirty="0" smtClean="0"/>
              <a:t>The General Form of a Greedy Algorithm is </a:t>
            </a:r>
            <a:br>
              <a:rPr lang="en-US" dirty="0" smtClean="0"/>
            </a:br>
            <a:endParaRPr lang="en-US" dirty="0"/>
          </a:p>
        </p:txBody>
      </p:sp>
      <p:sp>
        <p:nvSpPr>
          <p:cNvPr id="3" name="Content Placeholder 2"/>
          <p:cNvSpPr>
            <a:spLocks noGrp="1"/>
          </p:cNvSpPr>
          <p:nvPr>
            <p:ph idx="1"/>
          </p:nvPr>
        </p:nvSpPr>
        <p:spPr>
          <a:xfrm>
            <a:off x="457200" y="914400"/>
            <a:ext cx="4343400" cy="5410200"/>
          </a:xfrm>
        </p:spPr>
        <p:txBody>
          <a:bodyPr/>
          <a:lstStyle/>
          <a:p>
            <a:r>
              <a:rPr lang="en-US" sz="1100" dirty="0" smtClean="0"/>
              <a:t>--***************************************************</a:t>
            </a:r>
          </a:p>
          <a:p>
            <a:r>
              <a:rPr lang="en-US" sz="1100" dirty="0" smtClean="0"/>
              <a:t>function </a:t>
            </a:r>
            <a:r>
              <a:rPr lang="en-US" sz="1100" i="1" dirty="0" smtClean="0"/>
              <a:t>greedy</a:t>
            </a:r>
            <a:r>
              <a:rPr lang="en-US" sz="1100" dirty="0" smtClean="0"/>
              <a:t> (</a:t>
            </a:r>
            <a:r>
              <a:rPr lang="en-US" sz="1100" i="1" dirty="0" smtClean="0"/>
              <a:t>C</a:t>
            </a:r>
            <a:r>
              <a:rPr lang="en-US" sz="1100" dirty="0" smtClean="0"/>
              <a:t> : </a:t>
            </a:r>
            <a:r>
              <a:rPr lang="en-US" sz="1100" dirty="0" err="1" smtClean="0"/>
              <a:t>candidate_set</a:t>
            </a:r>
            <a:r>
              <a:rPr lang="en-US" sz="1100" dirty="0" smtClean="0"/>
              <a:t>) return </a:t>
            </a:r>
            <a:r>
              <a:rPr lang="en-US" sz="1100" dirty="0" err="1" smtClean="0"/>
              <a:t>candidate_set</a:t>
            </a:r>
            <a:r>
              <a:rPr lang="en-US" sz="1100" dirty="0" smtClean="0"/>
              <a:t> is</a:t>
            </a:r>
          </a:p>
          <a:p>
            <a:r>
              <a:rPr lang="en-US" sz="1100" i="1" dirty="0" smtClean="0"/>
              <a:t>x</a:t>
            </a:r>
            <a:r>
              <a:rPr lang="en-US" sz="1100" dirty="0" smtClean="0"/>
              <a:t> : candidate;</a:t>
            </a:r>
          </a:p>
          <a:p>
            <a:r>
              <a:rPr lang="en-US" sz="1100" i="1" dirty="0" smtClean="0"/>
              <a:t>S</a:t>
            </a:r>
            <a:r>
              <a:rPr lang="en-US" sz="1100" dirty="0" smtClean="0"/>
              <a:t> : </a:t>
            </a:r>
            <a:r>
              <a:rPr lang="en-US" sz="1100" dirty="0" err="1" smtClean="0"/>
              <a:t>candidate_set</a:t>
            </a:r>
            <a:r>
              <a:rPr lang="en-US" sz="1100" dirty="0" smtClean="0"/>
              <a:t>;</a:t>
            </a:r>
          </a:p>
          <a:p>
            <a:r>
              <a:rPr lang="en-US" sz="1100" dirty="0" smtClean="0"/>
              <a:t>begin</a:t>
            </a:r>
          </a:p>
          <a:p>
            <a:r>
              <a:rPr lang="en-US" sz="1100" dirty="0" smtClean="0"/>
              <a:t>   </a:t>
            </a:r>
            <a:r>
              <a:rPr lang="en-US" sz="1100" i="1" dirty="0" smtClean="0"/>
              <a:t>S := {}</a:t>
            </a:r>
            <a:r>
              <a:rPr lang="en-US" sz="1100" dirty="0" smtClean="0"/>
              <a:t>;</a:t>
            </a:r>
          </a:p>
          <a:p>
            <a:r>
              <a:rPr lang="en-US" sz="1100" dirty="0" smtClean="0"/>
              <a:t>   while (not </a:t>
            </a:r>
            <a:r>
              <a:rPr lang="en-US" sz="1100" i="1" dirty="0" smtClean="0"/>
              <a:t>solution(S)</a:t>
            </a:r>
            <a:r>
              <a:rPr lang="en-US" sz="1100" dirty="0" smtClean="0"/>
              <a:t>) and </a:t>
            </a:r>
            <a:r>
              <a:rPr lang="en-US" sz="1100" i="1" dirty="0" smtClean="0"/>
              <a:t>C /= {}</a:t>
            </a:r>
            <a:r>
              <a:rPr lang="en-US" sz="1100" dirty="0" smtClean="0"/>
              <a:t> loop</a:t>
            </a:r>
          </a:p>
          <a:p>
            <a:r>
              <a:rPr lang="en-US" sz="1100" dirty="0" smtClean="0"/>
              <a:t>     </a:t>
            </a:r>
            <a:r>
              <a:rPr lang="en-US" sz="1100" i="1" dirty="0" smtClean="0"/>
              <a:t>x := select( C )</a:t>
            </a:r>
            <a:r>
              <a:rPr lang="en-US" sz="1100" dirty="0" smtClean="0"/>
              <a:t>;</a:t>
            </a:r>
          </a:p>
          <a:p>
            <a:r>
              <a:rPr lang="en-US" sz="1100" dirty="0" smtClean="0"/>
              <a:t>     </a:t>
            </a:r>
            <a:r>
              <a:rPr lang="en-US" sz="1100" i="1" dirty="0" smtClean="0"/>
              <a:t>C := C - {x}</a:t>
            </a:r>
            <a:r>
              <a:rPr lang="en-US" sz="1100" dirty="0" smtClean="0"/>
              <a:t>;</a:t>
            </a:r>
          </a:p>
          <a:p>
            <a:r>
              <a:rPr lang="en-US" sz="1100" dirty="0" smtClean="0"/>
              <a:t>     if </a:t>
            </a:r>
            <a:r>
              <a:rPr lang="en-US" sz="1100" i="1" dirty="0" smtClean="0"/>
              <a:t>feasible( S union {x} )</a:t>
            </a:r>
            <a:r>
              <a:rPr lang="en-US" sz="1100" dirty="0" smtClean="0"/>
              <a:t> then</a:t>
            </a:r>
          </a:p>
          <a:p>
            <a:r>
              <a:rPr lang="en-US" sz="1100" dirty="0" smtClean="0"/>
              <a:t>        </a:t>
            </a:r>
            <a:r>
              <a:rPr lang="en-US" sz="1100" i="1" dirty="0" smtClean="0"/>
              <a:t>S := S union { x }</a:t>
            </a:r>
            <a:r>
              <a:rPr lang="en-US" sz="1100" dirty="0" smtClean="0"/>
              <a:t>;</a:t>
            </a:r>
          </a:p>
          <a:p>
            <a:r>
              <a:rPr lang="en-US" sz="1100" dirty="0" smtClean="0"/>
              <a:t>     end if;</a:t>
            </a:r>
          </a:p>
          <a:p>
            <a:r>
              <a:rPr lang="en-US" sz="1100" dirty="0" smtClean="0"/>
              <a:t>   end loop;</a:t>
            </a:r>
          </a:p>
          <a:p>
            <a:r>
              <a:rPr lang="en-US" sz="1100" dirty="0" smtClean="0"/>
              <a:t>   if </a:t>
            </a:r>
            <a:r>
              <a:rPr lang="en-US" sz="1100" i="1" dirty="0" smtClean="0"/>
              <a:t>solution( S )</a:t>
            </a:r>
            <a:r>
              <a:rPr lang="en-US" sz="1100" dirty="0" smtClean="0"/>
              <a:t> then</a:t>
            </a:r>
          </a:p>
          <a:p>
            <a:r>
              <a:rPr lang="en-US" sz="1100" dirty="0" smtClean="0"/>
              <a:t>     return </a:t>
            </a:r>
            <a:r>
              <a:rPr lang="en-US" sz="1100" i="1" dirty="0" smtClean="0"/>
              <a:t>S</a:t>
            </a:r>
            <a:r>
              <a:rPr lang="en-US" sz="1100" dirty="0" smtClean="0"/>
              <a:t>;</a:t>
            </a:r>
          </a:p>
          <a:p>
            <a:r>
              <a:rPr lang="en-US" sz="1100" dirty="0" smtClean="0"/>
              <a:t>   else</a:t>
            </a:r>
          </a:p>
          <a:p>
            <a:r>
              <a:rPr lang="en-US" sz="1100" dirty="0" smtClean="0"/>
              <a:t>     return </a:t>
            </a:r>
            <a:r>
              <a:rPr lang="en-US" sz="1100" dirty="0" err="1" smtClean="0"/>
              <a:t>es</a:t>
            </a:r>
            <a:r>
              <a:rPr lang="en-US" sz="1100" dirty="0" smtClean="0"/>
              <a:t>;</a:t>
            </a:r>
          </a:p>
          <a:p>
            <a:r>
              <a:rPr lang="en-US" sz="1100" dirty="0" smtClean="0"/>
              <a:t>   end if;</a:t>
            </a:r>
          </a:p>
          <a:p>
            <a:r>
              <a:rPr lang="en-US" sz="1100" dirty="0" smtClean="0"/>
              <a:t>end </a:t>
            </a:r>
            <a:r>
              <a:rPr lang="en-US" sz="1100" i="1" dirty="0" smtClean="0"/>
              <a:t>greedy</a:t>
            </a:r>
            <a:r>
              <a:rPr lang="en-US" sz="1100" dirty="0" smtClean="0"/>
              <a:t>;</a:t>
            </a:r>
          </a:p>
          <a:p>
            <a:pPr>
              <a:buNone/>
            </a:pPr>
            <a:endParaRPr lang="en-US" sz="1100" dirty="0"/>
          </a:p>
        </p:txBody>
      </p:sp>
      <p:sp>
        <p:nvSpPr>
          <p:cNvPr id="5" name="TextBox 4"/>
          <p:cNvSpPr txBox="1"/>
          <p:nvPr/>
        </p:nvSpPr>
        <p:spPr>
          <a:xfrm>
            <a:off x="5029200" y="990600"/>
            <a:ext cx="3886200" cy="2616101"/>
          </a:xfrm>
          <a:prstGeom prst="rect">
            <a:avLst/>
          </a:prstGeom>
          <a:noFill/>
        </p:spPr>
        <p:txBody>
          <a:bodyPr wrap="square" rtlCol="0">
            <a:spAutoFit/>
          </a:bodyPr>
          <a:lstStyle/>
          <a:p>
            <a:r>
              <a:rPr lang="en-US" sz="1800" dirty="0" smtClean="0"/>
              <a:t>function select (C : </a:t>
            </a:r>
            <a:r>
              <a:rPr lang="en-US" sz="1800" dirty="0" err="1" smtClean="0"/>
              <a:t>candidate_set</a:t>
            </a:r>
            <a:r>
              <a:rPr lang="en-US" sz="1800" dirty="0" smtClean="0"/>
              <a:t>) return candidate;</a:t>
            </a:r>
          </a:p>
          <a:p>
            <a:r>
              <a:rPr lang="en-US" sz="1800" dirty="0" smtClean="0"/>
              <a:t>function solution (S : </a:t>
            </a:r>
            <a:r>
              <a:rPr lang="en-US" sz="1800" dirty="0" err="1" smtClean="0"/>
              <a:t>candidate_set</a:t>
            </a:r>
            <a:r>
              <a:rPr lang="en-US" sz="1800" dirty="0" smtClean="0"/>
              <a:t>) return </a:t>
            </a:r>
          </a:p>
          <a:p>
            <a:r>
              <a:rPr lang="en-US" sz="1800" dirty="0" err="1" smtClean="0"/>
              <a:t>boolean</a:t>
            </a:r>
            <a:r>
              <a:rPr lang="en-US" sz="1800" dirty="0" smtClean="0"/>
              <a:t>;</a:t>
            </a:r>
          </a:p>
          <a:p>
            <a:r>
              <a:rPr lang="en-US" sz="1800" dirty="0" smtClean="0"/>
              <a:t>function feasible (S : </a:t>
            </a:r>
            <a:r>
              <a:rPr lang="en-US" sz="1800" dirty="0" err="1" smtClean="0"/>
              <a:t>candidate_set</a:t>
            </a:r>
            <a:r>
              <a:rPr lang="en-US" sz="1800" dirty="0" smtClean="0"/>
              <a:t>) return </a:t>
            </a:r>
          </a:p>
          <a:p>
            <a:r>
              <a:rPr lang="en-US" sz="1800" dirty="0" err="1" smtClean="0"/>
              <a:t>boolean</a:t>
            </a:r>
            <a:r>
              <a:rPr lang="en-US" sz="1800" dirty="0" smtClean="0"/>
              <a:t>;</a:t>
            </a:r>
          </a:p>
          <a:p>
            <a:endParaRPr lang="en-US" dirty="0"/>
          </a:p>
        </p:txBody>
      </p:sp>
      <p:sp>
        <p:nvSpPr>
          <p:cNvPr id="6" name="Slide Number Placeholder 5"/>
          <p:cNvSpPr>
            <a:spLocks noGrp="1"/>
          </p:cNvSpPr>
          <p:nvPr>
            <p:ph type="sldNum" sz="quarter" idx="12"/>
          </p:nvPr>
        </p:nvSpPr>
        <p:spPr/>
        <p:txBody>
          <a:bodyPr/>
          <a:lstStyle/>
          <a:p>
            <a:fld id="{A9315014-363E-4087-8F9D-3041AE14F14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152400"/>
            <a:ext cx="7772400" cy="914400"/>
          </a:xfrm>
        </p:spPr>
        <p:txBody>
          <a:bodyPr/>
          <a:lstStyle/>
          <a:p>
            <a:r>
              <a:rPr lang="en-US"/>
              <a:t>Knapsack Problem</a:t>
            </a:r>
          </a:p>
        </p:txBody>
      </p:sp>
      <p:sp>
        <p:nvSpPr>
          <p:cNvPr id="39939" name="Rectangle 3"/>
          <p:cNvSpPr>
            <a:spLocks noGrp="1" noChangeArrowheads="1"/>
          </p:cNvSpPr>
          <p:nvPr>
            <p:ph type="body" idx="1"/>
          </p:nvPr>
        </p:nvSpPr>
        <p:spPr>
          <a:xfrm>
            <a:off x="0" y="990600"/>
            <a:ext cx="8915400" cy="5867400"/>
          </a:xfrm>
        </p:spPr>
        <p:txBody>
          <a:bodyPr/>
          <a:lstStyle/>
          <a:p>
            <a:pPr algn="just"/>
            <a:r>
              <a:rPr lang="en-US" altLang="zh-TW" sz="2400" dirty="0">
                <a:ea typeface="新細明體" charset="-120"/>
              </a:rPr>
              <a:t>One wants to pack </a:t>
            </a:r>
            <a:r>
              <a:rPr lang="en-US" altLang="zh-TW" sz="2400" i="1" dirty="0">
                <a:ea typeface="新細明體" charset="-120"/>
              </a:rPr>
              <a:t>n </a:t>
            </a:r>
            <a:r>
              <a:rPr lang="en-US" altLang="zh-TW" sz="2400" dirty="0">
                <a:ea typeface="新細明體" charset="-120"/>
              </a:rPr>
              <a:t>items in a luggage</a:t>
            </a:r>
          </a:p>
          <a:p>
            <a:pPr lvl="1" algn="just"/>
            <a:r>
              <a:rPr lang="en-US" altLang="zh-TW" sz="2400" dirty="0">
                <a:ea typeface="新細明體" charset="-120"/>
              </a:rPr>
              <a:t>The </a:t>
            </a:r>
            <a:r>
              <a:rPr lang="en-US" altLang="zh-TW" sz="2400" i="1" dirty="0" err="1">
                <a:ea typeface="新細明體" charset="-120"/>
              </a:rPr>
              <a:t>i</a:t>
            </a:r>
            <a:r>
              <a:rPr lang="en-US" altLang="zh-TW" sz="2400" dirty="0" err="1">
                <a:ea typeface="新細明體" charset="-120"/>
              </a:rPr>
              <a:t>th</a:t>
            </a:r>
            <a:r>
              <a:rPr lang="en-US" altLang="zh-TW" sz="2400" dirty="0">
                <a:ea typeface="新細明體" charset="-120"/>
              </a:rPr>
              <a:t> item is worth </a:t>
            </a:r>
            <a:r>
              <a:rPr lang="en-US" altLang="zh-TW" sz="2400" i="1" dirty="0" smtClean="0">
                <a:ea typeface="新細明體" charset="-120"/>
              </a:rPr>
              <a:t>p</a:t>
            </a:r>
            <a:r>
              <a:rPr lang="en-US" altLang="zh-TW" sz="2400" i="1" baseline="-25000" dirty="0" smtClean="0">
                <a:ea typeface="新細明體" charset="-120"/>
              </a:rPr>
              <a:t>i</a:t>
            </a:r>
            <a:r>
              <a:rPr lang="en-US" altLang="zh-TW" sz="2400" i="1" dirty="0" smtClean="0">
                <a:ea typeface="新細明體" charset="-120"/>
              </a:rPr>
              <a:t> </a:t>
            </a:r>
            <a:r>
              <a:rPr lang="en-US" altLang="zh-TW" sz="2400" dirty="0" smtClean="0">
                <a:ea typeface="新細明體" charset="-120"/>
              </a:rPr>
              <a:t>rupees </a:t>
            </a:r>
            <a:r>
              <a:rPr lang="en-US" altLang="zh-TW" sz="2400" dirty="0">
                <a:ea typeface="新細明體" charset="-120"/>
              </a:rPr>
              <a:t>and weighs </a:t>
            </a:r>
            <a:r>
              <a:rPr lang="en-US" altLang="zh-TW" sz="2400" i="1" dirty="0" err="1">
                <a:ea typeface="新細明體" charset="-120"/>
              </a:rPr>
              <a:t>w</a:t>
            </a:r>
            <a:r>
              <a:rPr lang="en-US" altLang="zh-TW" sz="2400" i="1" baseline="-25000" dirty="0" err="1">
                <a:ea typeface="新細明體" charset="-120"/>
              </a:rPr>
              <a:t>i</a:t>
            </a:r>
            <a:r>
              <a:rPr lang="en-US" altLang="zh-TW" sz="2400" i="1" dirty="0">
                <a:ea typeface="新細明體" charset="-120"/>
              </a:rPr>
              <a:t> </a:t>
            </a:r>
            <a:r>
              <a:rPr lang="en-US" altLang="zh-TW" sz="2400" i="1" dirty="0" smtClean="0">
                <a:ea typeface="新細明體" charset="-120"/>
              </a:rPr>
              <a:t>kg.</a:t>
            </a:r>
            <a:endParaRPr lang="en-US" altLang="zh-TW" sz="2400" dirty="0">
              <a:ea typeface="新細明體" charset="-120"/>
            </a:endParaRPr>
          </a:p>
          <a:p>
            <a:pPr lvl="1" algn="just"/>
            <a:r>
              <a:rPr lang="en-US" altLang="zh-TW" sz="2400" dirty="0">
                <a:ea typeface="新細明體" charset="-120"/>
              </a:rPr>
              <a:t>Maximize the value but cannot exceed </a:t>
            </a:r>
            <a:r>
              <a:rPr lang="en-US" altLang="zh-TW" sz="2400" i="1" dirty="0">
                <a:ea typeface="新細明體" charset="-120"/>
              </a:rPr>
              <a:t>W</a:t>
            </a:r>
            <a:r>
              <a:rPr lang="en-US" altLang="zh-TW" sz="2400" dirty="0">
                <a:ea typeface="新細明體" charset="-120"/>
              </a:rPr>
              <a:t> </a:t>
            </a:r>
            <a:r>
              <a:rPr lang="en-US" altLang="zh-TW" sz="2400" dirty="0" smtClean="0">
                <a:ea typeface="新細明體" charset="-120"/>
              </a:rPr>
              <a:t>kg</a:t>
            </a:r>
            <a:endParaRPr lang="en-US" altLang="zh-TW" sz="2400" dirty="0">
              <a:ea typeface="新細明體" charset="-120"/>
            </a:endParaRPr>
          </a:p>
          <a:p>
            <a:pPr lvl="1" algn="just"/>
            <a:r>
              <a:rPr lang="en-US" altLang="zh-TW" sz="2400" i="1" dirty="0" smtClean="0">
                <a:ea typeface="新細明體" charset="-120"/>
              </a:rPr>
              <a:t>p</a:t>
            </a:r>
            <a:r>
              <a:rPr lang="en-US" altLang="zh-TW" sz="2400" i="1" baseline="-25000" dirty="0" smtClean="0">
                <a:ea typeface="新細明體" charset="-120"/>
              </a:rPr>
              <a:t>i </a:t>
            </a:r>
            <a:r>
              <a:rPr lang="en-US" altLang="zh-TW" sz="2400" i="1" dirty="0">
                <a:ea typeface="新細明體" charset="-120"/>
              </a:rPr>
              <a:t>, </a:t>
            </a:r>
            <a:r>
              <a:rPr lang="en-US" altLang="zh-TW" sz="2400" i="1" dirty="0" err="1">
                <a:ea typeface="新細明體" charset="-120"/>
              </a:rPr>
              <a:t>w</a:t>
            </a:r>
            <a:r>
              <a:rPr lang="en-US" altLang="zh-TW" sz="2400" i="1" baseline="-25000" dirty="0" err="1">
                <a:ea typeface="新細明體" charset="-120"/>
              </a:rPr>
              <a:t>i</a:t>
            </a:r>
            <a:r>
              <a:rPr lang="en-US" altLang="zh-TW" sz="2400" i="1" dirty="0">
                <a:ea typeface="新細明體" charset="-120"/>
              </a:rPr>
              <a:t>, W</a:t>
            </a:r>
            <a:r>
              <a:rPr lang="en-US" altLang="zh-TW" sz="2400" dirty="0">
                <a:ea typeface="新細明體" charset="-120"/>
              </a:rPr>
              <a:t> are integers</a:t>
            </a:r>
          </a:p>
          <a:p>
            <a:pPr algn="just"/>
            <a:r>
              <a:rPr lang="en-US" altLang="zh-TW" sz="2400" dirty="0">
                <a:ea typeface="新細明體" charset="-120"/>
              </a:rPr>
              <a:t>0-1 knapsack </a:t>
            </a:r>
            <a:r>
              <a:rPr lang="en-US" altLang="zh-TW" sz="2400" dirty="0">
                <a:ea typeface="新細明體" charset="-120"/>
                <a:sym typeface="Wingdings" pitchFamily="2" charset="2"/>
              </a:rPr>
              <a:t> each item is taken or not taken</a:t>
            </a:r>
          </a:p>
          <a:p>
            <a:pPr algn="just"/>
            <a:r>
              <a:rPr lang="en-US" altLang="zh-TW" sz="2400" dirty="0">
                <a:ea typeface="新細明體" charset="-120"/>
                <a:sym typeface="Wingdings" pitchFamily="2" charset="2"/>
              </a:rPr>
              <a:t>Fractional knapsack  fractions of items can be taken</a:t>
            </a:r>
          </a:p>
          <a:p>
            <a:pPr algn="just"/>
            <a:r>
              <a:rPr lang="en-US" altLang="zh-TW" sz="2400" dirty="0">
                <a:ea typeface="新細明體" charset="-120"/>
                <a:sym typeface="Wingdings" pitchFamily="2" charset="2"/>
              </a:rPr>
              <a:t>Both exhibit the optimal-substructure property</a:t>
            </a:r>
          </a:p>
          <a:p>
            <a:pPr lvl="1" algn="just"/>
            <a:r>
              <a:rPr lang="en-US" altLang="zh-TW" sz="2400" dirty="0">
                <a:ea typeface="新細明體" charset="-120"/>
              </a:rPr>
              <a:t>0-1: If item </a:t>
            </a:r>
            <a:r>
              <a:rPr lang="en-US" altLang="zh-TW" sz="2400" i="1" dirty="0">
                <a:ea typeface="新細明體" charset="-120"/>
              </a:rPr>
              <a:t>j</a:t>
            </a:r>
            <a:r>
              <a:rPr lang="en-US" altLang="zh-TW" sz="2400" dirty="0">
                <a:ea typeface="新細明體" charset="-120"/>
              </a:rPr>
              <a:t> is removed from an optimal packing, the remaining packing is an optimal packing with weight at most </a:t>
            </a:r>
            <a:r>
              <a:rPr lang="en-US" altLang="zh-TW" sz="2400" i="1" dirty="0">
                <a:ea typeface="新細明體" charset="-120"/>
              </a:rPr>
              <a:t>W-</a:t>
            </a:r>
            <a:r>
              <a:rPr lang="en-US" altLang="zh-TW" sz="2400" i="1" dirty="0" err="1">
                <a:ea typeface="新細明體" charset="-120"/>
              </a:rPr>
              <a:t>w</a:t>
            </a:r>
            <a:r>
              <a:rPr lang="en-US" altLang="zh-TW" sz="2400" i="1" baseline="-25000" dirty="0" err="1">
                <a:ea typeface="新細明體" charset="-120"/>
              </a:rPr>
              <a:t>j</a:t>
            </a:r>
            <a:endParaRPr lang="en-US" altLang="zh-TW" sz="2400" i="1" baseline="-25000" dirty="0">
              <a:ea typeface="新細明體" charset="-120"/>
            </a:endParaRPr>
          </a:p>
          <a:p>
            <a:pPr lvl="1" algn="just"/>
            <a:r>
              <a:rPr lang="en-US" altLang="zh-TW" sz="2400" dirty="0">
                <a:ea typeface="新細明體" charset="-120"/>
              </a:rPr>
              <a:t>Fractional: If </a:t>
            </a:r>
            <a:r>
              <a:rPr lang="en-US" altLang="zh-TW" sz="2400" i="1" dirty="0">
                <a:ea typeface="新細明體" charset="-120"/>
              </a:rPr>
              <a:t>w pounds</a:t>
            </a:r>
            <a:r>
              <a:rPr lang="en-US" altLang="zh-TW" sz="2400" dirty="0">
                <a:ea typeface="新細明體" charset="-120"/>
              </a:rPr>
              <a:t> of item </a:t>
            </a:r>
            <a:r>
              <a:rPr lang="en-US" altLang="zh-TW" sz="2400" i="1" dirty="0">
                <a:ea typeface="新細明體" charset="-120"/>
              </a:rPr>
              <a:t>j</a:t>
            </a:r>
            <a:r>
              <a:rPr lang="en-US" altLang="zh-TW" sz="2400" dirty="0">
                <a:ea typeface="新細明體" charset="-120"/>
              </a:rPr>
              <a:t> is removed from an optimal packing, the remaining packing is an optimal packing with weight at most </a:t>
            </a:r>
            <a:r>
              <a:rPr lang="en-US" altLang="zh-TW" sz="2400" i="1" dirty="0">
                <a:ea typeface="新細明體" charset="-120"/>
              </a:rPr>
              <a:t>W-w</a:t>
            </a:r>
            <a:r>
              <a:rPr lang="en-US" altLang="zh-TW" sz="2400" dirty="0">
                <a:ea typeface="新細明體" charset="-120"/>
              </a:rPr>
              <a:t> that can be taken from other </a:t>
            </a:r>
            <a:r>
              <a:rPr lang="en-US" altLang="zh-TW" sz="2400" i="1" dirty="0">
                <a:ea typeface="新細明體" charset="-120"/>
              </a:rPr>
              <a:t>n-1</a:t>
            </a:r>
            <a:r>
              <a:rPr lang="en-US" altLang="zh-TW" sz="2400" dirty="0">
                <a:ea typeface="新細明體" charset="-120"/>
              </a:rPr>
              <a:t> items plus </a:t>
            </a:r>
            <a:r>
              <a:rPr lang="en-US" altLang="zh-TW" sz="2400" i="1" dirty="0" err="1">
                <a:ea typeface="新細明體" charset="-120"/>
              </a:rPr>
              <a:t>w</a:t>
            </a:r>
            <a:r>
              <a:rPr lang="en-US" altLang="zh-TW" sz="2400" i="1" baseline="-25000" dirty="0" err="1">
                <a:ea typeface="新細明體" charset="-120"/>
              </a:rPr>
              <a:t>j</a:t>
            </a:r>
            <a:r>
              <a:rPr lang="en-US" altLang="zh-TW" sz="2400" i="1" dirty="0">
                <a:ea typeface="新細明體" charset="-120"/>
              </a:rPr>
              <a:t> – w</a:t>
            </a:r>
            <a:r>
              <a:rPr lang="en-US" altLang="zh-TW" sz="2400" dirty="0">
                <a:ea typeface="新細明體" charset="-120"/>
              </a:rPr>
              <a:t> of item </a:t>
            </a:r>
            <a:r>
              <a:rPr lang="en-US" altLang="zh-TW" sz="2400" i="1" dirty="0">
                <a:ea typeface="新細明體" charset="-120"/>
              </a:rPr>
              <a:t>j</a:t>
            </a:r>
            <a:endParaRPr lang="en-US" altLang="zh-TW" sz="2400" i="1" baseline="-25000" dirty="0">
              <a:ea typeface="新細明體" charset="-120"/>
            </a:endParaRPr>
          </a:p>
          <a:p>
            <a:endParaRPr lang="en-US" sz="2800"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304800"/>
            <a:ext cx="8229600" cy="1143000"/>
          </a:xfrm>
        </p:spPr>
        <p:txBody>
          <a:bodyPr/>
          <a:lstStyle/>
          <a:p>
            <a:r>
              <a:rPr lang="en-US"/>
              <a:t>Greedy Algorithm for Fractional Knapsack problem</a:t>
            </a:r>
          </a:p>
        </p:txBody>
      </p:sp>
      <p:sp>
        <p:nvSpPr>
          <p:cNvPr id="40963" name="Rectangle 3"/>
          <p:cNvSpPr>
            <a:spLocks noGrp="1" noChangeArrowheads="1"/>
          </p:cNvSpPr>
          <p:nvPr>
            <p:ph type="body" idx="1"/>
          </p:nvPr>
        </p:nvSpPr>
        <p:spPr>
          <a:xfrm>
            <a:off x="228600" y="1676400"/>
            <a:ext cx="8534400" cy="4419600"/>
          </a:xfrm>
        </p:spPr>
        <p:txBody>
          <a:bodyPr>
            <a:normAutofit lnSpcReduction="10000"/>
          </a:bodyPr>
          <a:lstStyle/>
          <a:p>
            <a:pPr>
              <a:lnSpc>
                <a:spcPct val="90000"/>
              </a:lnSpc>
            </a:pPr>
            <a:r>
              <a:rPr lang="en-US" altLang="zh-TW" sz="2800">
                <a:ea typeface="新細明體" charset="-120"/>
              </a:rPr>
              <a:t>Fractional knapsack can be solvable by the greedy strategy</a:t>
            </a:r>
          </a:p>
          <a:p>
            <a:pPr lvl="1">
              <a:lnSpc>
                <a:spcPct val="90000"/>
              </a:lnSpc>
            </a:pPr>
            <a:r>
              <a:rPr lang="en-US" altLang="zh-TW" sz="2400">
                <a:ea typeface="新細明體" charset="-120"/>
              </a:rPr>
              <a:t>Compute the value per pound </a:t>
            </a:r>
            <a:r>
              <a:rPr lang="en-US" altLang="zh-TW" sz="2400" i="1">
                <a:ea typeface="新細明體" charset="-120"/>
              </a:rPr>
              <a:t>v</a:t>
            </a:r>
            <a:r>
              <a:rPr lang="en-US" altLang="zh-TW" sz="2400" i="1" baseline="-25000">
                <a:ea typeface="新細明體" charset="-120"/>
              </a:rPr>
              <a:t>i</a:t>
            </a:r>
            <a:r>
              <a:rPr lang="en-US" altLang="zh-TW" sz="2400" i="1">
                <a:ea typeface="新細明體" charset="-120"/>
              </a:rPr>
              <a:t>/w</a:t>
            </a:r>
            <a:r>
              <a:rPr lang="en-US" altLang="zh-TW" sz="2400" i="1" baseline="-25000">
                <a:ea typeface="新細明體" charset="-120"/>
              </a:rPr>
              <a:t>i</a:t>
            </a:r>
            <a:r>
              <a:rPr lang="en-US" altLang="zh-TW" sz="2400">
                <a:ea typeface="新細明體" charset="-120"/>
              </a:rPr>
              <a:t> for each item</a:t>
            </a:r>
          </a:p>
          <a:p>
            <a:pPr lvl="1">
              <a:lnSpc>
                <a:spcPct val="90000"/>
              </a:lnSpc>
            </a:pPr>
            <a:r>
              <a:rPr lang="en-US" altLang="zh-TW" sz="2400">
                <a:ea typeface="新細明體" charset="-120"/>
              </a:rPr>
              <a:t>Obeying a greedy strategy, take as much as possible of the item with the greatest value per pound.</a:t>
            </a:r>
          </a:p>
          <a:p>
            <a:pPr lvl="1">
              <a:lnSpc>
                <a:spcPct val="90000"/>
              </a:lnSpc>
            </a:pPr>
            <a:r>
              <a:rPr lang="en-US" altLang="zh-TW" sz="2400">
                <a:ea typeface="新細明體" charset="-120"/>
              </a:rPr>
              <a:t>If the supply of that item is exhausted and there is still more room, take as much as possible of the item with the next value per pound, and so forth until there is no more room</a:t>
            </a:r>
          </a:p>
          <a:p>
            <a:pPr lvl="1">
              <a:lnSpc>
                <a:spcPct val="90000"/>
              </a:lnSpc>
            </a:pPr>
            <a:r>
              <a:rPr lang="en-US" altLang="zh-TW" sz="2400">
                <a:ea typeface="新細明體" charset="-120"/>
              </a:rPr>
              <a:t>O(</a:t>
            </a:r>
            <a:r>
              <a:rPr lang="en-US" altLang="zh-TW" sz="2400" i="1">
                <a:ea typeface="新細明體" charset="-120"/>
              </a:rPr>
              <a:t>n </a:t>
            </a:r>
            <a:r>
              <a:rPr lang="en-US" altLang="zh-TW" sz="2400">
                <a:ea typeface="新細明體" charset="-120"/>
              </a:rPr>
              <a:t>lg</a:t>
            </a:r>
            <a:r>
              <a:rPr lang="en-US" altLang="zh-TW" sz="2400" i="1">
                <a:ea typeface="新細明體" charset="-120"/>
              </a:rPr>
              <a:t> n</a:t>
            </a:r>
            <a:r>
              <a:rPr lang="en-US" altLang="zh-TW" sz="2400">
                <a:ea typeface="新細明體" charset="-120"/>
              </a:rPr>
              <a:t>) (we need to sort the items by value per pound)</a:t>
            </a:r>
          </a:p>
          <a:p>
            <a:pPr lvl="1">
              <a:lnSpc>
                <a:spcPct val="90000"/>
              </a:lnSpc>
            </a:pPr>
            <a:r>
              <a:rPr lang="en-US" altLang="zh-TW" sz="2400">
                <a:solidFill>
                  <a:schemeClr val="accent2"/>
                </a:solidFill>
                <a:ea typeface="新細明體" charset="-120"/>
              </a:rPr>
              <a:t>Greedy Algorithm? </a:t>
            </a:r>
          </a:p>
          <a:p>
            <a:pPr lvl="1">
              <a:lnSpc>
                <a:spcPct val="90000"/>
              </a:lnSpc>
            </a:pPr>
            <a:r>
              <a:rPr lang="en-US" altLang="zh-TW" sz="2400">
                <a:solidFill>
                  <a:schemeClr val="accent2"/>
                </a:solidFill>
                <a:ea typeface="新細明體" charset="-120"/>
              </a:rPr>
              <a:t>Correctness?</a:t>
            </a:r>
          </a:p>
          <a:p>
            <a:pPr>
              <a:lnSpc>
                <a:spcPct val="90000"/>
              </a:lnSpc>
            </a:pPr>
            <a:endParaRPr lang="en-US" sz="2800"/>
          </a:p>
        </p:txBody>
      </p:sp>
      <p:sp>
        <p:nvSpPr>
          <p:cNvPr id="4" name="Slide Number Placeholder 3"/>
          <p:cNvSpPr>
            <a:spLocks noGrp="1"/>
          </p:cNvSpPr>
          <p:nvPr>
            <p:ph type="sldNum" sz="quarter" idx="12"/>
          </p:nvPr>
        </p:nvSpPr>
        <p:spPr/>
        <p:txBody>
          <a:bodyPr/>
          <a:lstStyle/>
          <a:p>
            <a:fld id="{A9315014-363E-4087-8F9D-3041AE14F14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altLang="zh-TW" sz="2400" b="1" dirty="0" smtClean="0">
                <a:solidFill>
                  <a:srgbClr val="FF0000"/>
                </a:solidFill>
                <a:latin typeface="+mj-lt"/>
              </a:rPr>
              <a:t>Optimization problem</a:t>
            </a:r>
            <a:r>
              <a:rPr lang="en-US" altLang="zh-TW" sz="2400" dirty="0" smtClean="0">
                <a:latin typeface="+mj-lt"/>
              </a:rPr>
              <a:t>: there can be many possible solution. Each solution has a value, and we wish to find a solution with the optimal (minimum or maximum) value</a:t>
            </a:r>
          </a:p>
          <a:p>
            <a:pPr algn="just">
              <a:buNone/>
            </a:pPr>
            <a:endParaRPr lang="en-US" altLang="zh-TW" sz="2400" dirty="0" smtClean="0">
              <a:latin typeface="+mj-lt"/>
            </a:endParaRPr>
          </a:p>
          <a:p>
            <a:pPr algn="just"/>
            <a:r>
              <a:rPr lang="en-US" altLang="zh-TW" sz="2400" b="1" dirty="0" smtClean="0">
                <a:solidFill>
                  <a:srgbClr val="FF0000"/>
                </a:solidFill>
                <a:latin typeface="+mj-lt"/>
              </a:rPr>
              <a:t>Greedy algorithm</a:t>
            </a:r>
            <a:r>
              <a:rPr lang="en-US" altLang="zh-TW" sz="2400" dirty="0" smtClean="0">
                <a:latin typeface="+mj-lt"/>
              </a:rPr>
              <a:t>: an algorithmic technique to solve optimization problems</a:t>
            </a:r>
          </a:p>
          <a:p>
            <a:pPr lvl="1" algn="just"/>
            <a:r>
              <a:rPr lang="en-US" altLang="zh-TW" sz="2000" dirty="0" smtClean="0">
                <a:latin typeface="+mj-lt"/>
              </a:rPr>
              <a:t>Always makes the choice that looks best at the moment.</a:t>
            </a:r>
          </a:p>
          <a:p>
            <a:pPr lvl="1" algn="just"/>
            <a:r>
              <a:rPr lang="en-US" altLang="zh-TW" sz="2000" dirty="0" smtClean="0">
                <a:latin typeface="+mj-lt"/>
              </a:rPr>
              <a:t>Makes a locally optimal choice in the hope that this choice will lead to a globally optimal solution</a:t>
            </a:r>
          </a:p>
          <a:p>
            <a:pPr>
              <a:buNone/>
            </a:pPr>
            <a:endParaRPr lang="en-US" dirty="0"/>
          </a:p>
        </p:txBody>
      </p:sp>
      <p:sp>
        <p:nvSpPr>
          <p:cNvPr id="5" name="Slide Number Placeholder 4"/>
          <p:cNvSpPr>
            <a:spLocks noGrp="1"/>
          </p:cNvSpPr>
          <p:nvPr>
            <p:ph type="sldNum" sz="quarter" idx="12"/>
          </p:nvPr>
        </p:nvSpPr>
        <p:spPr/>
        <p:txBody>
          <a:bodyPr/>
          <a:lstStyle/>
          <a:p>
            <a:fld id="{A9315014-363E-4087-8F9D-3041AE14F14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O-1 knapsack is harder!</a:t>
            </a:r>
          </a:p>
        </p:txBody>
      </p:sp>
      <p:sp>
        <p:nvSpPr>
          <p:cNvPr id="41987" name="Rectangle 3"/>
          <p:cNvSpPr>
            <a:spLocks noGrp="1" noChangeArrowheads="1"/>
          </p:cNvSpPr>
          <p:nvPr>
            <p:ph type="body" idx="1"/>
          </p:nvPr>
        </p:nvSpPr>
        <p:spPr/>
        <p:txBody>
          <a:bodyPr/>
          <a:lstStyle/>
          <a:p>
            <a:r>
              <a:rPr lang="en-US" altLang="zh-TW" sz="2800">
                <a:ea typeface="新細明體" charset="-120"/>
              </a:rPr>
              <a:t>0-1 knapsack cannot be solved by the greedy strategy</a:t>
            </a:r>
          </a:p>
          <a:p>
            <a:pPr lvl="1"/>
            <a:r>
              <a:rPr lang="en-US" altLang="zh-TW" sz="2400">
                <a:ea typeface="新細明體" charset="-120"/>
              </a:rPr>
              <a:t>Unable to fill the knapsack to capacity, and the empty space lowers the effective value per pound of the packing</a:t>
            </a:r>
          </a:p>
          <a:p>
            <a:pPr lvl="1"/>
            <a:r>
              <a:rPr lang="en-US" altLang="zh-TW" sz="2400">
                <a:ea typeface="新細明體" charset="-120"/>
              </a:rPr>
              <a:t>We must compare the solution to the sub-problem in which the item is included with the solution to the sub-problem in which the item is excluded before we can make the choice</a:t>
            </a:r>
          </a:p>
          <a:p>
            <a:pPr lvl="1"/>
            <a:r>
              <a:rPr lang="en-US" altLang="zh-TW" sz="2400">
                <a:solidFill>
                  <a:schemeClr val="accent2"/>
                </a:solidFill>
                <a:ea typeface="新細明體" charset="-120"/>
              </a:rPr>
              <a:t>Dynamic Programming</a:t>
            </a:r>
          </a:p>
          <a:p>
            <a:endParaRPr lang="en-US" sz="2800"/>
          </a:p>
        </p:txBody>
      </p:sp>
      <p:sp>
        <p:nvSpPr>
          <p:cNvPr id="4" name="Slide Number Placeholder 3"/>
          <p:cNvSpPr>
            <a:spLocks noGrp="1"/>
          </p:cNvSpPr>
          <p:nvPr>
            <p:ph type="sldNum" sz="quarter" idx="12"/>
          </p:nvPr>
        </p:nvSpPr>
        <p:spPr/>
        <p:txBody>
          <a:bodyPr/>
          <a:lstStyle/>
          <a:p>
            <a:fld id="{A9315014-363E-4087-8F9D-3041AE14F14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
        <p:nvSpPr>
          <p:cNvPr id="6" name="Slide Number Placeholder 5"/>
          <p:cNvSpPr>
            <a:spLocks noGrp="1"/>
          </p:cNvSpPr>
          <p:nvPr>
            <p:ph type="sldNum" sz="quarter" idx="12"/>
          </p:nvPr>
        </p:nvSpPr>
        <p:spPr/>
        <p:txBody>
          <a:bodyPr/>
          <a:lstStyle/>
          <a:p>
            <a:fld id="{A9315014-363E-4087-8F9D-3041AE14F14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Typical Steps</a:t>
            </a:r>
          </a:p>
        </p:txBody>
      </p:sp>
      <p:sp>
        <p:nvSpPr>
          <p:cNvPr id="6147" name="Rectangle 3"/>
          <p:cNvSpPr>
            <a:spLocks noGrp="1" noChangeArrowheads="1"/>
          </p:cNvSpPr>
          <p:nvPr>
            <p:ph type="body" idx="1"/>
          </p:nvPr>
        </p:nvSpPr>
        <p:spPr/>
        <p:txBody>
          <a:bodyPr>
            <a:normAutofit lnSpcReduction="10000"/>
          </a:bodyPr>
          <a:lstStyle/>
          <a:p>
            <a:pPr algn="just">
              <a:lnSpc>
                <a:spcPct val="90000"/>
              </a:lnSpc>
            </a:pPr>
            <a:r>
              <a:rPr lang="en-US" dirty="0"/>
              <a:t>Cast the optimization problem as one in which we make a choice and are left with one </a:t>
            </a:r>
            <a:r>
              <a:rPr lang="en-US" dirty="0" err="1"/>
              <a:t>subproblem</a:t>
            </a:r>
            <a:r>
              <a:rPr lang="en-US" dirty="0"/>
              <a:t> to solve.</a:t>
            </a:r>
          </a:p>
          <a:p>
            <a:pPr algn="just">
              <a:lnSpc>
                <a:spcPct val="90000"/>
              </a:lnSpc>
            </a:pPr>
            <a:r>
              <a:rPr lang="en-US" dirty="0">
                <a:solidFill>
                  <a:srgbClr val="CC3300"/>
                </a:solidFill>
              </a:rPr>
              <a:t>Prove that there’s always an optimal solution that makes the greedy choice</a:t>
            </a:r>
            <a:r>
              <a:rPr lang="en-US" dirty="0"/>
              <a:t>, so that the greedy choice is always safe.</a:t>
            </a:r>
          </a:p>
          <a:p>
            <a:pPr algn="just">
              <a:lnSpc>
                <a:spcPct val="90000"/>
              </a:lnSpc>
            </a:pPr>
            <a:r>
              <a:rPr lang="en-US" dirty="0"/>
              <a:t>Show that greedy choice and optimal solution to </a:t>
            </a:r>
            <a:r>
              <a:rPr lang="en-US" dirty="0" err="1"/>
              <a:t>subproblem</a:t>
            </a:r>
            <a:r>
              <a:rPr lang="en-US" dirty="0"/>
              <a:t> </a:t>
            </a:r>
            <a:r>
              <a:rPr lang="en-US" dirty="0">
                <a:latin typeface="MTSYN" charset="-127"/>
                <a:sym typeface="Symbol" pitchFamily="18" charset="2"/>
              </a:rPr>
              <a:t></a:t>
            </a:r>
            <a:r>
              <a:rPr lang="en-US" dirty="0">
                <a:latin typeface="MTSYN" charset="-127"/>
              </a:rPr>
              <a:t> </a:t>
            </a:r>
            <a:r>
              <a:rPr lang="en-US" dirty="0"/>
              <a:t>optimal solution to the problem.</a:t>
            </a:r>
          </a:p>
          <a:p>
            <a:pPr algn="just">
              <a:lnSpc>
                <a:spcPct val="90000"/>
              </a:lnSpc>
            </a:pPr>
            <a:r>
              <a:rPr lang="en-US" dirty="0"/>
              <a:t>Make the greedy choice and </a:t>
            </a:r>
            <a:r>
              <a:rPr lang="en-US" b="1" dirty="0">
                <a:solidFill>
                  <a:srgbClr val="CC3300"/>
                </a:solidFill>
              </a:rPr>
              <a:t>solve top-down</a:t>
            </a:r>
            <a:r>
              <a:rPr lang="en-US" dirty="0"/>
              <a:t>.</a:t>
            </a:r>
          </a:p>
          <a:p>
            <a:pPr algn="just">
              <a:lnSpc>
                <a:spcPct val="90000"/>
              </a:lnSpc>
            </a:pPr>
            <a:r>
              <a:rPr lang="en-US" dirty="0"/>
              <a:t>May have to </a:t>
            </a:r>
            <a:r>
              <a:rPr lang="en-US" dirty="0">
                <a:solidFill>
                  <a:srgbClr val="CC3300"/>
                </a:solidFill>
              </a:rPr>
              <a:t>preprocess input to put it into greedy order</a:t>
            </a:r>
            <a:r>
              <a:rPr lang="en-US" dirty="0"/>
              <a:t>.</a:t>
            </a:r>
          </a:p>
          <a:p>
            <a:pPr lvl="1" algn="just">
              <a:lnSpc>
                <a:spcPct val="90000"/>
              </a:lnSpc>
            </a:pPr>
            <a:r>
              <a:rPr lang="en-US" b="1" u="sng" dirty="0">
                <a:solidFill>
                  <a:srgbClr val="00B050"/>
                </a:solidFill>
              </a:rPr>
              <a:t>Example:</a:t>
            </a:r>
            <a:r>
              <a:rPr lang="en-US" b="1" dirty="0">
                <a:solidFill>
                  <a:srgbClr val="00B050"/>
                </a:solidFill>
              </a:rPr>
              <a:t> </a:t>
            </a:r>
            <a:r>
              <a:rPr lang="en-US" dirty="0"/>
              <a:t>Sorting </a:t>
            </a:r>
            <a:r>
              <a:rPr lang="en-US" dirty="0" smtClean="0"/>
              <a:t> the edges by weight  to find MST.</a:t>
            </a:r>
            <a:endParaRPr lang="en-US" dirty="0"/>
          </a:p>
          <a:p>
            <a:pPr>
              <a:lnSpc>
                <a:spcPct val="90000"/>
              </a:lnSpc>
            </a:pPr>
            <a:endParaRPr lang="en-US" dirty="0"/>
          </a:p>
        </p:txBody>
      </p:sp>
      <p:sp>
        <p:nvSpPr>
          <p:cNvPr id="5" name="Slide Number Placeholder 4"/>
          <p:cNvSpPr>
            <a:spLocks noGrp="1"/>
          </p:cNvSpPr>
          <p:nvPr>
            <p:ph type="sldNum" sz="quarter" idx="12"/>
          </p:nvPr>
        </p:nvSpPr>
        <p:spPr/>
        <p:txBody>
          <a:bodyPr/>
          <a:lstStyle/>
          <a:p>
            <a:fld id="{A9315014-363E-4087-8F9D-3041AE14F14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Elements of Greedy Algorithms</a:t>
            </a:r>
          </a:p>
        </p:txBody>
      </p:sp>
      <p:sp>
        <p:nvSpPr>
          <p:cNvPr id="7171" name="Rectangle 3"/>
          <p:cNvSpPr>
            <a:spLocks noGrp="1" noChangeArrowheads="1"/>
          </p:cNvSpPr>
          <p:nvPr>
            <p:ph type="body" idx="1"/>
          </p:nvPr>
        </p:nvSpPr>
        <p:spPr/>
        <p:txBody>
          <a:bodyPr/>
          <a:lstStyle/>
          <a:p>
            <a:r>
              <a:rPr lang="en-US" dirty="0"/>
              <a:t>Greedy-choice Property.</a:t>
            </a:r>
          </a:p>
          <a:p>
            <a:pPr lvl="1"/>
            <a:r>
              <a:rPr lang="en-US" dirty="0"/>
              <a:t>A globally optimal solution can be arrived at by making a locally optimal (greedy) choice.</a:t>
            </a:r>
          </a:p>
          <a:p>
            <a:r>
              <a:rPr lang="en-US" dirty="0"/>
              <a:t>Optimal Substructure.</a:t>
            </a:r>
          </a:p>
        </p:txBody>
      </p:sp>
      <p:sp>
        <p:nvSpPr>
          <p:cNvPr id="5" name="Slide Number Placeholder 4"/>
          <p:cNvSpPr>
            <a:spLocks noGrp="1"/>
          </p:cNvSpPr>
          <p:nvPr>
            <p:ph type="sldNum" sz="quarter" idx="12"/>
          </p:nvPr>
        </p:nvSpPr>
        <p:spPr/>
        <p:txBody>
          <a:bodyPr/>
          <a:lstStyle/>
          <a:p>
            <a:fld id="{A9315014-363E-4087-8F9D-3041AE14F14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Greedy Algorithms</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24</a:t>
            </a:fld>
            <a:endParaRPr lang="en-US" dirty="0"/>
          </a:p>
        </p:txBody>
      </p:sp>
      <p:sp>
        <p:nvSpPr>
          <p:cNvPr id="5" name="Content Placeholder 4"/>
          <p:cNvSpPr>
            <a:spLocks noGrp="1"/>
          </p:cNvSpPr>
          <p:nvPr>
            <p:ph sz="quarter" idx="1"/>
          </p:nvPr>
        </p:nvSpPr>
        <p:spPr/>
        <p:txBody>
          <a:bodyPr>
            <a:normAutofit fontScale="77500" lnSpcReduction="20000"/>
          </a:bodyPr>
          <a:lstStyle/>
          <a:p>
            <a:pPr lvl="0" algn="just"/>
            <a:r>
              <a:rPr lang="en-US" dirty="0" smtClean="0"/>
              <a:t>Computer Scientists consider Greedy paradigm as a general design technique despite the fact that it is applicable to optimization problem.</a:t>
            </a:r>
          </a:p>
          <a:p>
            <a:pPr algn="just"/>
            <a:r>
              <a:rPr lang="en-US" dirty="0" smtClean="0"/>
              <a:t> The Greedy techniques suggests constructing a solution to an OPTIMIZATION problem through a sequence of steps, each steps expanding a partially constructed solution obtained so far, until a complete solution to the problem is reached.</a:t>
            </a:r>
          </a:p>
          <a:p>
            <a:r>
              <a:rPr lang="en-US" dirty="0" smtClean="0"/>
              <a:t> </a:t>
            </a:r>
          </a:p>
          <a:p>
            <a:pPr lvl="0"/>
            <a:r>
              <a:rPr lang="en-US" b="1" dirty="0" smtClean="0">
                <a:solidFill>
                  <a:srgbClr val="7030A0"/>
                </a:solidFill>
              </a:rPr>
              <a:t>The choice made at each step must be:</a:t>
            </a:r>
          </a:p>
          <a:p>
            <a:r>
              <a:rPr lang="en-US" dirty="0" smtClean="0"/>
              <a:t> </a:t>
            </a:r>
          </a:p>
          <a:p>
            <a:pPr algn="just"/>
            <a:r>
              <a:rPr lang="en-US" dirty="0" smtClean="0"/>
              <a:t># </a:t>
            </a:r>
            <a:r>
              <a:rPr lang="en-US" b="1" dirty="0" smtClean="0"/>
              <a:t>Feasible</a:t>
            </a:r>
            <a:r>
              <a:rPr lang="en-US" dirty="0" smtClean="0"/>
              <a:t>: It has to satisfy the problem’s constraints</a:t>
            </a:r>
          </a:p>
          <a:p>
            <a:pPr algn="just"/>
            <a:r>
              <a:rPr lang="en-US" dirty="0" smtClean="0"/>
              <a:t> </a:t>
            </a:r>
          </a:p>
          <a:p>
            <a:pPr algn="just"/>
            <a:r>
              <a:rPr lang="en-US" dirty="0" smtClean="0"/>
              <a:t># </a:t>
            </a:r>
            <a:r>
              <a:rPr lang="en-US" b="1" dirty="0" smtClean="0"/>
              <a:t>Locally optimal</a:t>
            </a:r>
            <a:r>
              <a:rPr lang="en-US" dirty="0" smtClean="0"/>
              <a:t>: It has to be the best local choice among all feasible choices available on that step.</a:t>
            </a:r>
          </a:p>
          <a:p>
            <a:pPr algn="just"/>
            <a:r>
              <a:rPr lang="en-US" dirty="0" smtClean="0"/>
              <a:t> </a:t>
            </a:r>
          </a:p>
          <a:p>
            <a:pPr algn="just"/>
            <a:r>
              <a:rPr lang="en-US" dirty="0" smtClean="0"/>
              <a:t># </a:t>
            </a:r>
            <a:r>
              <a:rPr lang="en-US" b="1" dirty="0" smtClean="0"/>
              <a:t>Irrevocable</a:t>
            </a:r>
            <a:r>
              <a:rPr lang="en-US" dirty="0" smtClean="0"/>
              <a:t>: once made, it cannot be changed on subsequent steps of the algorithm</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algn="just"/>
            <a:r>
              <a:rPr lang="en-US" sz="2800" dirty="0" smtClean="0"/>
              <a:t>Form of Optimization problem in the context of  Greedy algorithm</a:t>
            </a:r>
            <a:endParaRPr lang="en-US" sz="2800"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25</a:t>
            </a:fld>
            <a:endParaRPr lang="en-US" dirty="0"/>
          </a:p>
        </p:txBody>
      </p:sp>
      <p:sp>
        <p:nvSpPr>
          <p:cNvPr id="5" name="Content Placeholder 4"/>
          <p:cNvSpPr>
            <a:spLocks noGrp="1"/>
          </p:cNvSpPr>
          <p:nvPr>
            <p:ph sz="quarter" idx="1"/>
          </p:nvPr>
        </p:nvSpPr>
        <p:spPr/>
        <p:txBody>
          <a:bodyPr>
            <a:normAutofit fontScale="92500" lnSpcReduction="10000"/>
          </a:bodyPr>
          <a:lstStyle/>
          <a:p>
            <a:pPr>
              <a:buNone/>
            </a:pPr>
            <a:r>
              <a:rPr lang="en-US" dirty="0" smtClean="0">
                <a:solidFill>
                  <a:srgbClr val="FF0000"/>
                </a:solidFill>
              </a:rPr>
              <a:t>	</a:t>
            </a:r>
          </a:p>
          <a:p>
            <a:pPr lvl="0" algn="just">
              <a:buFont typeface="Wingdings" pitchFamily="2" charset="2"/>
              <a:buChar char="§"/>
            </a:pPr>
            <a:r>
              <a:rPr lang="en-US" dirty="0" smtClean="0"/>
              <a:t>A collection (set, list, etc) of </a:t>
            </a:r>
            <a:r>
              <a:rPr lang="en-US" b="1" dirty="0" smtClean="0"/>
              <a:t>candidates</a:t>
            </a:r>
            <a:r>
              <a:rPr lang="en-US" dirty="0" smtClean="0"/>
              <a:t>, e.g. nodes, edges in a graph, etc. </a:t>
            </a:r>
          </a:p>
          <a:p>
            <a:pPr lvl="0" algn="just">
              <a:buFont typeface="Wingdings" pitchFamily="2" charset="2"/>
              <a:buChar char="§"/>
            </a:pPr>
            <a:r>
              <a:rPr lang="en-US" dirty="0" smtClean="0"/>
              <a:t>A set of candidates which have already been `used'. </a:t>
            </a:r>
          </a:p>
          <a:p>
            <a:pPr lvl="0" algn="just">
              <a:buFont typeface="Wingdings" pitchFamily="2" charset="2"/>
              <a:buChar char="§"/>
            </a:pPr>
            <a:r>
              <a:rPr lang="en-US" dirty="0" smtClean="0"/>
              <a:t>A </a:t>
            </a:r>
            <a:r>
              <a:rPr lang="en-US" b="1" dirty="0" smtClean="0"/>
              <a:t>predicate</a:t>
            </a:r>
            <a:r>
              <a:rPr lang="en-US" dirty="0" smtClean="0"/>
              <a:t> (</a:t>
            </a:r>
            <a:r>
              <a:rPr lang="en-US" i="1" dirty="0" smtClean="0"/>
              <a:t>solution</a:t>
            </a:r>
            <a:r>
              <a:rPr lang="en-US" dirty="0" smtClean="0"/>
              <a:t>) to test whether a given set of candidates give a </a:t>
            </a:r>
            <a:r>
              <a:rPr lang="en-US" i="1" dirty="0" smtClean="0"/>
              <a:t>solution</a:t>
            </a:r>
            <a:r>
              <a:rPr lang="en-US" dirty="0" smtClean="0"/>
              <a:t> (not necessarily optimal). </a:t>
            </a:r>
          </a:p>
          <a:p>
            <a:pPr lvl="0" algn="just">
              <a:buFont typeface="Wingdings" pitchFamily="2" charset="2"/>
              <a:buChar char="§"/>
            </a:pPr>
            <a:r>
              <a:rPr lang="en-US" dirty="0" smtClean="0"/>
              <a:t>A predicate (</a:t>
            </a:r>
            <a:r>
              <a:rPr lang="en-US" i="1" dirty="0" smtClean="0"/>
              <a:t>feasible</a:t>
            </a:r>
            <a:r>
              <a:rPr lang="en-US" dirty="0" smtClean="0"/>
              <a:t>) to test if a set of candidates can be </a:t>
            </a:r>
            <a:r>
              <a:rPr lang="en-US" b="1" dirty="0" smtClean="0"/>
              <a:t>extended</a:t>
            </a:r>
            <a:r>
              <a:rPr lang="en-US" dirty="0" smtClean="0"/>
              <a:t> to a (not necessarily optimal) solution. </a:t>
            </a:r>
          </a:p>
          <a:p>
            <a:pPr lvl="0" algn="just">
              <a:buFont typeface="Wingdings" pitchFamily="2" charset="2"/>
              <a:buChar char="§"/>
            </a:pPr>
            <a:r>
              <a:rPr lang="en-US" dirty="0" smtClean="0"/>
              <a:t>A </a:t>
            </a:r>
            <a:r>
              <a:rPr lang="en-US" b="1" dirty="0" smtClean="0"/>
              <a:t>selection function</a:t>
            </a:r>
            <a:r>
              <a:rPr lang="en-US" dirty="0" smtClean="0"/>
              <a:t> (</a:t>
            </a:r>
            <a:r>
              <a:rPr lang="en-US" i="1" dirty="0" smtClean="0"/>
              <a:t>select</a:t>
            </a:r>
            <a:r>
              <a:rPr lang="en-US" dirty="0" smtClean="0"/>
              <a:t>) which chooses some candidate which h as not yet been used. </a:t>
            </a:r>
          </a:p>
          <a:p>
            <a:pPr lvl="0" algn="just">
              <a:buFont typeface="Wingdings" pitchFamily="2" charset="2"/>
              <a:buChar char="§"/>
            </a:pPr>
            <a:r>
              <a:rPr lang="en-US" dirty="0" smtClean="0"/>
              <a:t>An </a:t>
            </a:r>
            <a:r>
              <a:rPr lang="en-US" b="1" dirty="0" smtClean="0"/>
              <a:t>objective function</a:t>
            </a:r>
            <a:r>
              <a:rPr lang="en-US" dirty="0" smtClean="0"/>
              <a:t> which assigns a </a:t>
            </a:r>
            <a:r>
              <a:rPr lang="en-US" i="1" dirty="0" smtClean="0"/>
              <a:t>value</a:t>
            </a:r>
            <a:r>
              <a:rPr lang="en-US" dirty="0" smtClean="0"/>
              <a:t> to a solution.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Optimization problem</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26</a:t>
            </a:fld>
            <a:endParaRPr lang="en-US" dirty="0"/>
          </a:p>
        </p:txBody>
      </p:sp>
      <p:sp>
        <p:nvSpPr>
          <p:cNvPr id="5" name="Content Placeholder 4"/>
          <p:cNvSpPr>
            <a:spLocks noGrp="1"/>
          </p:cNvSpPr>
          <p:nvPr>
            <p:ph sz="quarter" idx="1"/>
          </p:nvPr>
        </p:nvSpPr>
        <p:spPr/>
        <p:txBody>
          <a:bodyPr>
            <a:normAutofit fontScale="92500"/>
          </a:bodyPr>
          <a:lstStyle/>
          <a:p>
            <a:pPr algn="just"/>
            <a:r>
              <a:rPr lang="en-US" b="1" dirty="0" smtClean="0"/>
              <a:t>Defination</a:t>
            </a:r>
            <a:r>
              <a:rPr lang="en-US" b="1" baseline="30000" dirty="0" smtClean="0"/>
              <a:t>2</a:t>
            </a:r>
            <a:r>
              <a:rPr lang="en-US" dirty="0" smtClean="0"/>
              <a:t>: An optimization problem involves finding a subset, </a:t>
            </a:r>
            <a:r>
              <a:rPr lang="en-US" i="1" dirty="0" smtClean="0"/>
              <a:t>S</a:t>
            </a:r>
            <a:r>
              <a:rPr lang="en-US" dirty="0" smtClean="0"/>
              <a:t>, from a collection of candidates, </a:t>
            </a:r>
            <a:r>
              <a:rPr lang="en-US" i="1" dirty="0" smtClean="0"/>
              <a:t>C</a:t>
            </a:r>
            <a:r>
              <a:rPr lang="en-US" dirty="0" smtClean="0"/>
              <a:t>; the subset, </a:t>
            </a:r>
            <a:r>
              <a:rPr lang="en-US" i="1" dirty="0" smtClean="0"/>
              <a:t>S</a:t>
            </a:r>
            <a:r>
              <a:rPr lang="en-US" dirty="0" smtClean="0"/>
              <a:t>, must satisfy some specified criteria, i.e. be a solution and be such that the </a:t>
            </a:r>
            <a:r>
              <a:rPr lang="en-US" i="1" dirty="0" smtClean="0"/>
              <a:t>objective function</a:t>
            </a:r>
            <a:r>
              <a:rPr lang="en-US" dirty="0" smtClean="0"/>
              <a:t> is optimized by </a:t>
            </a:r>
            <a:r>
              <a:rPr lang="en-US" i="1" dirty="0" smtClean="0"/>
              <a:t>S</a:t>
            </a:r>
            <a:r>
              <a:rPr lang="en-US" dirty="0" smtClean="0"/>
              <a:t>. </a:t>
            </a:r>
            <a:r>
              <a:rPr lang="en-US" i="1" dirty="0" smtClean="0"/>
              <a:t>`Optimized'</a:t>
            </a:r>
            <a:r>
              <a:rPr lang="en-US" dirty="0" smtClean="0"/>
              <a:t> may mean </a:t>
            </a:r>
            <a:r>
              <a:rPr lang="en-US" b="1" i="1" dirty="0" smtClean="0"/>
              <a:t>minimized</a:t>
            </a:r>
            <a:r>
              <a:rPr lang="en-US" b="1" dirty="0" smtClean="0"/>
              <a:t> or </a:t>
            </a:r>
            <a:r>
              <a:rPr lang="en-US" b="1" i="1" dirty="0" smtClean="0"/>
              <a:t>maximized </a:t>
            </a:r>
            <a:r>
              <a:rPr lang="en-US" dirty="0" smtClean="0"/>
              <a:t>depending on the precise problem being solved. </a:t>
            </a:r>
          </a:p>
          <a:p>
            <a:pPr algn="just"/>
            <a:r>
              <a:rPr lang="en-US" sz="2200" dirty="0" smtClean="0"/>
              <a:t>Greedy methods are distinguished by the fact that the </a:t>
            </a:r>
            <a:r>
              <a:rPr lang="en-US" sz="2200" b="1" dirty="0" smtClean="0"/>
              <a:t>selection function</a:t>
            </a:r>
            <a:r>
              <a:rPr lang="en-US" sz="2200" dirty="0" smtClean="0"/>
              <a:t> assigns a </a:t>
            </a:r>
            <a:r>
              <a:rPr lang="en-US" sz="2200" i="1" dirty="0" smtClean="0"/>
              <a:t>numerical value</a:t>
            </a:r>
            <a:r>
              <a:rPr lang="en-US" sz="2200" dirty="0" smtClean="0"/>
              <a:t> to each candidate, </a:t>
            </a:r>
            <a:r>
              <a:rPr lang="en-US" sz="2200" i="1" dirty="0" smtClean="0"/>
              <a:t>x</a:t>
            </a:r>
            <a:r>
              <a:rPr lang="en-US" sz="2200" dirty="0" smtClean="0"/>
              <a:t>, and chooses that candidate for which: </a:t>
            </a:r>
          </a:p>
          <a:p>
            <a:pPr algn="ctr"/>
            <a:r>
              <a:rPr lang="en-US" b="1" i="1" dirty="0" smtClean="0"/>
              <a:t>SELECT( x )</a:t>
            </a:r>
            <a:r>
              <a:rPr lang="en-US" b="1" dirty="0" smtClean="0"/>
              <a:t> is largest</a:t>
            </a:r>
            <a:endParaRPr lang="en-US" dirty="0" smtClean="0"/>
          </a:p>
          <a:p>
            <a:pPr algn="ctr"/>
            <a:r>
              <a:rPr lang="en-US" b="1" dirty="0" smtClean="0"/>
              <a:t>or</a:t>
            </a:r>
            <a:endParaRPr lang="en-US" dirty="0" smtClean="0"/>
          </a:p>
          <a:p>
            <a:pPr algn="ctr"/>
            <a:r>
              <a:rPr lang="en-US" b="1" i="1" dirty="0" smtClean="0"/>
              <a:t>SELECT( x )</a:t>
            </a:r>
            <a:r>
              <a:rPr lang="en-US" b="1" dirty="0" smtClean="0"/>
              <a:t> is smallest</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Paradigm</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27</a:t>
            </a:fld>
            <a:endParaRPr lang="en-US" dirty="0"/>
          </a:p>
        </p:txBody>
      </p:sp>
      <p:sp>
        <p:nvSpPr>
          <p:cNvPr id="5" name="Content Placeholder 4"/>
          <p:cNvSpPr>
            <a:spLocks noGrp="1"/>
          </p:cNvSpPr>
          <p:nvPr>
            <p:ph sz="quarter" idx="1"/>
          </p:nvPr>
        </p:nvSpPr>
        <p:spPr/>
        <p:txBody>
          <a:bodyPr/>
          <a:lstStyle/>
          <a:p>
            <a:pPr algn="just"/>
            <a:r>
              <a:rPr lang="en-US" dirty="0" smtClean="0"/>
              <a:t>All Greedy Algorithms have exactly the same general form. </a:t>
            </a:r>
          </a:p>
          <a:p>
            <a:pPr algn="just"/>
            <a:r>
              <a:rPr lang="en-US" dirty="0" smtClean="0"/>
              <a:t>A Greedy Algorithm for a particular problem is specified by describing the predicates `</a:t>
            </a:r>
            <a:r>
              <a:rPr lang="en-US" i="1" dirty="0" smtClean="0"/>
              <a:t>solution</a:t>
            </a:r>
            <a:r>
              <a:rPr lang="en-US" dirty="0" smtClean="0"/>
              <a:t>' and `</a:t>
            </a:r>
            <a:r>
              <a:rPr lang="en-US" i="1" dirty="0" smtClean="0"/>
              <a:t>feasible</a:t>
            </a:r>
            <a:r>
              <a:rPr lang="en-US" dirty="0" smtClean="0"/>
              <a:t>'; and the selection function `</a:t>
            </a:r>
            <a:r>
              <a:rPr lang="en-US" i="1" dirty="0" smtClean="0"/>
              <a:t>select</a:t>
            </a:r>
            <a:r>
              <a:rPr lang="en-US" dirty="0" smtClean="0"/>
              <a:t>'. </a:t>
            </a:r>
          </a:p>
          <a:p>
            <a:pPr algn="just"/>
            <a:r>
              <a:rPr lang="en-US" dirty="0" smtClean="0"/>
              <a:t>Consequently, Greedy Algorithms are often very easy to design for </a:t>
            </a:r>
            <a:r>
              <a:rPr lang="en-US" dirty="0" err="1" smtClean="0"/>
              <a:t>optimisation</a:t>
            </a:r>
            <a:r>
              <a:rPr lang="en-US" dirty="0" smtClean="0"/>
              <a:t> problems.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
            </a:r>
            <a:br>
              <a:rPr lang="en-US" dirty="0" smtClean="0"/>
            </a:br>
            <a:r>
              <a:rPr lang="en-US" dirty="0" smtClean="0"/>
              <a:t/>
            </a:r>
            <a:br>
              <a:rPr lang="en-US" dirty="0" smtClean="0"/>
            </a:br>
            <a:r>
              <a:rPr lang="en-US" dirty="0" smtClean="0"/>
              <a:t> Generic procedure for Greedy Method</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28</a:t>
            </a:fld>
            <a:endParaRPr lang="en-US" dirty="0"/>
          </a:p>
        </p:txBody>
      </p:sp>
      <p:sp>
        <p:nvSpPr>
          <p:cNvPr id="5" name="Content Placeholder 4"/>
          <p:cNvSpPr>
            <a:spLocks noGrp="1"/>
          </p:cNvSpPr>
          <p:nvPr>
            <p:ph sz="quarter" idx="1"/>
          </p:nvPr>
        </p:nvSpPr>
        <p:spPr>
          <a:xfrm>
            <a:off x="457200" y="838200"/>
            <a:ext cx="8229600" cy="5486400"/>
          </a:xfrm>
        </p:spPr>
        <p:txBody>
          <a:bodyPr>
            <a:noAutofit/>
          </a:bodyPr>
          <a:lstStyle/>
          <a:p>
            <a:r>
              <a:rPr lang="en-US" sz="1400" b="1" dirty="0" smtClean="0">
                <a:solidFill>
                  <a:srgbClr val="FF0000"/>
                </a:solidFill>
              </a:rPr>
              <a:t>Procedure GREEDY(C)</a:t>
            </a:r>
            <a:endParaRPr lang="en-US" sz="1400" dirty="0" smtClean="0">
              <a:solidFill>
                <a:srgbClr val="FF0000"/>
              </a:solidFill>
            </a:endParaRPr>
          </a:p>
          <a:p>
            <a:pPr algn="just"/>
            <a:r>
              <a:rPr lang="en-US" sz="1600" dirty="0" smtClean="0"/>
              <a:t>General frame work for greedy algorithm to find the optimal solution to the optimization problem. </a:t>
            </a:r>
            <a:r>
              <a:rPr lang="en-US" sz="1600" b="1" dirty="0" smtClean="0"/>
              <a:t>C</a:t>
            </a:r>
            <a:r>
              <a:rPr lang="en-US" sz="1600" dirty="0" smtClean="0"/>
              <a:t>: The set of all candidates to be the solution; </a:t>
            </a:r>
            <a:r>
              <a:rPr lang="en-US" sz="1600" b="1" dirty="0" smtClean="0"/>
              <a:t>S</a:t>
            </a:r>
            <a:r>
              <a:rPr lang="en-US" sz="1600" dirty="0" smtClean="0"/>
              <a:t>: The set of candidate that represent a solution, i.e. </a:t>
            </a:r>
            <a:r>
              <a:rPr lang="en-US" sz="1600" b="1" dirty="0" smtClean="0"/>
              <a:t>S </a:t>
            </a:r>
            <a:r>
              <a:rPr lang="en-US" sz="1600" b="1" dirty="0" smtClean="0">
                <a:sym typeface="Symbol"/>
              </a:rPr>
              <a:t></a:t>
            </a:r>
            <a:r>
              <a:rPr lang="en-US" sz="1600" b="1" dirty="0" smtClean="0"/>
              <a:t> C</a:t>
            </a:r>
            <a:endParaRPr lang="en-US" sz="1600" dirty="0" smtClean="0"/>
          </a:p>
          <a:p>
            <a:pPr marL="342900" indent="-342900">
              <a:buFont typeface="+mj-lt"/>
              <a:buAutoNum type="arabicPeriod"/>
            </a:pPr>
            <a:r>
              <a:rPr lang="en-US" sz="1600" dirty="0" smtClean="0"/>
              <a:t> </a:t>
            </a:r>
            <a:r>
              <a:rPr lang="en-US" sz="1600" dirty="0" smtClean="0">
                <a:cs typeface="Arial" pitchFamily="34" charset="0"/>
              </a:rPr>
              <a:t>S = </a:t>
            </a:r>
            <a:r>
              <a:rPr lang="en-US" sz="1600" dirty="0" smtClean="0">
                <a:cs typeface="Arial" pitchFamily="34" charset="0"/>
                <a:sym typeface="Symbol"/>
              </a:rPr>
              <a:t></a:t>
            </a:r>
            <a:r>
              <a:rPr lang="en-US" sz="1600" dirty="0" smtClean="0">
                <a:cs typeface="Arial" pitchFamily="34" charset="0"/>
              </a:rPr>
              <a:t>;</a:t>
            </a:r>
          </a:p>
          <a:p>
            <a:pPr marL="514350" lvl="0" indent="-514350">
              <a:buFont typeface="+mj-lt"/>
              <a:buAutoNum type="arabicPeriod"/>
            </a:pPr>
            <a:r>
              <a:rPr lang="en-US" sz="1600" dirty="0" smtClean="0">
                <a:cs typeface="Arial" pitchFamily="34" charset="0"/>
              </a:rPr>
              <a:t>While not solution (S) and C ≠ </a:t>
            </a:r>
            <a:r>
              <a:rPr lang="en-US" sz="1600" dirty="0" smtClean="0">
                <a:cs typeface="Arial" pitchFamily="34" charset="0"/>
                <a:sym typeface="Symbol"/>
              </a:rPr>
              <a:t></a:t>
            </a:r>
            <a:r>
              <a:rPr lang="en-US" sz="1600" dirty="0" smtClean="0">
                <a:cs typeface="Arial" pitchFamily="34" charset="0"/>
              </a:rPr>
              <a:t> do</a:t>
            </a:r>
          </a:p>
          <a:p>
            <a:pPr marL="514350" lvl="0" indent="-514350">
              <a:buFont typeface="+mj-lt"/>
              <a:buAutoNum type="arabicPeriod"/>
            </a:pPr>
            <a:r>
              <a:rPr lang="en-US" sz="1600" dirty="0" smtClean="0">
                <a:cs typeface="Arial" pitchFamily="34" charset="0"/>
              </a:rPr>
              <a:t>Select  x </a:t>
            </a:r>
            <a:r>
              <a:rPr lang="en-US" sz="1600" dirty="0" smtClean="0">
                <a:cs typeface="Arial" pitchFamily="34" charset="0"/>
                <a:sym typeface="Symbol"/>
              </a:rPr>
              <a:t></a:t>
            </a:r>
            <a:r>
              <a:rPr lang="en-US" sz="1600" dirty="0" smtClean="0">
                <a:cs typeface="Arial" pitchFamily="34" charset="0"/>
              </a:rPr>
              <a:t> C based on the selection criterion</a:t>
            </a:r>
          </a:p>
          <a:p>
            <a:pPr marL="514350" lvl="0" indent="-514350">
              <a:buFont typeface="+mj-lt"/>
              <a:buAutoNum type="arabicPeriod"/>
            </a:pPr>
            <a:r>
              <a:rPr lang="en-US" sz="1600" dirty="0" smtClean="0">
                <a:cs typeface="Arial" pitchFamily="34" charset="0"/>
              </a:rPr>
              <a:t>C </a:t>
            </a:r>
            <a:r>
              <a:rPr lang="en-US" sz="1600" dirty="0" smtClean="0">
                <a:cs typeface="Arial" pitchFamily="34" charset="0"/>
                <a:sym typeface="Symbol"/>
              </a:rPr>
              <a:t></a:t>
            </a:r>
            <a:r>
              <a:rPr lang="en-US" sz="1600" dirty="0" smtClean="0">
                <a:cs typeface="Arial" pitchFamily="34" charset="0"/>
              </a:rPr>
              <a:t> C  - { x };</a:t>
            </a:r>
          </a:p>
          <a:p>
            <a:pPr marL="514350" lvl="0" indent="-514350">
              <a:buFont typeface="+mj-lt"/>
              <a:buAutoNum type="arabicPeriod"/>
            </a:pPr>
            <a:r>
              <a:rPr lang="en-US" sz="1600" dirty="0" smtClean="0">
                <a:cs typeface="Arial" pitchFamily="34" charset="0"/>
              </a:rPr>
              <a:t>If feasible ( S </a:t>
            </a:r>
            <a:r>
              <a:rPr lang="en-US" sz="1600" dirty="0" smtClean="0">
                <a:cs typeface="Arial" pitchFamily="34" charset="0"/>
                <a:sym typeface="Symbol"/>
              </a:rPr>
              <a:t></a:t>
            </a:r>
            <a:r>
              <a:rPr lang="en-US" sz="1600" dirty="0" smtClean="0">
                <a:cs typeface="Arial" pitchFamily="34" charset="0"/>
              </a:rPr>
              <a:t> { x}) then</a:t>
            </a:r>
          </a:p>
          <a:p>
            <a:pPr marL="514350" lvl="0" indent="-514350">
              <a:buFont typeface="+mj-lt"/>
              <a:buAutoNum type="arabicPeriod"/>
            </a:pPr>
            <a:r>
              <a:rPr lang="en-US" sz="1600" dirty="0" smtClean="0">
                <a:cs typeface="Arial" pitchFamily="34" charset="0"/>
              </a:rPr>
              <a:t>S </a:t>
            </a:r>
            <a:r>
              <a:rPr lang="en-US" sz="1600" dirty="0" smtClean="0">
                <a:cs typeface="Arial" pitchFamily="34" charset="0"/>
                <a:sym typeface="Symbol"/>
              </a:rPr>
              <a:t></a:t>
            </a:r>
            <a:r>
              <a:rPr lang="en-US" sz="1600" dirty="0" smtClean="0">
                <a:cs typeface="Arial" pitchFamily="34" charset="0"/>
              </a:rPr>
              <a:t> S </a:t>
            </a:r>
            <a:r>
              <a:rPr lang="en-US" sz="1600" dirty="0" smtClean="0">
                <a:cs typeface="Arial" pitchFamily="34" charset="0"/>
                <a:sym typeface="Symbol"/>
              </a:rPr>
              <a:t></a:t>
            </a:r>
            <a:r>
              <a:rPr lang="en-US" sz="1600" dirty="0" smtClean="0">
                <a:cs typeface="Arial" pitchFamily="34" charset="0"/>
              </a:rPr>
              <a:t> { x };</a:t>
            </a:r>
          </a:p>
          <a:p>
            <a:pPr marL="514350" lvl="0" indent="-514350">
              <a:buFont typeface="+mj-lt"/>
              <a:buAutoNum type="arabicPeriod"/>
            </a:pPr>
            <a:r>
              <a:rPr lang="en-US" sz="1600" dirty="0" smtClean="0">
                <a:cs typeface="Arial" pitchFamily="34" charset="0"/>
              </a:rPr>
              <a:t>End if;</a:t>
            </a:r>
          </a:p>
          <a:p>
            <a:pPr marL="514350" lvl="0" indent="-514350">
              <a:buFont typeface="+mj-lt"/>
              <a:buAutoNum type="arabicPeriod"/>
            </a:pPr>
            <a:r>
              <a:rPr lang="en-US" sz="1600" dirty="0" smtClean="0">
                <a:cs typeface="Arial" pitchFamily="34" charset="0"/>
              </a:rPr>
              <a:t>End while;</a:t>
            </a:r>
          </a:p>
          <a:p>
            <a:pPr marL="514350" lvl="0" indent="-514350">
              <a:buFont typeface="+mj-lt"/>
              <a:buAutoNum type="arabicPeriod"/>
            </a:pPr>
            <a:r>
              <a:rPr lang="en-US" sz="1600" dirty="0" smtClean="0">
                <a:cs typeface="Arial" pitchFamily="34" charset="0"/>
              </a:rPr>
              <a:t>If Solution(S) then </a:t>
            </a:r>
          </a:p>
          <a:p>
            <a:pPr marL="514350" lvl="0" indent="-514350">
              <a:buFont typeface="+mj-lt"/>
              <a:buAutoNum type="arabicPeriod"/>
            </a:pPr>
            <a:r>
              <a:rPr lang="en-US" sz="1600" dirty="0" smtClean="0">
                <a:cs typeface="Arial" pitchFamily="34" charset="0"/>
              </a:rPr>
              <a:t>return(S);</a:t>
            </a:r>
          </a:p>
          <a:p>
            <a:pPr marL="514350" lvl="0" indent="-514350">
              <a:buFont typeface="+mj-lt"/>
              <a:buAutoNum type="arabicPeriod"/>
            </a:pPr>
            <a:r>
              <a:rPr lang="en-US" sz="1600" dirty="0" smtClean="0">
                <a:cs typeface="Arial" pitchFamily="34" charset="0"/>
              </a:rPr>
              <a:t>Else</a:t>
            </a:r>
          </a:p>
          <a:p>
            <a:pPr marL="514350" lvl="0" indent="-514350">
              <a:buFont typeface="+mj-lt"/>
              <a:buAutoNum type="arabicPeriod"/>
            </a:pPr>
            <a:r>
              <a:rPr lang="en-US" sz="1600" dirty="0" smtClean="0">
                <a:cs typeface="Arial" pitchFamily="34" charset="0"/>
              </a:rPr>
              <a:t>return (“ No Solution”);</a:t>
            </a:r>
          </a:p>
          <a:p>
            <a:pPr marL="514350" lvl="0" indent="-514350">
              <a:buFont typeface="+mj-lt"/>
              <a:buAutoNum type="arabicPeriod"/>
            </a:pPr>
            <a:r>
              <a:rPr lang="en-US" sz="1600" dirty="0" smtClean="0">
                <a:cs typeface="Arial" pitchFamily="34" charset="0"/>
              </a:rPr>
              <a:t>End if;</a:t>
            </a:r>
          </a:p>
          <a:p>
            <a:pPr marL="514350" lvl="0" indent="-514350">
              <a:buFont typeface="+mj-lt"/>
              <a:buAutoNum type="arabicPeriod"/>
            </a:pPr>
            <a:r>
              <a:rPr lang="en-US" sz="1600" dirty="0" smtClean="0">
                <a:cs typeface="Arial" pitchFamily="34" charset="0"/>
              </a:rPr>
              <a:t>End greedy;</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Method with SUBSET Paradigm</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29</a:t>
            </a:fld>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smtClean="0"/>
              <a:t>Algorithm GREEDY(a, n)</a:t>
            </a:r>
            <a:endParaRPr lang="en-US" dirty="0" smtClean="0"/>
          </a:p>
          <a:p>
            <a:pPr algn="just"/>
            <a:r>
              <a:rPr lang="en-US" dirty="0" smtClean="0"/>
              <a:t>This algorithm is based on the selection of next feasible component for a solution by using a selection function SELECT() from the remaining list of candidates</a:t>
            </a:r>
          </a:p>
          <a:p>
            <a:r>
              <a:rPr lang="en-US" dirty="0" smtClean="0"/>
              <a:t>a[1:n] contains n inputs representing candidate set C</a:t>
            </a:r>
          </a:p>
          <a:p>
            <a:endParaRPr lang="en-US" dirty="0" smtClean="0"/>
          </a:p>
          <a:p>
            <a:pPr marL="514350" lvl="0" indent="-514350">
              <a:buFont typeface="+mj-lt"/>
              <a:buAutoNum type="arabicPeriod"/>
            </a:pPr>
            <a:r>
              <a:rPr lang="en-US" dirty="0" smtClean="0"/>
              <a:t>S = </a:t>
            </a:r>
            <a:r>
              <a:rPr lang="en-US" dirty="0" smtClean="0">
                <a:sym typeface="Symbol"/>
              </a:rPr>
              <a:t></a:t>
            </a:r>
            <a:r>
              <a:rPr lang="en-US" dirty="0" smtClean="0"/>
              <a:t>; //Initializing the solution //</a:t>
            </a:r>
          </a:p>
          <a:p>
            <a:pPr marL="514350" lvl="0" indent="-514350">
              <a:buFont typeface="+mj-lt"/>
              <a:buAutoNum type="arabicPeriod"/>
            </a:pPr>
            <a:r>
              <a:rPr lang="en-US" dirty="0" smtClean="0"/>
              <a:t>for </a:t>
            </a:r>
            <a:r>
              <a:rPr lang="en-US" dirty="0" err="1" smtClean="0"/>
              <a:t>i</a:t>
            </a:r>
            <a:r>
              <a:rPr lang="en-US" dirty="0" smtClean="0"/>
              <a:t>=1 to n  do</a:t>
            </a:r>
          </a:p>
          <a:p>
            <a:pPr marL="514350" lvl="0" indent="-514350">
              <a:buFont typeface="+mj-lt"/>
              <a:buAutoNum type="arabicPeriod"/>
            </a:pPr>
            <a:r>
              <a:rPr lang="en-US" dirty="0" smtClean="0"/>
              <a:t>{</a:t>
            </a:r>
          </a:p>
          <a:p>
            <a:pPr marL="514350" lvl="0" indent="-514350">
              <a:buFont typeface="+mj-lt"/>
              <a:buAutoNum type="arabicPeriod"/>
            </a:pPr>
            <a:r>
              <a:rPr lang="en-US" dirty="0" smtClean="0"/>
              <a:t>x := SELECT(a);</a:t>
            </a:r>
          </a:p>
          <a:p>
            <a:pPr marL="514350" lvl="0" indent="-514350">
              <a:buFont typeface="+mj-lt"/>
              <a:buAutoNum type="arabicPeriod"/>
            </a:pPr>
            <a:r>
              <a:rPr lang="en-US" dirty="0" smtClean="0"/>
              <a:t>if  FEASIBLE (S, x) then</a:t>
            </a:r>
          </a:p>
          <a:p>
            <a:pPr marL="514350" lvl="0" indent="-514350">
              <a:buFont typeface="+mj-lt"/>
              <a:buAutoNum type="arabicPeriod"/>
            </a:pPr>
            <a:r>
              <a:rPr lang="en-US" dirty="0" smtClean="0"/>
              <a:t>S := S </a:t>
            </a:r>
            <a:r>
              <a:rPr lang="en-US" dirty="0" smtClean="0">
                <a:sym typeface="Symbol"/>
              </a:rPr>
              <a:t></a:t>
            </a:r>
            <a:r>
              <a:rPr lang="en-US" dirty="0" smtClean="0"/>
              <a:t> { x };</a:t>
            </a:r>
          </a:p>
          <a:p>
            <a:pPr marL="514350" lvl="0" indent="-514350">
              <a:buFont typeface="+mj-lt"/>
              <a:buAutoNum type="arabicPeriod"/>
            </a:pPr>
            <a:r>
              <a:rPr lang="en-US" dirty="0" smtClean="0"/>
              <a:t>}</a:t>
            </a:r>
          </a:p>
          <a:p>
            <a:pPr marL="514350" lvl="0" indent="-514350">
              <a:buFont typeface="+mj-lt"/>
              <a:buAutoNum type="arabicPeriod"/>
            </a:pPr>
            <a:r>
              <a:rPr lang="en-US" dirty="0" smtClean="0"/>
              <a:t>Return S;</a:t>
            </a:r>
          </a:p>
          <a:p>
            <a:pPr marL="514350" lvl="0" indent="-514350">
              <a:buFont typeface="+mj-lt"/>
              <a:buAutoNum type="arabicPeriod"/>
            </a:pPr>
            <a:r>
              <a:rPr lang="en-US" dirty="0" smtClean="0"/>
              <a:t>End greedy;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304800"/>
            <a:ext cx="8839200" cy="838200"/>
          </a:xfrm>
        </p:spPr>
        <p:txBody>
          <a:bodyPr/>
          <a:lstStyle/>
          <a:p>
            <a:r>
              <a:rPr lang="en-US" dirty="0"/>
              <a:t>Optimization Problems</a:t>
            </a:r>
          </a:p>
        </p:txBody>
      </p:sp>
      <p:graphicFrame>
        <p:nvGraphicFramePr>
          <p:cNvPr id="6" name="Diagram 5"/>
          <p:cNvGraphicFramePr/>
          <p:nvPr/>
        </p:nvGraphicFramePr>
        <p:xfrm>
          <a:off x="609600" y="1600200"/>
          <a:ext cx="8001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9315014-363E-4087-8F9D-3041AE14F14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Method with ODERING Paradigm</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30</a:t>
            </a:fld>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smtClean="0"/>
              <a:t>Algorithm GREEDY(a, n)</a:t>
            </a:r>
            <a:endParaRPr lang="en-US" dirty="0" smtClean="0"/>
          </a:p>
          <a:p>
            <a:pPr lvl="0" algn="just"/>
            <a:r>
              <a:rPr lang="en-US" sz="2200" dirty="0" smtClean="0"/>
              <a:t>This algorithm is based on the selection of next feasible component for a solution by using the order from the a[1:n]</a:t>
            </a:r>
          </a:p>
          <a:p>
            <a:pPr lvl="0" algn="just"/>
            <a:r>
              <a:rPr lang="en-US" sz="2200" dirty="0" smtClean="0"/>
              <a:t>a[1:n] contains n inputs in some order based upon the requirement by objective function</a:t>
            </a:r>
          </a:p>
          <a:p>
            <a:pPr marL="514350" lvl="0" indent="-514350">
              <a:buFont typeface="+mj-lt"/>
              <a:buAutoNum type="arabicPeriod"/>
            </a:pPr>
            <a:r>
              <a:rPr lang="en-US" dirty="0" smtClean="0"/>
              <a:t>S = </a:t>
            </a:r>
            <a:r>
              <a:rPr lang="en-US" dirty="0" smtClean="0">
                <a:sym typeface="Symbol"/>
              </a:rPr>
              <a:t></a:t>
            </a:r>
            <a:r>
              <a:rPr lang="en-US" dirty="0" smtClean="0"/>
              <a:t>; //Initializing the solution //</a:t>
            </a:r>
          </a:p>
          <a:p>
            <a:pPr marL="514350" lvl="0" indent="-514350">
              <a:buFont typeface="+mj-lt"/>
              <a:buAutoNum type="arabicPeriod"/>
            </a:pPr>
            <a:r>
              <a:rPr lang="en-US" dirty="0" smtClean="0"/>
              <a:t>for </a:t>
            </a:r>
            <a:r>
              <a:rPr lang="en-US" dirty="0" err="1" smtClean="0"/>
              <a:t>i</a:t>
            </a:r>
            <a:r>
              <a:rPr lang="en-US" dirty="0" smtClean="0"/>
              <a:t>=1 to n  do</a:t>
            </a:r>
          </a:p>
          <a:p>
            <a:pPr marL="514350" lvl="0" indent="-514350">
              <a:buFont typeface="+mj-lt"/>
              <a:buAutoNum type="arabicPeriod"/>
            </a:pPr>
            <a:r>
              <a:rPr lang="en-US" dirty="0" smtClean="0"/>
              <a:t>{</a:t>
            </a:r>
          </a:p>
          <a:p>
            <a:pPr marL="514350" lvl="0" indent="-514350">
              <a:buFont typeface="+mj-lt"/>
              <a:buAutoNum type="arabicPeriod"/>
            </a:pPr>
            <a:r>
              <a:rPr lang="en-US" dirty="0" smtClean="0"/>
              <a:t>if  FEASIBLE (S, </a:t>
            </a:r>
            <a:r>
              <a:rPr lang="en-US" dirty="0" err="1" smtClean="0"/>
              <a:t>a</a:t>
            </a:r>
            <a:r>
              <a:rPr lang="en-US" baseline="-25000" dirty="0" err="1" smtClean="0"/>
              <a:t>i</a:t>
            </a:r>
            <a:r>
              <a:rPr lang="en-US" dirty="0" smtClean="0"/>
              <a:t>) then</a:t>
            </a:r>
          </a:p>
          <a:p>
            <a:pPr marL="514350" lvl="0" indent="-514350">
              <a:buFont typeface="+mj-lt"/>
              <a:buAutoNum type="arabicPeriod"/>
            </a:pPr>
            <a:r>
              <a:rPr lang="en-US" dirty="0" smtClean="0"/>
              <a:t>S := S </a:t>
            </a:r>
            <a:r>
              <a:rPr lang="en-US" dirty="0" smtClean="0">
                <a:sym typeface="Symbol"/>
              </a:rPr>
              <a:t></a:t>
            </a:r>
            <a:r>
              <a:rPr lang="en-US" dirty="0" smtClean="0"/>
              <a:t> { </a:t>
            </a:r>
            <a:r>
              <a:rPr lang="en-US" dirty="0" err="1" smtClean="0"/>
              <a:t>a</a:t>
            </a:r>
            <a:r>
              <a:rPr lang="en-US" baseline="-25000" dirty="0" err="1" smtClean="0"/>
              <a:t>i</a:t>
            </a:r>
            <a:r>
              <a:rPr lang="en-US" dirty="0" smtClean="0"/>
              <a:t>};</a:t>
            </a:r>
          </a:p>
          <a:p>
            <a:pPr marL="514350" lvl="0" indent="-514350">
              <a:buFont typeface="+mj-lt"/>
              <a:buAutoNum type="arabicPeriod"/>
            </a:pPr>
            <a:r>
              <a:rPr lang="en-US" dirty="0" smtClean="0"/>
              <a:t>}</a:t>
            </a:r>
          </a:p>
          <a:p>
            <a:pPr marL="514350" lvl="0" indent="-514350">
              <a:buFont typeface="+mj-lt"/>
              <a:buAutoNum type="arabicPeriod"/>
            </a:pPr>
            <a:r>
              <a:rPr lang="en-US" dirty="0" smtClean="0"/>
              <a:t>Return S;</a:t>
            </a:r>
          </a:p>
          <a:p>
            <a:pPr marL="514350" lvl="0" indent="-514350">
              <a:buFont typeface="+mj-lt"/>
              <a:buAutoNum type="arabicPeriod"/>
            </a:pPr>
            <a:r>
              <a:rPr lang="en-US" dirty="0" smtClean="0"/>
              <a:t>End greedy;</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Paradigm</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31</a:t>
            </a:fld>
            <a:endParaRPr lang="en-US" dirty="0"/>
          </a:p>
        </p:txBody>
      </p:sp>
      <p:sp>
        <p:nvSpPr>
          <p:cNvPr id="5" name="Content Placeholder 4"/>
          <p:cNvSpPr>
            <a:spLocks noGrp="1"/>
          </p:cNvSpPr>
          <p:nvPr>
            <p:ph sz="quarter" idx="1"/>
          </p:nvPr>
        </p:nvSpPr>
        <p:spPr/>
        <p:txBody>
          <a:bodyPr>
            <a:normAutofit fontScale="85000" lnSpcReduction="20000"/>
          </a:bodyPr>
          <a:lstStyle/>
          <a:p>
            <a:pPr lvl="0" algn="just"/>
            <a:r>
              <a:rPr lang="en-US" dirty="0" smtClean="0"/>
              <a:t>At every step choose the best candidates remaining</a:t>
            </a:r>
          </a:p>
          <a:p>
            <a:pPr algn="just">
              <a:buNone/>
            </a:pPr>
            <a:r>
              <a:rPr lang="en-US" dirty="0" smtClean="0"/>
              <a:t> </a:t>
            </a:r>
          </a:p>
          <a:p>
            <a:pPr lvl="0" algn="just"/>
            <a:r>
              <a:rPr lang="en-US" dirty="0" smtClean="0"/>
              <a:t>While solving a problem, Heap structure to be preferred so that, for all x </a:t>
            </a:r>
            <a:r>
              <a:rPr lang="en-US" dirty="0" smtClean="0">
                <a:sym typeface="Symbol"/>
              </a:rPr>
              <a:t></a:t>
            </a:r>
            <a:r>
              <a:rPr lang="en-US" dirty="0" smtClean="0"/>
              <a:t> </a:t>
            </a:r>
            <a:r>
              <a:rPr lang="en-US" dirty="0" err="1" smtClean="0"/>
              <a:t>C,can</a:t>
            </a:r>
            <a:r>
              <a:rPr lang="en-US" dirty="0" smtClean="0"/>
              <a:t> be arranged so that the selection process will be O(1).</a:t>
            </a:r>
          </a:p>
          <a:p>
            <a:pPr algn="just">
              <a:buNone/>
            </a:pPr>
            <a:r>
              <a:rPr lang="en-US" dirty="0" smtClean="0"/>
              <a:t> </a:t>
            </a:r>
          </a:p>
          <a:p>
            <a:pPr lvl="0" algn="just"/>
            <a:r>
              <a:rPr lang="en-US" dirty="0" smtClean="0"/>
              <a:t>A greedy algorithm builds solution to a problem in steps.</a:t>
            </a:r>
          </a:p>
          <a:p>
            <a:pPr algn="just">
              <a:buNone/>
            </a:pPr>
            <a:r>
              <a:rPr lang="en-US" dirty="0" smtClean="0"/>
              <a:t> </a:t>
            </a:r>
          </a:p>
          <a:p>
            <a:pPr lvl="0" algn="just"/>
            <a:r>
              <a:rPr lang="en-US" dirty="0" smtClean="0"/>
              <a:t>At each step best available remaining candidates are selected.</a:t>
            </a:r>
          </a:p>
          <a:p>
            <a:pPr algn="just">
              <a:buNone/>
            </a:pPr>
            <a:r>
              <a:rPr lang="en-US" dirty="0" smtClean="0"/>
              <a:t> </a:t>
            </a:r>
          </a:p>
          <a:p>
            <a:pPr lvl="0" algn="just"/>
            <a:r>
              <a:rPr lang="en-US" dirty="0" smtClean="0"/>
              <a:t>A greedy algorithm may or may not be optimal. If it is not optimal it is sometimes close to the optimal and so yields a solution that in many applications is good enough.</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b="1" dirty="0" smtClean="0">
                <a:solidFill>
                  <a:srgbClr val="FF0000"/>
                </a:solidFill>
              </a:rPr>
              <a:t>Thank you</a:t>
            </a:r>
            <a:endParaRPr lang="en-US" sz="5400" b="1" dirty="0">
              <a:solidFill>
                <a:srgbClr val="FF0000"/>
              </a:solidFill>
            </a:endParaRPr>
          </a:p>
        </p:txBody>
      </p:sp>
      <p:sp>
        <p:nvSpPr>
          <p:cNvPr id="4" name="Slide Number Placeholder 3"/>
          <p:cNvSpPr>
            <a:spLocks noGrp="1"/>
          </p:cNvSpPr>
          <p:nvPr>
            <p:ph type="sldNum" sz="quarter" idx="12"/>
          </p:nvPr>
        </p:nvSpPr>
        <p:spPr/>
        <p:txBody>
          <a:bodyPr/>
          <a:lstStyle/>
          <a:p>
            <a:fld id="{A9315014-363E-4087-8F9D-3041AE14F145}" type="slidenum">
              <a:rPr lang="en-US" smtClean="0"/>
              <a:pPr/>
              <a:t>32</a:t>
            </a:fld>
            <a:endParaRPr lang="en-US" dirty="0"/>
          </a:p>
        </p:txBody>
      </p:sp>
      <p:pic>
        <p:nvPicPr>
          <p:cNvPr id="7" name="Picture 6" descr="CS.jpg"/>
          <p:cNvPicPr>
            <a:picLocks noChangeAspect="1"/>
          </p:cNvPicPr>
          <p:nvPr/>
        </p:nvPicPr>
        <p:blipFill>
          <a:blip r:embed="rId2"/>
          <a:stretch>
            <a:fillRect/>
          </a:stretch>
        </p:blipFill>
        <p:spPr>
          <a:xfrm>
            <a:off x="3657600" y="1219200"/>
            <a:ext cx="4826346" cy="42568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2532" name="Rectangle 4"/>
          <p:cNvSpPr>
            <a:spLocks noGrp="1" noChangeArrowheads="1"/>
          </p:cNvSpPr>
          <p:nvPr>
            <p:ph type="title"/>
          </p:nvPr>
        </p:nvSpPr>
        <p:spPr>
          <a:noFill/>
          <a:ln/>
        </p:spPr>
        <p:txBody>
          <a:bodyPr lIns="90488" tIns="44450" rIns="90488" bIns="44450"/>
          <a:lstStyle/>
          <a:p>
            <a:r>
              <a:rPr lang="en-US"/>
              <a:t>Greedy algorithms</a:t>
            </a:r>
          </a:p>
        </p:txBody>
      </p:sp>
      <p:graphicFrame>
        <p:nvGraphicFramePr>
          <p:cNvPr id="8" name="Diagram 7"/>
          <p:cNvGraphicFramePr/>
          <p:nvPr/>
        </p:nvGraphicFramePr>
        <p:xfrm>
          <a:off x="685800" y="1295400"/>
          <a:ext cx="77724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9315014-363E-4087-8F9D-3041AE14F145}" type="slidenum">
              <a:rPr lang="en-US" smtClean="0"/>
              <a:pPr/>
              <a:t>4</a:t>
            </a:fld>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45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4580" name="Rectangle 4"/>
          <p:cNvSpPr>
            <a:spLocks noGrp="1" noChangeArrowheads="1"/>
          </p:cNvSpPr>
          <p:nvPr>
            <p:ph type="title"/>
          </p:nvPr>
        </p:nvSpPr>
        <p:spPr>
          <a:noFill/>
          <a:ln/>
        </p:spPr>
        <p:txBody>
          <a:bodyPr lIns="90488" tIns="44450" rIns="90488" bIns="44450"/>
          <a:lstStyle/>
          <a:p>
            <a:r>
              <a:rPr lang="en-US" dirty="0"/>
              <a:t>Example: Counting money</a:t>
            </a:r>
          </a:p>
        </p:txBody>
      </p:sp>
      <p:sp>
        <p:nvSpPr>
          <p:cNvPr id="24581" name="Rectangle 5"/>
          <p:cNvSpPr>
            <a:spLocks noGrp="1" noChangeArrowheads="1"/>
          </p:cNvSpPr>
          <p:nvPr>
            <p:ph type="body" idx="1"/>
          </p:nvPr>
        </p:nvSpPr>
        <p:spPr>
          <a:xfrm>
            <a:off x="685800" y="1524000"/>
            <a:ext cx="8001000" cy="5334000"/>
          </a:xfrm>
          <a:noFill/>
          <a:ln/>
        </p:spPr>
        <p:txBody>
          <a:bodyPr lIns="90488" tIns="44450" rIns="90488" bIns="44450"/>
          <a:lstStyle/>
          <a:p>
            <a:pPr algn="just"/>
            <a:r>
              <a:rPr lang="en-US" sz="2400" dirty="0"/>
              <a:t>Suppose you want to count out a certain amount of money, using the fewest possible </a:t>
            </a:r>
            <a:r>
              <a:rPr lang="en-US" sz="2400" dirty="0" smtClean="0"/>
              <a:t> </a:t>
            </a:r>
            <a:r>
              <a:rPr lang="en-US" sz="2400" dirty="0"/>
              <a:t>coins</a:t>
            </a:r>
          </a:p>
          <a:p>
            <a:pPr algn="just"/>
            <a:r>
              <a:rPr lang="en-US" sz="2400" dirty="0"/>
              <a:t>A greedy algorithm would do this would be:</a:t>
            </a:r>
            <a:br>
              <a:rPr lang="en-US" sz="2400" dirty="0"/>
            </a:br>
            <a:r>
              <a:rPr lang="en-US" sz="2400" dirty="0"/>
              <a:t>At each step, take the largest possible </a:t>
            </a:r>
            <a:r>
              <a:rPr lang="en-US" sz="2400" dirty="0" smtClean="0"/>
              <a:t> </a:t>
            </a:r>
            <a:r>
              <a:rPr lang="en-US" sz="2400" dirty="0"/>
              <a:t>coin that does not overshoot</a:t>
            </a:r>
          </a:p>
          <a:p>
            <a:pPr lvl="1"/>
            <a:r>
              <a:rPr lang="en-US" sz="2000" dirty="0"/>
              <a:t>Example: To make </a:t>
            </a:r>
            <a:r>
              <a:rPr lang="en-US" sz="2000" dirty="0" smtClean="0"/>
              <a:t>Rs6.50, </a:t>
            </a:r>
            <a:r>
              <a:rPr lang="en-US" sz="2000" dirty="0"/>
              <a:t>you can choose:</a:t>
            </a:r>
          </a:p>
          <a:p>
            <a:pPr lvl="2"/>
            <a:r>
              <a:rPr lang="en-US" sz="2000" dirty="0"/>
              <a:t>a </a:t>
            </a:r>
            <a:r>
              <a:rPr lang="en-US" sz="2000" dirty="0" smtClean="0"/>
              <a:t>Rs. 5 coin</a:t>
            </a:r>
            <a:endParaRPr lang="en-US" sz="2000" dirty="0"/>
          </a:p>
          <a:p>
            <a:pPr lvl="2"/>
            <a:r>
              <a:rPr lang="en-US" sz="2000" dirty="0"/>
              <a:t>a </a:t>
            </a:r>
            <a:r>
              <a:rPr lang="en-US" sz="2000" dirty="0" smtClean="0"/>
              <a:t>Rs. 1 coin , </a:t>
            </a:r>
            <a:r>
              <a:rPr lang="en-US" sz="2000" dirty="0"/>
              <a:t>to make </a:t>
            </a:r>
            <a:r>
              <a:rPr lang="en-US" sz="2000" dirty="0" smtClean="0"/>
              <a:t>Rs. 6</a:t>
            </a:r>
            <a:endParaRPr lang="en-US" sz="2000" dirty="0"/>
          </a:p>
          <a:p>
            <a:pPr lvl="2"/>
            <a:r>
              <a:rPr lang="en-US" sz="2000" dirty="0"/>
              <a:t>a </a:t>
            </a:r>
            <a:r>
              <a:rPr lang="en-US" sz="2000" dirty="0" smtClean="0"/>
              <a:t> 50 paisa coin</a:t>
            </a:r>
            <a:r>
              <a:rPr lang="en-US" sz="2000" dirty="0"/>
              <a:t>, to make </a:t>
            </a:r>
            <a:r>
              <a:rPr lang="en-US" sz="2000" dirty="0" smtClean="0"/>
              <a:t> Rs.6.50</a:t>
            </a:r>
            <a:endParaRPr lang="en-US" sz="2000" dirty="0"/>
          </a:p>
          <a:p>
            <a:pPr algn="just"/>
            <a:r>
              <a:rPr lang="en-US" sz="2000" b="1" dirty="0" smtClean="0">
                <a:solidFill>
                  <a:srgbClr val="7030A0"/>
                </a:solidFill>
              </a:rPr>
              <a:t>For INDIAN  </a:t>
            </a:r>
            <a:r>
              <a:rPr lang="en-US" sz="2000" b="1" dirty="0">
                <a:solidFill>
                  <a:srgbClr val="7030A0"/>
                </a:solidFill>
              </a:rPr>
              <a:t>money, the greedy algorithm always gives the optimum solution</a:t>
            </a:r>
          </a:p>
        </p:txBody>
      </p:sp>
      <p:sp>
        <p:nvSpPr>
          <p:cNvPr id="6" name="Slide Number Placeholder 5"/>
          <p:cNvSpPr>
            <a:spLocks noGrp="1"/>
          </p:cNvSpPr>
          <p:nvPr>
            <p:ph type="sldNum" sz="quarter" idx="12"/>
          </p:nvPr>
        </p:nvSpPr>
        <p:spPr/>
        <p:txBody>
          <a:bodyPr/>
          <a:lstStyle/>
          <a:p>
            <a:fld id="{A9315014-363E-4087-8F9D-3041AE14F145}" type="slidenum">
              <a:rPr lang="en-US" smtClean="0"/>
              <a:pPr/>
              <a:t>5</a:t>
            </a:fld>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4" name="Slide Number Placeholder 3"/>
          <p:cNvSpPr>
            <a:spLocks noGrp="1"/>
          </p:cNvSpPr>
          <p:nvPr>
            <p:ph type="sldNum" sz="quarter" idx="12"/>
          </p:nvPr>
        </p:nvSpPr>
        <p:spPr/>
        <p:txBody>
          <a:bodyPr/>
          <a:lstStyle/>
          <a:p>
            <a:fld id="{A9315014-363E-4087-8F9D-3041AE14F145}" type="slidenum">
              <a:rPr lang="en-US" smtClean="0"/>
              <a:pPr/>
              <a:t>6</a:t>
            </a:fld>
            <a:endParaRPr lang="en-US" dirty="0"/>
          </a:p>
        </p:txBody>
      </p:sp>
      <p:sp>
        <p:nvSpPr>
          <p:cNvPr id="5" name="Content Placeholder 4"/>
          <p:cNvSpPr>
            <a:spLocks noGrp="1"/>
          </p:cNvSpPr>
          <p:nvPr>
            <p:ph sz="quarter" idx="1"/>
          </p:nvPr>
        </p:nvSpPr>
        <p:spPr/>
        <p:txBody>
          <a:bodyPr/>
          <a:lstStyle/>
          <a:p>
            <a:pPr algn="just"/>
            <a:r>
              <a:rPr lang="en-US" dirty="0" smtClean="0"/>
              <a:t>A </a:t>
            </a:r>
            <a:r>
              <a:rPr lang="en-US" i="1" dirty="0" smtClean="0"/>
              <a:t>spanning tree</a:t>
            </a:r>
            <a:r>
              <a:rPr lang="en-US" dirty="0" smtClean="0"/>
              <a:t> of a graph is just a sub-graph that contains all the vertices and is a tree.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p:cNvSpPr>
            <a:spLocks noGrp="1" noChangeArrowheads="1"/>
          </p:cNvSpPr>
          <p:nvPr>
            <p:ph type="title"/>
            <p:custDataLst>
              <p:tags r:id="rId1"/>
            </p:custDataLst>
          </p:nvPr>
        </p:nvSpPr>
        <p:spPr/>
        <p:txBody>
          <a:bodyPr/>
          <a:lstStyle/>
          <a:p>
            <a:r>
              <a:rPr lang="en-US" dirty="0" smtClean="0">
                <a:sym typeface="Symbol" pitchFamily="18" charset="2"/>
              </a:rPr>
              <a:t>Example: </a:t>
            </a:r>
            <a:r>
              <a:rPr lang="en-US" sz="2400" dirty="0" smtClean="0">
                <a:sym typeface="Symbol" pitchFamily="18" charset="2"/>
              </a:rPr>
              <a:t>Minimum </a:t>
            </a:r>
            <a:r>
              <a:rPr lang="en-US" sz="2400" dirty="0">
                <a:sym typeface="Symbol" pitchFamily="18" charset="2"/>
              </a:rPr>
              <a:t>Spanning Tree</a:t>
            </a:r>
          </a:p>
        </p:txBody>
      </p:sp>
      <p:sp>
        <p:nvSpPr>
          <p:cNvPr id="1463299" name="Rectangle 3"/>
          <p:cNvSpPr>
            <a:spLocks noGrp="1" noChangeArrowheads="1"/>
          </p:cNvSpPr>
          <p:nvPr>
            <p:ph type="body" idx="1"/>
            <p:custDataLst>
              <p:tags r:id="rId2"/>
            </p:custDataLst>
          </p:nvPr>
        </p:nvSpPr>
        <p:spPr/>
        <p:txBody>
          <a:bodyPr/>
          <a:lstStyle/>
          <a:p>
            <a:pPr algn="just"/>
            <a:r>
              <a:rPr lang="en-US" dirty="0">
                <a:sym typeface="Symbol" pitchFamily="18" charset="2"/>
              </a:rPr>
              <a:t>Problem: given a connected, undirected, weighted graph, find a </a:t>
            </a:r>
            <a:r>
              <a:rPr lang="en-US" i="1" dirty="0">
                <a:solidFill>
                  <a:schemeClr val="tx2"/>
                </a:solidFill>
                <a:sym typeface="Symbol" pitchFamily="18" charset="2"/>
              </a:rPr>
              <a:t>spanning tree</a:t>
            </a:r>
            <a:r>
              <a:rPr lang="en-US" dirty="0">
                <a:sym typeface="Symbol" pitchFamily="18" charset="2"/>
              </a:rPr>
              <a:t> using edges that minimize the total weight</a:t>
            </a:r>
          </a:p>
        </p:txBody>
      </p:sp>
      <p:sp>
        <p:nvSpPr>
          <p:cNvPr id="1463306" name="Oval 10"/>
          <p:cNvSpPr>
            <a:spLocks noChangeArrowheads="1"/>
          </p:cNvSpPr>
          <p:nvPr>
            <p:custDataLst>
              <p:tags r:id="rId3"/>
            </p:custDataLst>
          </p:nvPr>
        </p:nvSpPr>
        <p:spPr bwMode="auto">
          <a:xfrm>
            <a:off x="3200400" y="54102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grpSp>
        <p:nvGrpSpPr>
          <p:cNvPr id="37" name="Group 36"/>
          <p:cNvGrpSpPr/>
          <p:nvPr/>
        </p:nvGrpSpPr>
        <p:grpSpPr>
          <a:xfrm>
            <a:off x="1524000" y="2286000"/>
            <a:ext cx="6381750" cy="3394075"/>
            <a:chOff x="1466850" y="2971800"/>
            <a:chExt cx="6381750" cy="3394075"/>
          </a:xfrm>
        </p:grpSpPr>
        <p:sp>
          <p:nvSpPr>
            <p:cNvPr id="1463300" name="Oval 4"/>
            <p:cNvSpPr>
              <a:spLocks noChangeArrowheads="1"/>
            </p:cNvSpPr>
            <p:nvPr>
              <p:custDataLst>
                <p:tags r:id="rId4"/>
              </p:custDataLst>
            </p:nvPr>
          </p:nvSpPr>
          <p:spPr bwMode="auto">
            <a:xfrm>
              <a:off x="1600200" y="38100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1463301" name="Oval 5"/>
            <p:cNvSpPr>
              <a:spLocks noChangeArrowheads="1"/>
            </p:cNvSpPr>
            <p:nvPr>
              <p:custDataLst>
                <p:tags r:id="rId5"/>
              </p:custDataLst>
            </p:nvPr>
          </p:nvSpPr>
          <p:spPr bwMode="auto">
            <a:xfrm>
              <a:off x="4648200" y="38100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1463302" name="Oval 6"/>
            <p:cNvSpPr>
              <a:spLocks noChangeArrowheads="1"/>
            </p:cNvSpPr>
            <p:nvPr>
              <p:custDataLst>
                <p:tags r:id="rId6"/>
              </p:custDataLst>
            </p:nvPr>
          </p:nvSpPr>
          <p:spPr bwMode="auto">
            <a:xfrm>
              <a:off x="7315200" y="38100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1463303" name="Oval 7"/>
            <p:cNvSpPr>
              <a:spLocks noChangeArrowheads="1"/>
            </p:cNvSpPr>
            <p:nvPr>
              <p:custDataLst>
                <p:tags r:id="rId7"/>
              </p:custDataLst>
            </p:nvPr>
          </p:nvSpPr>
          <p:spPr bwMode="auto">
            <a:xfrm>
              <a:off x="1600200" y="54102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1463304" name="Oval 8"/>
            <p:cNvSpPr>
              <a:spLocks noChangeArrowheads="1"/>
            </p:cNvSpPr>
            <p:nvPr>
              <p:custDataLst>
                <p:tags r:id="rId8"/>
              </p:custDataLst>
            </p:nvPr>
          </p:nvSpPr>
          <p:spPr bwMode="auto">
            <a:xfrm>
              <a:off x="4648200" y="54102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1463305" name="Oval 9"/>
            <p:cNvSpPr>
              <a:spLocks noChangeArrowheads="1"/>
            </p:cNvSpPr>
            <p:nvPr>
              <p:custDataLst>
                <p:tags r:id="rId9"/>
              </p:custDataLst>
            </p:nvPr>
          </p:nvSpPr>
          <p:spPr bwMode="auto">
            <a:xfrm>
              <a:off x="7315200" y="54102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1463307" name="Oval 11"/>
            <p:cNvSpPr>
              <a:spLocks noChangeArrowheads="1"/>
            </p:cNvSpPr>
            <p:nvPr>
              <p:custDataLst>
                <p:tags r:id="rId10"/>
              </p:custDataLst>
            </p:nvPr>
          </p:nvSpPr>
          <p:spPr bwMode="auto">
            <a:xfrm>
              <a:off x="3200400" y="2971800"/>
              <a:ext cx="533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cxnSp>
          <p:nvCxnSpPr>
            <p:cNvPr id="1463308" name="AutoShape 12"/>
            <p:cNvCxnSpPr>
              <a:cxnSpLocks noChangeShapeType="1"/>
              <a:stCxn id="1463307" idx="5"/>
              <a:endCxn id="1463301" idx="1"/>
            </p:cNvCxnSpPr>
            <p:nvPr>
              <p:custDataLst>
                <p:tags r:id="rId11"/>
              </p:custDataLst>
            </p:nvPr>
          </p:nvCxnSpPr>
          <p:spPr bwMode="auto">
            <a:xfrm rot="16200000" flipH="1">
              <a:off x="3960485" y="3122285"/>
              <a:ext cx="461030" cy="1070630"/>
            </a:xfrm>
            <a:prstGeom prst="straightConnector1">
              <a:avLst/>
            </a:prstGeom>
            <a:noFill/>
            <a:ln w="38100">
              <a:solidFill>
                <a:schemeClr val="tx1"/>
              </a:solidFill>
              <a:round/>
              <a:headEnd/>
              <a:tailEnd/>
            </a:ln>
            <a:effectLst/>
          </p:spPr>
        </p:cxnSp>
        <p:cxnSp>
          <p:nvCxnSpPr>
            <p:cNvPr id="1463309" name="AutoShape 13"/>
            <p:cNvCxnSpPr>
              <a:cxnSpLocks noChangeShapeType="1"/>
              <a:stCxn id="1463307" idx="3"/>
              <a:endCxn id="1463300" idx="7"/>
            </p:cNvCxnSpPr>
            <p:nvPr>
              <p:custDataLst>
                <p:tags r:id="rId12"/>
              </p:custDataLst>
            </p:nvPr>
          </p:nvCxnSpPr>
          <p:spPr bwMode="auto">
            <a:xfrm rot="5400000">
              <a:off x="2436485" y="3046085"/>
              <a:ext cx="461030" cy="1223030"/>
            </a:xfrm>
            <a:prstGeom prst="straightConnector1">
              <a:avLst/>
            </a:prstGeom>
            <a:noFill/>
            <a:ln w="38100">
              <a:solidFill>
                <a:schemeClr val="tx1"/>
              </a:solidFill>
              <a:round/>
              <a:headEnd/>
              <a:tailEnd/>
            </a:ln>
            <a:effectLst/>
          </p:spPr>
        </p:cxnSp>
        <p:cxnSp>
          <p:nvCxnSpPr>
            <p:cNvPr id="1463310" name="AutoShape 14"/>
            <p:cNvCxnSpPr>
              <a:cxnSpLocks noChangeShapeType="1"/>
              <a:stCxn id="1463300" idx="6"/>
              <a:endCxn id="1463301" idx="2"/>
            </p:cNvCxnSpPr>
            <p:nvPr>
              <p:custDataLst>
                <p:tags r:id="rId13"/>
              </p:custDataLst>
            </p:nvPr>
          </p:nvCxnSpPr>
          <p:spPr bwMode="auto">
            <a:xfrm>
              <a:off x="2152650" y="4076700"/>
              <a:ext cx="2476500" cy="0"/>
            </a:xfrm>
            <a:prstGeom prst="straightConnector1">
              <a:avLst/>
            </a:prstGeom>
            <a:noFill/>
            <a:ln w="38100">
              <a:solidFill>
                <a:schemeClr val="tx1"/>
              </a:solidFill>
              <a:round/>
              <a:headEnd/>
              <a:tailEnd/>
            </a:ln>
            <a:effectLst/>
          </p:spPr>
        </p:cxnSp>
        <p:cxnSp>
          <p:nvCxnSpPr>
            <p:cNvPr id="1463311" name="AutoShape 15"/>
            <p:cNvCxnSpPr>
              <a:cxnSpLocks noChangeShapeType="1"/>
              <a:stCxn id="1463303" idx="0"/>
              <a:endCxn id="1463300" idx="4"/>
            </p:cNvCxnSpPr>
            <p:nvPr>
              <p:custDataLst>
                <p:tags r:id="rId14"/>
              </p:custDataLst>
            </p:nvPr>
          </p:nvCxnSpPr>
          <p:spPr bwMode="auto">
            <a:xfrm flipV="1">
              <a:off x="1866900" y="4362450"/>
              <a:ext cx="0" cy="1028700"/>
            </a:xfrm>
            <a:prstGeom prst="straightConnector1">
              <a:avLst/>
            </a:prstGeom>
            <a:noFill/>
            <a:ln w="38100">
              <a:solidFill>
                <a:schemeClr val="tx1"/>
              </a:solidFill>
              <a:round/>
              <a:headEnd/>
              <a:tailEnd/>
            </a:ln>
            <a:effectLst/>
          </p:spPr>
        </p:cxnSp>
        <p:cxnSp>
          <p:nvCxnSpPr>
            <p:cNvPr id="1463312" name="AutoShape 16"/>
            <p:cNvCxnSpPr>
              <a:cxnSpLocks noChangeShapeType="1"/>
              <a:stCxn id="1463303" idx="5"/>
              <a:endCxn id="1463306" idx="1"/>
            </p:cNvCxnSpPr>
            <p:nvPr>
              <p:custDataLst>
                <p:tags r:id="rId15"/>
              </p:custDataLst>
            </p:nvPr>
          </p:nvCxnSpPr>
          <p:spPr bwMode="auto">
            <a:xfrm rot="16200000" flipH="1">
              <a:off x="2484110" y="5436860"/>
              <a:ext cx="308630" cy="1165880"/>
            </a:xfrm>
            <a:prstGeom prst="straightConnector1">
              <a:avLst/>
            </a:prstGeom>
            <a:noFill/>
            <a:ln w="38100">
              <a:solidFill>
                <a:schemeClr val="tx1"/>
              </a:solidFill>
              <a:round/>
              <a:headEnd/>
              <a:tailEnd/>
            </a:ln>
            <a:effectLst/>
          </p:spPr>
        </p:cxnSp>
        <p:cxnSp>
          <p:nvCxnSpPr>
            <p:cNvPr id="1463313" name="AutoShape 17"/>
            <p:cNvCxnSpPr>
              <a:cxnSpLocks noChangeShapeType="1"/>
              <a:stCxn id="1463306" idx="7"/>
              <a:endCxn id="1463304" idx="3"/>
            </p:cNvCxnSpPr>
            <p:nvPr>
              <p:custDataLst>
                <p:tags r:id="rId16"/>
              </p:custDataLst>
            </p:nvPr>
          </p:nvCxnSpPr>
          <p:spPr bwMode="auto">
            <a:xfrm rot="5400000" flipH="1" flipV="1">
              <a:off x="4008110" y="5455910"/>
              <a:ext cx="308630" cy="1127780"/>
            </a:xfrm>
            <a:prstGeom prst="straightConnector1">
              <a:avLst/>
            </a:prstGeom>
            <a:noFill/>
            <a:ln w="38100">
              <a:solidFill>
                <a:schemeClr val="tx1"/>
              </a:solidFill>
              <a:round/>
              <a:headEnd/>
              <a:tailEnd/>
            </a:ln>
            <a:effectLst/>
          </p:spPr>
        </p:cxnSp>
        <p:cxnSp>
          <p:nvCxnSpPr>
            <p:cNvPr id="1463314" name="AutoShape 18"/>
            <p:cNvCxnSpPr>
              <a:cxnSpLocks noChangeShapeType="1"/>
              <a:stCxn id="1463304" idx="0"/>
              <a:endCxn id="1463301" idx="4"/>
            </p:cNvCxnSpPr>
            <p:nvPr>
              <p:custDataLst>
                <p:tags r:id="rId17"/>
              </p:custDataLst>
            </p:nvPr>
          </p:nvCxnSpPr>
          <p:spPr bwMode="auto">
            <a:xfrm flipV="1">
              <a:off x="4914900" y="4362450"/>
              <a:ext cx="0" cy="1028700"/>
            </a:xfrm>
            <a:prstGeom prst="straightConnector1">
              <a:avLst/>
            </a:prstGeom>
            <a:noFill/>
            <a:ln w="38100">
              <a:solidFill>
                <a:schemeClr val="tx1"/>
              </a:solidFill>
              <a:round/>
              <a:headEnd/>
              <a:tailEnd/>
            </a:ln>
            <a:effectLst/>
          </p:spPr>
        </p:cxnSp>
        <p:cxnSp>
          <p:nvCxnSpPr>
            <p:cNvPr id="1463315" name="AutoShape 19"/>
            <p:cNvCxnSpPr>
              <a:cxnSpLocks noChangeShapeType="1"/>
              <a:stCxn id="1463301" idx="6"/>
              <a:endCxn id="1463302" idx="2"/>
            </p:cNvCxnSpPr>
            <p:nvPr>
              <p:custDataLst>
                <p:tags r:id="rId18"/>
              </p:custDataLst>
            </p:nvPr>
          </p:nvCxnSpPr>
          <p:spPr bwMode="auto">
            <a:xfrm>
              <a:off x="5200650" y="4076700"/>
              <a:ext cx="2095500" cy="0"/>
            </a:xfrm>
            <a:prstGeom prst="straightConnector1">
              <a:avLst/>
            </a:prstGeom>
            <a:noFill/>
            <a:ln w="38100">
              <a:solidFill>
                <a:schemeClr val="tx1"/>
              </a:solidFill>
              <a:round/>
              <a:headEnd/>
              <a:tailEnd/>
            </a:ln>
            <a:effectLst/>
          </p:spPr>
        </p:cxnSp>
        <p:cxnSp>
          <p:nvCxnSpPr>
            <p:cNvPr id="1463316" name="AutoShape 20"/>
            <p:cNvCxnSpPr>
              <a:cxnSpLocks noChangeShapeType="1"/>
              <a:stCxn id="1463304" idx="6"/>
              <a:endCxn id="1463305" idx="2"/>
            </p:cNvCxnSpPr>
            <p:nvPr>
              <p:custDataLst>
                <p:tags r:id="rId19"/>
              </p:custDataLst>
            </p:nvPr>
          </p:nvCxnSpPr>
          <p:spPr bwMode="auto">
            <a:xfrm>
              <a:off x="5200650" y="5676900"/>
              <a:ext cx="2095500" cy="0"/>
            </a:xfrm>
            <a:prstGeom prst="straightConnector1">
              <a:avLst/>
            </a:prstGeom>
            <a:noFill/>
            <a:ln w="38100">
              <a:solidFill>
                <a:schemeClr val="tx1"/>
              </a:solidFill>
              <a:round/>
              <a:headEnd/>
              <a:tailEnd/>
            </a:ln>
            <a:effectLst/>
          </p:spPr>
        </p:cxnSp>
        <p:cxnSp>
          <p:nvCxnSpPr>
            <p:cNvPr id="1463317" name="AutoShape 21"/>
            <p:cNvCxnSpPr>
              <a:cxnSpLocks noChangeShapeType="1"/>
              <a:stCxn id="1463306" idx="0"/>
              <a:endCxn id="1463300" idx="5"/>
            </p:cNvCxnSpPr>
            <p:nvPr>
              <p:custDataLst>
                <p:tags r:id="rId20"/>
              </p:custDataLst>
            </p:nvPr>
          </p:nvCxnSpPr>
          <p:spPr bwMode="auto">
            <a:xfrm rot="16200000" flipV="1">
              <a:off x="1817361" y="4503410"/>
              <a:ext cx="1830715" cy="1354465"/>
            </a:xfrm>
            <a:prstGeom prst="curvedConnector3">
              <a:avLst>
                <a:gd name="adj1" fmla="val 50000"/>
              </a:avLst>
            </a:prstGeom>
            <a:noFill/>
            <a:ln w="38100">
              <a:solidFill>
                <a:schemeClr val="tx1"/>
              </a:solidFill>
              <a:round/>
              <a:headEnd/>
              <a:tailEnd/>
            </a:ln>
            <a:effectLst/>
          </p:spPr>
        </p:cxnSp>
        <p:sp>
          <p:nvSpPr>
            <p:cNvPr id="1463318" name="Text Box 22"/>
            <p:cNvSpPr txBox="1">
              <a:spLocks noChangeArrowheads="1"/>
            </p:cNvSpPr>
            <p:nvPr>
              <p:custDataLst>
                <p:tags r:id="rId21"/>
              </p:custDataLst>
            </p:nvPr>
          </p:nvSpPr>
          <p:spPr bwMode="auto">
            <a:xfrm>
              <a:off x="1466850" y="4586288"/>
              <a:ext cx="438150" cy="396875"/>
            </a:xfrm>
            <a:prstGeom prst="rect">
              <a:avLst/>
            </a:prstGeom>
            <a:noFill/>
            <a:ln w="9525">
              <a:noFill/>
              <a:miter lim="800000"/>
              <a:headEnd/>
              <a:tailEnd/>
            </a:ln>
            <a:effectLst/>
          </p:spPr>
          <p:txBody>
            <a:bodyPr wrap="none">
              <a:spAutoFit/>
            </a:bodyPr>
            <a:lstStyle/>
            <a:p>
              <a:r>
                <a:rPr lang="en-US"/>
                <a:t>14</a:t>
              </a:r>
            </a:p>
          </p:txBody>
        </p:sp>
        <p:sp>
          <p:nvSpPr>
            <p:cNvPr id="1463319" name="Text Box 23"/>
            <p:cNvSpPr txBox="1">
              <a:spLocks noChangeArrowheads="1"/>
            </p:cNvSpPr>
            <p:nvPr>
              <p:custDataLst>
                <p:tags r:id="rId22"/>
              </p:custDataLst>
            </p:nvPr>
          </p:nvSpPr>
          <p:spPr bwMode="auto">
            <a:xfrm>
              <a:off x="2762250" y="4876800"/>
              <a:ext cx="438150" cy="396875"/>
            </a:xfrm>
            <a:prstGeom prst="rect">
              <a:avLst/>
            </a:prstGeom>
            <a:noFill/>
            <a:ln w="9525">
              <a:noFill/>
              <a:miter lim="800000"/>
              <a:headEnd/>
              <a:tailEnd/>
            </a:ln>
            <a:effectLst/>
          </p:spPr>
          <p:txBody>
            <a:bodyPr wrap="none">
              <a:spAutoFit/>
            </a:bodyPr>
            <a:lstStyle/>
            <a:p>
              <a:r>
                <a:rPr lang="en-US"/>
                <a:t>10</a:t>
              </a:r>
            </a:p>
          </p:txBody>
        </p:sp>
        <p:sp>
          <p:nvSpPr>
            <p:cNvPr id="1463320" name="Text Box 24"/>
            <p:cNvSpPr txBox="1">
              <a:spLocks noChangeArrowheads="1"/>
            </p:cNvSpPr>
            <p:nvPr>
              <p:custDataLst>
                <p:tags r:id="rId23"/>
              </p:custDataLst>
            </p:nvPr>
          </p:nvSpPr>
          <p:spPr bwMode="auto">
            <a:xfrm>
              <a:off x="2438400" y="5943600"/>
              <a:ext cx="311150" cy="396875"/>
            </a:xfrm>
            <a:prstGeom prst="rect">
              <a:avLst/>
            </a:prstGeom>
            <a:noFill/>
            <a:ln w="9525">
              <a:noFill/>
              <a:miter lim="800000"/>
              <a:headEnd/>
              <a:tailEnd/>
            </a:ln>
            <a:effectLst/>
          </p:spPr>
          <p:txBody>
            <a:bodyPr wrap="none">
              <a:spAutoFit/>
            </a:bodyPr>
            <a:lstStyle/>
            <a:p>
              <a:r>
                <a:rPr lang="en-US"/>
                <a:t>3</a:t>
              </a:r>
            </a:p>
          </p:txBody>
        </p:sp>
        <p:sp>
          <p:nvSpPr>
            <p:cNvPr id="1463321" name="Text Box 25"/>
            <p:cNvSpPr txBox="1">
              <a:spLocks noChangeArrowheads="1"/>
            </p:cNvSpPr>
            <p:nvPr>
              <p:custDataLst>
                <p:tags r:id="rId24"/>
              </p:custDataLst>
            </p:nvPr>
          </p:nvSpPr>
          <p:spPr bwMode="auto">
            <a:xfrm>
              <a:off x="2438400" y="3352800"/>
              <a:ext cx="311150" cy="396875"/>
            </a:xfrm>
            <a:prstGeom prst="rect">
              <a:avLst/>
            </a:prstGeom>
            <a:noFill/>
            <a:ln w="9525">
              <a:noFill/>
              <a:miter lim="800000"/>
              <a:headEnd/>
              <a:tailEnd/>
            </a:ln>
            <a:effectLst/>
          </p:spPr>
          <p:txBody>
            <a:bodyPr wrap="none">
              <a:spAutoFit/>
            </a:bodyPr>
            <a:lstStyle/>
            <a:p>
              <a:r>
                <a:rPr lang="en-US"/>
                <a:t>6</a:t>
              </a:r>
            </a:p>
          </p:txBody>
        </p:sp>
        <p:sp>
          <p:nvSpPr>
            <p:cNvPr id="1463322" name="Text Box 26"/>
            <p:cNvSpPr txBox="1">
              <a:spLocks noChangeArrowheads="1"/>
            </p:cNvSpPr>
            <p:nvPr>
              <p:custDataLst>
                <p:tags r:id="rId25"/>
              </p:custDataLst>
            </p:nvPr>
          </p:nvSpPr>
          <p:spPr bwMode="auto">
            <a:xfrm>
              <a:off x="4108450" y="3352800"/>
              <a:ext cx="311150" cy="396875"/>
            </a:xfrm>
            <a:prstGeom prst="rect">
              <a:avLst/>
            </a:prstGeom>
            <a:noFill/>
            <a:ln w="9525">
              <a:noFill/>
              <a:miter lim="800000"/>
              <a:headEnd/>
              <a:tailEnd/>
            </a:ln>
            <a:effectLst/>
          </p:spPr>
          <p:txBody>
            <a:bodyPr wrap="none">
              <a:spAutoFit/>
            </a:bodyPr>
            <a:lstStyle/>
            <a:p>
              <a:r>
                <a:rPr lang="en-US"/>
                <a:t>4</a:t>
              </a:r>
            </a:p>
          </p:txBody>
        </p:sp>
        <p:sp>
          <p:nvSpPr>
            <p:cNvPr id="1463323" name="Text Box 27"/>
            <p:cNvSpPr txBox="1">
              <a:spLocks noChangeArrowheads="1"/>
            </p:cNvSpPr>
            <p:nvPr>
              <p:custDataLst>
                <p:tags r:id="rId26"/>
              </p:custDataLst>
            </p:nvPr>
          </p:nvSpPr>
          <p:spPr bwMode="auto">
            <a:xfrm>
              <a:off x="3200400" y="3724275"/>
              <a:ext cx="311150" cy="396875"/>
            </a:xfrm>
            <a:prstGeom prst="rect">
              <a:avLst/>
            </a:prstGeom>
            <a:noFill/>
            <a:ln w="9525">
              <a:noFill/>
              <a:miter lim="800000"/>
              <a:headEnd/>
              <a:tailEnd/>
            </a:ln>
            <a:effectLst/>
          </p:spPr>
          <p:txBody>
            <a:bodyPr wrap="none">
              <a:spAutoFit/>
            </a:bodyPr>
            <a:lstStyle/>
            <a:p>
              <a:r>
                <a:rPr lang="en-US"/>
                <a:t>5</a:t>
              </a:r>
            </a:p>
          </p:txBody>
        </p:sp>
        <p:sp>
          <p:nvSpPr>
            <p:cNvPr id="1463324" name="Text Box 28"/>
            <p:cNvSpPr txBox="1">
              <a:spLocks noChangeArrowheads="1"/>
            </p:cNvSpPr>
            <p:nvPr>
              <p:custDataLst>
                <p:tags r:id="rId27"/>
              </p:custDataLst>
            </p:nvPr>
          </p:nvSpPr>
          <p:spPr bwMode="auto">
            <a:xfrm>
              <a:off x="4946650" y="4632325"/>
              <a:ext cx="311150" cy="396875"/>
            </a:xfrm>
            <a:prstGeom prst="rect">
              <a:avLst/>
            </a:prstGeom>
            <a:noFill/>
            <a:ln w="9525">
              <a:noFill/>
              <a:miter lim="800000"/>
              <a:headEnd/>
              <a:tailEnd/>
            </a:ln>
            <a:effectLst/>
          </p:spPr>
          <p:txBody>
            <a:bodyPr wrap="none">
              <a:spAutoFit/>
            </a:bodyPr>
            <a:lstStyle/>
            <a:p>
              <a:r>
                <a:rPr lang="en-US"/>
                <a:t>2</a:t>
              </a:r>
            </a:p>
          </p:txBody>
        </p:sp>
        <p:sp>
          <p:nvSpPr>
            <p:cNvPr id="1463325" name="Text Box 29"/>
            <p:cNvSpPr txBox="1">
              <a:spLocks noChangeArrowheads="1"/>
            </p:cNvSpPr>
            <p:nvPr>
              <p:custDataLst>
                <p:tags r:id="rId28"/>
              </p:custDataLst>
            </p:nvPr>
          </p:nvSpPr>
          <p:spPr bwMode="auto">
            <a:xfrm>
              <a:off x="6089650" y="3733800"/>
              <a:ext cx="311150" cy="396875"/>
            </a:xfrm>
            <a:prstGeom prst="rect">
              <a:avLst/>
            </a:prstGeom>
            <a:noFill/>
            <a:ln w="9525">
              <a:noFill/>
              <a:miter lim="800000"/>
              <a:headEnd/>
              <a:tailEnd/>
            </a:ln>
            <a:effectLst/>
          </p:spPr>
          <p:txBody>
            <a:bodyPr wrap="none">
              <a:spAutoFit/>
            </a:bodyPr>
            <a:lstStyle/>
            <a:p>
              <a:r>
                <a:rPr lang="en-US"/>
                <a:t>9</a:t>
              </a:r>
            </a:p>
          </p:txBody>
        </p:sp>
        <p:sp>
          <p:nvSpPr>
            <p:cNvPr id="1463326" name="Text Box 30"/>
            <p:cNvSpPr txBox="1">
              <a:spLocks noChangeArrowheads="1"/>
            </p:cNvSpPr>
            <p:nvPr>
              <p:custDataLst>
                <p:tags r:id="rId29"/>
              </p:custDataLst>
            </p:nvPr>
          </p:nvSpPr>
          <p:spPr bwMode="auto">
            <a:xfrm>
              <a:off x="6032500" y="5318125"/>
              <a:ext cx="438150" cy="396875"/>
            </a:xfrm>
            <a:prstGeom prst="rect">
              <a:avLst/>
            </a:prstGeom>
            <a:noFill/>
            <a:ln w="9525">
              <a:noFill/>
              <a:miter lim="800000"/>
              <a:headEnd/>
              <a:tailEnd/>
            </a:ln>
            <a:effectLst/>
          </p:spPr>
          <p:txBody>
            <a:bodyPr wrap="none">
              <a:spAutoFit/>
            </a:bodyPr>
            <a:lstStyle/>
            <a:p>
              <a:r>
                <a:rPr lang="en-US"/>
                <a:t>15</a:t>
              </a:r>
            </a:p>
          </p:txBody>
        </p:sp>
        <p:sp>
          <p:nvSpPr>
            <p:cNvPr id="1463327" name="Text Box 31"/>
            <p:cNvSpPr txBox="1">
              <a:spLocks noChangeArrowheads="1"/>
            </p:cNvSpPr>
            <p:nvPr>
              <p:custDataLst>
                <p:tags r:id="rId30"/>
              </p:custDataLst>
            </p:nvPr>
          </p:nvSpPr>
          <p:spPr bwMode="auto">
            <a:xfrm>
              <a:off x="4025900" y="5969000"/>
              <a:ext cx="311150" cy="396875"/>
            </a:xfrm>
            <a:prstGeom prst="rect">
              <a:avLst/>
            </a:prstGeom>
            <a:noFill/>
            <a:ln w="9525">
              <a:noFill/>
              <a:miter lim="800000"/>
              <a:headEnd/>
              <a:tailEnd/>
            </a:ln>
            <a:effectLst/>
          </p:spPr>
          <p:txBody>
            <a:bodyPr wrap="none">
              <a:spAutoFit/>
            </a:bodyPr>
            <a:lstStyle/>
            <a:p>
              <a:r>
                <a:rPr lang="en-US"/>
                <a:t>8</a:t>
              </a:r>
            </a:p>
          </p:txBody>
        </p:sp>
      </p:grpSp>
      <p:sp>
        <p:nvSpPr>
          <p:cNvPr id="41" name="Slide Number Placeholder 40"/>
          <p:cNvSpPr>
            <a:spLocks noGrp="1"/>
          </p:cNvSpPr>
          <p:nvPr>
            <p:ph type="sldNum" sz="quarter" idx="12"/>
          </p:nvPr>
        </p:nvSpPr>
        <p:spPr/>
        <p:txBody>
          <a:bodyPr/>
          <a:lstStyle/>
          <a:p>
            <a:fld id="{A9315014-363E-4087-8F9D-3041AE14F14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title"/>
            <p:custDataLst>
              <p:tags r:id="rId1"/>
            </p:custDataLst>
          </p:nvPr>
        </p:nvSpPr>
        <p:spPr/>
        <p:txBody>
          <a:bodyPr/>
          <a:lstStyle/>
          <a:p>
            <a:r>
              <a:rPr lang="en-US" dirty="0" smtClean="0">
                <a:sym typeface="Symbol" pitchFamily="18" charset="2"/>
              </a:rPr>
              <a:t>Example: </a:t>
            </a:r>
            <a:r>
              <a:rPr lang="en-US" sz="2400" dirty="0" smtClean="0">
                <a:sym typeface="Symbol" pitchFamily="18" charset="2"/>
              </a:rPr>
              <a:t>Minimum </a:t>
            </a:r>
            <a:r>
              <a:rPr lang="en-US" sz="2400" dirty="0">
                <a:sym typeface="Symbol" pitchFamily="18" charset="2"/>
              </a:rPr>
              <a:t>Spanning Tree</a:t>
            </a:r>
          </a:p>
        </p:txBody>
      </p:sp>
      <p:sp>
        <p:nvSpPr>
          <p:cNvPr id="1465347" name="Rectangle 3"/>
          <p:cNvSpPr>
            <a:spLocks noGrp="1" noChangeArrowheads="1"/>
          </p:cNvSpPr>
          <p:nvPr>
            <p:ph type="body" idx="1"/>
            <p:custDataLst>
              <p:tags r:id="rId2"/>
            </p:custDataLst>
          </p:nvPr>
        </p:nvSpPr>
        <p:spPr>
          <a:noFill/>
        </p:spPr>
        <p:txBody>
          <a:bodyPr/>
          <a:lstStyle/>
          <a:p>
            <a:r>
              <a:rPr lang="en-US">
                <a:sym typeface="Symbol" pitchFamily="18" charset="2"/>
              </a:rPr>
              <a:t>Answer:</a:t>
            </a:r>
          </a:p>
        </p:txBody>
      </p:sp>
      <p:grpSp>
        <p:nvGrpSpPr>
          <p:cNvPr id="34" name="Group 33"/>
          <p:cNvGrpSpPr/>
          <p:nvPr/>
        </p:nvGrpSpPr>
        <p:grpSpPr>
          <a:xfrm>
            <a:off x="1447800" y="1981200"/>
            <a:ext cx="6381750" cy="3505200"/>
            <a:chOff x="1466850" y="3124200"/>
            <a:chExt cx="6381750" cy="3505200"/>
          </a:xfrm>
        </p:grpSpPr>
        <p:sp>
          <p:nvSpPr>
            <p:cNvPr id="1465348" name="Oval 4"/>
            <p:cNvSpPr>
              <a:spLocks noChangeArrowheads="1"/>
            </p:cNvSpPr>
            <p:nvPr>
              <p:custDataLst>
                <p:tags r:id="rId3"/>
              </p:custDataLst>
            </p:nvPr>
          </p:nvSpPr>
          <p:spPr bwMode="auto">
            <a:xfrm>
              <a:off x="1600200" y="3810000"/>
              <a:ext cx="533400" cy="533400"/>
            </a:xfrm>
            <a:prstGeom prst="ellipse">
              <a:avLst/>
            </a:prstGeom>
            <a:noFill/>
            <a:ln w="38100">
              <a:solidFill>
                <a:schemeClr val="tx1"/>
              </a:solidFill>
              <a:round/>
              <a:headEnd/>
              <a:tailEnd/>
            </a:ln>
            <a:effectLst/>
          </p:spPr>
          <p:txBody>
            <a:bodyPr wrap="none" anchor="ctr"/>
            <a:lstStyle/>
            <a:p>
              <a:r>
                <a:rPr lang="en-US"/>
                <a:t>H</a:t>
              </a:r>
            </a:p>
          </p:txBody>
        </p:sp>
        <p:sp>
          <p:nvSpPr>
            <p:cNvPr id="1465349" name="Oval 5"/>
            <p:cNvSpPr>
              <a:spLocks noChangeArrowheads="1"/>
            </p:cNvSpPr>
            <p:nvPr>
              <p:custDataLst>
                <p:tags r:id="rId4"/>
              </p:custDataLst>
            </p:nvPr>
          </p:nvSpPr>
          <p:spPr bwMode="auto">
            <a:xfrm>
              <a:off x="4648200" y="3810000"/>
              <a:ext cx="533400" cy="533400"/>
            </a:xfrm>
            <a:prstGeom prst="ellipse">
              <a:avLst/>
            </a:prstGeom>
            <a:noFill/>
            <a:ln w="38100">
              <a:solidFill>
                <a:schemeClr val="tx1"/>
              </a:solidFill>
              <a:round/>
              <a:headEnd/>
              <a:tailEnd/>
            </a:ln>
            <a:effectLst/>
          </p:spPr>
          <p:txBody>
            <a:bodyPr wrap="none" anchor="ctr"/>
            <a:lstStyle/>
            <a:p>
              <a:r>
                <a:rPr lang="en-US"/>
                <a:t>B</a:t>
              </a:r>
            </a:p>
          </p:txBody>
        </p:sp>
        <p:sp>
          <p:nvSpPr>
            <p:cNvPr id="1465350" name="Oval 6"/>
            <p:cNvSpPr>
              <a:spLocks noChangeArrowheads="1"/>
            </p:cNvSpPr>
            <p:nvPr>
              <p:custDataLst>
                <p:tags r:id="rId5"/>
              </p:custDataLst>
            </p:nvPr>
          </p:nvSpPr>
          <p:spPr bwMode="auto">
            <a:xfrm>
              <a:off x="7315200" y="3810000"/>
              <a:ext cx="533400" cy="533400"/>
            </a:xfrm>
            <a:prstGeom prst="ellipse">
              <a:avLst/>
            </a:prstGeom>
            <a:noFill/>
            <a:ln w="38100">
              <a:solidFill>
                <a:schemeClr val="tx1"/>
              </a:solidFill>
              <a:round/>
              <a:headEnd/>
              <a:tailEnd/>
            </a:ln>
            <a:effectLst/>
          </p:spPr>
          <p:txBody>
            <a:bodyPr wrap="none" anchor="ctr"/>
            <a:lstStyle/>
            <a:p>
              <a:r>
                <a:rPr lang="en-US"/>
                <a:t>C</a:t>
              </a:r>
            </a:p>
          </p:txBody>
        </p:sp>
        <p:sp>
          <p:nvSpPr>
            <p:cNvPr id="1465351" name="Oval 7"/>
            <p:cNvSpPr>
              <a:spLocks noChangeArrowheads="1"/>
            </p:cNvSpPr>
            <p:nvPr>
              <p:custDataLst>
                <p:tags r:id="rId6"/>
              </p:custDataLst>
            </p:nvPr>
          </p:nvSpPr>
          <p:spPr bwMode="auto">
            <a:xfrm>
              <a:off x="1600200" y="5410200"/>
              <a:ext cx="533400" cy="533400"/>
            </a:xfrm>
            <a:prstGeom prst="ellipse">
              <a:avLst/>
            </a:prstGeom>
            <a:noFill/>
            <a:ln w="38100">
              <a:solidFill>
                <a:schemeClr val="tx1"/>
              </a:solidFill>
              <a:round/>
              <a:headEnd/>
              <a:tailEnd/>
            </a:ln>
            <a:effectLst/>
          </p:spPr>
          <p:txBody>
            <a:bodyPr wrap="none" anchor="ctr"/>
            <a:lstStyle/>
            <a:p>
              <a:r>
                <a:rPr lang="en-US"/>
                <a:t>G</a:t>
              </a:r>
            </a:p>
          </p:txBody>
        </p:sp>
        <p:sp>
          <p:nvSpPr>
            <p:cNvPr id="1465352" name="Oval 8"/>
            <p:cNvSpPr>
              <a:spLocks noChangeArrowheads="1"/>
            </p:cNvSpPr>
            <p:nvPr>
              <p:custDataLst>
                <p:tags r:id="rId7"/>
              </p:custDataLst>
            </p:nvPr>
          </p:nvSpPr>
          <p:spPr bwMode="auto">
            <a:xfrm>
              <a:off x="4648200" y="5410200"/>
              <a:ext cx="533400" cy="533400"/>
            </a:xfrm>
            <a:prstGeom prst="ellipse">
              <a:avLst/>
            </a:prstGeom>
            <a:noFill/>
            <a:ln w="38100">
              <a:solidFill>
                <a:schemeClr val="tx1"/>
              </a:solidFill>
              <a:round/>
              <a:headEnd/>
              <a:tailEnd/>
            </a:ln>
            <a:effectLst/>
          </p:spPr>
          <p:txBody>
            <a:bodyPr wrap="none" anchor="ctr"/>
            <a:lstStyle/>
            <a:p>
              <a:r>
                <a:rPr lang="en-US"/>
                <a:t>E</a:t>
              </a:r>
            </a:p>
          </p:txBody>
        </p:sp>
        <p:sp>
          <p:nvSpPr>
            <p:cNvPr id="1465353" name="Oval 9"/>
            <p:cNvSpPr>
              <a:spLocks noChangeArrowheads="1"/>
            </p:cNvSpPr>
            <p:nvPr>
              <p:custDataLst>
                <p:tags r:id="rId8"/>
              </p:custDataLst>
            </p:nvPr>
          </p:nvSpPr>
          <p:spPr bwMode="auto">
            <a:xfrm>
              <a:off x="7315200" y="5410200"/>
              <a:ext cx="533400" cy="533400"/>
            </a:xfrm>
            <a:prstGeom prst="ellipse">
              <a:avLst/>
            </a:prstGeom>
            <a:noFill/>
            <a:ln w="38100">
              <a:solidFill>
                <a:schemeClr val="tx1"/>
              </a:solidFill>
              <a:round/>
              <a:headEnd/>
              <a:tailEnd/>
            </a:ln>
            <a:effectLst/>
          </p:spPr>
          <p:txBody>
            <a:bodyPr wrap="none" anchor="ctr"/>
            <a:lstStyle/>
            <a:p>
              <a:r>
                <a:rPr lang="en-US"/>
                <a:t>D</a:t>
              </a:r>
            </a:p>
          </p:txBody>
        </p:sp>
        <p:sp>
          <p:nvSpPr>
            <p:cNvPr id="1465354" name="Oval 10"/>
            <p:cNvSpPr>
              <a:spLocks noChangeArrowheads="1"/>
            </p:cNvSpPr>
            <p:nvPr>
              <p:custDataLst>
                <p:tags r:id="rId9"/>
              </p:custDataLst>
            </p:nvPr>
          </p:nvSpPr>
          <p:spPr bwMode="auto">
            <a:xfrm>
              <a:off x="3124200" y="6096000"/>
              <a:ext cx="533400" cy="533400"/>
            </a:xfrm>
            <a:prstGeom prst="ellipse">
              <a:avLst/>
            </a:prstGeom>
            <a:noFill/>
            <a:ln w="38100">
              <a:solidFill>
                <a:schemeClr val="tx1"/>
              </a:solidFill>
              <a:round/>
              <a:headEnd/>
              <a:tailEnd/>
            </a:ln>
            <a:effectLst/>
          </p:spPr>
          <p:txBody>
            <a:bodyPr wrap="none" anchor="ctr"/>
            <a:lstStyle/>
            <a:p>
              <a:r>
                <a:rPr lang="en-US"/>
                <a:t>F</a:t>
              </a:r>
            </a:p>
          </p:txBody>
        </p:sp>
        <p:sp>
          <p:nvSpPr>
            <p:cNvPr id="1465355" name="Oval 11"/>
            <p:cNvSpPr>
              <a:spLocks noChangeArrowheads="1"/>
            </p:cNvSpPr>
            <p:nvPr>
              <p:custDataLst>
                <p:tags r:id="rId10"/>
              </p:custDataLst>
            </p:nvPr>
          </p:nvSpPr>
          <p:spPr bwMode="auto">
            <a:xfrm>
              <a:off x="3124200" y="3124200"/>
              <a:ext cx="533400" cy="533400"/>
            </a:xfrm>
            <a:prstGeom prst="ellipse">
              <a:avLst/>
            </a:prstGeom>
            <a:noFill/>
            <a:ln w="38100">
              <a:solidFill>
                <a:schemeClr val="tx1"/>
              </a:solidFill>
              <a:round/>
              <a:headEnd/>
              <a:tailEnd/>
            </a:ln>
            <a:effectLst/>
          </p:spPr>
          <p:txBody>
            <a:bodyPr wrap="none" anchor="ctr"/>
            <a:lstStyle/>
            <a:p>
              <a:r>
                <a:rPr lang="en-US"/>
                <a:t>A</a:t>
              </a:r>
            </a:p>
          </p:txBody>
        </p:sp>
        <p:cxnSp>
          <p:nvCxnSpPr>
            <p:cNvPr id="1465356" name="AutoShape 12"/>
            <p:cNvCxnSpPr>
              <a:cxnSpLocks noChangeShapeType="1"/>
              <a:stCxn id="1465355" idx="5"/>
              <a:endCxn id="1465349" idx="1"/>
            </p:cNvCxnSpPr>
            <p:nvPr>
              <p:custDataLst>
                <p:tags r:id="rId11"/>
              </p:custDataLst>
            </p:nvPr>
          </p:nvCxnSpPr>
          <p:spPr bwMode="auto">
            <a:xfrm>
              <a:off x="3579813" y="3598863"/>
              <a:ext cx="1146175" cy="269875"/>
            </a:xfrm>
            <a:prstGeom prst="straightConnector1">
              <a:avLst/>
            </a:prstGeom>
            <a:noFill/>
            <a:ln w="57150">
              <a:solidFill>
                <a:schemeClr val="accent1"/>
              </a:solidFill>
              <a:round/>
              <a:headEnd/>
              <a:tailEnd/>
            </a:ln>
            <a:effectLst/>
          </p:spPr>
        </p:cxnSp>
        <p:cxnSp>
          <p:nvCxnSpPr>
            <p:cNvPr id="1465357" name="AutoShape 13"/>
            <p:cNvCxnSpPr>
              <a:cxnSpLocks noChangeShapeType="1"/>
              <a:stCxn id="1465355" idx="3"/>
              <a:endCxn id="1465348" idx="7"/>
            </p:cNvCxnSpPr>
            <p:nvPr>
              <p:custDataLst>
                <p:tags r:id="rId12"/>
              </p:custDataLst>
            </p:nvPr>
          </p:nvCxnSpPr>
          <p:spPr bwMode="auto">
            <a:xfrm flipH="1">
              <a:off x="2055813" y="3598863"/>
              <a:ext cx="1146175" cy="269875"/>
            </a:xfrm>
            <a:prstGeom prst="straightConnector1">
              <a:avLst/>
            </a:prstGeom>
            <a:noFill/>
            <a:ln w="38100">
              <a:solidFill>
                <a:schemeClr val="tx1"/>
              </a:solidFill>
              <a:round/>
              <a:headEnd/>
              <a:tailEnd/>
            </a:ln>
            <a:effectLst/>
          </p:spPr>
        </p:cxnSp>
        <p:cxnSp>
          <p:nvCxnSpPr>
            <p:cNvPr id="1465358" name="AutoShape 14"/>
            <p:cNvCxnSpPr>
              <a:cxnSpLocks noChangeShapeType="1"/>
              <a:stCxn id="1465348" idx="6"/>
              <a:endCxn id="1465349" idx="2"/>
            </p:cNvCxnSpPr>
            <p:nvPr>
              <p:custDataLst>
                <p:tags r:id="rId13"/>
              </p:custDataLst>
            </p:nvPr>
          </p:nvCxnSpPr>
          <p:spPr bwMode="auto">
            <a:xfrm>
              <a:off x="2152650" y="4076700"/>
              <a:ext cx="2476500" cy="0"/>
            </a:xfrm>
            <a:prstGeom prst="straightConnector1">
              <a:avLst/>
            </a:prstGeom>
            <a:noFill/>
            <a:ln w="57150">
              <a:solidFill>
                <a:schemeClr val="accent1"/>
              </a:solidFill>
              <a:round/>
              <a:headEnd/>
              <a:tailEnd/>
            </a:ln>
            <a:effectLst/>
          </p:spPr>
        </p:cxnSp>
        <p:cxnSp>
          <p:nvCxnSpPr>
            <p:cNvPr id="1465359" name="AutoShape 15"/>
            <p:cNvCxnSpPr>
              <a:cxnSpLocks noChangeShapeType="1"/>
              <a:stCxn id="1465351" idx="0"/>
              <a:endCxn id="1465348" idx="4"/>
            </p:cNvCxnSpPr>
            <p:nvPr>
              <p:custDataLst>
                <p:tags r:id="rId14"/>
              </p:custDataLst>
            </p:nvPr>
          </p:nvCxnSpPr>
          <p:spPr bwMode="auto">
            <a:xfrm flipV="1">
              <a:off x="1866900" y="4362450"/>
              <a:ext cx="0" cy="1028700"/>
            </a:xfrm>
            <a:prstGeom prst="straightConnector1">
              <a:avLst/>
            </a:prstGeom>
            <a:noFill/>
            <a:ln w="38100">
              <a:solidFill>
                <a:schemeClr val="tx1"/>
              </a:solidFill>
              <a:round/>
              <a:headEnd/>
              <a:tailEnd/>
            </a:ln>
            <a:effectLst/>
          </p:spPr>
        </p:cxnSp>
        <p:cxnSp>
          <p:nvCxnSpPr>
            <p:cNvPr id="1465360" name="AutoShape 16"/>
            <p:cNvCxnSpPr>
              <a:cxnSpLocks noChangeShapeType="1"/>
              <a:stCxn id="1465351" idx="5"/>
              <a:endCxn id="1465354" idx="1"/>
            </p:cNvCxnSpPr>
            <p:nvPr>
              <p:custDataLst>
                <p:tags r:id="rId15"/>
              </p:custDataLst>
            </p:nvPr>
          </p:nvCxnSpPr>
          <p:spPr bwMode="auto">
            <a:xfrm>
              <a:off x="2055813" y="5884863"/>
              <a:ext cx="1146175" cy="269875"/>
            </a:xfrm>
            <a:prstGeom prst="straightConnector1">
              <a:avLst/>
            </a:prstGeom>
            <a:noFill/>
            <a:ln w="57150">
              <a:solidFill>
                <a:schemeClr val="tx2"/>
              </a:solidFill>
              <a:round/>
              <a:headEnd/>
              <a:tailEnd/>
            </a:ln>
            <a:effectLst/>
          </p:spPr>
        </p:cxnSp>
        <p:cxnSp>
          <p:nvCxnSpPr>
            <p:cNvPr id="1465361" name="AutoShape 17"/>
            <p:cNvCxnSpPr>
              <a:cxnSpLocks noChangeShapeType="1"/>
              <a:stCxn id="1465354" idx="7"/>
              <a:endCxn id="1465352" idx="3"/>
            </p:cNvCxnSpPr>
            <p:nvPr>
              <p:custDataLst>
                <p:tags r:id="rId16"/>
              </p:custDataLst>
            </p:nvPr>
          </p:nvCxnSpPr>
          <p:spPr bwMode="auto">
            <a:xfrm flipV="1">
              <a:off x="3579813" y="5884863"/>
              <a:ext cx="1146175" cy="269875"/>
            </a:xfrm>
            <a:prstGeom prst="straightConnector1">
              <a:avLst/>
            </a:prstGeom>
            <a:noFill/>
            <a:ln w="57150">
              <a:solidFill>
                <a:schemeClr val="tx2"/>
              </a:solidFill>
              <a:round/>
              <a:headEnd/>
              <a:tailEnd/>
            </a:ln>
            <a:effectLst/>
          </p:spPr>
        </p:cxnSp>
        <p:cxnSp>
          <p:nvCxnSpPr>
            <p:cNvPr id="1465362" name="AutoShape 18"/>
            <p:cNvCxnSpPr>
              <a:cxnSpLocks noChangeShapeType="1"/>
              <a:stCxn id="1465352" idx="0"/>
              <a:endCxn id="1465349" idx="4"/>
            </p:cNvCxnSpPr>
            <p:nvPr>
              <p:custDataLst>
                <p:tags r:id="rId17"/>
              </p:custDataLst>
            </p:nvPr>
          </p:nvCxnSpPr>
          <p:spPr bwMode="auto">
            <a:xfrm flipV="1">
              <a:off x="4914900" y="4362450"/>
              <a:ext cx="0" cy="1028700"/>
            </a:xfrm>
            <a:prstGeom prst="straightConnector1">
              <a:avLst/>
            </a:prstGeom>
            <a:noFill/>
            <a:ln w="57150">
              <a:solidFill>
                <a:schemeClr val="tx2"/>
              </a:solidFill>
              <a:round/>
              <a:headEnd/>
              <a:tailEnd/>
            </a:ln>
            <a:effectLst/>
          </p:spPr>
        </p:cxnSp>
        <p:cxnSp>
          <p:nvCxnSpPr>
            <p:cNvPr id="1465363" name="AutoShape 19"/>
            <p:cNvCxnSpPr>
              <a:cxnSpLocks noChangeShapeType="1"/>
              <a:stCxn id="1465349" idx="6"/>
              <a:endCxn id="1465350" idx="2"/>
            </p:cNvCxnSpPr>
            <p:nvPr>
              <p:custDataLst>
                <p:tags r:id="rId18"/>
              </p:custDataLst>
            </p:nvPr>
          </p:nvCxnSpPr>
          <p:spPr bwMode="auto">
            <a:xfrm>
              <a:off x="5200650" y="4076700"/>
              <a:ext cx="2095500" cy="0"/>
            </a:xfrm>
            <a:prstGeom prst="straightConnector1">
              <a:avLst/>
            </a:prstGeom>
            <a:noFill/>
            <a:ln w="57150">
              <a:solidFill>
                <a:schemeClr val="accent1"/>
              </a:solidFill>
              <a:round/>
              <a:headEnd/>
              <a:tailEnd/>
            </a:ln>
            <a:effectLst/>
          </p:spPr>
        </p:cxnSp>
        <p:cxnSp>
          <p:nvCxnSpPr>
            <p:cNvPr id="1465364" name="AutoShape 20"/>
            <p:cNvCxnSpPr>
              <a:cxnSpLocks noChangeShapeType="1"/>
              <a:stCxn id="1465352" idx="6"/>
              <a:endCxn id="1465353" idx="2"/>
            </p:cNvCxnSpPr>
            <p:nvPr>
              <p:custDataLst>
                <p:tags r:id="rId19"/>
              </p:custDataLst>
            </p:nvPr>
          </p:nvCxnSpPr>
          <p:spPr bwMode="auto">
            <a:xfrm>
              <a:off x="5200650" y="5676900"/>
              <a:ext cx="2095500" cy="0"/>
            </a:xfrm>
            <a:prstGeom prst="straightConnector1">
              <a:avLst/>
            </a:prstGeom>
            <a:noFill/>
            <a:ln w="57150">
              <a:solidFill>
                <a:schemeClr val="tx2"/>
              </a:solidFill>
              <a:round/>
              <a:headEnd/>
              <a:tailEnd/>
            </a:ln>
            <a:effectLst/>
          </p:spPr>
        </p:cxnSp>
        <p:cxnSp>
          <p:nvCxnSpPr>
            <p:cNvPr id="1465365" name="AutoShape 21"/>
            <p:cNvCxnSpPr>
              <a:cxnSpLocks noChangeShapeType="1"/>
              <a:stCxn id="1465354" idx="0"/>
              <a:endCxn id="1465348" idx="5"/>
            </p:cNvCxnSpPr>
            <p:nvPr>
              <p:custDataLst>
                <p:tags r:id="rId20"/>
              </p:custDataLst>
            </p:nvPr>
          </p:nvCxnSpPr>
          <p:spPr bwMode="auto">
            <a:xfrm rot="5400000" flipH="1">
              <a:off x="1827213" y="4513263"/>
              <a:ext cx="1792287" cy="1335087"/>
            </a:xfrm>
            <a:prstGeom prst="curvedConnector3">
              <a:avLst>
                <a:gd name="adj1" fmla="val 47829"/>
              </a:avLst>
            </a:prstGeom>
            <a:noFill/>
            <a:ln w="38100">
              <a:solidFill>
                <a:schemeClr val="tx1"/>
              </a:solidFill>
              <a:round/>
              <a:headEnd/>
              <a:tailEnd/>
            </a:ln>
            <a:effectLst/>
          </p:spPr>
        </p:cxnSp>
        <p:sp>
          <p:nvSpPr>
            <p:cNvPr id="1465366" name="Text Box 22"/>
            <p:cNvSpPr txBox="1">
              <a:spLocks noChangeArrowheads="1"/>
            </p:cNvSpPr>
            <p:nvPr>
              <p:custDataLst>
                <p:tags r:id="rId21"/>
              </p:custDataLst>
            </p:nvPr>
          </p:nvSpPr>
          <p:spPr bwMode="auto">
            <a:xfrm>
              <a:off x="1466850" y="4586288"/>
              <a:ext cx="438150" cy="396875"/>
            </a:xfrm>
            <a:prstGeom prst="rect">
              <a:avLst/>
            </a:prstGeom>
            <a:noFill/>
            <a:ln w="9525">
              <a:noFill/>
              <a:miter lim="800000"/>
              <a:headEnd/>
              <a:tailEnd/>
            </a:ln>
            <a:effectLst/>
          </p:spPr>
          <p:txBody>
            <a:bodyPr wrap="none">
              <a:spAutoFit/>
            </a:bodyPr>
            <a:lstStyle/>
            <a:p>
              <a:r>
                <a:rPr lang="en-US"/>
                <a:t>14</a:t>
              </a:r>
            </a:p>
          </p:txBody>
        </p:sp>
        <p:sp>
          <p:nvSpPr>
            <p:cNvPr id="1465367" name="Text Box 23"/>
            <p:cNvSpPr txBox="1">
              <a:spLocks noChangeArrowheads="1"/>
            </p:cNvSpPr>
            <p:nvPr>
              <p:custDataLst>
                <p:tags r:id="rId22"/>
              </p:custDataLst>
            </p:nvPr>
          </p:nvSpPr>
          <p:spPr bwMode="auto">
            <a:xfrm>
              <a:off x="2762250" y="4876800"/>
              <a:ext cx="438150" cy="396875"/>
            </a:xfrm>
            <a:prstGeom prst="rect">
              <a:avLst/>
            </a:prstGeom>
            <a:noFill/>
            <a:ln w="9525">
              <a:noFill/>
              <a:miter lim="800000"/>
              <a:headEnd/>
              <a:tailEnd/>
            </a:ln>
            <a:effectLst/>
          </p:spPr>
          <p:txBody>
            <a:bodyPr wrap="none">
              <a:spAutoFit/>
            </a:bodyPr>
            <a:lstStyle/>
            <a:p>
              <a:r>
                <a:rPr lang="en-US"/>
                <a:t>10</a:t>
              </a:r>
            </a:p>
          </p:txBody>
        </p:sp>
        <p:sp>
          <p:nvSpPr>
            <p:cNvPr id="1465368" name="Text Box 24"/>
            <p:cNvSpPr txBox="1">
              <a:spLocks noChangeArrowheads="1"/>
            </p:cNvSpPr>
            <p:nvPr>
              <p:custDataLst>
                <p:tags r:id="rId23"/>
              </p:custDataLst>
            </p:nvPr>
          </p:nvSpPr>
          <p:spPr bwMode="auto">
            <a:xfrm>
              <a:off x="2438400" y="5943600"/>
              <a:ext cx="311150" cy="396875"/>
            </a:xfrm>
            <a:prstGeom prst="rect">
              <a:avLst/>
            </a:prstGeom>
            <a:noFill/>
            <a:ln w="9525">
              <a:noFill/>
              <a:miter lim="800000"/>
              <a:headEnd/>
              <a:tailEnd/>
            </a:ln>
            <a:effectLst/>
          </p:spPr>
          <p:txBody>
            <a:bodyPr wrap="none">
              <a:spAutoFit/>
            </a:bodyPr>
            <a:lstStyle/>
            <a:p>
              <a:r>
                <a:rPr lang="en-US"/>
                <a:t>3</a:t>
              </a:r>
            </a:p>
          </p:txBody>
        </p:sp>
        <p:sp>
          <p:nvSpPr>
            <p:cNvPr id="1465369" name="Text Box 25"/>
            <p:cNvSpPr txBox="1">
              <a:spLocks noChangeArrowheads="1"/>
            </p:cNvSpPr>
            <p:nvPr>
              <p:custDataLst>
                <p:tags r:id="rId24"/>
              </p:custDataLst>
            </p:nvPr>
          </p:nvSpPr>
          <p:spPr bwMode="auto">
            <a:xfrm>
              <a:off x="2438400" y="3352800"/>
              <a:ext cx="311150" cy="396875"/>
            </a:xfrm>
            <a:prstGeom prst="rect">
              <a:avLst/>
            </a:prstGeom>
            <a:noFill/>
            <a:ln w="9525">
              <a:noFill/>
              <a:miter lim="800000"/>
              <a:headEnd/>
              <a:tailEnd/>
            </a:ln>
            <a:effectLst/>
          </p:spPr>
          <p:txBody>
            <a:bodyPr wrap="none">
              <a:spAutoFit/>
            </a:bodyPr>
            <a:lstStyle/>
            <a:p>
              <a:r>
                <a:rPr lang="en-US"/>
                <a:t>6</a:t>
              </a:r>
            </a:p>
          </p:txBody>
        </p:sp>
        <p:sp>
          <p:nvSpPr>
            <p:cNvPr id="1465370" name="Text Box 26"/>
            <p:cNvSpPr txBox="1">
              <a:spLocks noChangeArrowheads="1"/>
            </p:cNvSpPr>
            <p:nvPr>
              <p:custDataLst>
                <p:tags r:id="rId25"/>
              </p:custDataLst>
            </p:nvPr>
          </p:nvSpPr>
          <p:spPr bwMode="auto">
            <a:xfrm>
              <a:off x="4108450" y="3352800"/>
              <a:ext cx="311150" cy="396875"/>
            </a:xfrm>
            <a:prstGeom prst="rect">
              <a:avLst/>
            </a:prstGeom>
            <a:noFill/>
            <a:ln w="9525">
              <a:noFill/>
              <a:miter lim="800000"/>
              <a:headEnd/>
              <a:tailEnd/>
            </a:ln>
            <a:effectLst/>
          </p:spPr>
          <p:txBody>
            <a:bodyPr wrap="none">
              <a:spAutoFit/>
            </a:bodyPr>
            <a:lstStyle/>
            <a:p>
              <a:r>
                <a:rPr lang="en-US"/>
                <a:t>4</a:t>
              </a:r>
            </a:p>
          </p:txBody>
        </p:sp>
        <p:sp>
          <p:nvSpPr>
            <p:cNvPr id="1465371" name="Text Box 27"/>
            <p:cNvSpPr txBox="1">
              <a:spLocks noChangeArrowheads="1"/>
            </p:cNvSpPr>
            <p:nvPr>
              <p:custDataLst>
                <p:tags r:id="rId26"/>
              </p:custDataLst>
            </p:nvPr>
          </p:nvSpPr>
          <p:spPr bwMode="auto">
            <a:xfrm>
              <a:off x="3200400" y="3724275"/>
              <a:ext cx="311150" cy="396875"/>
            </a:xfrm>
            <a:prstGeom prst="rect">
              <a:avLst/>
            </a:prstGeom>
            <a:noFill/>
            <a:ln w="9525">
              <a:noFill/>
              <a:miter lim="800000"/>
              <a:headEnd/>
              <a:tailEnd/>
            </a:ln>
            <a:effectLst/>
          </p:spPr>
          <p:txBody>
            <a:bodyPr wrap="none">
              <a:spAutoFit/>
            </a:bodyPr>
            <a:lstStyle/>
            <a:p>
              <a:r>
                <a:rPr lang="en-US"/>
                <a:t>5</a:t>
              </a:r>
            </a:p>
          </p:txBody>
        </p:sp>
        <p:sp>
          <p:nvSpPr>
            <p:cNvPr id="1465372" name="Text Box 28"/>
            <p:cNvSpPr txBox="1">
              <a:spLocks noChangeArrowheads="1"/>
            </p:cNvSpPr>
            <p:nvPr>
              <p:custDataLst>
                <p:tags r:id="rId27"/>
              </p:custDataLst>
            </p:nvPr>
          </p:nvSpPr>
          <p:spPr bwMode="auto">
            <a:xfrm>
              <a:off x="4946650" y="4632325"/>
              <a:ext cx="311150" cy="396875"/>
            </a:xfrm>
            <a:prstGeom prst="rect">
              <a:avLst/>
            </a:prstGeom>
            <a:noFill/>
            <a:ln w="9525">
              <a:noFill/>
              <a:miter lim="800000"/>
              <a:headEnd/>
              <a:tailEnd/>
            </a:ln>
            <a:effectLst/>
          </p:spPr>
          <p:txBody>
            <a:bodyPr wrap="none">
              <a:spAutoFit/>
            </a:bodyPr>
            <a:lstStyle/>
            <a:p>
              <a:r>
                <a:rPr lang="en-US"/>
                <a:t>2</a:t>
              </a:r>
            </a:p>
          </p:txBody>
        </p:sp>
        <p:sp>
          <p:nvSpPr>
            <p:cNvPr id="1465373" name="Text Box 29"/>
            <p:cNvSpPr txBox="1">
              <a:spLocks noChangeArrowheads="1"/>
            </p:cNvSpPr>
            <p:nvPr>
              <p:custDataLst>
                <p:tags r:id="rId28"/>
              </p:custDataLst>
            </p:nvPr>
          </p:nvSpPr>
          <p:spPr bwMode="auto">
            <a:xfrm>
              <a:off x="6089650" y="3733800"/>
              <a:ext cx="311150" cy="396875"/>
            </a:xfrm>
            <a:prstGeom prst="rect">
              <a:avLst/>
            </a:prstGeom>
            <a:noFill/>
            <a:ln w="9525">
              <a:noFill/>
              <a:miter lim="800000"/>
              <a:headEnd/>
              <a:tailEnd/>
            </a:ln>
            <a:effectLst/>
          </p:spPr>
          <p:txBody>
            <a:bodyPr wrap="none">
              <a:spAutoFit/>
            </a:bodyPr>
            <a:lstStyle/>
            <a:p>
              <a:r>
                <a:rPr lang="en-US"/>
                <a:t>9</a:t>
              </a:r>
            </a:p>
          </p:txBody>
        </p:sp>
        <p:sp>
          <p:nvSpPr>
            <p:cNvPr id="1465374" name="Text Box 30"/>
            <p:cNvSpPr txBox="1">
              <a:spLocks noChangeArrowheads="1"/>
            </p:cNvSpPr>
            <p:nvPr>
              <p:custDataLst>
                <p:tags r:id="rId29"/>
              </p:custDataLst>
            </p:nvPr>
          </p:nvSpPr>
          <p:spPr bwMode="auto">
            <a:xfrm>
              <a:off x="6032500" y="5318125"/>
              <a:ext cx="438150" cy="396875"/>
            </a:xfrm>
            <a:prstGeom prst="rect">
              <a:avLst/>
            </a:prstGeom>
            <a:noFill/>
            <a:ln w="9525">
              <a:noFill/>
              <a:miter lim="800000"/>
              <a:headEnd/>
              <a:tailEnd/>
            </a:ln>
            <a:effectLst/>
          </p:spPr>
          <p:txBody>
            <a:bodyPr wrap="none">
              <a:spAutoFit/>
            </a:bodyPr>
            <a:lstStyle/>
            <a:p>
              <a:r>
                <a:rPr lang="en-US"/>
                <a:t>15</a:t>
              </a:r>
            </a:p>
          </p:txBody>
        </p:sp>
        <p:sp>
          <p:nvSpPr>
            <p:cNvPr id="1465375" name="Text Box 31"/>
            <p:cNvSpPr txBox="1">
              <a:spLocks noChangeArrowheads="1"/>
            </p:cNvSpPr>
            <p:nvPr>
              <p:custDataLst>
                <p:tags r:id="rId30"/>
              </p:custDataLst>
            </p:nvPr>
          </p:nvSpPr>
          <p:spPr bwMode="auto">
            <a:xfrm>
              <a:off x="4025900" y="5969000"/>
              <a:ext cx="311150" cy="396875"/>
            </a:xfrm>
            <a:prstGeom prst="rect">
              <a:avLst/>
            </a:prstGeom>
            <a:noFill/>
            <a:ln w="9525">
              <a:noFill/>
              <a:miter lim="800000"/>
              <a:headEnd/>
              <a:tailEnd/>
            </a:ln>
            <a:effectLst/>
          </p:spPr>
          <p:txBody>
            <a:bodyPr wrap="none">
              <a:spAutoFit/>
            </a:bodyPr>
            <a:lstStyle/>
            <a:p>
              <a:r>
                <a:rPr lang="en-US"/>
                <a:t>8</a:t>
              </a:r>
            </a:p>
          </p:txBody>
        </p:sp>
      </p:grpSp>
      <p:sp>
        <p:nvSpPr>
          <p:cNvPr id="33" name="Slide Number Placeholder 32"/>
          <p:cNvSpPr>
            <a:spLocks noGrp="1"/>
          </p:cNvSpPr>
          <p:nvPr>
            <p:ph type="sldNum" sz="quarter" idx="12"/>
          </p:nvPr>
        </p:nvSpPr>
        <p:spPr/>
        <p:txBody>
          <a:bodyPr/>
          <a:lstStyle/>
          <a:p>
            <a:fld id="{A9315014-363E-4087-8F9D-3041AE14F14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ChangeArrowheads="1"/>
          </p:cNvSpPr>
          <p:nvPr>
            <p:ph type="title"/>
            <p:custDataLst>
              <p:tags r:id="rId1"/>
            </p:custDataLst>
          </p:nvPr>
        </p:nvSpPr>
        <p:spPr/>
        <p:txBody>
          <a:bodyPr/>
          <a:lstStyle/>
          <a:p>
            <a:r>
              <a:rPr lang="en-US"/>
              <a:t>Greedy Method: Overview</a:t>
            </a:r>
          </a:p>
        </p:txBody>
      </p:sp>
      <p:sp>
        <p:nvSpPr>
          <p:cNvPr id="1514499" name="Rectangle 3"/>
          <p:cNvSpPr>
            <a:spLocks noGrp="1" noChangeArrowheads="1"/>
          </p:cNvSpPr>
          <p:nvPr>
            <p:ph type="body" idx="1"/>
            <p:custDataLst>
              <p:tags r:id="rId2"/>
            </p:custDataLst>
          </p:nvPr>
        </p:nvSpPr>
        <p:spPr/>
        <p:txBody>
          <a:bodyPr/>
          <a:lstStyle/>
          <a:p>
            <a:pPr>
              <a:lnSpc>
                <a:spcPct val="90000"/>
              </a:lnSpc>
            </a:pPr>
            <a:r>
              <a:rPr lang="en-US"/>
              <a:t>Optimization problems: terminology</a:t>
            </a:r>
          </a:p>
          <a:p>
            <a:pPr lvl="1">
              <a:lnSpc>
                <a:spcPct val="90000"/>
              </a:lnSpc>
            </a:pPr>
            <a:r>
              <a:rPr lang="en-US"/>
              <a:t>Solutions judged on some criteria:</a:t>
            </a:r>
          </a:p>
          <a:p>
            <a:pPr lvl="1">
              <a:lnSpc>
                <a:spcPct val="90000"/>
              </a:lnSpc>
              <a:buFont typeface="Monotype Sorts" pitchFamily="2" charset="2"/>
              <a:buNone/>
            </a:pPr>
            <a:r>
              <a:rPr lang="en-US"/>
              <a:t>		</a:t>
            </a:r>
            <a:r>
              <a:rPr lang="en-US" i="1"/>
              <a:t>Objective function</a:t>
            </a:r>
          </a:p>
          <a:p>
            <a:pPr lvl="1">
              <a:lnSpc>
                <a:spcPct val="90000"/>
              </a:lnSpc>
              <a:buFont typeface="Monotype Sorts" pitchFamily="2" charset="2"/>
              <a:buNone/>
            </a:pPr>
            <a:r>
              <a:rPr lang="en-US"/>
              <a:t>Example:  Sum of edge weights in path is smallest</a:t>
            </a:r>
          </a:p>
          <a:p>
            <a:pPr lvl="1">
              <a:lnSpc>
                <a:spcPct val="90000"/>
              </a:lnSpc>
            </a:pPr>
            <a:r>
              <a:rPr lang="en-US"/>
              <a:t>A solution must meet certain constraints</a:t>
            </a:r>
            <a:br>
              <a:rPr lang="en-US"/>
            </a:br>
            <a:r>
              <a:rPr lang="en-US"/>
              <a:t>  A solution is </a:t>
            </a:r>
            <a:r>
              <a:rPr lang="en-US" i="1"/>
              <a:t>feasible</a:t>
            </a:r>
          </a:p>
          <a:p>
            <a:pPr lvl="1">
              <a:lnSpc>
                <a:spcPct val="90000"/>
              </a:lnSpc>
              <a:buFont typeface="Monotype Sorts" pitchFamily="2" charset="2"/>
              <a:buNone/>
            </a:pPr>
            <a:r>
              <a:rPr lang="en-US"/>
              <a:t>Example: All edges in solution are in graph, form a simple path</a:t>
            </a:r>
          </a:p>
          <a:p>
            <a:pPr lvl="1">
              <a:lnSpc>
                <a:spcPct val="90000"/>
              </a:lnSpc>
            </a:pPr>
            <a:r>
              <a:rPr lang="en-US"/>
              <a:t>One (or more) feasible solutions that scores highest (by the objective function) is the </a:t>
            </a:r>
            <a:r>
              <a:rPr lang="en-US" i="1"/>
              <a:t>optimal solution(s)</a:t>
            </a:r>
          </a:p>
        </p:txBody>
      </p:sp>
      <p:sp>
        <p:nvSpPr>
          <p:cNvPr id="5" name="Slide Number Placeholder 4"/>
          <p:cNvSpPr>
            <a:spLocks noGrp="1"/>
          </p:cNvSpPr>
          <p:nvPr>
            <p:ph type="sldNum" sz="quarter" idx="12"/>
          </p:nvPr>
        </p:nvSpPr>
        <p:spPr/>
        <p:txBody>
          <a:bodyPr/>
          <a:lstStyle/>
          <a:p>
            <a:fld id="{A9315014-363E-4087-8F9D-3041AE14F145}"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194</TotalTime>
  <Words>1940</Words>
  <Application>Microsoft Office PowerPoint</Application>
  <PresentationFormat>On-screen Show (4:3)</PresentationFormat>
  <Paragraphs>287</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Origin</vt:lpstr>
      <vt:lpstr>Greedy Algorithm</vt:lpstr>
      <vt:lpstr>Introduction</vt:lpstr>
      <vt:lpstr>Optimization Problems</vt:lpstr>
      <vt:lpstr>Greedy algorithms</vt:lpstr>
      <vt:lpstr>Example: Counting money</vt:lpstr>
      <vt:lpstr>Minimum Spanning tree</vt:lpstr>
      <vt:lpstr>Example: Minimum Spanning Tree</vt:lpstr>
      <vt:lpstr>Example: Minimum Spanning Tree</vt:lpstr>
      <vt:lpstr>Greedy Method: Overview</vt:lpstr>
      <vt:lpstr>Greedy Method: Overview</vt:lpstr>
      <vt:lpstr>Greedy algorithm for optimization problem</vt:lpstr>
      <vt:lpstr>What an optimisation problem will have ,  in the context of greedy algorithms</vt:lpstr>
      <vt:lpstr>Finding Solution to optimization Problem</vt:lpstr>
      <vt:lpstr>Elements of Greedy Strategy</vt:lpstr>
      <vt:lpstr>Greedy-Choice Property</vt:lpstr>
      <vt:lpstr>Optimal Substructures</vt:lpstr>
      <vt:lpstr>The General Form of a Greedy Algorithm is  </vt:lpstr>
      <vt:lpstr>Knapsack Problem</vt:lpstr>
      <vt:lpstr>Greedy Algorithm for Fractional Knapsack problem</vt:lpstr>
      <vt:lpstr>O-1 knapsack is harder!</vt:lpstr>
      <vt:lpstr>Slide 21</vt:lpstr>
      <vt:lpstr>Typical Steps</vt:lpstr>
      <vt:lpstr>Elements of Greedy Algorithms</vt:lpstr>
      <vt:lpstr>Elements of Greedy Algorithms</vt:lpstr>
      <vt:lpstr>Form of Optimization problem in the context of  Greedy algorithm</vt:lpstr>
      <vt:lpstr>Defining Optimization problem</vt:lpstr>
      <vt:lpstr>Greedy Paradigm</vt:lpstr>
      <vt:lpstr>   Generic procedure for Greedy Method</vt:lpstr>
      <vt:lpstr>Greedy Method with SUBSET Paradigm</vt:lpstr>
      <vt:lpstr>Greedy Method with ODERING Paradigm</vt:lpstr>
      <vt:lpstr>Greedy Paradigm</vt:lpstr>
      <vt:lpstr>Thank you</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BIBHUDATTA</dc:creator>
  <cp:lastModifiedBy>BIBHUDATTA SAHOO</cp:lastModifiedBy>
  <cp:revision>48</cp:revision>
  <dcterms:created xsi:type="dcterms:W3CDTF">2011-09-08T01:16:49Z</dcterms:created>
  <dcterms:modified xsi:type="dcterms:W3CDTF">2011-09-15T07:50:18Z</dcterms:modified>
</cp:coreProperties>
</file>