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8392-DAA4-456F-A506-FF021120EB3E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9C9EB-978C-4247-ADB9-914B023509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Assignment III  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6D48-0BCF-4C32-A1F4-57754B8F7F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III</a:t>
            </a:r>
            <a:br>
              <a:rPr lang="en-US" dirty="0" smtClean="0"/>
            </a:br>
            <a:r>
              <a:rPr lang="en-US" dirty="0" smtClean="0"/>
              <a:t>Network Theorems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6D48-0BCF-4C32-A1F4-57754B8F7F74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Assignment III   Networks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DE0722-7EB2-4602-B541-4FBBD580976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35844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467600" cy="129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000" smtClean="0"/>
              <a:t>	Determine </a:t>
            </a:r>
          </a:p>
          <a:p>
            <a:pPr marL="533400" indent="-533400">
              <a:buFontTx/>
              <a:buNone/>
            </a:pPr>
            <a:r>
              <a:rPr lang="en-US" sz="2000" smtClean="0"/>
              <a:t>	a) The value or R</a:t>
            </a:r>
            <a:r>
              <a:rPr lang="en-US" sz="1400" smtClean="0"/>
              <a:t>L</a:t>
            </a:r>
            <a:r>
              <a:rPr lang="en-US" sz="2000" smtClean="0"/>
              <a:t> for maximum power transfer </a:t>
            </a:r>
          </a:p>
          <a:p>
            <a:pPr marL="533400" indent="-533400">
              <a:buFontTx/>
              <a:buNone/>
            </a:pPr>
            <a:r>
              <a:rPr lang="en-US" sz="2000" smtClean="0"/>
              <a:t>	b) The maximum power transfer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r>
              <a:rPr lang="en-US" sz="3200" b="1" dirty="0" smtClean="0"/>
              <a:t>Problem 9</a:t>
            </a:r>
            <a:endParaRPr lang="en-US" sz="3200" b="1" dirty="0" smtClean="0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4648200" y="5410200"/>
            <a:ext cx="388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b="0">
                <a:solidFill>
                  <a:srgbClr val="5C2305"/>
                </a:solidFill>
              </a:rPr>
              <a:t>(R</a:t>
            </a:r>
            <a:r>
              <a:rPr lang="en-US" sz="1600" b="0">
                <a:solidFill>
                  <a:srgbClr val="5C2305"/>
                </a:solidFill>
              </a:rPr>
              <a:t>L</a:t>
            </a:r>
            <a:r>
              <a:rPr lang="en-US" b="0">
                <a:solidFill>
                  <a:srgbClr val="5C2305"/>
                </a:solidFill>
              </a:rPr>
              <a:t>=9</a:t>
            </a:r>
            <a:r>
              <a:rPr lang="el-GR" b="0">
                <a:solidFill>
                  <a:srgbClr val="5C2305"/>
                </a:solidFill>
              </a:rPr>
              <a:t>Ω</a:t>
            </a:r>
            <a:r>
              <a:rPr lang="en-US" b="0">
                <a:solidFill>
                  <a:srgbClr val="5C2305"/>
                </a:solidFill>
              </a:rPr>
              <a:t>, p</a:t>
            </a:r>
            <a:r>
              <a:rPr lang="en-US" sz="1600" b="0">
                <a:solidFill>
                  <a:srgbClr val="5C2305"/>
                </a:solidFill>
              </a:rPr>
              <a:t>max</a:t>
            </a:r>
            <a:r>
              <a:rPr lang="en-US" b="0">
                <a:solidFill>
                  <a:srgbClr val="5C2305"/>
                </a:solidFill>
              </a:rPr>
              <a:t>=13.44 W)</a:t>
            </a:r>
          </a:p>
        </p:txBody>
      </p:sp>
      <p:pic>
        <p:nvPicPr>
          <p:cNvPr id="358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95600"/>
            <a:ext cx="65055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A23AA9-2CE4-406C-A248-69204CD1DD0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36868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467600" cy="129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000" smtClean="0"/>
              <a:t>	Determine </a:t>
            </a:r>
          </a:p>
          <a:p>
            <a:pPr marL="533400" indent="-533400">
              <a:buFontTx/>
              <a:buNone/>
            </a:pPr>
            <a:r>
              <a:rPr lang="en-US" sz="2000" smtClean="0"/>
              <a:t>	a) The value or R</a:t>
            </a:r>
            <a:r>
              <a:rPr lang="en-US" sz="1400" smtClean="0"/>
              <a:t>L</a:t>
            </a:r>
            <a:r>
              <a:rPr lang="en-US" sz="2000" smtClean="0"/>
              <a:t> for maximum power transfer </a:t>
            </a:r>
          </a:p>
          <a:p>
            <a:pPr marL="533400" indent="-533400">
              <a:buFontTx/>
              <a:buNone/>
            </a:pPr>
            <a:r>
              <a:rPr lang="en-US" sz="2000" smtClean="0"/>
              <a:t>	b) The maximum power transfer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r>
              <a:rPr lang="en-US" sz="3200" b="1" dirty="0" smtClean="0"/>
              <a:t>Problem 10</a:t>
            </a:r>
            <a:endParaRPr lang="en-US" sz="3200" b="1" dirty="0" smtClean="0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3810000" y="5410200"/>
            <a:ext cx="4721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b="0">
                <a:solidFill>
                  <a:srgbClr val="5C2305"/>
                </a:solidFill>
              </a:rPr>
              <a:t>(R</a:t>
            </a:r>
            <a:r>
              <a:rPr lang="en-US" sz="1600" b="0">
                <a:solidFill>
                  <a:srgbClr val="5C2305"/>
                </a:solidFill>
              </a:rPr>
              <a:t>L</a:t>
            </a:r>
            <a:r>
              <a:rPr lang="en-US" b="0">
                <a:solidFill>
                  <a:srgbClr val="5C2305"/>
                </a:solidFill>
              </a:rPr>
              <a:t>=4.22</a:t>
            </a:r>
            <a:r>
              <a:rPr lang="el-GR" b="0">
                <a:solidFill>
                  <a:srgbClr val="5C2305"/>
                </a:solidFill>
              </a:rPr>
              <a:t>Ω</a:t>
            </a:r>
            <a:r>
              <a:rPr lang="en-US" b="0">
                <a:solidFill>
                  <a:srgbClr val="5C2305"/>
                </a:solidFill>
              </a:rPr>
              <a:t>, p</a:t>
            </a:r>
            <a:r>
              <a:rPr lang="en-US" sz="1600" b="0">
                <a:solidFill>
                  <a:srgbClr val="5C2305"/>
                </a:solidFill>
              </a:rPr>
              <a:t>max</a:t>
            </a:r>
            <a:r>
              <a:rPr lang="en-US" b="0">
                <a:solidFill>
                  <a:srgbClr val="5C2305"/>
                </a:solidFill>
              </a:rPr>
              <a:t>=2.901 W)</a:t>
            </a:r>
          </a:p>
        </p:txBody>
      </p:sp>
      <p:pic>
        <p:nvPicPr>
          <p:cNvPr id="368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667000"/>
            <a:ext cx="54292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CFEF2E-55DE-424F-A5BE-7B8BCF45637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15364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464425" cy="60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600" smtClean="0"/>
              <a:t>Determine I</a:t>
            </a:r>
            <a:r>
              <a:rPr lang="en-US" sz="1800" smtClean="0"/>
              <a:t>0</a:t>
            </a:r>
            <a:r>
              <a:rPr lang="en-US" sz="2800" smtClean="0"/>
              <a:t> using superposition</a:t>
            </a:r>
            <a:endParaRPr lang="en-US" sz="2600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pPr algn="ctr"/>
            <a:r>
              <a:rPr lang="en-US" sz="3200" b="1" dirty="0" smtClean="0"/>
              <a:t>Problem </a:t>
            </a:r>
            <a:r>
              <a:rPr lang="en-US" sz="3200" b="1" dirty="0" smtClean="0"/>
              <a:t>1</a:t>
            </a:r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0"/>
            <a:ext cx="4143375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5029200" y="5410200"/>
            <a:ext cx="3502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sz="2600" b="0">
                <a:solidFill>
                  <a:srgbClr val="5C2305"/>
                </a:solidFill>
              </a:rPr>
              <a:t>(-0.4706 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C25DCE-471A-4D77-A0D4-30013C98259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16388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464425" cy="60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600" smtClean="0"/>
              <a:t>Determine v</a:t>
            </a:r>
            <a:r>
              <a:rPr lang="en-US" sz="1800" smtClean="0"/>
              <a:t>x</a:t>
            </a:r>
            <a:r>
              <a:rPr lang="en-US" sz="2800" smtClean="0"/>
              <a:t> using superposition</a:t>
            </a:r>
            <a:endParaRPr lang="en-US" sz="2600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r>
              <a:rPr lang="en-US" sz="3200" b="1" dirty="0" smtClean="0"/>
              <a:t>Problem 2</a:t>
            </a:r>
            <a:endParaRPr lang="en-US" sz="3200" b="1" dirty="0" smtClean="0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5029200" y="5410200"/>
            <a:ext cx="3502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sz="2600" b="0">
                <a:solidFill>
                  <a:srgbClr val="5C2305"/>
                </a:solidFill>
              </a:rPr>
              <a:t>(12.5 V)</a:t>
            </a:r>
          </a:p>
        </p:txBody>
      </p:sp>
      <p:pic>
        <p:nvPicPr>
          <p:cNvPr id="163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6162675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FD2006-C70D-4E0F-BD52-901B899095D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60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600" smtClean="0"/>
              <a:t>Determine v</a:t>
            </a:r>
            <a:r>
              <a:rPr lang="en-US" sz="1800" smtClean="0"/>
              <a:t>0</a:t>
            </a:r>
            <a:r>
              <a:rPr lang="en-US" sz="2800" smtClean="0"/>
              <a:t> using source transformation</a:t>
            </a:r>
            <a:endParaRPr lang="en-US" sz="260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r>
              <a:rPr lang="en-US" sz="3200" b="1" dirty="0" smtClean="0"/>
              <a:t>Problem 3</a:t>
            </a:r>
            <a:endParaRPr lang="en-US" sz="3200" b="1" dirty="0" smtClean="0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5029200" y="5410200"/>
            <a:ext cx="3502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sz="2600" b="0">
                <a:solidFill>
                  <a:srgbClr val="5C2305"/>
                </a:solidFill>
              </a:rPr>
              <a:t>(3.2 V)</a:t>
            </a:r>
          </a:p>
        </p:txBody>
      </p:sp>
      <p:pic>
        <p:nvPicPr>
          <p:cNvPr id="2048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6291263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F54D27-49B6-4843-AC6E-0F6AB2D991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21508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60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600" smtClean="0"/>
              <a:t>Determine I</a:t>
            </a:r>
            <a:r>
              <a:rPr lang="en-US" sz="1800" smtClean="0"/>
              <a:t>x</a:t>
            </a:r>
            <a:r>
              <a:rPr lang="en-US" sz="2800" smtClean="0"/>
              <a:t> using source transformation</a:t>
            </a:r>
            <a:endParaRPr lang="en-US" sz="260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r>
              <a:rPr lang="en-US" sz="3200" b="1" dirty="0" smtClean="0"/>
              <a:t>Problem 4</a:t>
            </a:r>
            <a:endParaRPr lang="en-US" sz="3200" b="1" dirty="0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5029200" y="5410200"/>
            <a:ext cx="3502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sz="2600" b="0">
                <a:solidFill>
                  <a:srgbClr val="5C2305"/>
                </a:solidFill>
              </a:rPr>
              <a:t>(1.176 A)</a:t>
            </a:r>
          </a:p>
        </p:txBody>
      </p:sp>
      <p:pic>
        <p:nvPicPr>
          <p:cNvPr id="215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14600"/>
            <a:ext cx="5629275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6DDA09-ABAA-45B7-83FE-28EC202EA28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27652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60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smtClean="0"/>
              <a:t>	Determine the Thevenin equivalent at terminals a-b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r>
              <a:rPr lang="en-US" sz="3200" b="1" dirty="0" smtClean="0"/>
              <a:t>Problem 5</a:t>
            </a:r>
            <a:endParaRPr lang="en-US" sz="3200" b="1" dirty="0" smtClean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4648200" y="5410200"/>
            <a:ext cx="388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b="0">
                <a:solidFill>
                  <a:srgbClr val="5C2305"/>
                </a:solidFill>
              </a:rPr>
              <a:t>(R</a:t>
            </a:r>
            <a:r>
              <a:rPr lang="en-US" sz="1600" b="0">
                <a:solidFill>
                  <a:srgbClr val="5C2305"/>
                </a:solidFill>
              </a:rPr>
              <a:t>Th</a:t>
            </a:r>
            <a:r>
              <a:rPr lang="en-US" b="0">
                <a:solidFill>
                  <a:srgbClr val="5C2305"/>
                </a:solidFill>
              </a:rPr>
              <a:t>=6</a:t>
            </a:r>
            <a:r>
              <a:rPr lang="el-GR" b="0">
                <a:solidFill>
                  <a:srgbClr val="5C2305"/>
                </a:solidFill>
              </a:rPr>
              <a:t>Ω</a:t>
            </a:r>
            <a:r>
              <a:rPr lang="en-US" b="0">
                <a:solidFill>
                  <a:srgbClr val="5C2305"/>
                </a:solidFill>
              </a:rPr>
              <a:t>, V</a:t>
            </a:r>
            <a:r>
              <a:rPr lang="en-US" sz="1600" b="0">
                <a:solidFill>
                  <a:srgbClr val="5C2305"/>
                </a:solidFill>
              </a:rPr>
              <a:t>Th</a:t>
            </a:r>
            <a:r>
              <a:rPr lang="en-US" b="0">
                <a:solidFill>
                  <a:srgbClr val="5C2305"/>
                </a:solidFill>
              </a:rPr>
              <a:t>=20 V)</a:t>
            </a:r>
          </a:p>
        </p:txBody>
      </p:sp>
      <p:pic>
        <p:nvPicPr>
          <p:cNvPr id="2765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590800"/>
            <a:ext cx="41910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CA8600-0C75-4280-8C68-814920E8035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28676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60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smtClean="0"/>
              <a:t>	Determine the Thevenin equivalent at terminals a-b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r>
              <a:rPr lang="en-US" sz="3200" b="1" dirty="0" smtClean="0"/>
              <a:t>Problem 6</a:t>
            </a:r>
            <a:endParaRPr lang="en-US" sz="3200" b="1" dirty="0" smtClean="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4419600" y="5410200"/>
            <a:ext cx="41116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b="0">
                <a:solidFill>
                  <a:srgbClr val="5C2305"/>
                </a:solidFill>
              </a:rPr>
              <a:t>(R</a:t>
            </a:r>
            <a:r>
              <a:rPr lang="en-US" sz="1600" b="0">
                <a:solidFill>
                  <a:srgbClr val="5C2305"/>
                </a:solidFill>
              </a:rPr>
              <a:t>Th</a:t>
            </a:r>
            <a:r>
              <a:rPr lang="en-US" b="0">
                <a:solidFill>
                  <a:srgbClr val="5C2305"/>
                </a:solidFill>
              </a:rPr>
              <a:t>=0.44</a:t>
            </a:r>
            <a:r>
              <a:rPr lang="el-GR" b="0">
                <a:solidFill>
                  <a:srgbClr val="5C2305"/>
                </a:solidFill>
              </a:rPr>
              <a:t>Ω</a:t>
            </a:r>
            <a:r>
              <a:rPr lang="en-US" b="0">
                <a:solidFill>
                  <a:srgbClr val="5C2305"/>
                </a:solidFill>
              </a:rPr>
              <a:t>, V</a:t>
            </a:r>
            <a:r>
              <a:rPr lang="en-US" sz="1600" b="0">
                <a:solidFill>
                  <a:srgbClr val="5C2305"/>
                </a:solidFill>
              </a:rPr>
              <a:t>Th</a:t>
            </a:r>
            <a:r>
              <a:rPr lang="en-US" b="0">
                <a:solidFill>
                  <a:srgbClr val="5C2305"/>
                </a:solidFill>
              </a:rPr>
              <a:t>=5.33 V)</a:t>
            </a:r>
          </a:p>
        </p:txBody>
      </p:sp>
      <p:pic>
        <p:nvPicPr>
          <p:cNvPr id="2868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324600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F2918E-CCDD-431E-A1F2-64C14232CDC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31748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60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smtClean="0"/>
              <a:t>	Determine the Norton equivalent at terminals a-b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r>
              <a:rPr lang="en-US" sz="3200" b="1" dirty="0" smtClean="0"/>
              <a:t>Problem 7</a:t>
            </a:r>
            <a:endParaRPr lang="en-US" sz="3200" b="1" dirty="0" smtClean="0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4648200" y="5410200"/>
            <a:ext cx="388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b="0">
                <a:solidFill>
                  <a:srgbClr val="5C2305"/>
                </a:solidFill>
              </a:rPr>
              <a:t>(R</a:t>
            </a:r>
            <a:r>
              <a:rPr lang="en-US" sz="1600" b="0">
                <a:solidFill>
                  <a:srgbClr val="5C2305"/>
                </a:solidFill>
              </a:rPr>
              <a:t>N</a:t>
            </a:r>
            <a:r>
              <a:rPr lang="en-US" b="0">
                <a:solidFill>
                  <a:srgbClr val="5C2305"/>
                </a:solidFill>
              </a:rPr>
              <a:t>=5</a:t>
            </a:r>
            <a:r>
              <a:rPr lang="el-GR" b="0">
                <a:solidFill>
                  <a:srgbClr val="5C2305"/>
                </a:solidFill>
              </a:rPr>
              <a:t>Ω</a:t>
            </a:r>
            <a:r>
              <a:rPr lang="en-US" b="0">
                <a:solidFill>
                  <a:srgbClr val="5C2305"/>
                </a:solidFill>
              </a:rPr>
              <a:t>, I</a:t>
            </a:r>
            <a:r>
              <a:rPr lang="en-US" sz="1600" b="0">
                <a:solidFill>
                  <a:srgbClr val="5C2305"/>
                </a:solidFill>
              </a:rPr>
              <a:t>N</a:t>
            </a:r>
            <a:r>
              <a:rPr lang="en-US" b="0">
                <a:solidFill>
                  <a:srgbClr val="5C2305"/>
                </a:solidFill>
              </a:rPr>
              <a:t>=7 A)</a:t>
            </a:r>
          </a:p>
        </p:txBody>
      </p:sp>
      <p:pic>
        <p:nvPicPr>
          <p:cNvPr id="3175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590800"/>
            <a:ext cx="42672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DD7013-74B5-4D81-89CF-D40BCFFE036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Assignment III   Networks</a:t>
            </a:r>
            <a:endParaRPr lang="en-US" smtClean="0"/>
          </a:p>
        </p:txBody>
      </p:sp>
      <p:sp>
        <p:nvSpPr>
          <p:cNvPr id="32772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NIT Rourkela</a:t>
            </a:r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6096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smtClean="0"/>
              <a:t>	Determine the Norton equivalent at terminals a-b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6324600" cy="685800"/>
          </a:xfrm>
          <a:noFill/>
        </p:spPr>
        <p:txBody>
          <a:bodyPr/>
          <a:lstStyle/>
          <a:p>
            <a:r>
              <a:rPr lang="en-US" sz="3200" b="1" dirty="0" smtClean="0"/>
              <a:t>Problem 8</a:t>
            </a:r>
            <a:endParaRPr lang="en-US" sz="3200" b="1" dirty="0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4648200" y="5410200"/>
            <a:ext cx="388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algn="r">
              <a:lnSpc>
                <a:spcPct val="120000"/>
              </a:lnSpc>
              <a:spcBef>
                <a:spcPct val="20000"/>
              </a:spcBef>
              <a:buClr>
                <a:srgbClr val="5C2305"/>
              </a:buClr>
            </a:pPr>
            <a:r>
              <a:rPr lang="en-US" b="0">
                <a:solidFill>
                  <a:srgbClr val="5C2305"/>
                </a:solidFill>
              </a:rPr>
              <a:t>(R</a:t>
            </a:r>
            <a:r>
              <a:rPr lang="en-US" sz="1600" b="0">
                <a:solidFill>
                  <a:srgbClr val="5C2305"/>
                </a:solidFill>
              </a:rPr>
              <a:t>N</a:t>
            </a:r>
            <a:r>
              <a:rPr lang="en-US" b="0">
                <a:solidFill>
                  <a:srgbClr val="5C2305"/>
                </a:solidFill>
              </a:rPr>
              <a:t>=1</a:t>
            </a:r>
            <a:r>
              <a:rPr lang="el-GR" b="0">
                <a:solidFill>
                  <a:srgbClr val="5C2305"/>
                </a:solidFill>
              </a:rPr>
              <a:t>Ω</a:t>
            </a:r>
            <a:r>
              <a:rPr lang="en-US" b="0">
                <a:solidFill>
                  <a:srgbClr val="5C2305"/>
                </a:solidFill>
              </a:rPr>
              <a:t>, I</a:t>
            </a:r>
            <a:r>
              <a:rPr lang="en-US" sz="1600" b="0">
                <a:solidFill>
                  <a:srgbClr val="5C2305"/>
                </a:solidFill>
              </a:rPr>
              <a:t>N</a:t>
            </a:r>
            <a:r>
              <a:rPr lang="en-US" b="0">
                <a:solidFill>
                  <a:srgbClr val="5C2305"/>
                </a:solidFill>
              </a:rPr>
              <a:t>=10 A)</a:t>
            </a:r>
          </a:p>
        </p:txBody>
      </p:sp>
      <p:pic>
        <p:nvPicPr>
          <p:cNvPr id="3277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743200"/>
            <a:ext cx="5843588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164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Assignment III Network Theorems</vt:lpstr>
      <vt:lpstr>Problem 1</vt:lpstr>
      <vt:lpstr>Problem 2</vt:lpstr>
      <vt:lpstr>Problem 3</vt:lpstr>
      <vt:lpstr>Problem 4</vt:lpstr>
      <vt:lpstr>Problem 5</vt:lpstr>
      <vt:lpstr>Problem 6</vt:lpstr>
      <vt:lpstr>Problem 7</vt:lpstr>
      <vt:lpstr>Problem 8</vt:lpstr>
      <vt:lpstr>Problem 9</vt:lpstr>
      <vt:lpstr>Problem 10</vt:lpstr>
    </vt:vector>
  </TitlesOfParts>
  <Company>NITRKL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III Network Theorems</dc:title>
  <dc:creator>MSHOME</dc:creator>
  <cp:lastModifiedBy>MSHOME</cp:lastModifiedBy>
  <cp:revision>2</cp:revision>
  <dcterms:created xsi:type="dcterms:W3CDTF">2011-08-26T11:01:49Z</dcterms:created>
  <dcterms:modified xsi:type="dcterms:W3CDTF">2011-08-26T11:08:37Z</dcterms:modified>
</cp:coreProperties>
</file>