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0" r:id="rId3"/>
    <p:sldId id="265" r:id="rId4"/>
    <p:sldId id="266" r:id="rId5"/>
    <p:sldId id="267" r:id="rId6"/>
    <p:sldId id="270" r:id="rId7"/>
    <p:sldId id="269" r:id="rId8"/>
    <p:sldId id="268" r:id="rId9"/>
    <p:sldId id="273" r:id="rId10"/>
    <p:sldId id="274" r:id="rId11"/>
    <p:sldId id="275" r:id="rId12"/>
    <p:sldId id="262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4934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43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37372C2-C76F-492F-873D-4CF558845355}" type="datetimeFigureOut">
              <a:rPr lang="en-GB"/>
              <a:pPr>
                <a:defRPr/>
              </a:pPr>
              <a:t>24/02/2012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2D410EC-E2A6-4EBA-BC5B-DB07DAB018D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839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F24FF-3F52-4DA4-85FD-9C9032A3E843}" type="datetimeFigureOut">
              <a:rPr lang="en-GB"/>
              <a:pPr>
                <a:defRPr/>
              </a:pPr>
              <a:t>24/02/2012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4840C-E182-43EF-A7C9-D74CCC1960C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592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90B0E-1A8C-4B78-B727-F2511D4D541B}" type="datetimeFigureOut">
              <a:rPr lang="en-GB"/>
              <a:pPr>
                <a:defRPr/>
              </a:pPr>
              <a:t>24/02/2012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211BB-8D63-4CE1-88D1-3BC6505099E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007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45978-6AAA-4818-80E5-6110E38417E4}" type="datetimeFigureOut">
              <a:rPr lang="en-GB"/>
              <a:pPr>
                <a:defRPr/>
              </a:pPr>
              <a:t>24/02/2012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E8C42-1FFB-4AD0-B24D-A2B5F17C42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59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99E4B-0D26-4C9C-A722-298698487766}" type="datetimeFigureOut">
              <a:rPr lang="en-GB"/>
              <a:pPr>
                <a:defRPr/>
              </a:pPr>
              <a:t>24/02/2012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0FA14-F6E7-4E7A-84F5-E4F3B59233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81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22978-C4DC-43F7-BBA0-72BDDBEAF347}" type="datetimeFigureOut">
              <a:rPr lang="en-GB"/>
              <a:pPr>
                <a:defRPr/>
              </a:pPr>
              <a:t>24/02/2012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211D3-0B7D-4E57-B4BC-9678B377C3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612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63FD9-13C4-4988-ACAD-12ACB7121540}" type="datetimeFigureOut">
              <a:rPr lang="en-GB"/>
              <a:pPr>
                <a:defRPr/>
              </a:pPr>
              <a:t>24/02/2012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D5DFB-F25E-4928-A081-FE8A9DA40C2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946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72F7C-4407-4D05-B71D-5D0D4848CEF0}" type="datetimeFigureOut">
              <a:rPr lang="en-GB"/>
              <a:pPr>
                <a:defRPr/>
              </a:pPr>
              <a:t>24/02/2012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5145D-ED77-4F7E-8E6E-A9D2CA610A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918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A5FBC-7073-40D3-9667-5A0F89A155D7}" type="datetimeFigureOut">
              <a:rPr lang="en-GB"/>
              <a:pPr>
                <a:defRPr/>
              </a:pPr>
              <a:t>24/02/2012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69EDB-DB0B-4A91-9465-22C31EFAD0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759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08CC0-7F4A-462C-A989-1D730814BE9E}" type="datetimeFigureOut">
              <a:rPr lang="en-GB"/>
              <a:pPr>
                <a:defRPr/>
              </a:pPr>
              <a:t>24/02/2012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37652-F632-4004-84DF-579973CD4D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842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FBBF2-CCF2-4A66-943A-8467C0E60083}" type="datetimeFigureOut">
              <a:rPr lang="en-GB"/>
              <a:pPr>
                <a:defRPr/>
              </a:pPr>
              <a:t>24/02/2012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F4852-C53D-4ECD-97C2-0702C02A3EA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775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486D7-974F-49D7-A972-B7D9D19858B3}" type="datetimeFigureOut">
              <a:rPr lang="en-GB"/>
              <a:pPr>
                <a:defRPr/>
              </a:pPr>
              <a:t>24/02/2012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543F0-77D8-4C17-A84F-C8D639E922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235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CE83DFB-A2C0-4E71-AC39-EB648E72A9DC}" type="datetimeFigureOut">
              <a:rPr lang="en-GB"/>
              <a:pPr>
                <a:defRPr/>
              </a:pPr>
              <a:t>24/02/2012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ADDA25A-9EB1-4647-A45C-2C1517D8F3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823913" y="1120775"/>
            <a:ext cx="74961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GB" sz="4800">
                <a:solidFill>
                  <a:schemeClr val="bg1"/>
                </a:solidFill>
                <a:latin typeface="Trebuchet MS" pitchFamily="34" charset="0"/>
              </a:rPr>
              <a:t>Education System in India:</a:t>
            </a:r>
          </a:p>
        </p:txBody>
      </p:sp>
      <p:sp>
        <p:nvSpPr>
          <p:cNvPr id="2052" name="TextBox 2"/>
          <p:cNvSpPr txBox="1">
            <a:spLocks noChangeArrowheads="1"/>
          </p:cNvSpPr>
          <p:nvPr/>
        </p:nvSpPr>
        <p:spPr bwMode="auto">
          <a:xfrm>
            <a:off x="1914525" y="2708275"/>
            <a:ext cx="53149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GB" sz="3200">
                <a:solidFill>
                  <a:schemeClr val="bg1"/>
                </a:solidFill>
                <a:latin typeface="FangSong" pitchFamily="49" charset="-122"/>
                <a:ea typeface="FangSong" pitchFamily="49" charset="-122"/>
              </a:rPr>
              <a:t>Functions, Drawbacks, and</a:t>
            </a:r>
          </a:p>
          <a:p>
            <a:pPr algn="ctr" eaLnBrk="1" hangingPunct="1"/>
            <a:r>
              <a:rPr lang="en-GB" sz="3200">
                <a:solidFill>
                  <a:schemeClr val="bg1"/>
                </a:solidFill>
                <a:latin typeface="FangSong" pitchFamily="49" charset="-122"/>
                <a:ea typeface="FangSong" pitchFamily="49" charset="-122"/>
              </a:rPr>
              <a:t>Possible Solutions</a:t>
            </a:r>
          </a:p>
        </p:txBody>
      </p:sp>
      <p:sp>
        <p:nvSpPr>
          <p:cNvPr id="2053" name="TextBox 1"/>
          <p:cNvSpPr txBox="1">
            <a:spLocks noChangeArrowheads="1"/>
          </p:cNvSpPr>
          <p:nvPr/>
        </p:nvSpPr>
        <p:spPr bwMode="auto">
          <a:xfrm>
            <a:off x="7115175" y="6021388"/>
            <a:ext cx="14271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bg1"/>
                </a:solidFill>
              </a:rPr>
              <a:t>- Subhajit Sahu</a:t>
            </a:r>
            <a:endParaRPr lang="en-IN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 txBox="1">
            <a:spLocks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en-US" sz="4400" dirty="0" smtClean="0">
                <a:solidFill>
                  <a:schemeClr val="bg1"/>
                </a:solidFill>
              </a:rPr>
              <a:t>Solutions</a:t>
            </a:r>
            <a:r>
              <a:rPr lang="en-US" sz="2000" dirty="0" smtClean="0">
                <a:solidFill>
                  <a:schemeClr val="bg1"/>
                </a:solidFill>
              </a:rPr>
              <a:t> (continued)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3076" name="Content Placeholder 2"/>
          <p:cNvSpPr txBox="1">
            <a:spLocks/>
          </p:cNvSpPr>
          <p:nvPr/>
        </p:nvSpPr>
        <p:spPr bwMode="auto">
          <a:xfrm>
            <a:off x="457200" y="178276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457200" lvl="0" indent="-457200" eaLnBrk="1" hangingPunct="1">
              <a:spcBef>
                <a:spcPct val="20000"/>
              </a:spcBef>
              <a:buFontTx/>
              <a:buChar char="-"/>
            </a:pPr>
            <a:r>
              <a:rPr lang="en-US" sz="3200" dirty="0" smtClean="0">
                <a:solidFill>
                  <a:prstClr val="white"/>
                </a:solidFill>
              </a:rPr>
              <a:t>Replacing Exams with projects, on the topics taught in classes.</a:t>
            </a:r>
          </a:p>
          <a:p>
            <a:pPr marL="457200" lvl="0" indent="-457200" eaLnBrk="1" hangingPunct="1">
              <a:spcBef>
                <a:spcPct val="20000"/>
              </a:spcBef>
              <a:buFontTx/>
              <a:buChar char="-"/>
            </a:pPr>
            <a:r>
              <a:rPr lang="en-US" sz="3200" dirty="0" smtClean="0">
                <a:solidFill>
                  <a:prstClr val="white"/>
                </a:solidFill>
              </a:rPr>
              <a:t>Interactive practice classes, rather that lectures.</a:t>
            </a:r>
          </a:p>
          <a:p>
            <a:pPr marL="457200" lvl="0" indent="-457200" eaLnBrk="1" hangingPunct="1">
              <a:spcBef>
                <a:spcPct val="20000"/>
              </a:spcBef>
              <a:buFontTx/>
              <a:buChar char="-"/>
            </a:pPr>
            <a:r>
              <a:rPr lang="en-US" sz="3200" dirty="0" smtClean="0">
                <a:solidFill>
                  <a:prstClr val="white"/>
                </a:solidFill>
              </a:rPr>
              <a:t>Inspiring students with stories of great people.</a:t>
            </a:r>
          </a:p>
          <a:p>
            <a:pPr marL="457200" lvl="0" indent="-457200" eaLnBrk="1" hangingPunct="1">
              <a:spcBef>
                <a:spcPct val="20000"/>
              </a:spcBef>
              <a:buFontTx/>
              <a:buChar char="-"/>
            </a:pPr>
            <a:r>
              <a:rPr lang="en-US" sz="3200" dirty="0" smtClean="0">
                <a:solidFill>
                  <a:prstClr val="white"/>
                </a:solidFill>
              </a:rPr>
              <a:t>Paying more attention to students who are finding difficult to follow.</a:t>
            </a:r>
          </a:p>
        </p:txBody>
      </p:sp>
    </p:spTree>
    <p:extLst>
      <p:ext uri="{BB962C8B-B14F-4D97-AF65-F5344CB8AC3E}">
        <p14:creationId xmlns:p14="http://schemas.microsoft.com/office/powerpoint/2010/main" val="1111723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 txBox="1">
            <a:spLocks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en-US" sz="4400" dirty="0" smtClean="0">
                <a:solidFill>
                  <a:schemeClr val="bg1"/>
                </a:solidFill>
              </a:rPr>
              <a:t>Solutions</a:t>
            </a:r>
            <a:r>
              <a:rPr lang="en-US" sz="2000" dirty="0" smtClean="0">
                <a:solidFill>
                  <a:schemeClr val="bg1"/>
                </a:solidFill>
              </a:rPr>
              <a:t> (the best one)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3076" name="Content Placeholder 2"/>
          <p:cNvSpPr txBox="1">
            <a:spLocks/>
          </p:cNvSpPr>
          <p:nvPr/>
        </p:nvSpPr>
        <p:spPr bwMode="auto">
          <a:xfrm>
            <a:off x="457200" y="178276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0" algn="ctr" eaLnBrk="1" hangingPunct="1">
              <a:spcBef>
                <a:spcPct val="20000"/>
              </a:spcBef>
            </a:pPr>
            <a:endParaRPr lang="en-US" sz="4000" dirty="0" smtClean="0">
              <a:solidFill>
                <a:prstClr val="white"/>
              </a:solidFill>
            </a:endParaRPr>
          </a:p>
          <a:p>
            <a:pPr lvl="0" algn="ctr" eaLnBrk="1" hangingPunct="1">
              <a:spcBef>
                <a:spcPct val="20000"/>
              </a:spcBef>
            </a:pPr>
            <a:r>
              <a:rPr lang="en-US" sz="4000" dirty="0" smtClean="0">
                <a:solidFill>
                  <a:prstClr val="white"/>
                </a:solidFill>
              </a:rPr>
              <a:t>Discuss and Act</a:t>
            </a:r>
          </a:p>
          <a:p>
            <a:pPr lvl="0" algn="ctr" eaLnBrk="1" hangingPunct="1">
              <a:spcBef>
                <a:spcPct val="20000"/>
              </a:spcBef>
            </a:pPr>
            <a:r>
              <a:rPr lang="en-US" sz="4000" dirty="0" smtClean="0">
                <a:solidFill>
                  <a:prstClr val="white"/>
                </a:solidFill>
              </a:rPr>
              <a:t>Improvement is then, bound to come.</a:t>
            </a:r>
          </a:p>
        </p:txBody>
      </p:sp>
    </p:spTree>
    <p:extLst>
      <p:ext uri="{BB962C8B-B14F-4D97-AF65-F5344CB8AC3E}">
        <p14:creationId xmlns:p14="http://schemas.microsoft.com/office/powerpoint/2010/main" val="114829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Thank You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78276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US" sz="3200" dirty="0" smtClean="0">
              <a:solidFill>
                <a:schemeClr val="bg1"/>
              </a:solidFill>
            </a:endParaRPr>
          </a:p>
          <a:p>
            <a:pPr algn="ctr">
              <a:spcBef>
                <a:spcPct val="20000"/>
              </a:spcBef>
            </a:pPr>
            <a:endParaRPr lang="en-US" sz="3200" dirty="0">
              <a:solidFill>
                <a:schemeClr val="bg1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3200" dirty="0" smtClean="0">
                <a:solidFill>
                  <a:schemeClr val="bg1"/>
                </a:solidFill>
              </a:rPr>
              <a:t>Think Beyond.</a:t>
            </a:r>
          </a:p>
          <a:p>
            <a:pPr algn="ctr">
              <a:spcBef>
                <a:spcPct val="20000"/>
              </a:spcBef>
            </a:pPr>
            <a:r>
              <a:rPr lang="en-US" sz="3200" dirty="0" smtClean="0">
                <a:solidFill>
                  <a:schemeClr val="bg1"/>
                </a:solidFill>
              </a:rPr>
              <a:t>All the best in advance.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 txBox="1">
            <a:spLocks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en-US" sz="4400" dirty="0" smtClean="0">
                <a:solidFill>
                  <a:schemeClr val="bg1"/>
                </a:solidFill>
              </a:rPr>
              <a:t>Importance of Education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3076" name="Content Placeholder 2"/>
          <p:cNvSpPr txBox="1">
            <a:spLocks/>
          </p:cNvSpPr>
          <p:nvPr/>
        </p:nvSpPr>
        <p:spPr bwMode="auto">
          <a:xfrm>
            <a:off x="457200" y="178276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IN" sz="3200" dirty="0" smtClean="0">
                <a:solidFill>
                  <a:schemeClr val="bg1"/>
                </a:solidFill>
              </a:rPr>
              <a:t>Plays </a:t>
            </a:r>
            <a:r>
              <a:rPr lang="en-IN" sz="3200" dirty="0">
                <a:solidFill>
                  <a:schemeClr val="bg1"/>
                </a:solidFill>
              </a:rPr>
              <a:t>a vital role in the personal growth and the </a:t>
            </a:r>
            <a:r>
              <a:rPr lang="en-IN" sz="3200" b="1" dirty="0">
                <a:solidFill>
                  <a:schemeClr val="bg1"/>
                </a:solidFill>
              </a:rPr>
              <a:t>social development</a:t>
            </a:r>
            <a:r>
              <a:rPr lang="en-IN" sz="3200" dirty="0">
                <a:solidFill>
                  <a:schemeClr val="bg1"/>
                </a:solidFill>
              </a:rPr>
              <a:t> among all of us</a:t>
            </a:r>
            <a:r>
              <a:rPr lang="en-IN" sz="3200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</a:rPr>
              <a:t>Makes us capable of serving the people for common good.</a:t>
            </a:r>
            <a:endParaRPr lang="en-IN" sz="3200" dirty="0" smtClean="0">
              <a:solidFill>
                <a:schemeClr val="bg1"/>
              </a:solidFill>
            </a:endParaRP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</a:rPr>
              <a:t>Separates us from all living beings on Earth.</a:t>
            </a:r>
            <a:endParaRPr lang="en-IN" sz="3200" dirty="0" smtClean="0">
              <a:solidFill>
                <a:schemeClr val="bg1"/>
              </a:solidFill>
            </a:endParaRP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</a:rPr>
              <a:t>Fourth basic need of life!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endParaRPr lang="en-I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 txBox="1">
            <a:spLocks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en-US" sz="4400" dirty="0" smtClean="0">
                <a:solidFill>
                  <a:schemeClr val="bg1"/>
                </a:solidFill>
              </a:rPr>
              <a:t>A Bit of History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3076" name="Content Placeholder 2"/>
          <p:cNvSpPr txBox="1">
            <a:spLocks/>
          </p:cNvSpPr>
          <p:nvPr/>
        </p:nvSpPr>
        <p:spPr bwMode="auto">
          <a:xfrm>
            <a:off x="457200" y="178276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IN" sz="3200" dirty="0" smtClean="0">
                <a:solidFill>
                  <a:schemeClr val="bg1"/>
                </a:solidFill>
              </a:rPr>
              <a:t>3 Basic processes: '</a:t>
            </a:r>
            <a:r>
              <a:rPr lang="en-IN" sz="3200" dirty="0" err="1" smtClean="0">
                <a:solidFill>
                  <a:schemeClr val="bg1"/>
                </a:solidFill>
              </a:rPr>
              <a:t>Sravana</a:t>
            </a:r>
            <a:r>
              <a:rPr lang="en-IN" sz="3200" dirty="0">
                <a:solidFill>
                  <a:schemeClr val="bg1"/>
                </a:solidFill>
              </a:rPr>
              <a:t>', '</a:t>
            </a:r>
            <a:r>
              <a:rPr lang="en-IN" sz="3200" dirty="0" err="1">
                <a:solidFill>
                  <a:schemeClr val="bg1"/>
                </a:solidFill>
              </a:rPr>
              <a:t>Manana</a:t>
            </a:r>
            <a:r>
              <a:rPr lang="en-IN" sz="3200" dirty="0">
                <a:solidFill>
                  <a:schemeClr val="bg1"/>
                </a:solidFill>
              </a:rPr>
              <a:t>' and '</a:t>
            </a:r>
            <a:r>
              <a:rPr lang="en-IN" sz="3200" dirty="0" err="1">
                <a:solidFill>
                  <a:schemeClr val="bg1"/>
                </a:solidFill>
              </a:rPr>
              <a:t>Nidhyasana</a:t>
            </a:r>
            <a:r>
              <a:rPr lang="en-IN" sz="3200" dirty="0" smtClean="0">
                <a:solidFill>
                  <a:schemeClr val="bg1"/>
                </a:solidFill>
              </a:rPr>
              <a:t>'.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IN" sz="3200" dirty="0" smtClean="0">
                <a:solidFill>
                  <a:schemeClr val="bg1"/>
                </a:solidFill>
              </a:rPr>
              <a:t>Women </a:t>
            </a:r>
            <a:r>
              <a:rPr lang="en-IN" sz="3200" dirty="0">
                <a:solidFill>
                  <a:schemeClr val="bg1"/>
                </a:solidFill>
              </a:rPr>
              <a:t>were given the equal right to education and </a:t>
            </a:r>
            <a:r>
              <a:rPr lang="en-IN" sz="3200" dirty="0" smtClean="0">
                <a:solidFill>
                  <a:schemeClr val="bg1"/>
                </a:solidFill>
              </a:rPr>
              <a:t>teaching.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IN" sz="3200" dirty="0" err="1">
                <a:solidFill>
                  <a:schemeClr val="bg1"/>
                </a:solidFill>
              </a:rPr>
              <a:t>Nalanda</a:t>
            </a:r>
            <a:r>
              <a:rPr lang="en-IN" sz="3200" dirty="0">
                <a:solidFill>
                  <a:schemeClr val="bg1"/>
                </a:solidFill>
              </a:rPr>
              <a:t> was the highest learning </a:t>
            </a:r>
            <a:r>
              <a:rPr lang="en-IN" sz="3200" dirty="0" err="1">
                <a:solidFill>
                  <a:schemeClr val="bg1"/>
                </a:solidFill>
              </a:rPr>
              <a:t>center</a:t>
            </a:r>
            <a:r>
              <a:rPr lang="en-IN" sz="3200" dirty="0">
                <a:solidFill>
                  <a:schemeClr val="bg1"/>
                </a:solidFill>
              </a:rPr>
              <a:t> not just of India but also of the entire South Asia.</a:t>
            </a:r>
            <a:endParaRPr lang="en-IN" sz="3200" dirty="0" smtClean="0">
              <a:solidFill>
                <a:schemeClr val="bg1"/>
              </a:solidFill>
            </a:endParaRP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IN" sz="3200" dirty="0">
                <a:solidFill>
                  <a:schemeClr val="bg1"/>
                </a:solidFill>
              </a:rPr>
              <a:t>India had several great minds at work, which contributed in every aspect of life</a:t>
            </a:r>
            <a:r>
              <a:rPr lang="en-IN" sz="3200" dirty="0" smtClean="0">
                <a:solidFill>
                  <a:schemeClr val="bg1"/>
                </a:solidFill>
              </a:rPr>
              <a:t>.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648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 txBox="1">
            <a:spLocks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en-US" sz="4400" dirty="0" smtClean="0">
                <a:solidFill>
                  <a:schemeClr val="bg1"/>
                </a:solidFill>
              </a:rPr>
              <a:t>The Present Education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3076" name="Content Placeholder 2"/>
          <p:cNvSpPr txBox="1">
            <a:spLocks/>
          </p:cNvSpPr>
          <p:nvPr/>
        </p:nvSpPr>
        <p:spPr bwMode="auto">
          <a:xfrm>
            <a:off x="457200" y="178276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IN" sz="3200" dirty="0" smtClean="0">
                <a:solidFill>
                  <a:schemeClr val="bg1"/>
                </a:solidFill>
              </a:rPr>
              <a:t>An </a:t>
            </a:r>
            <a:r>
              <a:rPr lang="en-IN" sz="3200" dirty="0">
                <a:solidFill>
                  <a:schemeClr val="bg1"/>
                </a:solidFill>
              </a:rPr>
              <a:t>implantation of British </a:t>
            </a:r>
            <a:r>
              <a:rPr lang="en-IN" sz="3200" dirty="0" smtClean="0">
                <a:solidFill>
                  <a:schemeClr val="bg1"/>
                </a:solidFill>
              </a:rPr>
              <a:t>rulers.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</a:rPr>
              <a:t>Current average literacy rate: 74.04%, with the maximum literate state being </a:t>
            </a:r>
            <a:r>
              <a:rPr lang="en-US" sz="3200" dirty="0" err="1" smtClean="0">
                <a:solidFill>
                  <a:schemeClr val="bg1"/>
                </a:solidFill>
              </a:rPr>
              <a:t>Kerela</a:t>
            </a:r>
            <a:r>
              <a:rPr lang="en-US" sz="3200" dirty="0" smtClean="0">
                <a:solidFill>
                  <a:schemeClr val="bg1"/>
                </a:solidFill>
              </a:rPr>
              <a:t> with a literacy rate of 93.9%.</a:t>
            </a:r>
            <a:r>
              <a:rPr lang="en-US" dirty="0" smtClean="0">
                <a:solidFill>
                  <a:schemeClr val="bg1"/>
                </a:solidFill>
              </a:rPr>
              <a:t> [Census of India, 2011]</a:t>
            </a:r>
            <a:endParaRPr lang="en-IN" dirty="0" smtClean="0">
              <a:solidFill>
                <a:schemeClr val="bg1"/>
              </a:solidFill>
            </a:endParaRP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</a:rPr>
              <a:t>Average literacy rate of men: 82.14%, and that of women: 65.46%.</a:t>
            </a:r>
            <a:r>
              <a:rPr lang="en-US" dirty="0">
                <a:solidFill>
                  <a:schemeClr val="bg1"/>
                </a:solidFill>
              </a:rPr>
              <a:t> [Census of India, 2011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03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 txBox="1">
            <a:spLocks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en-US" sz="4400" dirty="0" smtClean="0">
                <a:solidFill>
                  <a:schemeClr val="bg1"/>
                </a:solidFill>
              </a:rPr>
              <a:t>Drawbacks: Weak Infrastructure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3076" name="Content Placeholder 2"/>
          <p:cNvSpPr txBox="1">
            <a:spLocks/>
          </p:cNvSpPr>
          <p:nvPr/>
        </p:nvSpPr>
        <p:spPr bwMode="auto">
          <a:xfrm>
            <a:off x="457200" y="178276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</a:rPr>
              <a:t>Inadequate number of schools for children.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</a:rPr>
              <a:t>Poor quality schools with low quality classrooms.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</a:rPr>
              <a:t>Low availability of equipment for conducting practical sessions for students.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</a:rPr>
              <a:t>Incapability to provide students with items required for converting their own ideas into reality.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530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 txBox="1">
            <a:spLocks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en-US" sz="4400" dirty="0" smtClean="0">
                <a:solidFill>
                  <a:schemeClr val="bg1"/>
                </a:solidFill>
              </a:rPr>
              <a:t>Drawbacks:</a:t>
            </a:r>
            <a:r>
              <a:rPr lang="en-US" sz="3200" dirty="0" smtClean="0">
                <a:solidFill>
                  <a:schemeClr val="bg1"/>
                </a:solidFill>
              </a:rPr>
              <a:t> Inadequate pedagogic attention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076" name="Content Placeholder 2"/>
          <p:cNvSpPr txBox="1">
            <a:spLocks/>
          </p:cNvSpPr>
          <p:nvPr/>
        </p:nvSpPr>
        <p:spPr bwMode="auto">
          <a:xfrm>
            <a:off x="457200" y="178276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</a:rPr>
              <a:t>Teachers = Ill-paid,                                              =&gt; Students = low knowledge.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</a:rPr>
              <a:t>Teachers’ objective = Finish the syllabus,      =&gt; Students = no understanding, only learn by rote.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</a:rPr>
              <a:t>Teachers’ provide = Private tuition,                =&gt; Students = “You can learn more if you pay more.”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endParaRPr lang="en-US" sz="3200" dirty="0" smtClean="0">
              <a:solidFill>
                <a:schemeClr val="bg1"/>
              </a:solidFill>
            </a:endParaRPr>
          </a:p>
          <a:p>
            <a:pPr marL="457200" indent="-457200">
              <a:spcBef>
                <a:spcPct val="20000"/>
              </a:spcBef>
              <a:buFontTx/>
              <a:buChar char="-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512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 txBox="1">
            <a:spLocks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en-US" sz="4400" dirty="0" smtClean="0">
                <a:solidFill>
                  <a:schemeClr val="bg1"/>
                </a:solidFill>
              </a:rPr>
              <a:t>Drawbacks: Low quality education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3076" name="Content Placeholder 2"/>
          <p:cNvSpPr txBox="1">
            <a:spLocks/>
          </p:cNvSpPr>
          <p:nvPr/>
        </p:nvSpPr>
        <p:spPr bwMode="auto">
          <a:xfrm>
            <a:off x="457200" y="178276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</a:rPr>
              <a:t>High emphasis on jumbo sized syllabuses, not on understanding level of students.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</a:rPr>
              <a:t>Uninteresting and long duration lectures.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</a:rPr>
              <a:t>Low involvement of students in discussion.</a:t>
            </a:r>
            <a:endParaRPr lang="en-IN" sz="3200" dirty="0" smtClean="0">
              <a:solidFill>
                <a:schemeClr val="bg1"/>
              </a:solidFill>
            </a:endParaRP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IN" sz="3200" dirty="0" smtClean="0">
                <a:solidFill>
                  <a:schemeClr val="bg1"/>
                </a:solidFill>
              </a:rPr>
              <a:t>Doubt clarification is improper.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</a:rPr>
              <a:t>“Care for Gold, not for ‘Diamond Mine’”.</a:t>
            </a:r>
            <a:endParaRPr lang="en-IN" sz="3200" dirty="0" smtClean="0">
              <a:solidFill>
                <a:schemeClr val="bg1"/>
              </a:solidFill>
            </a:endParaRP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</a:rPr>
              <a:t>Less importance given to practical sessions.</a:t>
            </a:r>
            <a:endParaRPr lang="en-IN" sz="3200" dirty="0" smtClean="0">
              <a:solidFill>
                <a:schemeClr val="bg1"/>
              </a:solidFill>
            </a:endParaRP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</a:rPr>
              <a:t>Improper examination system.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41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 txBox="1">
            <a:spLocks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en-US" sz="4400" dirty="0" smtClean="0">
                <a:solidFill>
                  <a:schemeClr val="bg1"/>
                </a:solidFill>
              </a:rPr>
              <a:t>Drawbacks: Corruption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3076" name="Content Placeholder 2"/>
          <p:cNvSpPr txBox="1">
            <a:spLocks/>
          </p:cNvSpPr>
          <p:nvPr/>
        </p:nvSpPr>
        <p:spPr bwMode="auto">
          <a:xfrm>
            <a:off x="457200" y="178276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</a:rPr>
              <a:t>High rate of teacher absenteeism (25%).</a:t>
            </a:r>
            <a:r>
              <a:rPr lang="en-US" dirty="0" smtClean="0">
                <a:solidFill>
                  <a:schemeClr val="bg1"/>
                </a:solidFill>
              </a:rPr>
              <a:t> [UNESCO]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</a:rPr>
              <a:t>Cheats for exams kindly provided by the teachers.</a:t>
            </a:r>
            <a:r>
              <a:rPr lang="en-US" dirty="0" smtClean="0">
                <a:solidFill>
                  <a:schemeClr val="bg1"/>
                </a:solidFill>
              </a:rPr>
              <a:t> [My Mother]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IN" sz="3200" dirty="0" smtClean="0">
                <a:solidFill>
                  <a:schemeClr val="bg1"/>
                </a:solidFill>
              </a:rPr>
              <a:t>12.7% of money is spent by Government of India! Where does it get used up ?</a:t>
            </a:r>
            <a:r>
              <a:rPr lang="en-IN" dirty="0" smtClean="0">
                <a:solidFill>
                  <a:schemeClr val="bg1"/>
                </a:solidFill>
              </a:rPr>
              <a:t> [UN – Human Development Program]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IN" sz="3200" dirty="0">
                <a:solidFill>
                  <a:schemeClr val="bg1"/>
                </a:solidFill>
              </a:rPr>
              <a:t>In India universities cheating is now well-established</a:t>
            </a:r>
            <a:r>
              <a:rPr lang="en-IN" sz="3200" dirty="0" smtClean="0">
                <a:solidFill>
                  <a:schemeClr val="bg1"/>
                </a:solidFill>
              </a:rPr>
              <a:t>. Even Entrance Exams.</a:t>
            </a:r>
            <a:r>
              <a:rPr lang="en-IN" dirty="0" smtClean="0">
                <a:solidFill>
                  <a:schemeClr val="bg1"/>
                </a:solidFill>
              </a:rPr>
              <a:t> (exam cheats, bribes for admission or exams)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563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 txBox="1">
            <a:spLocks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en-US" sz="4400" dirty="0" smtClean="0">
                <a:solidFill>
                  <a:schemeClr val="bg1"/>
                </a:solidFill>
              </a:rPr>
              <a:t>Solutions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3076" name="Content Placeholder 2"/>
          <p:cNvSpPr txBox="1">
            <a:spLocks/>
          </p:cNvSpPr>
          <p:nvPr/>
        </p:nvSpPr>
        <p:spPr bwMode="auto">
          <a:xfrm>
            <a:off x="457200" y="178276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</a:rPr>
              <a:t>Right to Education Act (2009).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</a:rPr>
              <a:t>Reduction of Syllabuses, and more focus on a child’s understanding.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</a:rPr>
              <a:t>More importance to practical sessions than theory.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192" y="4149080"/>
            <a:ext cx="3479608" cy="23155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300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307</TotalTime>
  <Words>512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Chalkboard PowerPoint Presentation</dc:title>
  <dc:creator>Windows User</dc:creator>
  <cp:lastModifiedBy>hp</cp:lastModifiedBy>
  <cp:revision>165</cp:revision>
  <dcterms:created xsi:type="dcterms:W3CDTF">2011-05-07T15:33:03Z</dcterms:created>
  <dcterms:modified xsi:type="dcterms:W3CDTF">2012-02-24T12:46:56Z</dcterms:modified>
</cp:coreProperties>
</file>